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C93C87A-B652-4FC4-A33D-AE0D0B301FC4}">
  <a:tblStyle styleId="{2C93C87A-B652-4FC4-A33D-AE0D0B301FC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1" Type="http://schemas.openxmlformats.org/officeDocument/2006/relationships/hyperlink" Target="https://developer.mozilla.org/en-US/docs/Web/JavaScript/Reference/Global_Objects/Number/isInteger" TargetMode="External"/><Relationship Id="rId10" Type="http://schemas.openxmlformats.org/officeDocument/2006/relationships/hyperlink" Target="https://developer.mozilla.org/en-US/docs/Web/JavaScript/Reference/Global_Objects/Number/isFinite" TargetMode="External"/><Relationship Id="rId13" Type="http://schemas.openxmlformats.org/officeDocument/2006/relationships/hyperlink" Target="https://developer.mozilla.org/en-US/docs/Web/JavaScript/Reference/Global_Objects/Number/isSafeInteger" TargetMode="External"/><Relationship Id="rId12" Type="http://schemas.openxmlformats.org/officeDocument/2006/relationships/hyperlink" Target="https://developer.mozilla.org/en-US/docs/Web/JavaScript/Reference/Global_Objects/Number/isNaN"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developer.mozilla.org/en-US/docs/Web/JavaScript/Reference/Global_Objects/Number/parseFloat" TargetMode="External"/><Relationship Id="rId9" Type="http://schemas.openxmlformats.org/officeDocument/2006/relationships/hyperlink" Target="https://developer.mozilla.org/en-US/docs/Web/JavaScript/Reference/Global_Objects/parseInt" TargetMode="External"/><Relationship Id="rId5" Type="http://schemas.openxmlformats.org/officeDocument/2006/relationships/hyperlink" Target="https://developer.mozilla.org/en-US/docs/Web/JavaScript/Reference/Global_Objects/parseFloat" TargetMode="External"/><Relationship Id="rId6" Type="http://schemas.openxmlformats.org/officeDocument/2006/relationships/hyperlink" Target="https://developer.mozilla.org/en-US/docs/Web/JavaScript/Reference/Global_Objects/parseFloat" TargetMode="External"/><Relationship Id="rId7" Type="http://schemas.openxmlformats.org/officeDocument/2006/relationships/hyperlink" Target="https://developer.mozilla.org/en-US/docs/Web/JavaScript/Reference/Global_Objects/Number/parseInt" TargetMode="External"/><Relationship Id="rId8" Type="http://schemas.openxmlformats.org/officeDocument/2006/relationships/hyperlink" Target="https://developer.mozilla.org/en-US/docs/Web/JavaScript/Reference/Global_Objects/parseI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developer.mozilla.org/en-US/docs/Web/JavaScript/Reference/Global_Objects/Math/abs" TargetMode="External"/><Relationship Id="rId5" Type="http://schemas.openxmlformats.org/officeDocument/2006/relationships/hyperlink" Target="https://developer.mozilla.org/en-US/docs/Web/JavaScript/Reference/Global_Objects/Math/random" TargetMode="External"/><Relationship Id="rId6" Type="http://schemas.openxmlformats.org/officeDocument/2006/relationships/hyperlink" Target="https://developer.mozilla.org/en-US/docs/Web/JavaScript/Reference/Global_Objects/Math/sig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JavaScript - 7</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t>Numbers and dates</a:t>
            </a:r>
          </a:p>
        </p:txBody>
      </p:sp>
      <p:pic>
        <p:nvPicPr>
          <p:cNvPr descr="ZEN-LOGO-re.png" id="56" name="Shape 56"/>
          <p:cNvPicPr preferRelativeResize="0"/>
          <p:nvPr/>
        </p:nvPicPr>
        <p:blipFill>
          <a:blip r:embed="rId3">
            <a:alphaModFix/>
          </a:blip>
          <a:stretch>
            <a:fillRect/>
          </a:stretch>
        </p:blipFill>
        <p:spPr>
          <a:xfrm>
            <a:off x="311700" y="4168750"/>
            <a:ext cx="2427949" cy="85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Numbers</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In JavaScript, </a:t>
            </a:r>
          </a:p>
          <a:p>
            <a:pPr indent="-342900" lvl="0" marL="457200">
              <a:spcBef>
                <a:spcPts val="0"/>
              </a:spcBef>
              <a:spcAft>
                <a:spcPts val="0"/>
              </a:spcAft>
              <a:buSzPts val="1800"/>
              <a:buChar char="●"/>
            </a:pPr>
            <a:r>
              <a:rPr lang="en"/>
              <a:t>all numbers are implemented in double-precision 64-bit binary format IEEE 754 (i.e. a number between -(253 -1) and 253 -1). </a:t>
            </a:r>
          </a:p>
          <a:p>
            <a:pPr indent="-342900" lvl="0" marL="457200">
              <a:spcBef>
                <a:spcPts val="0"/>
              </a:spcBef>
              <a:spcAft>
                <a:spcPts val="0"/>
              </a:spcAft>
              <a:buSzPts val="1800"/>
              <a:buChar char="●"/>
            </a:pPr>
            <a:r>
              <a:rPr lang="en"/>
              <a:t>There is no specific type for integers. </a:t>
            </a:r>
          </a:p>
          <a:p>
            <a:pPr indent="-342900" lvl="0" marL="457200">
              <a:spcBef>
                <a:spcPts val="0"/>
              </a:spcBef>
              <a:buSzPts val="1800"/>
              <a:buChar char="●"/>
            </a:pPr>
            <a:r>
              <a:rPr lang="en"/>
              <a:t>In addition to being able to represent floating-point numbers, the number type has three symbolic values: +Infinity, -Infinity, and NaN (not-a-number).</a:t>
            </a:r>
          </a:p>
        </p:txBody>
      </p:sp>
      <p:pic>
        <p:nvPicPr>
          <p:cNvPr descr="ZEN-LOGO-re.png" id="63" name="Shape 63"/>
          <p:cNvPicPr preferRelativeResize="0"/>
          <p:nvPr/>
        </p:nvPicPr>
        <p:blipFill>
          <a:blip r:embed="rId3">
            <a:alphaModFix/>
          </a:blip>
          <a:stretch>
            <a:fillRect/>
          </a:stretch>
        </p:blipFill>
        <p:spPr>
          <a:xfrm>
            <a:off x="311700" y="4168750"/>
            <a:ext cx="2427949" cy="8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Decimal numbers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1234567890</a:t>
            </a:r>
            <a:br>
              <a:rPr lang="en"/>
            </a:br>
            <a:r>
              <a:rPr lang="en"/>
              <a:t>42</a:t>
            </a:r>
            <a:br>
              <a:rPr lang="en"/>
            </a:br>
            <a:br>
              <a:rPr lang="en"/>
            </a:br>
            <a:r>
              <a:rPr lang="en"/>
              <a:t>// Caution when using leading zeros:</a:t>
            </a:r>
            <a:br>
              <a:rPr lang="en"/>
            </a:br>
            <a:br>
              <a:rPr lang="en"/>
            </a:br>
            <a:r>
              <a:rPr lang="en"/>
              <a:t>0888 // 888 parsed as decimal</a:t>
            </a:r>
            <a:br>
              <a:rPr lang="en"/>
            </a:br>
            <a:r>
              <a:rPr lang="en"/>
              <a:t>0777 // parsed as octal in non-strict mode (511 in decimal)</a:t>
            </a:r>
          </a:p>
          <a:p>
            <a:pPr indent="0" lvl="0" marL="0" rtl="0">
              <a:spcBef>
                <a:spcPts val="0"/>
              </a:spcBef>
              <a:buNone/>
            </a:pPr>
            <a:r>
              <a:t/>
            </a:r>
            <a:endParaRPr/>
          </a:p>
        </p:txBody>
      </p:sp>
      <p:pic>
        <p:nvPicPr>
          <p:cNvPr descr="ZEN-LOGO-re.png" id="70" name="Shape 70"/>
          <p:cNvPicPr preferRelativeResize="0"/>
          <p:nvPr/>
        </p:nvPicPr>
        <p:blipFill>
          <a:blip r:embed="rId3">
            <a:alphaModFix/>
          </a:blip>
          <a:stretch>
            <a:fillRect/>
          </a:stretch>
        </p:blipFill>
        <p:spPr>
          <a:xfrm>
            <a:off x="311700" y="4168750"/>
            <a:ext cx="2427949" cy="85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Binary number</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Binary number syntax uses a leading zero followed by a lowercase or uppercase Latin letter "B" (0b or 0B). If the digits after the 0b are not 0 or 1, the following SyntaxError is thrown: "Missing binary digits after 0b".</a:t>
            </a:r>
          </a:p>
        </p:txBody>
      </p:sp>
      <p:pic>
        <p:nvPicPr>
          <p:cNvPr descr="ZEN-LOGO-re.png" id="77" name="Shape 77"/>
          <p:cNvPicPr preferRelativeResize="0"/>
          <p:nvPr/>
        </p:nvPicPr>
        <p:blipFill>
          <a:blip r:embed="rId3">
            <a:alphaModFix/>
          </a:blip>
          <a:stretch>
            <a:fillRect/>
          </a:stretch>
        </p:blipFill>
        <p:spPr>
          <a:xfrm>
            <a:off x="311700" y="4168750"/>
            <a:ext cx="2427949" cy="85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Number Object</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The built-in Number object has properties for numerical constants, such as maximum value, not-a-number, and infinity.</a:t>
            </a:r>
          </a:p>
        </p:txBody>
      </p:sp>
      <p:pic>
        <p:nvPicPr>
          <p:cNvPr descr="ZEN-LOGO-re.png" id="84" name="Shape 84"/>
          <p:cNvPicPr preferRelativeResize="0"/>
          <p:nvPr/>
        </p:nvPicPr>
        <p:blipFill>
          <a:blip r:embed="rId3">
            <a:alphaModFix/>
          </a:blip>
          <a:stretch>
            <a:fillRect/>
          </a:stretch>
        </p:blipFill>
        <p:spPr>
          <a:xfrm>
            <a:off x="311700" y="4168750"/>
            <a:ext cx="2427949" cy="85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Methods of Number</a:t>
            </a:r>
          </a:p>
        </p:txBody>
      </p:sp>
      <p:pic>
        <p:nvPicPr>
          <p:cNvPr descr="ZEN-LOGO-re.png" id="90" name="Shape 90"/>
          <p:cNvPicPr preferRelativeResize="0"/>
          <p:nvPr/>
        </p:nvPicPr>
        <p:blipFill>
          <a:blip r:embed="rId3">
            <a:alphaModFix/>
          </a:blip>
          <a:stretch>
            <a:fillRect/>
          </a:stretch>
        </p:blipFill>
        <p:spPr>
          <a:xfrm>
            <a:off x="311700" y="4168750"/>
            <a:ext cx="2427949" cy="856150"/>
          </a:xfrm>
          <a:prstGeom prst="rect">
            <a:avLst/>
          </a:prstGeom>
          <a:noFill/>
          <a:ln>
            <a:noFill/>
          </a:ln>
        </p:spPr>
      </p:pic>
      <p:graphicFrame>
        <p:nvGraphicFramePr>
          <p:cNvPr id="91" name="Shape 91"/>
          <p:cNvGraphicFramePr/>
          <p:nvPr/>
        </p:nvGraphicFramePr>
        <p:xfrm>
          <a:off x="423050" y="1020550"/>
          <a:ext cx="3000000" cy="3000000"/>
        </p:xfrm>
        <a:graphic>
          <a:graphicData uri="http://schemas.openxmlformats.org/drawingml/2006/table">
            <a:tbl>
              <a:tblPr>
                <a:noFill/>
                <a:tableStyleId>{2C93C87A-B652-4FC4-A33D-AE0D0B301FC4}</a:tableStyleId>
              </a:tblPr>
              <a:tblGrid>
                <a:gridCol w="1693600"/>
                <a:gridCol w="6678975"/>
              </a:tblGrid>
              <a:tr h="303050">
                <a:tc>
                  <a:txBody>
                    <a:bodyPr>
                      <a:noAutofit/>
                    </a:bodyPr>
                    <a:lstStyle/>
                    <a:p>
                      <a:pPr indent="0" lvl="0" marL="0" rtl="0" algn="ctr">
                        <a:lnSpc>
                          <a:spcPct val="115000"/>
                        </a:lnSpc>
                        <a:spcBef>
                          <a:spcPts val="0"/>
                        </a:spcBef>
                        <a:buNone/>
                      </a:pPr>
                      <a:r>
                        <a:rPr b="1" lang="en" sz="1000"/>
                        <a:t>Method</a:t>
                      </a:r>
                    </a:p>
                  </a:txBody>
                  <a:tcPr marT="19050" marB="19050" marR="28575" marL="28575" anchor="b"/>
                </a:tc>
                <a:tc>
                  <a:txBody>
                    <a:bodyPr>
                      <a:noAutofit/>
                    </a:bodyPr>
                    <a:lstStyle/>
                    <a:p>
                      <a:pPr indent="0" lvl="0" marL="0" rtl="0" algn="ctr">
                        <a:lnSpc>
                          <a:spcPct val="115000"/>
                        </a:lnSpc>
                        <a:spcBef>
                          <a:spcPts val="0"/>
                        </a:spcBef>
                        <a:buNone/>
                      </a:pPr>
                      <a:r>
                        <a:rPr b="1" lang="en" sz="1000"/>
                        <a:t>Description</a:t>
                      </a:r>
                    </a:p>
                  </a:txBody>
                  <a:tcPr marT="19050" marB="19050" marR="28575" marL="28575" anchor="b"/>
                </a:tc>
              </a:tr>
              <a:tr h="551000">
                <a:tc>
                  <a:txBody>
                    <a:bodyPr>
                      <a:noAutofit/>
                    </a:bodyPr>
                    <a:lstStyle/>
                    <a:p>
                      <a:pPr indent="0" lvl="0" marL="0" rtl="0">
                        <a:lnSpc>
                          <a:spcPct val="115000"/>
                        </a:lnSpc>
                        <a:spcBef>
                          <a:spcPts val="0"/>
                        </a:spcBef>
                        <a:buNone/>
                      </a:pPr>
                      <a:r>
                        <a:rPr lang="en" sz="1000" u="sng">
                          <a:solidFill>
                            <a:schemeClr val="hlink"/>
                          </a:solidFill>
                          <a:hlinkClick r:id="rId4"/>
                        </a:rPr>
                        <a:t>Number.parseFloat()</a:t>
                      </a:r>
                    </a:p>
                  </a:txBody>
                  <a:tcPr marT="19050" marB="19050" marR="28575" marL="28575" anchor="b"/>
                </a:tc>
                <a:tc>
                  <a:txBody>
                    <a:bodyPr>
                      <a:noAutofit/>
                    </a:bodyPr>
                    <a:lstStyle/>
                    <a:p>
                      <a:pPr indent="0" lvl="0" marL="0" rtl="0">
                        <a:lnSpc>
                          <a:spcPct val="115000"/>
                        </a:lnSpc>
                        <a:spcBef>
                          <a:spcPts val="0"/>
                        </a:spcBef>
                        <a:buNone/>
                      </a:pPr>
                      <a:r>
                        <a:rPr lang="en" sz="1000" u="sng">
                          <a:solidFill>
                            <a:schemeClr val="hlink"/>
                          </a:solidFill>
                          <a:hlinkClick r:id="rId5"/>
                        </a:rPr>
                        <a:t>Parses a string argument and returns a floating point number.</a:t>
                      </a:r>
                    </a:p>
                    <a:p>
                      <a:pPr indent="0" lvl="0" marL="0" rtl="0">
                        <a:lnSpc>
                          <a:spcPct val="115000"/>
                        </a:lnSpc>
                        <a:spcBef>
                          <a:spcPts val="0"/>
                        </a:spcBef>
                        <a:buNone/>
                      </a:pPr>
                      <a:r>
                        <a:rPr lang="en" sz="1000" u="sng">
                          <a:solidFill>
                            <a:schemeClr val="hlink"/>
                          </a:solidFill>
                          <a:hlinkClick r:id="rId6"/>
                        </a:rPr>
                        <a:t>Same as the global parseFloat() function.</a:t>
                      </a:r>
                    </a:p>
                  </a:txBody>
                  <a:tcPr marT="19050" marB="19050" marR="28575" marL="28575" anchor="b"/>
                </a:tc>
              </a:tr>
              <a:tr h="551000">
                <a:tc>
                  <a:txBody>
                    <a:bodyPr>
                      <a:noAutofit/>
                    </a:bodyPr>
                    <a:lstStyle/>
                    <a:p>
                      <a:pPr indent="0" lvl="0" marL="0" rtl="0">
                        <a:lnSpc>
                          <a:spcPct val="115000"/>
                        </a:lnSpc>
                        <a:spcBef>
                          <a:spcPts val="0"/>
                        </a:spcBef>
                        <a:buNone/>
                      </a:pPr>
                      <a:r>
                        <a:rPr lang="en" sz="1000" u="sng">
                          <a:solidFill>
                            <a:schemeClr val="hlink"/>
                          </a:solidFill>
                          <a:hlinkClick r:id="rId7"/>
                        </a:rPr>
                        <a:t>Number.parseInt()</a:t>
                      </a:r>
                    </a:p>
                  </a:txBody>
                  <a:tcPr marT="19050" marB="19050" marR="28575" marL="28575" anchor="b"/>
                </a:tc>
                <a:tc>
                  <a:txBody>
                    <a:bodyPr>
                      <a:noAutofit/>
                    </a:bodyPr>
                    <a:lstStyle/>
                    <a:p>
                      <a:pPr indent="0" lvl="0" marL="0" rtl="0">
                        <a:lnSpc>
                          <a:spcPct val="115000"/>
                        </a:lnSpc>
                        <a:spcBef>
                          <a:spcPts val="0"/>
                        </a:spcBef>
                        <a:buNone/>
                      </a:pPr>
                      <a:r>
                        <a:rPr lang="en" sz="1000" u="sng">
                          <a:solidFill>
                            <a:schemeClr val="hlink"/>
                          </a:solidFill>
                          <a:hlinkClick r:id="rId8"/>
                        </a:rPr>
                        <a:t>Parses a string argument and returns an integer of the specified radix or base.</a:t>
                      </a:r>
                    </a:p>
                    <a:p>
                      <a:pPr indent="0" lvl="0" marL="0" rtl="0">
                        <a:lnSpc>
                          <a:spcPct val="115000"/>
                        </a:lnSpc>
                        <a:spcBef>
                          <a:spcPts val="0"/>
                        </a:spcBef>
                        <a:buNone/>
                      </a:pPr>
                      <a:r>
                        <a:rPr lang="en" sz="1000" u="sng">
                          <a:solidFill>
                            <a:schemeClr val="hlink"/>
                          </a:solidFill>
                          <a:hlinkClick r:id="rId9"/>
                        </a:rPr>
                        <a:t>Same as the global parseInt() function.</a:t>
                      </a:r>
                    </a:p>
                  </a:txBody>
                  <a:tcPr marT="19050" marB="19050" marR="28575" marL="28575" anchor="b"/>
                </a:tc>
              </a:tr>
              <a:tr h="303050">
                <a:tc>
                  <a:txBody>
                    <a:bodyPr>
                      <a:noAutofit/>
                    </a:bodyPr>
                    <a:lstStyle/>
                    <a:p>
                      <a:pPr indent="0" lvl="0" marL="0" rtl="0">
                        <a:lnSpc>
                          <a:spcPct val="115000"/>
                        </a:lnSpc>
                        <a:spcBef>
                          <a:spcPts val="0"/>
                        </a:spcBef>
                        <a:buNone/>
                      </a:pPr>
                      <a:r>
                        <a:rPr lang="en" sz="1000" u="sng">
                          <a:solidFill>
                            <a:schemeClr val="hlink"/>
                          </a:solidFill>
                          <a:hlinkClick r:id="rId10"/>
                        </a:rPr>
                        <a:t>Number.isFinite()</a:t>
                      </a:r>
                    </a:p>
                  </a:txBody>
                  <a:tcPr marT="19050" marB="19050" marR="28575" marL="28575" anchor="b"/>
                </a:tc>
                <a:tc>
                  <a:txBody>
                    <a:bodyPr>
                      <a:noAutofit/>
                    </a:bodyPr>
                    <a:lstStyle/>
                    <a:p>
                      <a:pPr indent="0" lvl="0" marL="0" rtl="0">
                        <a:lnSpc>
                          <a:spcPct val="115000"/>
                        </a:lnSpc>
                        <a:spcBef>
                          <a:spcPts val="0"/>
                        </a:spcBef>
                        <a:buNone/>
                      </a:pPr>
                      <a:r>
                        <a:rPr lang="en" sz="1000"/>
                        <a:t>Determines whether the passed value is a finite number.</a:t>
                      </a:r>
                    </a:p>
                  </a:txBody>
                  <a:tcPr marT="19050" marB="19050" marR="28575" marL="28575" anchor="b"/>
                </a:tc>
              </a:tr>
              <a:tr h="303050">
                <a:tc>
                  <a:txBody>
                    <a:bodyPr>
                      <a:noAutofit/>
                    </a:bodyPr>
                    <a:lstStyle/>
                    <a:p>
                      <a:pPr indent="0" lvl="0" marL="0" rtl="0">
                        <a:lnSpc>
                          <a:spcPct val="115000"/>
                        </a:lnSpc>
                        <a:spcBef>
                          <a:spcPts val="0"/>
                        </a:spcBef>
                        <a:buNone/>
                      </a:pPr>
                      <a:r>
                        <a:rPr lang="en" sz="1000" u="sng">
                          <a:solidFill>
                            <a:schemeClr val="hlink"/>
                          </a:solidFill>
                          <a:hlinkClick r:id="rId11"/>
                        </a:rPr>
                        <a:t>Number.isInteger()</a:t>
                      </a:r>
                    </a:p>
                  </a:txBody>
                  <a:tcPr marT="19050" marB="19050" marR="28575" marL="28575" anchor="b"/>
                </a:tc>
                <a:tc>
                  <a:txBody>
                    <a:bodyPr>
                      <a:noAutofit/>
                    </a:bodyPr>
                    <a:lstStyle/>
                    <a:p>
                      <a:pPr indent="0" lvl="0" marL="0" rtl="0">
                        <a:lnSpc>
                          <a:spcPct val="115000"/>
                        </a:lnSpc>
                        <a:spcBef>
                          <a:spcPts val="0"/>
                        </a:spcBef>
                        <a:buNone/>
                      </a:pPr>
                      <a:r>
                        <a:rPr lang="en" sz="1000"/>
                        <a:t>Determines whether the passed value is an integer.</a:t>
                      </a:r>
                    </a:p>
                  </a:txBody>
                  <a:tcPr marT="19050" marB="19050" marR="28575" marL="28575" anchor="b"/>
                </a:tc>
              </a:tr>
              <a:tr h="551000">
                <a:tc>
                  <a:txBody>
                    <a:bodyPr>
                      <a:noAutofit/>
                    </a:bodyPr>
                    <a:lstStyle/>
                    <a:p>
                      <a:pPr indent="0" lvl="0" marL="0" rtl="0">
                        <a:lnSpc>
                          <a:spcPct val="115000"/>
                        </a:lnSpc>
                        <a:spcBef>
                          <a:spcPts val="0"/>
                        </a:spcBef>
                        <a:buNone/>
                      </a:pPr>
                      <a:r>
                        <a:rPr lang="en" sz="1000" u="sng">
                          <a:solidFill>
                            <a:schemeClr val="hlink"/>
                          </a:solidFill>
                          <a:hlinkClick r:id="rId12"/>
                        </a:rPr>
                        <a:t>Number.isNaN()</a:t>
                      </a:r>
                    </a:p>
                  </a:txBody>
                  <a:tcPr marT="19050" marB="19050" marR="28575" marL="28575" anchor="b"/>
                </a:tc>
                <a:tc>
                  <a:txBody>
                    <a:bodyPr>
                      <a:noAutofit/>
                    </a:bodyPr>
                    <a:lstStyle/>
                    <a:p>
                      <a:pPr indent="0" lvl="0" marL="0" rtl="0">
                        <a:lnSpc>
                          <a:spcPct val="115000"/>
                        </a:lnSpc>
                        <a:spcBef>
                          <a:spcPts val="0"/>
                        </a:spcBef>
                        <a:buNone/>
                      </a:pPr>
                      <a:r>
                        <a:rPr lang="en" sz="1000"/>
                        <a:t>Determines whether the passed value is NaN. More robust version of the original global isNaN().</a:t>
                      </a:r>
                    </a:p>
                  </a:txBody>
                  <a:tcPr marT="19050" marB="19050" marR="28575" marL="28575" anchor="b"/>
                </a:tc>
              </a:tr>
              <a:tr h="551000">
                <a:tc>
                  <a:txBody>
                    <a:bodyPr>
                      <a:noAutofit/>
                    </a:bodyPr>
                    <a:lstStyle/>
                    <a:p>
                      <a:pPr indent="0" lvl="0" marL="0" rtl="0">
                        <a:lnSpc>
                          <a:spcPct val="115000"/>
                        </a:lnSpc>
                        <a:spcBef>
                          <a:spcPts val="0"/>
                        </a:spcBef>
                        <a:buNone/>
                      </a:pPr>
                      <a:r>
                        <a:rPr lang="en" sz="1000" u="sng">
                          <a:solidFill>
                            <a:schemeClr val="hlink"/>
                          </a:solidFill>
                          <a:hlinkClick r:id="rId13"/>
                        </a:rPr>
                        <a:t>Number.isSafeInteger()</a:t>
                      </a:r>
                    </a:p>
                  </a:txBody>
                  <a:tcPr marT="19050" marB="19050" marR="28575" marL="28575" anchor="b"/>
                </a:tc>
                <a:tc>
                  <a:txBody>
                    <a:bodyPr>
                      <a:noAutofit/>
                    </a:bodyPr>
                    <a:lstStyle/>
                    <a:p>
                      <a:pPr indent="0" lvl="0" marL="0" rtl="0">
                        <a:lnSpc>
                          <a:spcPct val="115000"/>
                        </a:lnSpc>
                        <a:spcBef>
                          <a:spcPts val="0"/>
                        </a:spcBef>
                        <a:buNone/>
                      </a:pPr>
                      <a:r>
                        <a:rPr lang="en" sz="1000"/>
                        <a:t>Determines whether the provided value is a number that is a safe integer.</a:t>
                      </a:r>
                    </a:p>
                  </a:txBody>
                  <a:tcPr marT="19050" marB="19050" marR="28575" marL="28575"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Math object Methods</a:t>
            </a:r>
          </a:p>
        </p:txBody>
      </p:sp>
      <p:pic>
        <p:nvPicPr>
          <p:cNvPr descr="ZEN-LOGO-re.png" id="97" name="Shape 97"/>
          <p:cNvPicPr preferRelativeResize="0"/>
          <p:nvPr/>
        </p:nvPicPr>
        <p:blipFill>
          <a:blip r:embed="rId3">
            <a:alphaModFix/>
          </a:blip>
          <a:stretch>
            <a:fillRect/>
          </a:stretch>
        </p:blipFill>
        <p:spPr>
          <a:xfrm>
            <a:off x="311700" y="4168750"/>
            <a:ext cx="2427949" cy="856150"/>
          </a:xfrm>
          <a:prstGeom prst="rect">
            <a:avLst/>
          </a:prstGeom>
          <a:noFill/>
          <a:ln>
            <a:noFill/>
          </a:ln>
        </p:spPr>
      </p:pic>
      <p:graphicFrame>
        <p:nvGraphicFramePr>
          <p:cNvPr id="98" name="Shape 98"/>
          <p:cNvGraphicFramePr/>
          <p:nvPr/>
        </p:nvGraphicFramePr>
        <p:xfrm>
          <a:off x="638175" y="1017725"/>
          <a:ext cx="3000000" cy="3000000"/>
        </p:xfrm>
        <a:graphic>
          <a:graphicData uri="http://schemas.openxmlformats.org/drawingml/2006/table">
            <a:tbl>
              <a:tblPr>
                <a:noFill/>
                <a:tableStyleId>{2C93C87A-B652-4FC4-A33D-AE0D0B301FC4}</a:tableStyleId>
              </a:tblPr>
              <a:tblGrid>
                <a:gridCol w="2533650"/>
                <a:gridCol w="5334000"/>
              </a:tblGrid>
              <a:tr h="200025">
                <a:tc>
                  <a:txBody>
                    <a:bodyPr>
                      <a:noAutofit/>
                    </a:bodyPr>
                    <a:lstStyle/>
                    <a:p>
                      <a:pPr indent="0" lvl="0" marL="0" rtl="0" algn="ctr">
                        <a:lnSpc>
                          <a:spcPct val="115000"/>
                        </a:lnSpc>
                        <a:spcBef>
                          <a:spcPts val="0"/>
                        </a:spcBef>
                        <a:buNone/>
                      </a:pPr>
                      <a:r>
                        <a:rPr b="1" lang="en" sz="1000"/>
                        <a:t>Method</a:t>
                      </a:r>
                    </a:p>
                  </a:txBody>
                  <a:tcPr marT="19050" marB="19050" marR="28575" marL="28575" anchor="b"/>
                </a:tc>
                <a:tc>
                  <a:txBody>
                    <a:bodyPr>
                      <a:noAutofit/>
                    </a:bodyPr>
                    <a:lstStyle/>
                    <a:p>
                      <a:pPr indent="0" lvl="0" marL="0" rtl="0" algn="ctr">
                        <a:lnSpc>
                          <a:spcPct val="115000"/>
                        </a:lnSpc>
                        <a:spcBef>
                          <a:spcPts val="0"/>
                        </a:spcBef>
                        <a:buNone/>
                      </a:pPr>
                      <a:r>
                        <a:rPr b="1" lang="en" sz="1000"/>
                        <a:t>Description</a:t>
                      </a:r>
                    </a:p>
                  </a:txBody>
                  <a:tcPr marT="19050" marB="19050" marR="28575" marL="28575" anchor="b"/>
                </a:tc>
              </a:tr>
              <a:tr h="200025">
                <a:tc>
                  <a:txBody>
                    <a:bodyPr>
                      <a:noAutofit/>
                    </a:bodyPr>
                    <a:lstStyle/>
                    <a:p>
                      <a:pPr indent="0" lvl="0" marL="0" rtl="0">
                        <a:lnSpc>
                          <a:spcPct val="115000"/>
                        </a:lnSpc>
                        <a:spcBef>
                          <a:spcPts val="0"/>
                        </a:spcBef>
                        <a:buNone/>
                      </a:pPr>
                      <a:r>
                        <a:rPr lang="en" sz="1000" u="sng">
                          <a:solidFill>
                            <a:schemeClr val="hlink"/>
                          </a:solidFill>
                          <a:hlinkClick r:id="rId4"/>
                        </a:rPr>
                        <a:t>abs()</a:t>
                      </a:r>
                    </a:p>
                  </a:txBody>
                  <a:tcPr marT="19050" marB="19050" marR="28575" marL="28575" anchor="b"/>
                </a:tc>
                <a:tc>
                  <a:txBody>
                    <a:bodyPr>
                      <a:noAutofit/>
                    </a:bodyPr>
                    <a:lstStyle/>
                    <a:p>
                      <a:pPr indent="0" lvl="0" marL="0" rtl="0">
                        <a:lnSpc>
                          <a:spcPct val="115000"/>
                        </a:lnSpc>
                        <a:spcBef>
                          <a:spcPts val="0"/>
                        </a:spcBef>
                        <a:buNone/>
                      </a:pPr>
                      <a:r>
                        <a:rPr lang="en" sz="1000"/>
                        <a:t>Absolute value</a:t>
                      </a:r>
                    </a:p>
                  </a:txBody>
                  <a:tcPr marT="19050" marB="19050" marR="28575" marL="28575" anchor="b"/>
                </a:tc>
              </a:tr>
              <a:tr h="200025">
                <a:tc>
                  <a:txBody>
                    <a:bodyPr>
                      <a:noAutofit/>
                    </a:bodyPr>
                    <a:lstStyle/>
                    <a:p>
                      <a:pPr indent="0" lvl="0" marL="0" rtl="0">
                        <a:lnSpc>
                          <a:spcPct val="115000"/>
                        </a:lnSpc>
                        <a:spcBef>
                          <a:spcPts val="0"/>
                        </a:spcBef>
                        <a:buNone/>
                      </a:pPr>
                      <a:r>
                        <a:rPr lang="en" sz="1000"/>
                        <a:t>sin(), cos(), tan()</a:t>
                      </a:r>
                    </a:p>
                  </a:txBody>
                  <a:tcPr marT="19050" marB="19050" marR="28575" marL="28575" anchor="b"/>
                </a:tc>
                <a:tc>
                  <a:txBody>
                    <a:bodyPr>
                      <a:noAutofit/>
                    </a:bodyPr>
                    <a:lstStyle/>
                    <a:p>
                      <a:pPr indent="0" lvl="0" marL="0" rtl="0">
                        <a:lnSpc>
                          <a:spcPct val="115000"/>
                        </a:lnSpc>
                        <a:spcBef>
                          <a:spcPts val="0"/>
                        </a:spcBef>
                        <a:buNone/>
                      </a:pPr>
                      <a:r>
                        <a:rPr lang="en" sz="1000"/>
                        <a:t>Standard trigonometric functions; argument in radians</a:t>
                      </a:r>
                    </a:p>
                  </a:txBody>
                  <a:tcPr marT="19050" marB="19050" marR="28575" marL="28575" anchor="b"/>
                </a:tc>
              </a:tr>
              <a:tr h="200025">
                <a:tc>
                  <a:txBody>
                    <a:bodyPr>
                      <a:noAutofit/>
                    </a:bodyPr>
                    <a:lstStyle/>
                    <a:p>
                      <a:pPr indent="0" lvl="0" marL="0" rtl="0">
                        <a:lnSpc>
                          <a:spcPct val="115000"/>
                        </a:lnSpc>
                        <a:spcBef>
                          <a:spcPts val="0"/>
                        </a:spcBef>
                        <a:buNone/>
                      </a:pPr>
                      <a:r>
                        <a:rPr lang="en" sz="1000"/>
                        <a:t>asin(), acos(), atan(), atan2()</a:t>
                      </a:r>
                    </a:p>
                  </a:txBody>
                  <a:tcPr marT="19050" marB="19050" marR="28575" marL="28575" anchor="b"/>
                </a:tc>
                <a:tc>
                  <a:txBody>
                    <a:bodyPr>
                      <a:noAutofit/>
                    </a:bodyPr>
                    <a:lstStyle/>
                    <a:p>
                      <a:pPr indent="0" lvl="0" marL="0" rtl="0">
                        <a:lnSpc>
                          <a:spcPct val="115000"/>
                        </a:lnSpc>
                        <a:spcBef>
                          <a:spcPts val="0"/>
                        </a:spcBef>
                        <a:buNone/>
                      </a:pPr>
                      <a:r>
                        <a:rPr lang="en" sz="1000"/>
                        <a:t>Inverse trigonometric functions; return values in radians</a:t>
                      </a:r>
                    </a:p>
                  </a:txBody>
                  <a:tcPr marT="19050" marB="19050" marR="28575" marL="28575" anchor="b"/>
                </a:tc>
              </a:tr>
              <a:tr h="200025">
                <a:tc>
                  <a:txBody>
                    <a:bodyPr>
                      <a:noAutofit/>
                    </a:bodyPr>
                    <a:lstStyle/>
                    <a:p>
                      <a:pPr indent="0" lvl="0" marL="0" rtl="0">
                        <a:lnSpc>
                          <a:spcPct val="115000"/>
                        </a:lnSpc>
                        <a:spcBef>
                          <a:spcPts val="0"/>
                        </a:spcBef>
                        <a:buNone/>
                      </a:pPr>
                      <a:r>
                        <a:rPr lang="en" sz="1000"/>
                        <a:t>sinh(), cosh(), tanh()</a:t>
                      </a:r>
                    </a:p>
                  </a:txBody>
                  <a:tcPr marT="19050" marB="19050" marR="28575" marL="28575" anchor="b"/>
                </a:tc>
                <a:tc>
                  <a:txBody>
                    <a:bodyPr>
                      <a:noAutofit/>
                    </a:bodyPr>
                    <a:lstStyle/>
                    <a:p>
                      <a:pPr indent="0" lvl="0" marL="0" rtl="0">
                        <a:lnSpc>
                          <a:spcPct val="115000"/>
                        </a:lnSpc>
                        <a:spcBef>
                          <a:spcPts val="0"/>
                        </a:spcBef>
                        <a:buNone/>
                      </a:pPr>
                      <a:r>
                        <a:rPr lang="en" sz="1000"/>
                        <a:t>Hyperbolic trigonometric functions; return values in radians.</a:t>
                      </a:r>
                    </a:p>
                  </a:txBody>
                  <a:tcPr marT="19050" marB="19050" marR="28575" marL="28575" anchor="b"/>
                </a:tc>
              </a:tr>
              <a:tr h="200025">
                <a:tc>
                  <a:txBody>
                    <a:bodyPr>
                      <a:noAutofit/>
                    </a:bodyPr>
                    <a:lstStyle/>
                    <a:p>
                      <a:pPr indent="0" lvl="0" marL="0" rtl="0">
                        <a:lnSpc>
                          <a:spcPct val="115000"/>
                        </a:lnSpc>
                        <a:spcBef>
                          <a:spcPts val="0"/>
                        </a:spcBef>
                        <a:buNone/>
                      </a:pPr>
                      <a:r>
                        <a:rPr lang="en" sz="1000"/>
                        <a:t>asinh(), acosh(), atanh()</a:t>
                      </a:r>
                    </a:p>
                  </a:txBody>
                  <a:tcPr marT="19050" marB="19050" marR="28575" marL="28575" anchor="b"/>
                </a:tc>
                <a:tc>
                  <a:txBody>
                    <a:bodyPr>
                      <a:noAutofit/>
                    </a:bodyPr>
                    <a:lstStyle/>
                    <a:p>
                      <a:pPr indent="0" lvl="0" marL="0" rtl="0">
                        <a:lnSpc>
                          <a:spcPct val="115000"/>
                        </a:lnSpc>
                        <a:spcBef>
                          <a:spcPts val="0"/>
                        </a:spcBef>
                        <a:buNone/>
                      </a:pPr>
                      <a:r>
                        <a:rPr lang="en" sz="1000"/>
                        <a:t>Inverse hyperbolic trigonometric functions; return values in radians.</a:t>
                      </a:r>
                    </a:p>
                  </a:txBody>
                  <a:tcPr marT="19050" marB="19050" marR="28575" marL="28575" anchor="b"/>
                </a:tc>
              </a:tr>
              <a:tr h="333375">
                <a:tc>
                  <a:txBody>
                    <a:bodyPr>
                      <a:noAutofit/>
                    </a:bodyPr>
                    <a:lstStyle/>
                    <a:p>
                      <a:pPr indent="0" lvl="0" marL="0" rtl="0">
                        <a:lnSpc>
                          <a:spcPct val="115000"/>
                        </a:lnSpc>
                        <a:spcBef>
                          <a:spcPts val="0"/>
                        </a:spcBef>
                        <a:buNone/>
                      </a:pPr>
                      <a:r>
                        <a:rPr lang="en" sz="1000"/>
                        <a:t>pow(), exp(), expm1(), log10(), log1p(), log2()</a:t>
                      </a:r>
                    </a:p>
                  </a:txBody>
                  <a:tcPr marT="19050" marB="19050" marR="28575" marL="28575" anchor="b"/>
                </a:tc>
                <a:tc>
                  <a:txBody>
                    <a:bodyPr>
                      <a:noAutofit/>
                    </a:bodyPr>
                    <a:lstStyle/>
                    <a:p>
                      <a:pPr indent="0" lvl="0" marL="0" rtl="0">
                        <a:lnSpc>
                          <a:spcPct val="115000"/>
                        </a:lnSpc>
                        <a:spcBef>
                          <a:spcPts val="0"/>
                        </a:spcBef>
                        <a:buNone/>
                      </a:pPr>
                      <a:r>
                        <a:rPr lang="en" sz="1000"/>
                        <a:t>Exponential and logarithmic functions.</a:t>
                      </a:r>
                    </a:p>
                  </a:txBody>
                  <a:tcPr marT="19050" marB="19050" marR="28575" marL="28575" anchor="b"/>
                </a:tc>
              </a:tr>
              <a:tr h="200025">
                <a:tc>
                  <a:txBody>
                    <a:bodyPr>
                      <a:noAutofit/>
                    </a:bodyPr>
                    <a:lstStyle/>
                    <a:p>
                      <a:pPr indent="0" lvl="0" marL="0" rtl="0">
                        <a:lnSpc>
                          <a:spcPct val="115000"/>
                        </a:lnSpc>
                        <a:spcBef>
                          <a:spcPts val="0"/>
                        </a:spcBef>
                        <a:buNone/>
                      </a:pPr>
                      <a:r>
                        <a:rPr lang="en" sz="1000"/>
                        <a:t>floor(), ceil()</a:t>
                      </a:r>
                    </a:p>
                  </a:txBody>
                  <a:tcPr marT="19050" marB="19050" marR="28575" marL="28575" anchor="b"/>
                </a:tc>
                <a:tc>
                  <a:txBody>
                    <a:bodyPr>
                      <a:noAutofit/>
                    </a:bodyPr>
                    <a:lstStyle/>
                    <a:p>
                      <a:pPr indent="0" lvl="0" marL="0" rtl="0">
                        <a:lnSpc>
                          <a:spcPct val="115000"/>
                        </a:lnSpc>
                        <a:spcBef>
                          <a:spcPts val="0"/>
                        </a:spcBef>
                        <a:buNone/>
                      </a:pPr>
                      <a:r>
                        <a:rPr lang="en" sz="1000"/>
                        <a:t>Returns largest/smallest integer less/greater than or equal to argument</a:t>
                      </a:r>
                    </a:p>
                  </a:txBody>
                  <a:tcPr marT="19050" marB="19050" marR="28575" marL="28575" anchor="b"/>
                </a:tc>
              </a:tr>
              <a:tr h="200025">
                <a:tc>
                  <a:txBody>
                    <a:bodyPr>
                      <a:noAutofit/>
                    </a:bodyPr>
                    <a:lstStyle/>
                    <a:p>
                      <a:pPr indent="0" lvl="0" marL="0" rtl="0">
                        <a:lnSpc>
                          <a:spcPct val="115000"/>
                        </a:lnSpc>
                        <a:spcBef>
                          <a:spcPts val="0"/>
                        </a:spcBef>
                        <a:buNone/>
                      </a:pPr>
                      <a:r>
                        <a:rPr lang="en" sz="1000"/>
                        <a:t>min(), max()</a:t>
                      </a:r>
                    </a:p>
                  </a:txBody>
                  <a:tcPr marT="19050" marB="19050" marR="28575" marL="28575" anchor="b"/>
                </a:tc>
                <a:tc>
                  <a:txBody>
                    <a:bodyPr>
                      <a:noAutofit/>
                    </a:bodyPr>
                    <a:lstStyle/>
                    <a:p>
                      <a:pPr indent="0" lvl="0" marL="0" rtl="0">
                        <a:lnSpc>
                          <a:spcPct val="115000"/>
                        </a:lnSpc>
                        <a:spcBef>
                          <a:spcPts val="0"/>
                        </a:spcBef>
                        <a:buNone/>
                      </a:pPr>
                      <a:r>
                        <a:rPr lang="en" sz="1000"/>
                        <a:t>Returns lesser or greater (respectively) of comma separated list of numbers arguments</a:t>
                      </a:r>
                    </a:p>
                  </a:txBody>
                  <a:tcPr marT="19050" marB="19050" marR="28575" marL="28575" anchor="b"/>
                </a:tc>
              </a:tr>
              <a:tr h="200025">
                <a:tc>
                  <a:txBody>
                    <a:bodyPr>
                      <a:noAutofit/>
                    </a:bodyPr>
                    <a:lstStyle/>
                    <a:p>
                      <a:pPr indent="0" lvl="0" marL="0" rtl="0">
                        <a:lnSpc>
                          <a:spcPct val="115000"/>
                        </a:lnSpc>
                        <a:spcBef>
                          <a:spcPts val="0"/>
                        </a:spcBef>
                        <a:buNone/>
                      </a:pPr>
                      <a:r>
                        <a:rPr lang="en" sz="1000" u="sng">
                          <a:solidFill>
                            <a:schemeClr val="hlink"/>
                          </a:solidFill>
                          <a:hlinkClick r:id="rId5"/>
                        </a:rPr>
                        <a:t>random()</a:t>
                      </a:r>
                    </a:p>
                  </a:txBody>
                  <a:tcPr marT="19050" marB="19050" marR="28575" marL="28575" anchor="b"/>
                </a:tc>
                <a:tc>
                  <a:txBody>
                    <a:bodyPr>
                      <a:noAutofit/>
                    </a:bodyPr>
                    <a:lstStyle/>
                    <a:p>
                      <a:pPr indent="0" lvl="0" marL="0" rtl="0">
                        <a:lnSpc>
                          <a:spcPct val="115000"/>
                        </a:lnSpc>
                        <a:spcBef>
                          <a:spcPts val="0"/>
                        </a:spcBef>
                        <a:buNone/>
                      </a:pPr>
                      <a:r>
                        <a:rPr lang="en" sz="1000"/>
                        <a:t>Returns a random number between 0 and 1.</a:t>
                      </a:r>
                    </a:p>
                  </a:txBody>
                  <a:tcPr marT="19050" marB="19050" marR="28575" marL="28575" anchor="b"/>
                </a:tc>
              </a:tr>
              <a:tr h="200025">
                <a:tc>
                  <a:txBody>
                    <a:bodyPr>
                      <a:noAutofit/>
                    </a:bodyPr>
                    <a:lstStyle/>
                    <a:p>
                      <a:pPr indent="0" lvl="0" marL="0" rtl="0">
                        <a:lnSpc>
                          <a:spcPct val="115000"/>
                        </a:lnSpc>
                        <a:spcBef>
                          <a:spcPts val="0"/>
                        </a:spcBef>
                        <a:buNone/>
                      </a:pPr>
                      <a:r>
                        <a:rPr lang="en" sz="1000"/>
                        <a:t>round(), fround(), trunc(),</a:t>
                      </a:r>
                    </a:p>
                  </a:txBody>
                  <a:tcPr marT="19050" marB="19050" marR="28575" marL="28575" anchor="b"/>
                </a:tc>
                <a:tc>
                  <a:txBody>
                    <a:bodyPr>
                      <a:noAutofit/>
                    </a:bodyPr>
                    <a:lstStyle/>
                    <a:p>
                      <a:pPr indent="0" lvl="0" marL="0" rtl="0">
                        <a:lnSpc>
                          <a:spcPct val="115000"/>
                        </a:lnSpc>
                        <a:spcBef>
                          <a:spcPts val="0"/>
                        </a:spcBef>
                        <a:buNone/>
                      </a:pPr>
                      <a:r>
                        <a:rPr lang="en" sz="1000"/>
                        <a:t>Rounding and truncation functions.</a:t>
                      </a:r>
                    </a:p>
                  </a:txBody>
                  <a:tcPr marT="19050" marB="19050" marR="28575" marL="28575" anchor="b"/>
                </a:tc>
              </a:tr>
              <a:tr h="200025">
                <a:tc>
                  <a:txBody>
                    <a:bodyPr>
                      <a:noAutofit/>
                    </a:bodyPr>
                    <a:lstStyle/>
                    <a:p>
                      <a:pPr indent="0" lvl="0" marL="0" rtl="0">
                        <a:lnSpc>
                          <a:spcPct val="115000"/>
                        </a:lnSpc>
                        <a:spcBef>
                          <a:spcPts val="0"/>
                        </a:spcBef>
                        <a:buNone/>
                      </a:pPr>
                      <a:r>
                        <a:rPr lang="en" sz="1000"/>
                        <a:t>sqrt(), cbrt(), hypot()</a:t>
                      </a:r>
                    </a:p>
                  </a:txBody>
                  <a:tcPr marT="19050" marB="19050" marR="28575" marL="28575" anchor="b"/>
                </a:tc>
                <a:tc>
                  <a:txBody>
                    <a:bodyPr>
                      <a:noAutofit/>
                    </a:bodyPr>
                    <a:lstStyle/>
                    <a:p>
                      <a:pPr indent="0" lvl="0" marL="0" rtl="0">
                        <a:lnSpc>
                          <a:spcPct val="115000"/>
                        </a:lnSpc>
                        <a:spcBef>
                          <a:spcPts val="0"/>
                        </a:spcBef>
                        <a:buNone/>
                      </a:pPr>
                      <a:r>
                        <a:rPr lang="en" sz="1000"/>
                        <a:t>Square root, cube root, Square root of the sum of square arguments.</a:t>
                      </a:r>
                    </a:p>
                  </a:txBody>
                  <a:tcPr marT="19050" marB="19050" marR="28575" marL="28575" anchor="b"/>
                </a:tc>
              </a:tr>
              <a:tr h="200025">
                <a:tc>
                  <a:txBody>
                    <a:bodyPr>
                      <a:noAutofit/>
                    </a:bodyPr>
                    <a:lstStyle/>
                    <a:p>
                      <a:pPr indent="0" lvl="0" marL="0" rtl="0">
                        <a:lnSpc>
                          <a:spcPct val="115000"/>
                        </a:lnSpc>
                        <a:spcBef>
                          <a:spcPts val="0"/>
                        </a:spcBef>
                        <a:buNone/>
                      </a:pPr>
                      <a:r>
                        <a:rPr lang="en" sz="1000" u="sng">
                          <a:solidFill>
                            <a:schemeClr val="hlink"/>
                          </a:solidFill>
                          <a:hlinkClick r:id="rId6"/>
                        </a:rPr>
                        <a:t>sign()</a:t>
                      </a:r>
                    </a:p>
                  </a:txBody>
                  <a:tcPr marT="19050" marB="19050" marR="28575" marL="28575" anchor="b"/>
                </a:tc>
                <a:tc>
                  <a:txBody>
                    <a:bodyPr>
                      <a:noAutofit/>
                    </a:bodyPr>
                    <a:lstStyle/>
                    <a:p>
                      <a:pPr indent="0" lvl="0" marL="0" rtl="0">
                        <a:lnSpc>
                          <a:spcPct val="115000"/>
                        </a:lnSpc>
                        <a:spcBef>
                          <a:spcPts val="0"/>
                        </a:spcBef>
                        <a:buNone/>
                      </a:pPr>
                      <a:r>
                        <a:rPr lang="en" sz="1000"/>
                        <a:t>The sign of a number, indicating whether the number is positive, negative or zero.</a:t>
                      </a:r>
                    </a:p>
                  </a:txBody>
                  <a:tcPr marT="19050" marB="19050" marR="28575" marL="28575" anchor="b"/>
                </a:tc>
              </a:tr>
              <a:tr h="333375">
                <a:tc>
                  <a:txBody>
                    <a:bodyPr>
                      <a:noAutofit/>
                    </a:bodyPr>
                    <a:lstStyle/>
                    <a:p>
                      <a:pPr indent="0" lvl="0" marL="0" rtl="0">
                        <a:lnSpc>
                          <a:spcPct val="115000"/>
                        </a:lnSpc>
                        <a:spcBef>
                          <a:spcPts val="0"/>
                        </a:spcBef>
                        <a:buNone/>
                      </a:pPr>
                      <a:r>
                        <a:rPr lang="en" sz="1000"/>
                        <a:t>clz32(),</a:t>
                      </a:r>
                    </a:p>
                    <a:p>
                      <a:pPr indent="0" lvl="0" marL="0" rtl="0">
                        <a:lnSpc>
                          <a:spcPct val="115000"/>
                        </a:lnSpc>
                        <a:spcBef>
                          <a:spcPts val="0"/>
                        </a:spcBef>
                        <a:buNone/>
                      </a:pPr>
                      <a:r>
                        <a:rPr lang="en" sz="1000"/>
                        <a:t>imul()</a:t>
                      </a:r>
                    </a:p>
                  </a:txBody>
                  <a:tcPr marT="19050" marB="19050" marR="28575" marL="28575" anchor="b"/>
                </a:tc>
                <a:tc>
                  <a:txBody>
                    <a:bodyPr>
                      <a:noAutofit/>
                    </a:bodyPr>
                    <a:lstStyle/>
                    <a:p>
                      <a:pPr indent="0" lvl="0" marL="0" rtl="0">
                        <a:lnSpc>
                          <a:spcPct val="115000"/>
                        </a:lnSpc>
                        <a:spcBef>
                          <a:spcPts val="0"/>
                        </a:spcBef>
                        <a:buNone/>
                      </a:pPr>
                      <a:r>
                        <a:rPr lang="en" sz="1000"/>
                        <a:t>Number of leading zero bits in the 32-bit binary representation.</a:t>
                      </a:r>
                    </a:p>
                    <a:p>
                      <a:pPr indent="0" lvl="0" marL="0" rtl="0">
                        <a:lnSpc>
                          <a:spcPct val="115000"/>
                        </a:lnSpc>
                        <a:spcBef>
                          <a:spcPts val="0"/>
                        </a:spcBef>
                        <a:buNone/>
                      </a:pPr>
                      <a:r>
                        <a:rPr lang="en" sz="1000"/>
                        <a:t>The result of the C-like 32-bit multiplication of the two arguments.</a:t>
                      </a:r>
                    </a:p>
                  </a:txBody>
                  <a:tcPr marT="19050" marB="19050" marR="28575" marL="28575"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Date object</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JavaScript does not have a date data type. </a:t>
            </a:r>
          </a:p>
          <a:p>
            <a:pPr indent="-342900" lvl="0" marL="457200">
              <a:spcBef>
                <a:spcPts val="0"/>
              </a:spcBef>
              <a:spcAft>
                <a:spcPts val="0"/>
              </a:spcAft>
              <a:buSzPts val="1800"/>
              <a:buChar char="●"/>
            </a:pPr>
            <a:r>
              <a:rPr lang="en"/>
              <a:t>However, you can use the Date object and its methods to work with dates and times in your applications. </a:t>
            </a:r>
          </a:p>
          <a:p>
            <a:pPr indent="-342900" lvl="0" marL="457200">
              <a:spcBef>
                <a:spcPts val="0"/>
              </a:spcBef>
              <a:spcAft>
                <a:spcPts val="0"/>
              </a:spcAft>
              <a:buSzPts val="1800"/>
              <a:buChar char="●"/>
            </a:pPr>
            <a:r>
              <a:rPr lang="en"/>
              <a:t>The Date object has a large number of methods for setting, getting, and manipulating dates. It does not have any properties.</a:t>
            </a:r>
          </a:p>
          <a:p>
            <a:pPr indent="-342900" lvl="0" marL="457200" rtl="0">
              <a:spcBef>
                <a:spcPts val="0"/>
              </a:spcBef>
              <a:buSzPts val="1800"/>
              <a:buChar char="●"/>
            </a:pPr>
            <a:r>
              <a:rPr lang="en"/>
              <a:t>JavaScript handles dates similarly to Java. The two languages have many of the same date methods, and both languages store dates as the number of milliseconds since January 1, 1970, 00:00:00.</a:t>
            </a:r>
          </a:p>
        </p:txBody>
      </p:sp>
      <p:pic>
        <p:nvPicPr>
          <p:cNvPr descr="ZEN-LOGO-re.png" id="105" name="Shape 105"/>
          <p:cNvPicPr preferRelativeResize="0"/>
          <p:nvPr/>
        </p:nvPicPr>
        <p:blipFill>
          <a:blip r:embed="rId3">
            <a:alphaModFix/>
          </a:blip>
          <a:stretch>
            <a:fillRect/>
          </a:stretch>
        </p:blipFill>
        <p:spPr>
          <a:xfrm>
            <a:off x="311700" y="4168750"/>
            <a:ext cx="2427949" cy="85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