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Dosis"/>
      <p:regular r:id="rId52"/>
      <p:bold r:id="rId53"/>
    </p:embeddedFont>
    <p:embeddedFont>
      <p:font typeface="Proxima Nova"/>
      <p:regular r:id="rId54"/>
      <p:bold r:id="rId55"/>
      <p:italic r:id="rId56"/>
      <p:boldItalic r:id="rId57"/>
    </p:embeddedFont>
    <p:embeddedFont>
      <p:font typeface="Varela Round"/>
      <p:regular r:id="rId58"/>
    </p:embeddedFont>
    <p:embeddedFont>
      <p:font typeface="Open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AC72EFB-594F-4C5F-A63B-D1A8D42E3628}">
  <a:tblStyle styleId="{3AC72EFB-594F-4C5F-A63B-D1A8D42E3628}"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boldItalic.fntdata"/><Relationship Id="rId61" Type="http://schemas.openxmlformats.org/officeDocument/2006/relationships/font" Target="fonts/OpenSans-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Dosis-bold.fntdata"/><Relationship Id="rId52" Type="http://schemas.openxmlformats.org/officeDocument/2006/relationships/font" Target="fonts/Dosis-regular.fntdata"/><Relationship Id="rId11" Type="http://schemas.openxmlformats.org/officeDocument/2006/relationships/slide" Target="slides/slide6.xml"/><Relationship Id="rId55" Type="http://schemas.openxmlformats.org/officeDocument/2006/relationships/font" Target="fonts/ProximaNova-bold.fntdata"/><Relationship Id="rId10" Type="http://schemas.openxmlformats.org/officeDocument/2006/relationships/slide" Target="slides/slide5.xml"/><Relationship Id="rId54" Type="http://schemas.openxmlformats.org/officeDocument/2006/relationships/font" Target="fonts/ProximaNova-regular.fntdata"/><Relationship Id="rId13" Type="http://schemas.openxmlformats.org/officeDocument/2006/relationships/slide" Target="slides/slide8.xml"/><Relationship Id="rId57" Type="http://schemas.openxmlformats.org/officeDocument/2006/relationships/font" Target="fonts/ProximaNova-boldItalic.fntdata"/><Relationship Id="rId12" Type="http://schemas.openxmlformats.org/officeDocument/2006/relationships/slide" Target="slides/slide7.xml"/><Relationship Id="rId56" Type="http://schemas.openxmlformats.org/officeDocument/2006/relationships/font" Target="fonts/ProximaNova-italic.fntdata"/><Relationship Id="rId15" Type="http://schemas.openxmlformats.org/officeDocument/2006/relationships/slide" Target="slides/slide10.xml"/><Relationship Id="rId59" Type="http://schemas.openxmlformats.org/officeDocument/2006/relationships/font" Target="fonts/OpenSans-regular.fntdata"/><Relationship Id="rId14" Type="http://schemas.openxmlformats.org/officeDocument/2006/relationships/slide" Target="slides/slide9.xml"/><Relationship Id="rId58" Type="http://schemas.openxmlformats.org/officeDocument/2006/relationships/font" Target="fonts/VarelaRoun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4575" y="766625"/>
            <a:ext cx="9188700" cy="25101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8000"/>
              <a:buFont typeface="Dosis"/>
              <a:buNone/>
              <a:defRPr b="1" sz="8000">
                <a:solidFill>
                  <a:srgbClr val="FFFFFF"/>
                </a:solidFill>
                <a:latin typeface="Dosis"/>
                <a:ea typeface="Dosis"/>
                <a:cs typeface="Dosis"/>
                <a:sym typeface="Dosis"/>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1" name="Shape 11"/>
          <p:cNvSpPr txBox="1"/>
          <p:nvPr>
            <p:ph idx="1" type="subTitle"/>
          </p:nvPr>
        </p:nvSpPr>
        <p:spPr>
          <a:xfrm>
            <a:off x="311700" y="3276600"/>
            <a:ext cx="8520600" cy="636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1pPr>
            <a:lvl2pPr lvl="1"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2pPr>
            <a:lvl3pPr lvl="2"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3pPr>
            <a:lvl4pPr lvl="3"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4pPr>
            <a:lvl5pPr lvl="4"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5pPr>
            <a:lvl6pPr lvl="5"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6pPr>
            <a:lvl7pPr lvl="6"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7pPr>
            <a:lvl8pPr lvl="7"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8pPr>
            <a:lvl9pPr lvl="8" rt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85" name="Shape 85"/>
        <p:cNvGrpSpPr/>
        <p:nvPr/>
      </p:nvGrpSpPr>
      <p:grpSpPr>
        <a:xfrm>
          <a:off x="0" y="0"/>
          <a:ext cx="0" cy="0"/>
          <a:chOff x="0" y="0"/>
          <a:chExt cx="0" cy="0"/>
        </a:xfrm>
      </p:grpSpPr>
      <p:sp>
        <p:nvSpPr>
          <p:cNvPr id="86" name="Shape 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Shape 8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9" name="Shape 8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1" name="Shape 91"/>
        <p:cNvGrpSpPr/>
        <p:nvPr/>
      </p:nvGrpSpPr>
      <p:grpSpPr>
        <a:xfrm>
          <a:off x="0" y="0"/>
          <a:ext cx="0" cy="0"/>
          <a:chOff x="0" y="0"/>
          <a:chExt cx="0" cy="0"/>
        </a:xfrm>
      </p:grpSpPr>
      <p:sp>
        <p:nvSpPr>
          <p:cNvPr id="92" name="Shape 9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93" name="Shape 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94" name="Shape 94"/>
        <p:cNvGrpSpPr/>
        <p:nvPr/>
      </p:nvGrpSpPr>
      <p:grpSpPr>
        <a:xfrm>
          <a:off x="0" y="0"/>
          <a:ext cx="0" cy="0"/>
          <a:chOff x="0" y="0"/>
          <a:chExt cx="0" cy="0"/>
        </a:xfrm>
      </p:grpSpPr>
      <p:sp>
        <p:nvSpPr>
          <p:cNvPr id="95" name="Shape 95"/>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96" name="Shape 96"/>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Clr>
                <a:srgbClr val="666666"/>
              </a:buClr>
              <a:buSzPts val="12500"/>
              <a:buFont typeface="Dosis"/>
              <a:buNone/>
              <a:defRPr sz="12500">
                <a:solidFill>
                  <a:srgbClr val="666666"/>
                </a:solidFill>
                <a:latin typeface="Dosis"/>
                <a:ea typeface="Dosis"/>
                <a:cs typeface="Dosis"/>
                <a:sym typeface="Dosis"/>
              </a:defRPr>
            </a:lvl1pPr>
            <a:lvl2pPr lvl="1" rtl="0" algn="ctr">
              <a:spcBef>
                <a:spcPts val="0"/>
              </a:spcBef>
              <a:spcAft>
                <a:spcPts val="0"/>
              </a:spcAft>
              <a:buSzPts val="12500"/>
              <a:buFont typeface="Dosis"/>
              <a:buNone/>
              <a:defRPr sz="12500">
                <a:latin typeface="Dosis"/>
                <a:ea typeface="Dosis"/>
                <a:cs typeface="Dosis"/>
                <a:sym typeface="Dosis"/>
              </a:defRPr>
            </a:lvl2pPr>
            <a:lvl3pPr lvl="2" rtl="0" algn="ctr">
              <a:spcBef>
                <a:spcPts val="0"/>
              </a:spcBef>
              <a:spcAft>
                <a:spcPts val="0"/>
              </a:spcAft>
              <a:buSzPts val="12500"/>
              <a:buFont typeface="Dosis"/>
              <a:buNone/>
              <a:defRPr sz="12500">
                <a:latin typeface="Dosis"/>
                <a:ea typeface="Dosis"/>
                <a:cs typeface="Dosis"/>
                <a:sym typeface="Dosis"/>
              </a:defRPr>
            </a:lvl3pPr>
            <a:lvl4pPr lvl="3" rtl="0" algn="ctr">
              <a:spcBef>
                <a:spcPts val="0"/>
              </a:spcBef>
              <a:spcAft>
                <a:spcPts val="0"/>
              </a:spcAft>
              <a:buSzPts val="12500"/>
              <a:buFont typeface="Dosis"/>
              <a:buNone/>
              <a:defRPr sz="12500">
                <a:latin typeface="Dosis"/>
                <a:ea typeface="Dosis"/>
                <a:cs typeface="Dosis"/>
                <a:sym typeface="Dosis"/>
              </a:defRPr>
            </a:lvl4pPr>
            <a:lvl5pPr lvl="4" rtl="0" algn="ctr">
              <a:spcBef>
                <a:spcPts val="0"/>
              </a:spcBef>
              <a:spcAft>
                <a:spcPts val="0"/>
              </a:spcAft>
              <a:buSzPts val="12500"/>
              <a:buFont typeface="Dosis"/>
              <a:buNone/>
              <a:defRPr sz="12500">
                <a:latin typeface="Dosis"/>
                <a:ea typeface="Dosis"/>
                <a:cs typeface="Dosis"/>
                <a:sym typeface="Dosis"/>
              </a:defRPr>
            </a:lvl5pPr>
            <a:lvl6pPr lvl="5" rtl="0" algn="ctr">
              <a:spcBef>
                <a:spcPts val="0"/>
              </a:spcBef>
              <a:spcAft>
                <a:spcPts val="0"/>
              </a:spcAft>
              <a:buSzPts val="12500"/>
              <a:buFont typeface="Dosis"/>
              <a:buNone/>
              <a:defRPr sz="12500">
                <a:latin typeface="Dosis"/>
                <a:ea typeface="Dosis"/>
                <a:cs typeface="Dosis"/>
                <a:sym typeface="Dosis"/>
              </a:defRPr>
            </a:lvl6pPr>
            <a:lvl7pPr lvl="6" rtl="0" algn="ctr">
              <a:spcBef>
                <a:spcPts val="0"/>
              </a:spcBef>
              <a:spcAft>
                <a:spcPts val="0"/>
              </a:spcAft>
              <a:buSzPts val="12500"/>
              <a:buFont typeface="Dosis"/>
              <a:buNone/>
              <a:defRPr sz="12500">
                <a:latin typeface="Dosis"/>
                <a:ea typeface="Dosis"/>
                <a:cs typeface="Dosis"/>
                <a:sym typeface="Dosis"/>
              </a:defRPr>
            </a:lvl7pPr>
            <a:lvl8pPr lvl="7" rtl="0" algn="ctr">
              <a:spcBef>
                <a:spcPts val="0"/>
              </a:spcBef>
              <a:spcAft>
                <a:spcPts val="0"/>
              </a:spcAft>
              <a:buSzPts val="12500"/>
              <a:buFont typeface="Dosis"/>
              <a:buNone/>
              <a:defRPr sz="12500">
                <a:latin typeface="Dosis"/>
                <a:ea typeface="Dosis"/>
                <a:cs typeface="Dosis"/>
                <a:sym typeface="Dosis"/>
              </a:defRPr>
            </a:lvl8pPr>
            <a:lvl9pPr lvl="8" rtl="0" algn="ctr">
              <a:spcBef>
                <a:spcPts val="0"/>
              </a:spcBef>
              <a:spcAft>
                <a:spcPts val="0"/>
              </a:spcAft>
              <a:buSzPts val="12500"/>
              <a:buFont typeface="Dosis"/>
              <a:buNone/>
              <a:defRPr sz="12500">
                <a:latin typeface="Dosis"/>
                <a:ea typeface="Dosis"/>
                <a:cs typeface="Dosis"/>
                <a:sym typeface="Dosis"/>
              </a:defRPr>
            </a:lvl9pPr>
          </a:lstStyle>
          <a:p/>
        </p:txBody>
      </p:sp>
      <p:sp>
        <p:nvSpPr>
          <p:cNvPr id="97" name="Shape 9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Font typeface="Open Sans"/>
              <a:buChar char="●"/>
              <a:defRPr>
                <a:latin typeface="Open Sans"/>
                <a:ea typeface="Open Sans"/>
                <a:cs typeface="Open Sans"/>
                <a:sym typeface="Open Sans"/>
              </a:defRPr>
            </a:lvl1pPr>
            <a:lvl2pPr indent="-317500" lvl="1" marL="914400" rtl="0" algn="ctr">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lgn="ctr">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lgn="ctr">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lgn="ctr">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lgn="ctr">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lgn="ctr">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lgn="ctr">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lgn="ctr">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98" name="Shape 98"/>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300">
                <a:solidFill>
                  <a:srgbClr val="FFFFFF"/>
                </a:solidFill>
              </a:rPr>
              <a:t>‹#›</a:t>
            </a:fld>
            <a:endParaRPr sz="1300">
              <a:solidFill>
                <a:srgbClr val="FFFFFF"/>
              </a:solidFill>
            </a:endParaRPr>
          </a:p>
        </p:txBody>
      </p:sp>
      <p:grpSp>
        <p:nvGrpSpPr>
          <p:cNvPr id="101" name="Shape 101"/>
          <p:cNvGrpSpPr/>
          <p:nvPr/>
        </p:nvGrpSpPr>
        <p:grpSpPr>
          <a:xfrm>
            <a:off x="197970" y="4683259"/>
            <a:ext cx="297191" cy="365407"/>
            <a:chOff x="2149550" y="2870305"/>
            <a:chExt cx="378395" cy="465250"/>
          </a:xfrm>
        </p:grpSpPr>
        <p:sp>
          <p:nvSpPr>
            <p:cNvPr id="102" name="Shape 102"/>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3" name="Shape 103"/>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4" name="Shape 104"/>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5" name="Shape 105"/>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106" name="Shape 106"/>
          <p:cNvSpPr txBox="1"/>
          <p:nvPr>
            <p:ph idx="2"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107" name="Shape 107"/>
          <p:cNvSpPr txBox="1"/>
          <p:nvPr>
            <p:ph idx="3"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8" name="Shape 108"/>
        <p:cNvGrpSpPr/>
        <p:nvPr/>
      </p:nvGrpSpPr>
      <p:grpSpPr>
        <a:xfrm>
          <a:off x="0" y="0"/>
          <a:ext cx="0" cy="0"/>
          <a:chOff x="0" y="0"/>
          <a:chExt cx="0" cy="0"/>
        </a:xfrm>
      </p:grpSpPr>
      <p:sp>
        <p:nvSpPr>
          <p:cNvPr id="109" name="Shape 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Really Blank">
    <p:spTree>
      <p:nvGrpSpPr>
        <p:cNvPr id="110" name="Shape 11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_slide">
    <p:spTree>
      <p:nvGrpSpPr>
        <p:cNvPr id="111" name="Shape 111"/>
        <p:cNvGrpSpPr/>
        <p:nvPr/>
      </p:nvGrpSpPr>
      <p:grpSpPr>
        <a:xfrm>
          <a:off x="0" y="0"/>
          <a:ext cx="0" cy="0"/>
          <a:chOff x="0" y="0"/>
          <a:chExt cx="0" cy="0"/>
        </a:xfrm>
      </p:grpSpPr>
      <p:sp>
        <p:nvSpPr>
          <p:cNvPr id="112" name="Shape 1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sz="1300">
                <a:solidFill>
                  <a:schemeClr val="dk1"/>
                </a:solidFill>
              </a:rPr>
              <a:t>‹#›</a:t>
            </a:fld>
            <a:endParaRPr sz="1300">
              <a:solidFill>
                <a:schemeClr val="dk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body 1">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6" name="Shape 1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One">
    <p:spTree>
      <p:nvGrpSpPr>
        <p:cNvPr id="13" name="Shape 13"/>
        <p:cNvGrpSpPr/>
        <p:nvPr/>
      </p:nvGrpSpPr>
      <p:grpSpPr>
        <a:xfrm>
          <a:off x="0" y="0"/>
          <a:ext cx="0" cy="0"/>
          <a:chOff x="0" y="0"/>
          <a:chExt cx="0" cy="0"/>
        </a:xfrm>
      </p:grpSpPr>
      <p:sp>
        <p:nvSpPr>
          <p:cNvPr id="14" name="Shape 14"/>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15" name="Shape 15"/>
          <p:cNvSpPr txBox="1"/>
          <p:nvPr>
            <p:ph idx="1"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
        <p:nvSpPr>
          <p:cNvPr id="16" name="Shape 16"/>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300">
                <a:solidFill>
                  <a:srgbClr val="FFFFFF"/>
                </a:solidFill>
              </a:rPr>
              <a:t>‹#›</a:t>
            </a:fld>
            <a:endParaRPr sz="1300">
              <a:solidFill>
                <a:srgbClr val="FFFFFF"/>
              </a:solidFill>
            </a:endParaRPr>
          </a:p>
        </p:txBody>
      </p:sp>
      <p:sp>
        <p:nvSpPr>
          <p:cNvPr id="19" name="Shape 19"/>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20" name="Shape 20"/>
          <p:cNvGrpSpPr/>
          <p:nvPr/>
        </p:nvGrpSpPr>
        <p:grpSpPr>
          <a:xfrm>
            <a:off x="197970" y="4683259"/>
            <a:ext cx="297191" cy="365407"/>
            <a:chOff x="2149550" y="2870305"/>
            <a:chExt cx="378395" cy="465250"/>
          </a:xfrm>
        </p:grpSpPr>
        <p:sp>
          <p:nvSpPr>
            <p:cNvPr id="21" name="Shape 21"/>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2" name="Shape 22"/>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3" name="Shape 23"/>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4" name="Shape 24"/>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Right">
    <p:spTree>
      <p:nvGrpSpPr>
        <p:cNvPr id="25" name="Shape 25"/>
        <p:cNvGrpSpPr/>
        <p:nvPr/>
      </p:nvGrpSpPr>
      <p:grpSpPr>
        <a:xfrm>
          <a:off x="0" y="0"/>
          <a:ext cx="0" cy="0"/>
          <a:chOff x="0" y="0"/>
          <a:chExt cx="0" cy="0"/>
        </a:xfrm>
      </p:grpSpPr>
      <p:sp>
        <p:nvSpPr>
          <p:cNvPr id="26" name="Shape 26"/>
          <p:cNvSpPr txBox="1"/>
          <p:nvPr>
            <p:ph type="title"/>
          </p:nvPr>
        </p:nvSpPr>
        <p:spPr>
          <a:xfrm>
            <a:off x="4563000" y="34100"/>
            <a:ext cx="39054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27" name="Shape 27"/>
          <p:cNvSpPr txBox="1"/>
          <p:nvPr>
            <p:ph idx="1" type="subTitle"/>
          </p:nvPr>
        </p:nvSpPr>
        <p:spPr>
          <a:xfrm>
            <a:off x="4563150" y="606800"/>
            <a:ext cx="39054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
        <p:nvSpPr>
          <p:cNvPr id="28" name="Shape 28"/>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300">
                <a:solidFill>
                  <a:srgbClr val="FFFFFF"/>
                </a:solidFill>
              </a:rPr>
              <a:t>‹#›</a:t>
            </a:fld>
            <a:endParaRPr sz="1300">
              <a:solidFill>
                <a:srgbClr val="FFFFFF"/>
              </a:solidFill>
            </a:endParaRPr>
          </a:p>
        </p:txBody>
      </p:sp>
      <p:sp>
        <p:nvSpPr>
          <p:cNvPr id="31" name="Shape 31"/>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32" name="Shape 32"/>
          <p:cNvGrpSpPr/>
          <p:nvPr/>
        </p:nvGrpSpPr>
        <p:grpSpPr>
          <a:xfrm>
            <a:off x="197970" y="4683259"/>
            <a:ext cx="297191" cy="365407"/>
            <a:chOff x="2149550" y="2870305"/>
            <a:chExt cx="378395" cy="465250"/>
          </a:xfrm>
        </p:grpSpPr>
        <p:sp>
          <p:nvSpPr>
            <p:cNvPr id="33" name="Shape 33"/>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4" name="Shape 34"/>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5" name="Shape 35"/>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6" name="Shape 36"/>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7" name="Shape 37"/>
        <p:cNvGrpSpPr/>
        <p:nvPr/>
      </p:nvGrpSpPr>
      <p:grpSpPr>
        <a:xfrm>
          <a:off x="0" y="0"/>
          <a:ext cx="0" cy="0"/>
          <a:chOff x="0" y="0"/>
          <a:chExt cx="0" cy="0"/>
        </a:xfrm>
      </p:grpSpPr>
      <p:sp>
        <p:nvSpPr>
          <p:cNvPr id="38" name="Shape 38"/>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100"/>
              <a:buNone/>
              <a:defRPr b="1" sz="5100">
                <a:solidFill>
                  <a:srgbClr val="666666"/>
                </a:solidFill>
                <a:latin typeface="Dosis"/>
                <a:ea typeface="Dosis"/>
                <a:cs typeface="Dosis"/>
                <a:sym typeface="Dosis"/>
              </a:defRPr>
            </a:lvl1pPr>
            <a:lvl2pPr lvl="1" rtl="0" algn="ctr">
              <a:spcBef>
                <a:spcPts val="0"/>
              </a:spcBef>
              <a:spcAft>
                <a:spcPts val="0"/>
              </a:spcAft>
              <a:buSzPts val="4900"/>
              <a:buNone/>
              <a:defRPr sz="4900"/>
            </a:lvl2pPr>
            <a:lvl3pPr lvl="2" rtl="0" algn="ctr">
              <a:spcBef>
                <a:spcPts val="0"/>
              </a:spcBef>
              <a:spcAft>
                <a:spcPts val="0"/>
              </a:spcAft>
              <a:buSzPts val="4900"/>
              <a:buNone/>
              <a:defRPr sz="4900"/>
            </a:lvl3pPr>
            <a:lvl4pPr lvl="3" rtl="0" algn="ctr">
              <a:spcBef>
                <a:spcPts val="0"/>
              </a:spcBef>
              <a:spcAft>
                <a:spcPts val="0"/>
              </a:spcAft>
              <a:buSzPts val="4900"/>
              <a:buNone/>
              <a:defRPr sz="4900"/>
            </a:lvl4pPr>
            <a:lvl5pPr lvl="4" rtl="0" algn="ctr">
              <a:spcBef>
                <a:spcPts val="0"/>
              </a:spcBef>
              <a:spcAft>
                <a:spcPts val="0"/>
              </a:spcAft>
              <a:buSzPts val="4900"/>
              <a:buNone/>
              <a:defRPr sz="4900"/>
            </a:lvl5pPr>
            <a:lvl6pPr lvl="5" rtl="0" algn="ctr">
              <a:spcBef>
                <a:spcPts val="0"/>
              </a:spcBef>
              <a:spcAft>
                <a:spcPts val="0"/>
              </a:spcAft>
              <a:buSzPts val="4900"/>
              <a:buNone/>
              <a:defRPr sz="4900"/>
            </a:lvl6pPr>
            <a:lvl7pPr lvl="6" rtl="0" algn="ctr">
              <a:spcBef>
                <a:spcPts val="0"/>
              </a:spcBef>
              <a:spcAft>
                <a:spcPts val="0"/>
              </a:spcAft>
              <a:buSzPts val="4900"/>
              <a:buNone/>
              <a:defRPr sz="4900"/>
            </a:lvl7pPr>
            <a:lvl8pPr lvl="7" rtl="0" algn="ctr">
              <a:spcBef>
                <a:spcPts val="0"/>
              </a:spcBef>
              <a:spcAft>
                <a:spcPts val="0"/>
              </a:spcAft>
              <a:buSzPts val="4900"/>
              <a:buNone/>
              <a:defRPr sz="4900"/>
            </a:lvl8pPr>
            <a:lvl9pPr lvl="8" rtl="0" algn="ctr">
              <a:spcBef>
                <a:spcPts val="0"/>
              </a:spcBef>
              <a:spcAft>
                <a:spcPts val="0"/>
              </a:spcAft>
              <a:buSzPts val="4900"/>
              <a:buNone/>
              <a:defRPr sz="4900"/>
            </a:lvl9pPr>
          </a:lstStyle>
          <a:p/>
        </p:txBody>
      </p:sp>
      <p:sp>
        <p:nvSpPr>
          <p:cNvPr id="39" name="Shape 39"/>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300">
                <a:solidFill>
                  <a:srgbClr val="FFFFFF"/>
                </a:solidFill>
              </a:rPr>
              <a:t>‹#›</a:t>
            </a:fld>
            <a:endParaRPr sz="1300">
              <a:solidFill>
                <a:srgbClr val="FFFFFF"/>
              </a:solidFill>
            </a:endParaRPr>
          </a:p>
        </p:txBody>
      </p:sp>
      <p:sp>
        <p:nvSpPr>
          <p:cNvPr id="42" name="Shape 42"/>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43" name="Shape 43"/>
          <p:cNvGrpSpPr/>
          <p:nvPr/>
        </p:nvGrpSpPr>
        <p:grpSpPr>
          <a:xfrm>
            <a:off x="197970" y="4683259"/>
            <a:ext cx="297191" cy="365407"/>
            <a:chOff x="2149550" y="2870305"/>
            <a:chExt cx="378395" cy="465250"/>
          </a:xfrm>
        </p:grpSpPr>
        <p:sp>
          <p:nvSpPr>
            <p:cNvPr id="44" name="Shape 44"/>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5" name="Shape 45"/>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6" name="Shape 46"/>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7" name="Shape 47"/>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8" name="Shape 48"/>
        <p:cNvGrpSpPr/>
        <p:nvPr/>
      </p:nvGrpSpPr>
      <p:grpSpPr>
        <a:xfrm>
          <a:off x="0" y="0"/>
          <a:ext cx="0" cy="0"/>
          <a:chOff x="0" y="0"/>
          <a:chExt cx="0" cy="0"/>
        </a:xfrm>
      </p:grpSpPr>
      <p:sp>
        <p:nvSpPr>
          <p:cNvPr id="49" name="Shape 49"/>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50" name="Shape 50"/>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51" name="Shape 51"/>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300">
                <a:solidFill>
                  <a:srgbClr val="FFFFFF"/>
                </a:solidFill>
              </a:rPr>
              <a:t>‹#›</a:t>
            </a:fld>
            <a:endParaRPr sz="1300">
              <a:solidFill>
                <a:srgbClr val="FFFFFF"/>
              </a:solidFill>
            </a:endParaRPr>
          </a:p>
        </p:txBody>
      </p:sp>
      <p:grpSp>
        <p:nvGrpSpPr>
          <p:cNvPr id="54" name="Shape 54"/>
          <p:cNvGrpSpPr/>
          <p:nvPr/>
        </p:nvGrpSpPr>
        <p:grpSpPr>
          <a:xfrm>
            <a:off x="197970" y="4683259"/>
            <a:ext cx="297191" cy="365407"/>
            <a:chOff x="2149550" y="2870305"/>
            <a:chExt cx="378395" cy="465250"/>
          </a:xfrm>
        </p:grpSpPr>
        <p:sp>
          <p:nvSpPr>
            <p:cNvPr id="55" name="Shape 55"/>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6" name="Shape 56"/>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7" name="Shape 57"/>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8" name="Shape 58"/>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59" name="Shape 59"/>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60" name="Shape 60"/>
          <p:cNvSpPr txBox="1"/>
          <p:nvPr>
            <p:ph idx="2"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61" name="Shape 61"/>
        <p:cNvGrpSpPr/>
        <p:nvPr/>
      </p:nvGrpSpPr>
      <p:grpSpPr>
        <a:xfrm>
          <a:off x="0" y="0"/>
          <a:ext cx="0" cy="0"/>
          <a:chOff x="0" y="0"/>
          <a:chExt cx="0" cy="0"/>
        </a:xfrm>
      </p:grpSpPr>
      <p:sp>
        <p:nvSpPr>
          <p:cNvPr id="62" name="Shape 6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Open Sans"/>
              <a:buChar char="●"/>
              <a:defRPr sz="1400">
                <a:latin typeface="Open Sans"/>
                <a:ea typeface="Open Sans"/>
                <a:cs typeface="Open Sans"/>
                <a:sym typeface="Open Sans"/>
              </a:defRPr>
            </a:lvl1pPr>
            <a:lvl2pPr indent="-304800" lvl="1" marL="914400" rtl="0">
              <a:spcBef>
                <a:spcPts val="1600"/>
              </a:spcBef>
              <a:spcAft>
                <a:spcPts val="0"/>
              </a:spcAft>
              <a:buSzPts val="1200"/>
              <a:buFont typeface="Open Sans"/>
              <a:buChar char="○"/>
              <a:defRPr sz="1200">
                <a:latin typeface="Open Sans"/>
                <a:ea typeface="Open Sans"/>
                <a:cs typeface="Open Sans"/>
                <a:sym typeface="Open Sans"/>
              </a:defRPr>
            </a:lvl2pPr>
            <a:lvl3pPr indent="-304800" lvl="2" marL="1371600" rtl="0">
              <a:spcBef>
                <a:spcPts val="1600"/>
              </a:spcBef>
              <a:spcAft>
                <a:spcPts val="0"/>
              </a:spcAft>
              <a:buSzPts val="1200"/>
              <a:buFont typeface="Open Sans"/>
              <a:buChar char="■"/>
              <a:defRPr sz="1200">
                <a:latin typeface="Open Sans"/>
                <a:ea typeface="Open Sans"/>
                <a:cs typeface="Open Sans"/>
                <a:sym typeface="Open Sans"/>
              </a:defRPr>
            </a:lvl3pPr>
            <a:lvl4pPr indent="-304800" lvl="3" marL="1828800" rtl="0">
              <a:spcBef>
                <a:spcPts val="1600"/>
              </a:spcBef>
              <a:spcAft>
                <a:spcPts val="0"/>
              </a:spcAft>
              <a:buSzPts val="1200"/>
              <a:buFont typeface="Open Sans"/>
              <a:buChar char="●"/>
              <a:defRPr sz="1200">
                <a:latin typeface="Open Sans"/>
                <a:ea typeface="Open Sans"/>
                <a:cs typeface="Open Sans"/>
                <a:sym typeface="Open Sans"/>
              </a:defRPr>
            </a:lvl4pPr>
            <a:lvl5pPr indent="-304800" lvl="4" marL="2286000" rtl="0">
              <a:spcBef>
                <a:spcPts val="1600"/>
              </a:spcBef>
              <a:spcAft>
                <a:spcPts val="0"/>
              </a:spcAft>
              <a:buSzPts val="1200"/>
              <a:buFont typeface="Open Sans"/>
              <a:buChar char="○"/>
              <a:defRPr sz="1200">
                <a:latin typeface="Open Sans"/>
                <a:ea typeface="Open Sans"/>
                <a:cs typeface="Open Sans"/>
                <a:sym typeface="Open Sans"/>
              </a:defRPr>
            </a:lvl5pPr>
            <a:lvl6pPr indent="-304800" lvl="5" marL="2743200" rtl="0">
              <a:spcBef>
                <a:spcPts val="1600"/>
              </a:spcBef>
              <a:spcAft>
                <a:spcPts val="0"/>
              </a:spcAft>
              <a:buSzPts val="1200"/>
              <a:buFont typeface="Open Sans"/>
              <a:buChar char="■"/>
              <a:defRPr sz="1200">
                <a:latin typeface="Open Sans"/>
                <a:ea typeface="Open Sans"/>
                <a:cs typeface="Open Sans"/>
                <a:sym typeface="Open Sans"/>
              </a:defRPr>
            </a:lvl6pPr>
            <a:lvl7pPr indent="-304800" lvl="6" marL="3200400" rtl="0">
              <a:spcBef>
                <a:spcPts val="1600"/>
              </a:spcBef>
              <a:spcAft>
                <a:spcPts val="0"/>
              </a:spcAft>
              <a:buSzPts val="1200"/>
              <a:buFont typeface="Open Sans"/>
              <a:buChar char="●"/>
              <a:defRPr sz="1200">
                <a:latin typeface="Open Sans"/>
                <a:ea typeface="Open Sans"/>
                <a:cs typeface="Open Sans"/>
                <a:sym typeface="Open Sans"/>
              </a:defRPr>
            </a:lvl7pPr>
            <a:lvl8pPr indent="-304800" lvl="7" marL="3657600" rtl="0">
              <a:spcBef>
                <a:spcPts val="1600"/>
              </a:spcBef>
              <a:spcAft>
                <a:spcPts val="0"/>
              </a:spcAft>
              <a:buSzPts val="1200"/>
              <a:buFont typeface="Open Sans"/>
              <a:buChar char="○"/>
              <a:defRPr sz="1200">
                <a:latin typeface="Open Sans"/>
                <a:ea typeface="Open Sans"/>
                <a:cs typeface="Open Sans"/>
                <a:sym typeface="Open Sans"/>
              </a:defRPr>
            </a:lvl8pPr>
            <a:lvl9pPr indent="-304800" lvl="8" marL="4114800" rtl="0">
              <a:spcBef>
                <a:spcPts val="1600"/>
              </a:spcBef>
              <a:spcAft>
                <a:spcPts val="1600"/>
              </a:spcAft>
              <a:buSzPts val="1200"/>
              <a:buFont typeface="Open Sans"/>
              <a:buChar char="■"/>
              <a:defRPr sz="1200">
                <a:latin typeface="Open Sans"/>
                <a:ea typeface="Open Sans"/>
                <a:cs typeface="Open Sans"/>
                <a:sym typeface="Open Sans"/>
              </a:defRPr>
            </a:lvl9pPr>
          </a:lstStyle>
          <a:p/>
        </p:txBody>
      </p:sp>
      <p:sp>
        <p:nvSpPr>
          <p:cNvPr id="63" name="Shape 6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Open Sans"/>
              <a:buChar char="●"/>
              <a:defRPr sz="1400">
                <a:latin typeface="Open Sans"/>
                <a:ea typeface="Open Sans"/>
                <a:cs typeface="Open Sans"/>
                <a:sym typeface="Open Sans"/>
              </a:defRPr>
            </a:lvl1pPr>
            <a:lvl2pPr indent="-304800" lvl="1" marL="914400" rtl="0">
              <a:spcBef>
                <a:spcPts val="1600"/>
              </a:spcBef>
              <a:spcAft>
                <a:spcPts val="0"/>
              </a:spcAft>
              <a:buSzPts val="1200"/>
              <a:buFont typeface="Open Sans"/>
              <a:buChar char="○"/>
              <a:defRPr sz="1200">
                <a:latin typeface="Open Sans"/>
                <a:ea typeface="Open Sans"/>
                <a:cs typeface="Open Sans"/>
                <a:sym typeface="Open Sans"/>
              </a:defRPr>
            </a:lvl2pPr>
            <a:lvl3pPr indent="-304800" lvl="2" marL="1371600" rtl="0">
              <a:spcBef>
                <a:spcPts val="1600"/>
              </a:spcBef>
              <a:spcAft>
                <a:spcPts val="0"/>
              </a:spcAft>
              <a:buSzPts val="1200"/>
              <a:buFont typeface="Open Sans"/>
              <a:buChar char="■"/>
              <a:defRPr sz="1200">
                <a:latin typeface="Open Sans"/>
                <a:ea typeface="Open Sans"/>
                <a:cs typeface="Open Sans"/>
                <a:sym typeface="Open Sans"/>
              </a:defRPr>
            </a:lvl3pPr>
            <a:lvl4pPr indent="-304800" lvl="3" marL="1828800" rtl="0">
              <a:spcBef>
                <a:spcPts val="1600"/>
              </a:spcBef>
              <a:spcAft>
                <a:spcPts val="0"/>
              </a:spcAft>
              <a:buSzPts val="1200"/>
              <a:buFont typeface="Open Sans"/>
              <a:buChar char="●"/>
              <a:defRPr sz="1200">
                <a:latin typeface="Open Sans"/>
                <a:ea typeface="Open Sans"/>
                <a:cs typeface="Open Sans"/>
                <a:sym typeface="Open Sans"/>
              </a:defRPr>
            </a:lvl4pPr>
            <a:lvl5pPr indent="-304800" lvl="4" marL="2286000" rtl="0">
              <a:spcBef>
                <a:spcPts val="1600"/>
              </a:spcBef>
              <a:spcAft>
                <a:spcPts val="0"/>
              </a:spcAft>
              <a:buSzPts val="1200"/>
              <a:buFont typeface="Open Sans"/>
              <a:buChar char="○"/>
              <a:defRPr sz="1200">
                <a:latin typeface="Open Sans"/>
                <a:ea typeface="Open Sans"/>
                <a:cs typeface="Open Sans"/>
                <a:sym typeface="Open Sans"/>
              </a:defRPr>
            </a:lvl5pPr>
            <a:lvl6pPr indent="-304800" lvl="5" marL="2743200" rtl="0">
              <a:spcBef>
                <a:spcPts val="1600"/>
              </a:spcBef>
              <a:spcAft>
                <a:spcPts val="0"/>
              </a:spcAft>
              <a:buSzPts val="1200"/>
              <a:buFont typeface="Open Sans"/>
              <a:buChar char="■"/>
              <a:defRPr sz="1200">
                <a:latin typeface="Open Sans"/>
                <a:ea typeface="Open Sans"/>
                <a:cs typeface="Open Sans"/>
                <a:sym typeface="Open Sans"/>
              </a:defRPr>
            </a:lvl6pPr>
            <a:lvl7pPr indent="-304800" lvl="6" marL="3200400" rtl="0">
              <a:spcBef>
                <a:spcPts val="1600"/>
              </a:spcBef>
              <a:spcAft>
                <a:spcPts val="0"/>
              </a:spcAft>
              <a:buSzPts val="1200"/>
              <a:buFont typeface="Open Sans"/>
              <a:buChar char="●"/>
              <a:defRPr sz="1200">
                <a:latin typeface="Open Sans"/>
                <a:ea typeface="Open Sans"/>
                <a:cs typeface="Open Sans"/>
                <a:sym typeface="Open Sans"/>
              </a:defRPr>
            </a:lvl7pPr>
            <a:lvl8pPr indent="-304800" lvl="7" marL="3657600" rtl="0">
              <a:spcBef>
                <a:spcPts val="1600"/>
              </a:spcBef>
              <a:spcAft>
                <a:spcPts val="0"/>
              </a:spcAft>
              <a:buSzPts val="1200"/>
              <a:buFont typeface="Open Sans"/>
              <a:buChar char="○"/>
              <a:defRPr sz="1200">
                <a:latin typeface="Open Sans"/>
                <a:ea typeface="Open Sans"/>
                <a:cs typeface="Open Sans"/>
                <a:sym typeface="Open Sans"/>
              </a:defRPr>
            </a:lvl8pPr>
            <a:lvl9pPr indent="-304800" lvl="8" marL="4114800" rtl="0">
              <a:spcBef>
                <a:spcPts val="1600"/>
              </a:spcBef>
              <a:spcAft>
                <a:spcPts val="1600"/>
              </a:spcAft>
              <a:buSzPts val="1200"/>
              <a:buFont typeface="Open Sans"/>
              <a:buChar char="■"/>
              <a:defRPr sz="1200">
                <a:latin typeface="Open Sans"/>
                <a:ea typeface="Open Sans"/>
                <a:cs typeface="Open Sans"/>
                <a:sym typeface="Open Sans"/>
              </a:defRPr>
            </a:lvl9pPr>
          </a:lstStyle>
          <a:p/>
        </p:txBody>
      </p:sp>
      <p:sp>
        <p:nvSpPr>
          <p:cNvPr id="64" name="Shape 64"/>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65" name="Shape 65"/>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300">
                <a:solidFill>
                  <a:srgbClr val="FFFFFF"/>
                </a:solidFill>
              </a:rPr>
              <a:t>‹#›</a:t>
            </a:fld>
            <a:endParaRPr sz="1300">
              <a:solidFill>
                <a:srgbClr val="FFFFFF"/>
              </a:solidFill>
            </a:endParaRPr>
          </a:p>
        </p:txBody>
      </p:sp>
      <p:grpSp>
        <p:nvGrpSpPr>
          <p:cNvPr id="68" name="Shape 68"/>
          <p:cNvGrpSpPr/>
          <p:nvPr/>
        </p:nvGrpSpPr>
        <p:grpSpPr>
          <a:xfrm>
            <a:off x="197970" y="4683259"/>
            <a:ext cx="297191" cy="365407"/>
            <a:chOff x="2149550" y="2870305"/>
            <a:chExt cx="378395" cy="465250"/>
          </a:xfrm>
        </p:grpSpPr>
        <p:sp>
          <p:nvSpPr>
            <p:cNvPr id="69" name="Shape 69"/>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0" name="Shape 70"/>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1" name="Shape 71"/>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2" name="Shape 72"/>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73" name="Shape 73"/>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74" name="Shape 74"/>
          <p:cNvSpPr txBox="1"/>
          <p:nvPr>
            <p:ph idx="3"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Shape 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78" name="Shape 78"/>
        <p:cNvGrpSpPr/>
        <p:nvPr/>
      </p:nvGrpSpPr>
      <p:grpSpPr>
        <a:xfrm>
          <a:off x="0" y="0"/>
          <a:ext cx="0" cy="0"/>
          <a:chOff x="0" y="0"/>
          <a:chExt cx="0" cy="0"/>
        </a:xfrm>
      </p:grpSpPr>
      <p:sp>
        <p:nvSpPr>
          <p:cNvPr id="79" name="Shape 7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Shape 8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Shape 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82" name="Shape 82"/>
        <p:cNvGrpSpPr/>
        <p:nvPr/>
      </p:nvGrpSpPr>
      <p:grpSpPr>
        <a:xfrm>
          <a:off x="0" y="0"/>
          <a:ext cx="0" cy="0"/>
          <a:chOff x="0" y="0"/>
          <a:chExt cx="0" cy="0"/>
        </a:xfrm>
      </p:grpSpPr>
      <p:sp>
        <p:nvSpPr>
          <p:cNvPr id="83" name="Shape 8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4" name="Shape 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ctrTitle"/>
          </p:nvPr>
        </p:nvSpPr>
        <p:spPr>
          <a:xfrm>
            <a:off x="-44575" y="766625"/>
            <a:ext cx="9188700" cy="251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000000"/>
                </a:solidFill>
              </a:rPr>
              <a:t>Node</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Blocking vs Non-Blocking Code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sp>
        <p:nvSpPr>
          <p:cNvPr id="187" name="Shape 187"/>
          <p:cNvSpPr txBox="1"/>
          <p:nvPr/>
        </p:nvSpPr>
        <p:spPr>
          <a:xfrm>
            <a:off x="657725" y="1389325"/>
            <a:ext cx="7759500" cy="32295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The more customers you want to serve at once, the more customers lines you’ll need.</a:t>
            </a:r>
            <a:endParaRPr/>
          </a:p>
          <a:p>
            <a:pPr indent="-317500" lvl="0" marL="457200" rtl="0">
              <a:spcBef>
                <a:spcPts val="0"/>
              </a:spcBef>
              <a:spcAft>
                <a:spcPts val="0"/>
              </a:spcAft>
              <a:buSzPts val="1400"/>
              <a:buChar char="❖"/>
            </a:pPr>
            <a:r>
              <a:rPr lang="en"/>
              <a:t>Multiple customers line ~ threads in computing</a:t>
            </a:r>
            <a:endParaRPr/>
          </a:p>
          <a:p>
            <a:pPr indent="-317500" lvl="0" marL="457200" rtl="0">
              <a:spcBef>
                <a:spcPts val="0"/>
              </a:spcBef>
              <a:spcAft>
                <a:spcPts val="0"/>
              </a:spcAft>
              <a:buSzPts val="1400"/>
              <a:buChar char="❖"/>
            </a:pPr>
            <a:r>
              <a:rPr lang="en"/>
              <a:t>Multi-threaded processing</a:t>
            </a:r>
            <a:endParaRPr/>
          </a:p>
          <a:p>
            <a:pPr indent="-317500" lvl="0" marL="457200" rtl="0">
              <a:spcBef>
                <a:spcPts val="0"/>
              </a:spcBef>
              <a:spcAft>
                <a:spcPts val="0"/>
              </a:spcAft>
              <a:buSzPts val="1400"/>
              <a:buChar char="❖"/>
            </a:pPr>
            <a:r>
              <a:rPr lang="en"/>
              <a:t>Parallel code execution</a:t>
            </a:r>
            <a:endParaRPr/>
          </a:p>
          <a:p>
            <a:pPr indent="-317500" lvl="0" marL="457200" rtl="0">
              <a:spcBef>
                <a:spcPts val="0"/>
              </a:spcBef>
              <a:spcAft>
                <a:spcPts val="0"/>
              </a:spcAft>
              <a:buSzPts val="1400"/>
              <a:buChar char="❖"/>
            </a:pPr>
            <a:r>
              <a:rPr lang="en"/>
              <a:t>Multiple CPUs run at a time, utilizing shared resources (memory)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Blocking vs Non-Blocking Code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193" name="Shape 193"/>
          <p:cNvPicPr preferRelativeResize="0"/>
          <p:nvPr/>
        </p:nvPicPr>
        <p:blipFill>
          <a:blip r:embed="rId3">
            <a:alphaModFix/>
          </a:blip>
          <a:stretch>
            <a:fillRect/>
          </a:stretch>
        </p:blipFill>
        <p:spPr>
          <a:xfrm>
            <a:off x="2234450" y="1469724"/>
            <a:ext cx="4054500" cy="3040875"/>
          </a:xfrm>
          <a:prstGeom prst="rect">
            <a:avLst/>
          </a:prstGeom>
          <a:noFill/>
          <a:ln>
            <a:noFill/>
          </a:ln>
        </p:spPr>
      </p:pic>
      <p:sp>
        <p:nvSpPr>
          <p:cNvPr id="194" name="Shape 194"/>
          <p:cNvSpPr/>
          <p:nvPr/>
        </p:nvSpPr>
        <p:spPr>
          <a:xfrm>
            <a:off x="3310750" y="1655375"/>
            <a:ext cx="1271100" cy="828000"/>
          </a:xfrm>
          <a:prstGeom prst="cloudCallout">
            <a:avLst>
              <a:gd fmla="val -39524" name="adj1"/>
              <a:gd fmla="val 53132"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800"/>
              <a:t>I’m still</a:t>
            </a:r>
            <a:endParaRPr sz="800"/>
          </a:p>
          <a:p>
            <a:pPr indent="0" lvl="0" marL="0">
              <a:spcBef>
                <a:spcPts val="0"/>
              </a:spcBef>
              <a:spcAft>
                <a:spcPts val="0"/>
              </a:spcAft>
              <a:buNone/>
            </a:pPr>
            <a:r>
              <a:rPr lang="en" sz="800"/>
              <a:t>thinking,but callback to me when I am done</a:t>
            </a:r>
            <a:endParaRPr sz="800"/>
          </a:p>
        </p:txBody>
      </p:sp>
      <p:sp>
        <p:nvSpPr>
          <p:cNvPr id="195" name="Shape 195"/>
          <p:cNvSpPr/>
          <p:nvPr/>
        </p:nvSpPr>
        <p:spPr>
          <a:xfrm>
            <a:off x="4700100" y="1999125"/>
            <a:ext cx="1219500" cy="572700"/>
          </a:xfrm>
          <a:prstGeom prst="wedgeEllipseCallout">
            <a:avLst>
              <a:gd fmla="val -34850" name="adj1"/>
              <a:gd fmla="val 56439"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800"/>
              <a:t>While he’s thinking, I’ll order the salmon</a:t>
            </a: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Blocking vs Non-Blocking Code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sp>
        <p:nvSpPr>
          <p:cNvPr id="201" name="Shape 201"/>
          <p:cNvSpPr txBox="1"/>
          <p:nvPr/>
        </p:nvSpPr>
        <p:spPr>
          <a:xfrm>
            <a:off x="672500" y="1404125"/>
            <a:ext cx="8106900" cy="3155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Node loops through the customers and polls them to determine which ones are ready to order.</a:t>
            </a:r>
            <a:endParaRPr/>
          </a:p>
          <a:p>
            <a:pPr indent="-317500" lvl="0" marL="457200" rtl="0">
              <a:spcBef>
                <a:spcPts val="0"/>
              </a:spcBef>
              <a:spcAft>
                <a:spcPts val="0"/>
              </a:spcAft>
              <a:buSzPts val="1400"/>
              <a:buChar char="❖"/>
            </a:pPr>
            <a:r>
              <a:rPr lang="en"/>
              <a:t>During a function’s queue, Node can listen to another event.</a:t>
            </a:r>
            <a:endParaRPr/>
          </a:p>
          <a:p>
            <a:pPr indent="-317500" lvl="0" marL="457200" rtl="0">
              <a:spcBef>
                <a:spcPts val="0"/>
              </a:spcBef>
              <a:spcAft>
                <a:spcPts val="0"/>
              </a:spcAft>
              <a:buSzPts val="1400"/>
              <a:buChar char="❖"/>
            </a:pPr>
            <a:r>
              <a:rPr lang="en"/>
              <a:t>When the other customer is finally ready to order, he’ll issue a callback.</a:t>
            </a:r>
            <a:endParaRPr/>
          </a:p>
          <a:p>
            <a:pPr indent="-317500" lvl="0" marL="457200" rtl="0">
              <a:spcBef>
                <a:spcPts val="0"/>
              </a:spcBef>
              <a:spcAft>
                <a:spcPts val="0"/>
              </a:spcAft>
              <a:buSzPts val="1400"/>
              <a:buChar char="❖"/>
            </a:pPr>
            <a:r>
              <a:rPr lang="en"/>
              <a:t>Asynchronous callbacks: “come back to me when I’m finished”</a:t>
            </a:r>
            <a:endParaRPr/>
          </a:p>
          <a:p>
            <a:pPr indent="-317500" lvl="1" marL="914400" rtl="0">
              <a:spcBef>
                <a:spcPts val="0"/>
              </a:spcBef>
              <a:spcAft>
                <a:spcPts val="0"/>
              </a:spcAft>
              <a:buSzPts val="1400"/>
              <a:buChar char="➢"/>
            </a:pPr>
            <a:r>
              <a:rPr lang="en"/>
              <a:t>function called at the completion of a given task.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Blocking vs Non-Blocking Code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sp>
        <p:nvSpPr>
          <p:cNvPr id="207" name="Shape 207"/>
          <p:cNvSpPr txBox="1"/>
          <p:nvPr/>
        </p:nvSpPr>
        <p:spPr>
          <a:xfrm>
            <a:off x="524700" y="1330225"/>
            <a:ext cx="7560000" cy="3369900"/>
          </a:xfrm>
          <a:prstGeom prst="rect">
            <a:avLst/>
          </a:prstGeom>
          <a:noFill/>
          <a:ln>
            <a:noFill/>
          </a:ln>
        </p:spPr>
        <p:txBody>
          <a:bodyPr anchorCtr="0" anchor="t" bIns="91425" lIns="91425" spcFirstLastPara="1" rIns="91425" wrap="square" tIns="91425">
            <a:noAutofit/>
          </a:bodyPr>
          <a:lstStyle/>
          <a:p>
            <a:pPr indent="0" lvl="0" marL="1371600">
              <a:spcBef>
                <a:spcPts val="0"/>
              </a:spcBef>
              <a:spcAft>
                <a:spcPts val="0"/>
              </a:spcAft>
              <a:buClr>
                <a:schemeClr val="dk1"/>
              </a:buClr>
              <a:buSzPts val="1100"/>
              <a:buFont typeface="Arial"/>
              <a:buNone/>
            </a:pPr>
            <a:r>
              <a:t/>
            </a:r>
            <a:endParaRPr>
              <a:solidFill>
                <a:srgbClr val="3C78D8"/>
              </a:solidFill>
              <a:latin typeface="Proxima Nova"/>
              <a:ea typeface="Proxima Nova"/>
              <a:cs typeface="Proxima Nova"/>
              <a:sym typeface="Proxima Nova"/>
            </a:endParaRPr>
          </a:p>
          <a:p>
            <a:pPr indent="0" lvl="0" marL="1371600">
              <a:spcBef>
                <a:spcPts val="0"/>
              </a:spcBef>
              <a:spcAft>
                <a:spcPts val="0"/>
              </a:spcAft>
              <a:buClr>
                <a:schemeClr val="dk1"/>
              </a:buClr>
              <a:buSzPts val="1100"/>
              <a:buFont typeface="Arial"/>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Output:-</a:t>
            </a:r>
            <a:endParaRPr/>
          </a:p>
          <a:p>
            <a:pPr indent="0" lvl="0" marL="0">
              <a:spcBef>
                <a:spcPts val="0"/>
              </a:spcBef>
              <a:spcAft>
                <a:spcPts val="0"/>
              </a:spcAft>
              <a:buNone/>
            </a:pPr>
            <a:r>
              <a:rPr lang="en"/>
              <a:t>	</a:t>
            </a:r>
            <a:r>
              <a:rPr lang="en"/>
              <a:t>  </a:t>
            </a:r>
            <a:r>
              <a:rPr lang="en">
                <a:solidFill>
                  <a:srgbClr val="6AA84F"/>
                </a:solidFill>
                <a:latin typeface="Varela Round"/>
                <a:ea typeface="Varela Round"/>
                <a:cs typeface="Varela Round"/>
                <a:sym typeface="Varela Round"/>
              </a:rPr>
              <a:t>Hello</a:t>
            </a:r>
            <a:endParaRPr>
              <a:solidFill>
                <a:srgbClr val="6AA84F"/>
              </a:solidFill>
              <a:latin typeface="Varela Round"/>
              <a:ea typeface="Varela Round"/>
              <a:cs typeface="Varela Round"/>
              <a:sym typeface="Varela Round"/>
            </a:endParaRPr>
          </a:p>
          <a:p>
            <a:pPr indent="457200" lvl="0" marL="0">
              <a:spcBef>
                <a:spcPts val="0"/>
              </a:spcBef>
              <a:spcAft>
                <a:spcPts val="0"/>
              </a:spcAft>
              <a:buClr>
                <a:schemeClr val="dk1"/>
              </a:buClr>
              <a:buSzPts val="1100"/>
              <a:buFont typeface="Arial"/>
              <a:buNone/>
            </a:pPr>
            <a:r>
              <a:rPr lang="en">
                <a:solidFill>
                  <a:srgbClr val="6AA84F"/>
                </a:solidFill>
                <a:latin typeface="Varela Round"/>
                <a:ea typeface="Varela Round"/>
                <a:cs typeface="Varela Round"/>
                <a:sym typeface="Varela Round"/>
              </a:rPr>
              <a:t>  Bye</a:t>
            </a:r>
            <a:endParaRPr>
              <a:solidFill>
                <a:srgbClr val="6AA84F"/>
              </a:solidFill>
              <a:latin typeface="Varela Round"/>
              <a:ea typeface="Varela Round"/>
              <a:cs typeface="Varela Round"/>
              <a:sym typeface="Varela Round"/>
            </a:endParaRPr>
          </a:p>
          <a:p>
            <a:pPr indent="457200" lvl="0" marL="0" rtl="0">
              <a:spcBef>
                <a:spcPts val="0"/>
              </a:spcBef>
              <a:spcAft>
                <a:spcPts val="0"/>
              </a:spcAft>
              <a:buNone/>
            </a:pPr>
            <a:r>
              <a:rPr lang="en">
                <a:solidFill>
                  <a:srgbClr val="6AA84F"/>
                </a:solidFill>
                <a:latin typeface="Varela Round"/>
                <a:ea typeface="Varela Round"/>
                <a:cs typeface="Varela Round"/>
                <a:sym typeface="Varela Round"/>
              </a:rPr>
              <a:t>  World</a:t>
            </a:r>
            <a:endParaRPr>
              <a:solidFill>
                <a:srgbClr val="6AA84F"/>
              </a:solidFill>
              <a:latin typeface="Varela Round"/>
              <a:ea typeface="Varela Round"/>
              <a:cs typeface="Varela Round"/>
              <a:sym typeface="Varela Round"/>
            </a:endParaRPr>
          </a:p>
          <a:p>
            <a:pPr indent="457200" lvl="0" marL="0">
              <a:spcBef>
                <a:spcPts val="0"/>
              </a:spcBef>
              <a:spcAft>
                <a:spcPts val="0"/>
              </a:spcAft>
              <a:buClr>
                <a:schemeClr val="dk1"/>
              </a:buClr>
              <a:buSzPts val="1100"/>
              <a:buFont typeface="Arial"/>
              <a:buNone/>
            </a:pPr>
            <a:r>
              <a:t/>
            </a:r>
            <a:endParaRPr>
              <a:solidFill>
                <a:srgbClr val="6AA84F"/>
              </a:solidFill>
              <a:latin typeface="Varela Round"/>
              <a:ea typeface="Varela Round"/>
              <a:cs typeface="Varela Round"/>
              <a:sym typeface="Varela Round"/>
            </a:endParaRPr>
          </a:p>
          <a:p>
            <a:pPr indent="-317500" lvl="0" marL="457200">
              <a:spcBef>
                <a:spcPts val="0"/>
              </a:spcBef>
              <a:spcAft>
                <a:spcPts val="0"/>
              </a:spcAft>
              <a:buSzPts val="1400"/>
              <a:buFont typeface="Varela Round"/>
              <a:buChar char="❖"/>
            </a:pPr>
            <a:r>
              <a:rPr lang="en">
                <a:latin typeface="Varela Round"/>
                <a:ea typeface="Varela Round"/>
                <a:cs typeface="Varela Round"/>
                <a:sym typeface="Varela Round"/>
              </a:rPr>
              <a:t>Allows for high concurrency</a:t>
            </a:r>
            <a:endParaRPr>
              <a:latin typeface="Varela Round"/>
              <a:ea typeface="Varela Round"/>
              <a:cs typeface="Varela Round"/>
              <a:sym typeface="Varela Round"/>
            </a:endParaRPr>
          </a:p>
          <a:p>
            <a:pPr indent="0" lvl="0" marL="0">
              <a:spcBef>
                <a:spcPts val="0"/>
              </a:spcBef>
              <a:spcAft>
                <a:spcPts val="0"/>
              </a:spcAft>
              <a:buNone/>
            </a:pPr>
            <a:r>
              <a:t/>
            </a:r>
            <a:endParaRPr/>
          </a:p>
        </p:txBody>
      </p:sp>
      <p:pic>
        <p:nvPicPr>
          <p:cNvPr id="208" name="Shape 208"/>
          <p:cNvPicPr preferRelativeResize="0"/>
          <p:nvPr/>
        </p:nvPicPr>
        <p:blipFill>
          <a:blip r:embed="rId3">
            <a:alphaModFix/>
          </a:blip>
          <a:stretch>
            <a:fillRect/>
          </a:stretch>
        </p:blipFill>
        <p:spPr>
          <a:xfrm>
            <a:off x="2504475" y="1330225"/>
            <a:ext cx="3600450" cy="194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t>Blocking vs Non-Blocking Code</a:t>
            </a:r>
            <a:endParaRPr/>
          </a:p>
          <a:p>
            <a:pPr indent="0" lvl="0" marL="0" rtl="0" algn="ctr">
              <a:spcBef>
                <a:spcPts val="1600"/>
              </a:spcBef>
              <a:spcAft>
                <a:spcPts val="0"/>
              </a:spcAft>
              <a:buNone/>
            </a:pPr>
            <a:r>
              <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sp>
        <p:nvSpPr>
          <p:cNvPr id="214" name="Shape 214"/>
          <p:cNvSpPr txBox="1"/>
          <p:nvPr/>
        </p:nvSpPr>
        <p:spPr>
          <a:xfrm>
            <a:off x="509925" y="1271100"/>
            <a:ext cx="8446800" cy="3251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Every function in Node is non-blocking</a:t>
            </a:r>
            <a:endParaRPr/>
          </a:p>
          <a:p>
            <a:pPr indent="-317500" lvl="0" marL="457200" rtl="0">
              <a:spcBef>
                <a:spcPts val="0"/>
              </a:spcBef>
              <a:spcAft>
                <a:spcPts val="0"/>
              </a:spcAft>
              <a:buSzPts val="1400"/>
              <a:buChar char="❖"/>
            </a:pPr>
            <a:r>
              <a:rPr lang="en"/>
              <a:t>Single-threaded</a:t>
            </a:r>
            <a:endParaRPr/>
          </a:p>
          <a:p>
            <a:pPr indent="-317500" lvl="0" marL="457200" rtl="0">
              <a:spcBef>
                <a:spcPts val="0"/>
              </a:spcBef>
              <a:spcAft>
                <a:spcPts val="0"/>
              </a:spcAft>
              <a:buSzPts val="1400"/>
              <a:buChar char="❖"/>
            </a:pPr>
            <a:r>
              <a:rPr lang="en"/>
              <a:t>No parallel code execution</a:t>
            </a:r>
            <a:endParaRPr/>
          </a:p>
          <a:p>
            <a:pPr indent="-317500" lvl="0" marL="457200" rtl="0">
              <a:spcBef>
                <a:spcPts val="0"/>
              </a:spcBef>
              <a:spcAft>
                <a:spcPts val="0"/>
              </a:spcAft>
              <a:buSzPts val="1400"/>
              <a:buChar char="❖"/>
            </a:pPr>
            <a:r>
              <a:rPr lang="en"/>
              <a:t>Single CPU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idx="1" type="body"/>
          </p:nvPr>
        </p:nvSpPr>
        <p:spPr>
          <a:xfrm>
            <a:off x="353125" y="1794550"/>
            <a:ext cx="8520600" cy="1043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800">
                <a:solidFill>
                  <a:srgbClr val="000000"/>
                </a:solidFill>
              </a:rPr>
              <a:t>Nodejs Architecture</a:t>
            </a:r>
            <a:endParaRPr sz="4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p:txBody>
      </p:sp>
      <p:pic>
        <p:nvPicPr>
          <p:cNvPr id="225" name="Shape 225"/>
          <p:cNvPicPr preferRelativeResize="0"/>
          <p:nvPr/>
        </p:nvPicPr>
        <p:blipFill>
          <a:blip r:embed="rId3">
            <a:alphaModFix/>
          </a:blip>
          <a:stretch>
            <a:fillRect/>
          </a:stretch>
        </p:blipFill>
        <p:spPr>
          <a:xfrm>
            <a:off x="951494" y="1017725"/>
            <a:ext cx="6371118"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JavaScript Event Loop</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pic>
        <p:nvPicPr>
          <p:cNvPr id="231" name="Shape 231"/>
          <p:cNvPicPr preferRelativeResize="0"/>
          <p:nvPr/>
        </p:nvPicPr>
        <p:blipFill>
          <a:blip r:embed="rId3">
            <a:alphaModFix/>
          </a:blip>
          <a:stretch>
            <a:fillRect/>
          </a:stretch>
        </p:blipFill>
        <p:spPr>
          <a:xfrm>
            <a:off x="1090850" y="1352162"/>
            <a:ext cx="6237401" cy="293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JavaScript Event Loop</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pic>
        <p:nvPicPr>
          <p:cNvPr id="237" name="Shape 237"/>
          <p:cNvPicPr preferRelativeResize="0"/>
          <p:nvPr/>
        </p:nvPicPr>
        <p:blipFill>
          <a:blip r:embed="rId3">
            <a:alphaModFix/>
          </a:blip>
          <a:stretch>
            <a:fillRect/>
          </a:stretch>
        </p:blipFill>
        <p:spPr>
          <a:xfrm>
            <a:off x="1228449" y="1111525"/>
            <a:ext cx="6461099" cy="35205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JavaScript Event Loop</a:t>
            </a:r>
            <a:endParaRPr/>
          </a:p>
          <a:p>
            <a:pPr indent="0" lvl="0" marL="0" rtl="0" algn="ctr">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pic>
        <p:nvPicPr>
          <p:cNvPr id="243" name="Shape 243"/>
          <p:cNvPicPr preferRelativeResize="0"/>
          <p:nvPr/>
        </p:nvPicPr>
        <p:blipFill>
          <a:blip r:embed="rId3">
            <a:alphaModFix/>
          </a:blip>
          <a:stretch>
            <a:fillRect/>
          </a:stretch>
        </p:blipFill>
        <p:spPr>
          <a:xfrm>
            <a:off x="863050" y="1055075"/>
            <a:ext cx="6786651" cy="3528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What is Node.js?</a:t>
            </a:r>
            <a:endParaRPr/>
          </a:p>
        </p:txBody>
      </p:sp>
      <p:sp>
        <p:nvSpPr>
          <p:cNvPr id="127" name="Shape 127"/>
          <p:cNvSpPr txBox="1"/>
          <p:nvPr/>
        </p:nvSpPr>
        <p:spPr>
          <a:xfrm>
            <a:off x="606000" y="1350600"/>
            <a:ext cx="7932000" cy="312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t/>
            </a:r>
            <a:endParaRPr/>
          </a:p>
          <a:p>
            <a:pPr indent="-317500" lvl="0" marL="457200" rtl="0">
              <a:spcBef>
                <a:spcPts val="0"/>
              </a:spcBef>
              <a:spcAft>
                <a:spcPts val="0"/>
              </a:spcAft>
              <a:buSzPts val="1400"/>
              <a:buChar char="❖"/>
            </a:pPr>
            <a:r>
              <a:rPr lang="en"/>
              <a:t>Open source &amp; cross-platform project.</a:t>
            </a:r>
            <a:endParaRPr/>
          </a:p>
          <a:p>
            <a:pPr indent="-317500" lvl="0" marL="457200" rtl="0">
              <a:spcBef>
                <a:spcPts val="0"/>
              </a:spcBef>
              <a:spcAft>
                <a:spcPts val="0"/>
              </a:spcAft>
              <a:buSzPts val="1400"/>
              <a:buChar char="❖"/>
            </a:pPr>
            <a:r>
              <a:rPr lang="en"/>
              <a:t>Build on Chrome's JavaScript runtime environment.</a:t>
            </a:r>
            <a:endParaRPr/>
          </a:p>
          <a:p>
            <a:pPr indent="-317500" lvl="0" marL="457200" rtl="0">
              <a:spcBef>
                <a:spcPts val="0"/>
              </a:spcBef>
              <a:spcAft>
                <a:spcPts val="0"/>
              </a:spcAft>
              <a:buSzPts val="1400"/>
              <a:buChar char="❖"/>
            </a:pPr>
            <a:r>
              <a:rPr lang="en"/>
              <a:t>Event driven &amp; Non-blocking IO.</a:t>
            </a:r>
            <a:endParaRPr/>
          </a:p>
          <a:p>
            <a:pPr indent="-317500" lvl="0" marL="457200" rtl="0">
              <a:spcBef>
                <a:spcPts val="0"/>
              </a:spcBef>
              <a:spcAft>
                <a:spcPts val="0"/>
              </a:spcAft>
              <a:buSzPts val="1400"/>
              <a:buChar char="❖"/>
            </a:pPr>
            <a:r>
              <a:rPr lang="en"/>
              <a:t>Real time apps.</a:t>
            </a:r>
            <a:endParaRPr/>
          </a:p>
          <a:p>
            <a:pPr indent="-317500" lvl="0" marL="457200" rtl="0">
              <a:spcBef>
                <a:spcPts val="0"/>
              </a:spcBef>
              <a:spcAft>
                <a:spcPts val="0"/>
              </a:spcAft>
              <a:buSzPts val="1400"/>
              <a:buChar char="❖"/>
            </a:pPr>
            <a:r>
              <a:rPr lang="en"/>
              <a:t>Single threaded.</a:t>
            </a:r>
            <a:endParaRPr/>
          </a:p>
          <a:p>
            <a:pPr indent="-317500" lvl="0" marL="457200" rtl="0">
              <a:spcBef>
                <a:spcPts val="0"/>
              </a:spcBef>
              <a:spcAft>
                <a:spcPts val="0"/>
              </a:spcAft>
              <a:buSzPts val="1400"/>
              <a:buChar char="❖"/>
            </a:pPr>
            <a:r>
              <a:rPr lang="en"/>
              <a:t>Build in Async IO, HTTP/s, file-system etc.</a:t>
            </a:r>
            <a:endParaRPr/>
          </a:p>
          <a:p>
            <a:pPr indent="-317500" lvl="0" marL="457200" rtl="0">
              <a:spcBef>
                <a:spcPts val="0"/>
              </a:spcBef>
              <a:spcAft>
                <a:spcPts val="0"/>
              </a:spcAft>
              <a:buSzPts val="1400"/>
              <a:buChar char="❖"/>
            </a:pPr>
            <a:r>
              <a:rPr lang="en"/>
              <a:t>Ability to do JavaScript on server.</a:t>
            </a:r>
            <a:endParaRPr/>
          </a:p>
          <a:p>
            <a:pPr indent="-317500" lvl="0" marL="457200" rtl="0">
              <a:spcBef>
                <a:spcPts val="0"/>
              </a:spcBef>
              <a:spcAft>
                <a:spcPts val="0"/>
              </a:spcAft>
              <a:buSzPts val="1400"/>
              <a:buChar char="❖"/>
            </a:pPr>
            <a:r>
              <a:rPr lang="en"/>
              <a:t>Act as a web server.</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249" name="Shape 249"/>
          <p:cNvPicPr preferRelativeResize="0"/>
          <p:nvPr/>
        </p:nvPicPr>
        <p:blipFill>
          <a:blip r:embed="rId3">
            <a:alphaModFix/>
          </a:blip>
          <a:stretch>
            <a:fillRect/>
          </a:stretch>
        </p:blipFill>
        <p:spPr>
          <a:xfrm>
            <a:off x="1019863" y="1097750"/>
            <a:ext cx="6745275" cy="35067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255" name="Shape 255"/>
          <p:cNvPicPr preferRelativeResize="0"/>
          <p:nvPr/>
        </p:nvPicPr>
        <p:blipFill>
          <a:blip r:embed="rId3">
            <a:alphaModFix/>
          </a:blip>
          <a:stretch>
            <a:fillRect/>
          </a:stretch>
        </p:blipFill>
        <p:spPr>
          <a:xfrm>
            <a:off x="1013600" y="1222025"/>
            <a:ext cx="6545625" cy="3389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261" name="Shape 261"/>
          <p:cNvPicPr preferRelativeResize="0"/>
          <p:nvPr/>
        </p:nvPicPr>
        <p:blipFill>
          <a:blip r:embed="rId3">
            <a:alphaModFix/>
          </a:blip>
          <a:stretch>
            <a:fillRect/>
          </a:stretch>
        </p:blipFill>
        <p:spPr>
          <a:xfrm>
            <a:off x="893800" y="1318675"/>
            <a:ext cx="6396851" cy="3302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267" name="Shape 267"/>
          <p:cNvPicPr preferRelativeResize="0"/>
          <p:nvPr/>
        </p:nvPicPr>
        <p:blipFill>
          <a:blip r:embed="rId3">
            <a:alphaModFix/>
          </a:blip>
          <a:stretch>
            <a:fillRect/>
          </a:stretch>
        </p:blipFill>
        <p:spPr>
          <a:xfrm>
            <a:off x="753075" y="1101075"/>
            <a:ext cx="6820650" cy="3521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273" name="Shape 273"/>
          <p:cNvPicPr preferRelativeResize="0"/>
          <p:nvPr/>
        </p:nvPicPr>
        <p:blipFill>
          <a:blip r:embed="rId3">
            <a:alphaModFix/>
          </a:blip>
          <a:stretch>
            <a:fillRect/>
          </a:stretch>
        </p:blipFill>
        <p:spPr>
          <a:xfrm>
            <a:off x="963501" y="1215125"/>
            <a:ext cx="6559376" cy="3410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279" name="Shape 279"/>
          <p:cNvPicPr preferRelativeResize="0"/>
          <p:nvPr/>
        </p:nvPicPr>
        <p:blipFill>
          <a:blip r:embed="rId3">
            <a:alphaModFix/>
          </a:blip>
          <a:stretch>
            <a:fillRect/>
          </a:stretch>
        </p:blipFill>
        <p:spPr>
          <a:xfrm>
            <a:off x="966575" y="1306175"/>
            <a:ext cx="6397501" cy="3325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285" name="Shape 285"/>
          <p:cNvPicPr preferRelativeResize="0"/>
          <p:nvPr/>
        </p:nvPicPr>
        <p:blipFill>
          <a:blip r:embed="rId3">
            <a:alphaModFix/>
          </a:blip>
          <a:stretch>
            <a:fillRect/>
          </a:stretch>
        </p:blipFill>
        <p:spPr>
          <a:xfrm>
            <a:off x="725450" y="1097725"/>
            <a:ext cx="6917975" cy="3596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291" name="Shape 291"/>
          <p:cNvPicPr preferRelativeResize="0"/>
          <p:nvPr/>
        </p:nvPicPr>
        <p:blipFill>
          <a:blip r:embed="rId3">
            <a:alphaModFix/>
          </a:blip>
          <a:stretch>
            <a:fillRect/>
          </a:stretch>
        </p:blipFill>
        <p:spPr>
          <a:xfrm>
            <a:off x="1080800" y="1152975"/>
            <a:ext cx="6596475" cy="3429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297" name="Shape 297"/>
          <p:cNvPicPr preferRelativeResize="0"/>
          <p:nvPr/>
        </p:nvPicPr>
        <p:blipFill>
          <a:blip r:embed="rId3">
            <a:alphaModFix/>
          </a:blip>
          <a:stretch>
            <a:fillRect/>
          </a:stretch>
        </p:blipFill>
        <p:spPr>
          <a:xfrm>
            <a:off x="972501" y="1118450"/>
            <a:ext cx="6612499" cy="3437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303" name="Shape 303"/>
          <p:cNvPicPr preferRelativeResize="0"/>
          <p:nvPr/>
        </p:nvPicPr>
        <p:blipFill>
          <a:blip r:embed="rId3">
            <a:alphaModFix/>
          </a:blip>
          <a:stretch>
            <a:fillRect/>
          </a:stretch>
        </p:blipFill>
        <p:spPr>
          <a:xfrm>
            <a:off x="711126" y="1190850"/>
            <a:ext cx="6777199" cy="3523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JavaScript Engine</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Char char="❖"/>
            </a:pPr>
            <a:r>
              <a:rPr lang="en" sz="1400">
                <a:solidFill>
                  <a:srgbClr val="000000"/>
                </a:solidFill>
              </a:rPr>
              <a:t>Computers do not understand javascript.</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A javascript engine takes javascript, and convert it into something it does understand-machine code</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Nodejs is written in C++</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At the heart of </a:t>
            </a:r>
            <a:r>
              <a:rPr lang="en" sz="1400">
                <a:solidFill>
                  <a:srgbClr val="000000"/>
                </a:solidFill>
              </a:rPr>
              <a:t>node js</a:t>
            </a:r>
            <a:r>
              <a:rPr lang="en" sz="1400">
                <a:solidFill>
                  <a:srgbClr val="000000"/>
                </a:solidFill>
              </a:rPr>
              <a:t> is V8</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The V8 engine converts our JS into machine code</a:t>
            </a:r>
            <a:endParaRPr sz="1400">
              <a:solidFill>
                <a:srgbClr val="000000"/>
              </a:solidFill>
            </a:endParaRPr>
          </a:p>
          <a:p>
            <a:pPr indent="0" lvl="0" marL="0">
              <a:spcBef>
                <a:spcPts val="1600"/>
              </a:spcBef>
              <a:spcAft>
                <a:spcPts val="1600"/>
              </a:spcAft>
              <a:buNone/>
            </a:pPr>
            <a:br>
              <a:rPr lang="en" sz="1400">
                <a:solidFill>
                  <a:srgbClr val="000000"/>
                </a:solidFill>
              </a:rPr>
            </a:br>
            <a:br>
              <a:rPr lang="en" sz="1400">
                <a:solidFill>
                  <a:srgbClr val="000000"/>
                </a:solidFill>
              </a:rPr>
            </a:br>
            <a:endParaRPr sz="1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309" name="Shape 309"/>
          <p:cNvPicPr preferRelativeResize="0"/>
          <p:nvPr/>
        </p:nvPicPr>
        <p:blipFill>
          <a:blip r:embed="rId3">
            <a:alphaModFix/>
          </a:blip>
          <a:stretch>
            <a:fillRect/>
          </a:stretch>
        </p:blipFill>
        <p:spPr>
          <a:xfrm>
            <a:off x="918750" y="1121800"/>
            <a:ext cx="6627349" cy="34454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315" name="Shape 315"/>
          <p:cNvPicPr preferRelativeResize="0"/>
          <p:nvPr/>
        </p:nvPicPr>
        <p:blipFill>
          <a:blip r:embed="rId3">
            <a:alphaModFix/>
          </a:blip>
          <a:stretch>
            <a:fillRect/>
          </a:stretch>
        </p:blipFill>
        <p:spPr>
          <a:xfrm>
            <a:off x="724150" y="1111575"/>
            <a:ext cx="6552701" cy="3570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321" name="Shape 321"/>
          <p:cNvPicPr preferRelativeResize="0"/>
          <p:nvPr/>
        </p:nvPicPr>
        <p:blipFill>
          <a:blip r:embed="rId3">
            <a:alphaModFix/>
          </a:blip>
          <a:stretch>
            <a:fillRect/>
          </a:stretch>
        </p:blipFill>
        <p:spPr>
          <a:xfrm>
            <a:off x="842800" y="1052250"/>
            <a:ext cx="6710199" cy="3715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327" name="Shape 327"/>
          <p:cNvPicPr preferRelativeResize="0"/>
          <p:nvPr/>
        </p:nvPicPr>
        <p:blipFill>
          <a:blip r:embed="rId3">
            <a:alphaModFix/>
          </a:blip>
          <a:stretch>
            <a:fillRect/>
          </a:stretch>
        </p:blipFill>
        <p:spPr>
          <a:xfrm>
            <a:off x="822100" y="1052250"/>
            <a:ext cx="6728249" cy="3725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333" name="Shape 333"/>
          <p:cNvPicPr preferRelativeResize="0"/>
          <p:nvPr/>
        </p:nvPicPr>
        <p:blipFill>
          <a:blip r:embed="rId3">
            <a:alphaModFix/>
          </a:blip>
          <a:stretch>
            <a:fillRect/>
          </a:stretch>
        </p:blipFill>
        <p:spPr>
          <a:xfrm>
            <a:off x="807750" y="1017725"/>
            <a:ext cx="6832476" cy="3783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339" name="Shape 339"/>
          <p:cNvPicPr preferRelativeResize="0"/>
          <p:nvPr/>
        </p:nvPicPr>
        <p:blipFill>
          <a:blip r:embed="rId3">
            <a:alphaModFix/>
          </a:blip>
          <a:stretch>
            <a:fillRect/>
          </a:stretch>
        </p:blipFill>
        <p:spPr>
          <a:xfrm>
            <a:off x="835375" y="1017725"/>
            <a:ext cx="6652976" cy="3683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Event Loop</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345" name="Shape 345"/>
          <p:cNvPicPr preferRelativeResize="0"/>
          <p:nvPr/>
        </p:nvPicPr>
        <p:blipFill>
          <a:blip r:embed="rId3">
            <a:alphaModFix/>
          </a:blip>
          <a:stretch>
            <a:fillRect/>
          </a:stretch>
        </p:blipFill>
        <p:spPr>
          <a:xfrm>
            <a:off x="873475" y="807750"/>
            <a:ext cx="6513400" cy="3783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Node.js vs. others Server Side Frameworks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351" name="Shape 351"/>
          <p:cNvPicPr preferRelativeResize="0"/>
          <p:nvPr/>
        </p:nvPicPr>
        <p:blipFill>
          <a:blip r:embed="rId3">
            <a:alphaModFix/>
          </a:blip>
          <a:stretch>
            <a:fillRect/>
          </a:stretch>
        </p:blipFill>
        <p:spPr>
          <a:xfrm>
            <a:off x="2128850" y="1257300"/>
            <a:ext cx="3929050" cy="3357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Node.js vs. others Server Side Frameworks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sp>
        <p:nvSpPr>
          <p:cNvPr id="357" name="Shape 357"/>
          <p:cNvSpPr txBox="1"/>
          <p:nvPr/>
        </p:nvSpPr>
        <p:spPr>
          <a:xfrm>
            <a:off x="1207300" y="1471625"/>
            <a:ext cx="6750900" cy="28788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Node is great for applications with high concurrency</a:t>
            </a:r>
            <a:endParaRPr/>
          </a:p>
          <a:p>
            <a:pPr indent="-317500" lvl="0" marL="457200" rtl="0">
              <a:spcBef>
                <a:spcPts val="0"/>
              </a:spcBef>
              <a:spcAft>
                <a:spcPts val="0"/>
              </a:spcAft>
              <a:buSzPts val="1400"/>
              <a:buChar char="❖"/>
            </a:pPr>
            <a:r>
              <a:rPr lang="en"/>
              <a:t>(Concurrency = number of concurrent clients or users)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Node.js vs. others Server Side Frameworks</a:t>
            </a:r>
            <a:endParaRPr/>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l">
              <a:spcBef>
                <a:spcPts val="0"/>
              </a:spcBef>
              <a:spcAft>
                <a:spcPts val="0"/>
              </a:spcAft>
              <a:buNone/>
            </a:pPr>
            <a:r>
              <a:rPr lang="en" sz="1200"/>
              <a:t>nginx: non-blocking I/O</a:t>
            </a:r>
            <a:endParaRPr sz="1200"/>
          </a:p>
          <a:p>
            <a:pPr indent="0" lvl="0" marL="0" rtl="0" algn="l">
              <a:spcBef>
                <a:spcPts val="0"/>
              </a:spcBef>
              <a:spcAft>
                <a:spcPts val="0"/>
              </a:spcAft>
              <a:buNone/>
            </a:pPr>
            <a:r>
              <a:rPr lang="en" sz="1200"/>
              <a:t>apache: blocking I/O</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363" name="Shape 363"/>
          <p:cNvPicPr preferRelativeResize="0"/>
          <p:nvPr/>
        </p:nvPicPr>
        <p:blipFill>
          <a:blip r:embed="rId3">
            <a:alphaModFix/>
          </a:blip>
          <a:stretch>
            <a:fillRect/>
          </a:stretch>
        </p:blipFill>
        <p:spPr>
          <a:xfrm>
            <a:off x="1820225" y="1757375"/>
            <a:ext cx="5160576" cy="252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V8 JavaScript Engine</a:t>
            </a:r>
            <a:endParaRPr/>
          </a:p>
        </p:txBody>
      </p:sp>
      <p:sp>
        <p:nvSpPr>
          <p:cNvPr id="139" name="Shape 139"/>
          <p:cNvSpPr txBox="1"/>
          <p:nvPr>
            <p:ph idx="1" type="body"/>
          </p:nvPr>
        </p:nvSpPr>
        <p:spPr>
          <a:xfrm>
            <a:off x="311700" y="11593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400">
              <a:solidFill>
                <a:srgbClr val="000000"/>
              </a:solidFill>
            </a:endParaRPr>
          </a:p>
          <a:p>
            <a:pPr indent="0" lvl="0" marL="0" rtl="0">
              <a:spcBef>
                <a:spcPts val="1600"/>
              </a:spcBef>
              <a:spcAft>
                <a:spcPts val="1600"/>
              </a:spcAft>
              <a:buNone/>
            </a:pPr>
            <a:br>
              <a:rPr lang="en" sz="1400">
                <a:solidFill>
                  <a:srgbClr val="000000"/>
                </a:solidFill>
              </a:rPr>
            </a:br>
            <a:br>
              <a:rPr lang="en" sz="1400">
                <a:solidFill>
                  <a:srgbClr val="000000"/>
                </a:solidFill>
              </a:rPr>
            </a:br>
            <a:endParaRPr sz="1400">
              <a:solidFill>
                <a:srgbClr val="000000"/>
              </a:solidFill>
            </a:endParaRPr>
          </a:p>
        </p:txBody>
      </p:sp>
      <p:graphicFrame>
        <p:nvGraphicFramePr>
          <p:cNvPr id="140" name="Shape 140"/>
          <p:cNvGraphicFramePr/>
          <p:nvPr/>
        </p:nvGraphicFramePr>
        <p:xfrm>
          <a:off x="1183750" y="1337800"/>
          <a:ext cx="3000000" cy="3000000"/>
        </p:xfrm>
        <a:graphic>
          <a:graphicData uri="http://schemas.openxmlformats.org/drawingml/2006/table">
            <a:tbl>
              <a:tblPr>
                <a:noFill/>
                <a:tableStyleId>{3AC72EFB-594F-4C5F-A63B-D1A8D42E3628}</a:tableStyleId>
              </a:tblPr>
              <a:tblGrid>
                <a:gridCol w="6327675"/>
              </a:tblGrid>
              <a:tr h="471800">
                <a:tc>
                  <a:txBody>
                    <a:bodyPr>
                      <a:noAutofit/>
                    </a:bodyPr>
                    <a:lstStyle/>
                    <a:p>
                      <a:pPr indent="0" lvl="0" marL="0" algn="ctr">
                        <a:spcBef>
                          <a:spcPts val="0"/>
                        </a:spcBef>
                        <a:spcAft>
                          <a:spcPts val="0"/>
                        </a:spcAft>
                        <a:buNone/>
                      </a:pPr>
                      <a:r>
                        <a:rPr lang="en"/>
                        <a:t>Javascript</a:t>
                      </a:r>
                      <a:endParaRPr/>
                    </a:p>
                  </a:txBody>
                  <a:tcPr marT="91425" marB="91425" marR="91425" marL="91425"/>
                </a:tc>
              </a:tr>
            </a:tbl>
          </a:graphicData>
        </a:graphic>
      </p:graphicFrame>
      <p:sp>
        <p:nvSpPr>
          <p:cNvPr id="141" name="Shape 141"/>
          <p:cNvSpPr/>
          <p:nvPr/>
        </p:nvSpPr>
        <p:spPr>
          <a:xfrm>
            <a:off x="4142425" y="1823813"/>
            <a:ext cx="179400" cy="4236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142" name="Shape 142"/>
          <p:cNvGraphicFramePr/>
          <p:nvPr/>
        </p:nvGraphicFramePr>
        <p:xfrm>
          <a:off x="1204638" y="2271975"/>
          <a:ext cx="3000000" cy="3000000"/>
        </p:xfrm>
        <a:graphic>
          <a:graphicData uri="http://schemas.openxmlformats.org/drawingml/2006/table">
            <a:tbl>
              <a:tblPr>
                <a:noFill/>
                <a:tableStyleId>{3AC72EFB-594F-4C5F-A63B-D1A8D42E3628}</a:tableStyleId>
              </a:tblPr>
              <a:tblGrid>
                <a:gridCol w="6358775"/>
              </a:tblGrid>
              <a:tr h="454575">
                <a:tc>
                  <a:txBody>
                    <a:bodyPr>
                      <a:noAutofit/>
                    </a:bodyPr>
                    <a:lstStyle/>
                    <a:p>
                      <a:pPr indent="0" lvl="0" marL="0" rtl="0" algn="l">
                        <a:spcBef>
                          <a:spcPts val="0"/>
                        </a:spcBef>
                        <a:spcAft>
                          <a:spcPts val="0"/>
                        </a:spcAft>
                        <a:buNone/>
                      </a:pPr>
                      <a:r>
                        <a:rPr lang="en"/>
                        <a:t>C++                                               Nodejs</a:t>
                      </a:r>
                      <a:endParaRPr/>
                    </a:p>
                  </a:txBody>
                  <a:tcPr marT="91425" marB="91425" marR="91425" marL="91425"/>
                </a:tc>
              </a:tr>
            </a:tbl>
          </a:graphicData>
        </a:graphic>
      </p:graphicFrame>
      <p:sp>
        <p:nvSpPr>
          <p:cNvPr id="143" name="Shape 143"/>
          <p:cNvSpPr/>
          <p:nvPr/>
        </p:nvSpPr>
        <p:spPr>
          <a:xfrm>
            <a:off x="4142425" y="2749463"/>
            <a:ext cx="179400" cy="3924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144" name="Shape 144"/>
          <p:cNvGraphicFramePr/>
          <p:nvPr/>
        </p:nvGraphicFramePr>
        <p:xfrm>
          <a:off x="1256438" y="3141875"/>
          <a:ext cx="3000000" cy="3000000"/>
        </p:xfrm>
        <a:graphic>
          <a:graphicData uri="http://schemas.openxmlformats.org/drawingml/2006/table">
            <a:tbl>
              <a:tblPr>
                <a:noFill/>
                <a:tableStyleId>{3AC72EFB-594F-4C5F-A63B-D1A8D42E3628}</a:tableStyleId>
              </a:tblPr>
              <a:tblGrid>
                <a:gridCol w="6338025"/>
              </a:tblGrid>
              <a:tr h="423475">
                <a:tc>
                  <a:txBody>
                    <a:bodyPr>
                      <a:noAutofit/>
                    </a:bodyPr>
                    <a:lstStyle/>
                    <a:p>
                      <a:pPr indent="0" lvl="0" marL="0" rtl="0" algn="ctr">
                        <a:spcBef>
                          <a:spcPts val="0"/>
                        </a:spcBef>
                        <a:spcAft>
                          <a:spcPts val="0"/>
                        </a:spcAft>
                        <a:buNone/>
                      </a:pPr>
                      <a:r>
                        <a:rPr lang="en"/>
                        <a:t>Machine Code</a:t>
                      </a:r>
                      <a:endParaRPr/>
                    </a:p>
                  </a:txBody>
                  <a:tcPr marT="91425" marB="91425" marR="91425" marL="91425"/>
                </a:tc>
              </a:tr>
            </a:tbl>
          </a:graphicData>
        </a:graphic>
      </p:graphicFrame>
      <p:sp>
        <p:nvSpPr>
          <p:cNvPr id="145" name="Shape 145"/>
          <p:cNvSpPr/>
          <p:nvPr/>
        </p:nvSpPr>
        <p:spPr>
          <a:xfrm>
            <a:off x="6904025" y="2335388"/>
            <a:ext cx="538500" cy="310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V8</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Node can be the best solution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69" name="Shape 369"/>
          <p:cNvSpPr txBox="1"/>
          <p:nvPr/>
        </p:nvSpPr>
        <p:spPr>
          <a:xfrm>
            <a:off x="606000" y="1350600"/>
            <a:ext cx="7932000" cy="312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Here are few applications or areas where Node.js can be the best solution.</a:t>
            </a:r>
            <a:endParaRPr/>
          </a:p>
          <a:p>
            <a:pPr indent="0" lvl="0" marL="0">
              <a:spcBef>
                <a:spcPts val="0"/>
              </a:spcBef>
              <a:spcAft>
                <a:spcPts val="0"/>
              </a:spcAft>
              <a:buClr>
                <a:schemeClr val="dk1"/>
              </a:buClr>
              <a:buSzPts val="1100"/>
              <a:buFont typeface="Arial"/>
              <a:buNone/>
            </a:pPr>
            <a:r>
              <a:t/>
            </a:r>
            <a:endParaRPr/>
          </a:p>
          <a:p>
            <a:pPr indent="-317500" lvl="0" marL="457200" rtl="0">
              <a:spcBef>
                <a:spcPts val="0"/>
              </a:spcBef>
              <a:spcAft>
                <a:spcPts val="0"/>
              </a:spcAft>
              <a:buSzPts val="1400"/>
              <a:buChar char="❖"/>
            </a:pPr>
            <a:r>
              <a:rPr lang="en"/>
              <a:t>Websocket Server</a:t>
            </a:r>
            <a:endParaRPr/>
          </a:p>
          <a:p>
            <a:pPr indent="-317500" lvl="1" marL="914400" rtl="0">
              <a:spcBef>
                <a:spcPts val="0"/>
              </a:spcBef>
              <a:spcAft>
                <a:spcPts val="0"/>
              </a:spcAft>
              <a:buSzPts val="1400"/>
              <a:buChar char="➢"/>
            </a:pPr>
            <a:r>
              <a:rPr lang="en"/>
              <a:t>The non-blocking architecture of node makes it the best suited solution for socket server applications or broadcasting like applications. </a:t>
            </a:r>
            <a:endParaRPr/>
          </a:p>
          <a:p>
            <a:pPr indent="-317500" lvl="1" marL="914400" rtl="0">
              <a:spcBef>
                <a:spcPts val="0"/>
              </a:spcBef>
              <a:spcAft>
                <a:spcPts val="0"/>
              </a:spcAft>
              <a:buSzPts val="1400"/>
              <a:buChar char="➢"/>
            </a:pPr>
            <a:r>
              <a:rPr lang="en"/>
              <a:t>Chat servers can become more efficient and real time using Node.js as their base.</a:t>
            </a:r>
            <a:endParaRPr/>
          </a:p>
          <a:p>
            <a:pPr indent="0" lvl="0" marL="457200" rtl="0">
              <a:spcBef>
                <a:spcPts val="0"/>
              </a:spcBef>
              <a:spcAft>
                <a:spcPts val="0"/>
              </a:spcAft>
              <a:buNone/>
            </a:pPr>
            <a:r>
              <a:t/>
            </a:r>
            <a:endParaRPr/>
          </a:p>
          <a:p>
            <a:pPr indent="-317500" lvl="0" marL="457200" rtl="0">
              <a:spcBef>
                <a:spcPts val="0"/>
              </a:spcBef>
              <a:spcAft>
                <a:spcPts val="0"/>
              </a:spcAft>
              <a:buSzPts val="1400"/>
              <a:buChar char="❖"/>
            </a:pPr>
            <a:r>
              <a:rPr lang="en"/>
              <a:t>Fast file upload client</a:t>
            </a:r>
            <a:endParaRPr/>
          </a:p>
          <a:p>
            <a:pPr indent="-317500" lvl="1" marL="914400" rtl="0">
              <a:spcBef>
                <a:spcPts val="0"/>
              </a:spcBef>
              <a:spcAft>
                <a:spcPts val="0"/>
              </a:spcAft>
              <a:buSzPts val="1400"/>
              <a:buChar char="➢"/>
            </a:pPr>
            <a:r>
              <a:rPr lang="en"/>
              <a:t>With node you can upload multiple files at a time. </a:t>
            </a:r>
            <a:endParaRPr/>
          </a:p>
          <a:p>
            <a:pPr indent="-317500" lvl="1" marL="914400" rtl="0">
              <a:spcBef>
                <a:spcPts val="0"/>
              </a:spcBef>
              <a:spcAft>
                <a:spcPts val="0"/>
              </a:spcAft>
              <a:buSzPts val="1400"/>
              <a:buChar char="➢"/>
            </a:pPr>
            <a:r>
              <a:rPr lang="en"/>
              <a:t>That means it is possible that a part of file1 and another part of file2 is in the server at a given point of time. </a:t>
            </a:r>
            <a:endParaRPr/>
          </a:p>
          <a:p>
            <a:pPr indent="-317500" lvl="1" marL="914400" rtl="0">
              <a:spcBef>
                <a:spcPts val="0"/>
              </a:spcBef>
              <a:spcAft>
                <a:spcPts val="0"/>
              </a:spcAft>
              <a:buSzPts val="1400"/>
              <a:buChar char="➢"/>
            </a:pPr>
            <a:r>
              <a:rPr lang="en"/>
              <a:t>This approach makes file uploading dramatically fast.</a:t>
            </a:r>
            <a:endParaRPr/>
          </a:p>
          <a:p>
            <a:pPr indent="0" lvl="0" marL="0" rtl="0">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Node can be the best solution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75" name="Shape 375"/>
          <p:cNvSpPr txBox="1"/>
          <p:nvPr/>
        </p:nvSpPr>
        <p:spPr>
          <a:xfrm>
            <a:off x="606000" y="1350600"/>
            <a:ext cx="7932000" cy="31290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Data streaming</a:t>
            </a:r>
            <a:endParaRPr/>
          </a:p>
          <a:p>
            <a:pPr indent="-317500" lvl="1" marL="914400" rtl="0">
              <a:spcBef>
                <a:spcPts val="0"/>
              </a:spcBef>
              <a:spcAft>
                <a:spcPts val="0"/>
              </a:spcAft>
              <a:buSzPts val="1400"/>
              <a:buChar char="➢"/>
            </a:pPr>
            <a:r>
              <a:rPr lang="en"/>
              <a:t>As node deals with callback concept, it can easily be used for streaming data flow. </a:t>
            </a:r>
            <a:endParaRPr/>
          </a:p>
          <a:p>
            <a:pPr indent="-317500" lvl="1" marL="914400" rtl="0">
              <a:spcBef>
                <a:spcPts val="0"/>
              </a:spcBef>
              <a:spcAft>
                <a:spcPts val="0"/>
              </a:spcAft>
              <a:buSzPts val="1400"/>
              <a:buChar char="➢"/>
            </a:pPr>
            <a:r>
              <a:rPr lang="en"/>
              <a:t>It can be really useful for Travel industry where they fetch results from different APIs of different suppliers.</a:t>
            </a:r>
            <a:endParaRPr/>
          </a:p>
          <a:p>
            <a:pPr indent="0" lvl="0" marL="457200" rtl="0">
              <a:spcBef>
                <a:spcPts val="0"/>
              </a:spcBef>
              <a:spcAft>
                <a:spcPts val="0"/>
              </a:spcAft>
              <a:buNone/>
            </a:pPr>
            <a:r>
              <a:t/>
            </a:r>
            <a:endParaRPr/>
          </a:p>
          <a:p>
            <a:pPr indent="-317500" lvl="0" marL="457200" rtl="0">
              <a:spcBef>
                <a:spcPts val="0"/>
              </a:spcBef>
              <a:spcAft>
                <a:spcPts val="0"/>
              </a:spcAft>
              <a:buSzPts val="1400"/>
              <a:buChar char="❖"/>
            </a:pPr>
            <a:r>
              <a:rPr lang="en"/>
              <a:t>Ad server</a:t>
            </a:r>
            <a:endParaRPr/>
          </a:p>
          <a:p>
            <a:pPr indent="-317500" lvl="1" marL="914400" rtl="0">
              <a:spcBef>
                <a:spcPts val="0"/>
              </a:spcBef>
              <a:spcAft>
                <a:spcPts val="0"/>
              </a:spcAft>
              <a:buSzPts val="1400"/>
              <a:buChar char="➢"/>
            </a:pPr>
            <a:r>
              <a:rPr lang="en"/>
              <a:t>Well, I personally think Ad servers should be the fastest servers.</a:t>
            </a:r>
            <a:endParaRPr/>
          </a:p>
          <a:p>
            <a:pPr indent="-317500" lvl="1" marL="914400" rtl="0">
              <a:spcBef>
                <a:spcPts val="0"/>
              </a:spcBef>
              <a:spcAft>
                <a:spcPts val="0"/>
              </a:spcAft>
              <a:buSzPts val="1400"/>
              <a:buChar char="➢"/>
            </a:pPr>
            <a:r>
              <a:rPr lang="en"/>
              <a:t>Because, from a advertiser’s point of view, if I can load the ads before all the contents of the page is loaded, I may catch the visitor. </a:t>
            </a:r>
            <a:endParaRPr/>
          </a:p>
          <a:p>
            <a:pPr indent="-317500" lvl="1" marL="914400" rtl="0">
              <a:spcBef>
                <a:spcPts val="0"/>
              </a:spcBef>
              <a:spcAft>
                <a:spcPts val="0"/>
              </a:spcAft>
              <a:buSzPts val="1400"/>
              <a:buChar char="➢"/>
            </a:pPr>
            <a:r>
              <a:rPr lang="en"/>
              <a:t>Another is if my ads load slower, the visitor might navigate to somewhere else. </a:t>
            </a:r>
            <a:endParaRPr/>
          </a:p>
          <a:p>
            <a:pPr indent="-317500" lvl="1" marL="914400">
              <a:spcBef>
                <a:spcPts val="0"/>
              </a:spcBef>
              <a:spcAft>
                <a:spcPts val="0"/>
              </a:spcAft>
              <a:buSzPts val="1400"/>
              <a:buChar char="➢"/>
            </a:pPr>
            <a:r>
              <a:rPr lang="en"/>
              <a:t>So ad servers really need to be fast and thus Node should be used.</a:t>
            </a:r>
            <a:endParaRPr/>
          </a:p>
          <a:p>
            <a:pPr indent="0" lvl="0" marL="0" rtl="0">
              <a:spcBef>
                <a:spcPts val="0"/>
              </a:spcBef>
              <a:spcAft>
                <a:spcPts val="0"/>
              </a:spcAft>
              <a:buClr>
                <a:schemeClr val="dk1"/>
              </a:buClr>
              <a:buSzPts val="1100"/>
              <a:buFont typeface="Arial"/>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Node can be the best solution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81" name="Shape 381"/>
          <p:cNvSpPr txBox="1"/>
          <p:nvPr/>
        </p:nvSpPr>
        <p:spPr>
          <a:xfrm>
            <a:off x="606000" y="1350600"/>
            <a:ext cx="7932000" cy="31290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Stock exchange software</a:t>
            </a:r>
            <a:endParaRPr/>
          </a:p>
          <a:p>
            <a:pPr indent="-317500" lvl="1" marL="914400" rtl="0">
              <a:spcBef>
                <a:spcPts val="0"/>
              </a:spcBef>
              <a:spcAft>
                <a:spcPts val="0"/>
              </a:spcAft>
              <a:buSzPts val="1400"/>
              <a:buChar char="➢"/>
            </a:pPr>
            <a:r>
              <a:rPr lang="en"/>
              <a:t>Things has to be very much real time in case of stock updates.</a:t>
            </a:r>
            <a:endParaRPr/>
          </a:p>
          <a:p>
            <a:pPr indent="-317500" lvl="1" marL="914400" rtl="0">
              <a:spcBef>
                <a:spcPts val="0"/>
              </a:spcBef>
              <a:spcAft>
                <a:spcPts val="0"/>
              </a:spcAft>
              <a:buSzPts val="1400"/>
              <a:buChar char="➢"/>
            </a:pPr>
            <a:r>
              <a:rPr lang="en"/>
              <a:t> Node helps us to develop real time web applications.</a:t>
            </a:r>
            <a:endParaRPr/>
          </a:p>
          <a:p>
            <a:pPr indent="0" lvl="0" mar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When should you use Node?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87" name="Shape 387"/>
          <p:cNvSpPr txBox="1"/>
          <p:nvPr/>
        </p:nvSpPr>
        <p:spPr>
          <a:xfrm>
            <a:off x="606000" y="1295375"/>
            <a:ext cx="7932000" cy="3129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Use Node when:</a:t>
            </a:r>
            <a:endParaRPr/>
          </a:p>
          <a:p>
            <a:pPr indent="-317500" lvl="0" marL="457200" marR="0" rtl="0" algn="l">
              <a:lnSpc>
                <a:spcPct val="100000"/>
              </a:lnSpc>
              <a:spcBef>
                <a:spcPts val="0"/>
              </a:spcBef>
              <a:spcAft>
                <a:spcPts val="0"/>
              </a:spcAft>
              <a:buSzPts val="1400"/>
              <a:buChar char="❖"/>
            </a:pPr>
            <a:r>
              <a:rPr lang="en"/>
              <a:t>cost of I/O &gt; cost of more difficult to write code.</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 of Node.js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93" name="Shape 393"/>
          <p:cNvSpPr txBox="1"/>
          <p:nvPr/>
        </p:nvSpPr>
        <p:spPr>
          <a:xfrm>
            <a:off x="606000" y="1295375"/>
            <a:ext cx="7932000" cy="3129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It doesn’t support multi-threaded programming.</a:t>
            </a:r>
            <a:endParaRPr/>
          </a:p>
          <a:p>
            <a:pPr indent="-317500" lvl="0" marL="457200" marR="0" rtl="0" algn="l">
              <a:lnSpc>
                <a:spcPct val="100000"/>
              </a:lnSpc>
              <a:spcBef>
                <a:spcPts val="0"/>
              </a:spcBef>
              <a:spcAft>
                <a:spcPts val="0"/>
              </a:spcAft>
              <a:buSzPts val="1400"/>
              <a:buChar char="❖"/>
            </a:pPr>
            <a:r>
              <a:rPr lang="en"/>
              <a:t>It doesn’t support very high computational intensive tasks. When it executes long running task, it will queue all the incoming requests to wait for execution, since it follows JavaScript event loop which is single threaded.</a:t>
            </a:r>
            <a:endParaRPr/>
          </a:p>
          <a:p>
            <a:pPr indent="-317500" lvl="0" marL="457200" marR="0" rtl="0" algn="l">
              <a:lnSpc>
                <a:spcPct val="100000"/>
              </a:lnSpc>
              <a:spcBef>
                <a:spcPts val="0"/>
              </a:spcBef>
              <a:spcAft>
                <a:spcPts val="0"/>
              </a:spcAft>
              <a:buSzPts val="1400"/>
              <a:buChar char="❖"/>
            </a:pPr>
            <a:r>
              <a:rPr lang="en"/>
              <a:t>Not useful for when I/O is light, CPU usage is high (e.g., video encoding software)</a:t>
            </a:r>
            <a:endParaRPr/>
          </a:p>
          <a:p>
            <a:pPr indent="0" lvl="0" marL="0" rtl="0">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Companies using Node.js.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99" name="Shape 399"/>
          <p:cNvSpPr txBox="1"/>
          <p:nvPr/>
        </p:nvSpPr>
        <p:spPr>
          <a:xfrm>
            <a:off x="606000" y="1350600"/>
            <a:ext cx="7932000" cy="31290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NETFLIX</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PAYPAL</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UBER</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IBM</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MICROSOFT</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405" name="Shape 405"/>
          <p:cNvSpPr txBox="1"/>
          <p:nvPr/>
        </p:nvSpPr>
        <p:spPr>
          <a:xfrm>
            <a:off x="606000" y="1350600"/>
            <a:ext cx="7932000" cy="3129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Node.js came up with a new idea of event driven single threaded server programming which is achieved with callback concept. </a:t>
            </a:r>
            <a:endParaRPr/>
          </a:p>
          <a:p>
            <a:pPr indent="-317500" lvl="0" marL="457200" marR="0" rtl="0" algn="l">
              <a:lnSpc>
                <a:spcPct val="100000"/>
              </a:lnSpc>
              <a:spcBef>
                <a:spcPts val="0"/>
              </a:spcBef>
              <a:spcAft>
                <a:spcPts val="0"/>
              </a:spcAft>
              <a:buSzPts val="1400"/>
              <a:buChar char="❖"/>
            </a:pPr>
            <a:r>
              <a:rPr lang="en"/>
              <a:t>With the growing demand and popularity of JavaScript, a step to reach the server side or backend programming is really appreciable and it also raise hope to lots of JS developers.</a:t>
            </a:r>
            <a:endParaRPr/>
          </a:p>
          <a:p>
            <a:pPr indent="-317500" lvl="0" marL="457200" marR="0" rtl="0" algn="l">
              <a:lnSpc>
                <a:spcPct val="100000"/>
              </a:lnSpc>
              <a:spcBef>
                <a:spcPts val="0"/>
              </a:spcBef>
              <a:spcAft>
                <a:spcPts val="0"/>
              </a:spcAft>
              <a:buSzPts val="1400"/>
              <a:buChar char="❖"/>
            </a:pPr>
            <a:r>
              <a:rPr lang="en"/>
              <a:t>But at this moment, if we say Node is strong enough to replace .NET, PHP or JAVA it will be a hyperbole. </a:t>
            </a:r>
            <a:endParaRPr/>
          </a:p>
          <a:p>
            <a:pPr indent="-317500" lvl="0" marL="457200" marR="0" rtl="0" algn="l">
              <a:lnSpc>
                <a:spcPct val="100000"/>
              </a:lnSpc>
              <a:spcBef>
                <a:spcPts val="0"/>
              </a:spcBef>
              <a:spcAft>
                <a:spcPts val="0"/>
              </a:spcAft>
              <a:buSzPts val="1400"/>
              <a:buChar char="❖"/>
            </a:pPr>
            <a:r>
              <a:rPr lang="en"/>
              <a:t>But yes, the way JavaScript is developing, we are very hopeful that one day Node may become an ultimate solution for the web backend.</a:t>
            </a:r>
            <a:endParaRPr/>
          </a:p>
          <a:p>
            <a:pPr indent="0" lvl="0" marL="0" marR="0" rtl="0" algn="l">
              <a:lnSpc>
                <a:spcPct val="100000"/>
              </a:lnSpc>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Server-side JavaScript?</a:t>
            </a:r>
            <a:endParaRPr/>
          </a:p>
        </p:txBody>
      </p:sp>
      <p:sp>
        <p:nvSpPr>
          <p:cNvPr id="151" name="Shape 151"/>
          <p:cNvSpPr txBox="1"/>
          <p:nvPr/>
        </p:nvSpPr>
        <p:spPr>
          <a:xfrm>
            <a:off x="517800" y="1339375"/>
            <a:ext cx="7649700" cy="2685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You write JavaScript (A well known language)</a:t>
            </a:r>
            <a:endParaRPr/>
          </a:p>
          <a:p>
            <a:pPr indent="-317500" lvl="0" marL="457200" rtl="0">
              <a:spcBef>
                <a:spcPts val="0"/>
              </a:spcBef>
              <a:spcAft>
                <a:spcPts val="0"/>
              </a:spcAft>
              <a:buSzPts val="1400"/>
              <a:buChar char="❖"/>
            </a:pPr>
            <a:r>
              <a:rPr lang="en"/>
              <a:t>You can share code between the client and server-side</a:t>
            </a:r>
            <a:endParaRPr/>
          </a:p>
          <a:p>
            <a:pPr indent="-317500" lvl="0" marL="457200" rtl="0">
              <a:spcBef>
                <a:spcPts val="0"/>
              </a:spcBef>
              <a:spcAft>
                <a:spcPts val="0"/>
              </a:spcAft>
              <a:buSzPts val="1400"/>
              <a:buChar char="❖"/>
            </a:pPr>
            <a:r>
              <a:rPr lang="en"/>
              <a:t>Running on-top of V8 (which is extremely fast)</a:t>
            </a:r>
            <a:endParaRPr/>
          </a:p>
          <a:p>
            <a:pPr indent="-317500" lvl="0" marL="457200" rtl="0">
              <a:spcBef>
                <a:spcPts val="0"/>
              </a:spcBef>
              <a:spcAft>
                <a:spcPts val="0"/>
              </a:spcAft>
              <a:buSzPts val="1400"/>
              <a:buChar char="❖"/>
            </a:pPr>
            <a:r>
              <a:rPr lang="en"/>
              <a:t>Asynchronous model (a ton of compatible modules to help you)</a:t>
            </a:r>
            <a:endParaRPr/>
          </a:p>
          <a:p>
            <a:pPr indent="-317500" lvl="0" marL="457200" rtl="0">
              <a:spcBef>
                <a:spcPts val="0"/>
              </a:spcBef>
              <a:spcAft>
                <a:spcPts val="0"/>
              </a:spcAft>
              <a:buSzPts val="1400"/>
              <a:buChar char="❖"/>
            </a:pPr>
            <a:r>
              <a:rPr lang="en"/>
              <a:t>Friendly callbacks</a:t>
            </a:r>
            <a:endParaRPr/>
          </a:p>
          <a:p>
            <a:pPr indent="-317500" lvl="0" marL="457200" rtl="0">
              <a:spcBef>
                <a:spcPts val="0"/>
              </a:spcBef>
              <a:spcAft>
                <a:spcPts val="0"/>
              </a:spcAft>
              <a:buSzPts val="1400"/>
              <a:buChar char="❖"/>
            </a:pPr>
            <a:r>
              <a:rPr lang="en"/>
              <a:t>Ubiquitous</a:t>
            </a:r>
            <a:endParaRPr/>
          </a:p>
          <a:p>
            <a:pPr indent="-317500" lvl="0" marL="457200" rtl="0">
              <a:spcBef>
                <a:spcPts val="0"/>
              </a:spcBef>
              <a:spcAft>
                <a:spcPts val="0"/>
              </a:spcAft>
              <a:buSzPts val="1400"/>
              <a:buChar char="❖"/>
            </a:pPr>
            <a:r>
              <a:rPr lang="en"/>
              <a:t>No I/o Primitives</a:t>
            </a:r>
            <a:endParaRPr/>
          </a:p>
          <a:p>
            <a:pPr indent="-317500" lvl="0" marL="457200" rtl="0">
              <a:spcBef>
                <a:spcPts val="0"/>
              </a:spcBef>
              <a:spcAft>
                <a:spcPts val="0"/>
              </a:spcAft>
              <a:buSzPts val="1400"/>
              <a:buChar char="❖"/>
            </a:pPr>
            <a:r>
              <a:rPr lang="en"/>
              <a:t>One language to RULE them all  </a:t>
            </a:r>
            <a:endParaRPr/>
          </a:p>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idx="1" type="body"/>
          </p:nvPr>
        </p:nvSpPr>
        <p:spPr>
          <a:xfrm>
            <a:off x="567150" y="1849775"/>
            <a:ext cx="8520600" cy="9534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lang="en" sz="3600">
                <a:solidFill>
                  <a:srgbClr val="000000"/>
                </a:solidFill>
              </a:rPr>
              <a:t>Blocking vs Non-Blocking Code</a:t>
            </a:r>
            <a:endParaRPr sz="3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Blocking vs Non-Blocking Code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162" name="Shape 162"/>
          <p:cNvPicPr preferRelativeResize="0"/>
          <p:nvPr/>
        </p:nvPicPr>
        <p:blipFill>
          <a:blip r:embed="rId3">
            <a:alphaModFix/>
          </a:blip>
          <a:stretch>
            <a:fillRect/>
          </a:stretch>
        </p:blipFill>
        <p:spPr>
          <a:xfrm>
            <a:off x="2793450" y="2330025"/>
            <a:ext cx="6163350" cy="1315300"/>
          </a:xfrm>
          <a:prstGeom prst="rect">
            <a:avLst/>
          </a:prstGeom>
          <a:noFill/>
          <a:ln>
            <a:noFill/>
          </a:ln>
        </p:spPr>
      </p:pic>
      <p:pic>
        <p:nvPicPr>
          <p:cNvPr id="163" name="Shape 163"/>
          <p:cNvPicPr preferRelativeResize="0"/>
          <p:nvPr/>
        </p:nvPicPr>
        <p:blipFill>
          <a:blip r:embed="rId4">
            <a:alphaModFix/>
          </a:blip>
          <a:stretch>
            <a:fillRect/>
          </a:stretch>
        </p:blipFill>
        <p:spPr>
          <a:xfrm>
            <a:off x="266300" y="2116625"/>
            <a:ext cx="2326300" cy="1599325"/>
          </a:xfrm>
          <a:prstGeom prst="rect">
            <a:avLst/>
          </a:prstGeom>
          <a:noFill/>
          <a:ln>
            <a:noFill/>
          </a:ln>
        </p:spPr>
      </p:pic>
      <p:sp>
        <p:nvSpPr>
          <p:cNvPr id="164" name="Shape 164"/>
          <p:cNvSpPr/>
          <p:nvPr/>
        </p:nvSpPr>
        <p:spPr>
          <a:xfrm>
            <a:off x="2387125" y="1293125"/>
            <a:ext cx="1115700" cy="548100"/>
          </a:xfrm>
          <a:prstGeom prst="wedgeRectCallout">
            <a:avLst>
              <a:gd fmla="val -50017" name="adj1"/>
              <a:gd fmla="val 95408"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800"/>
              <a:t>Hi my name is Apache.How may I take your order?</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Blocking vs Non-Blocking Code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170" name="Shape 170"/>
          <p:cNvPicPr preferRelativeResize="0"/>
          <p:nvPr/>
        </p:nvPicPr>
        <p:blipFill>
          <a:blip r:embed="rId3">
            <a:alphaModFix/>
          </a:blip>
          <a:stretch>
            <a:fillRect/>
          </a:stretch>
        </p:blipFill>
        <p:spPr>
          <a:xfrm>
            <a:off x="2793450" y="2330025"/>
            <a:ext cx="6163350" cy="1315300"/>
          </a:xfrm>
          <a:prstGeom prst="rect">
            <a:avLst/>
          </a:prstGeom>
          <a:noFill/>
          <a:ln>
            <a:noFill/>
          </a:ln>
        </p:spPr>
      </p:pic>
      <p:pic>
        <p:nvPicPr>
          <p:cNvPr id="171" name="Shape 171"/>
          <p:cNvPicPr preferRelativeResize="0"/>
          <p:nvPr/>
        </p:nvPicPr>
        <p:blipFill>
          <a:blip r:embed="rId4">
            <a:alphaModFix/>
          </a:blip>
          <a:stretch>
            <a:fillRect/>
          </a:stretch>
        </p:blipFill>
        <p:spPr>
          <a:xfrm>
            <a:off x="266300" y="2116625"/>
            <a:ext cx="2326300" cy="1599325"/>
          </a:xfrm>
          <a:prstGeom prst="rect">
            <a:avLst/>
          </a:prstGeom>
          <a:noFill/>
          <a:ln>
            <a:noFill/>
          </a:ln>
        </p:spPr>
      </p:pic>
      <p:sp>
        <p:nvSpPr>
          <p:cNvPr id="172" name="Shape 172"/>
          <p:cNvSpPr/>
          <p:nvPr/>
        </p:nvSpPr>
        <p:spPr>
          <a:xfrm>
            <a:off x="2889550" y="1817950"/>
            <a:ext cx="1071600" cy="512100"/>
          </a:xfrm>
          <a:prstGeom prst="cloudCallout">
            <a:avLst>
              <a:gd fmla="val -20833" name="adj1"/>
              <a:gd fmla="val 625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800"/>
              <a:t>H</a:t>
            </a:r>
            <a:r>
              <a:rPr lang="en" sz="800"/>
              <a:t>mm… still thinking….</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Blocking vs Non-Blocking Code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spcBef>
                <a:spcPts val="0"/>
              </a:spcBef>
              <a:spcAft>
                <a:spcPts val="0"/>
              </a:spcAft>
              <a:buNone/>
            </a:pPr>
            <a:r>
              <a:t/>
            </a:r>
            <a:endParaRPr/>
          </a:p>
        </p:txBody>
      </p:sp>
      <p:pic>
        <p:nvPicPr>
          <p:cNvPr id="178" name="Shape 178"/>
          <p:cNvPicPr preferRelativeResize="0"/>
          <p:nvPr/>
        </p:nvPicPr>
        <p:blipFill>
          <a:blip r:embed="rId3">
            <a:alphaModFix/>
          </a:blip>
          <a:stretch>
            <a:fillRect/>
          </a:stretch>
        </p:blipFill>
        <p:spPr>
          <a:xfrm>
            <a:off x="2793450" y="2330025"/>
            <a:ext cx="6163350" cy="1315300"/>
          </a:xfrm>
          <a:prstGeom prst="rect">
            <a:avLst/>
          </a:prstGeom>
          <a:noFill/>
          <a:ln>
            <a:noFill/>
          </a:ln>
        </p:spPr>
      </p:pic>
      <p:pic>
        <p:nvPicPr>
          <p:cNvPr id="179" name="Shape 179"/>
          <p:cNvPicPr preferRelativeResize="0"/>
          <p:nvPr/>
        </p:nvPicPr>
        <p:blipFill>
          <a:blip r:embed="rId4">
            <a:alphaModFix/>
          </a:blip>
          <a:stretch>
            <a:fillRect/>
          </a:stretch>
        </p:blipFill>
        <p:spPr>
          <a:xfrm>
            <a:off x="266300" y="2116625"/>
            <a:ext cx="2326300" cy="1599325"/>
          </a:xfrm>
          <a:prstGeom prst="rect">
            <a:avLst/>
          </a:prstGeom>
          <a:noFill/>
          <a:ln>
            <a:noFill/>
          </a:ln>
        </p:spPr>
      </p:pic>
      <p:sp>
        <p:nvSpPr>
          <p:cNvPr id="180" name="Shape 180"/>
          <p:cNvSpPr/>
          <p:nvPr/>
        </p:nvSpPr>
        <p:spPr>
          <a:xfrm>
            <a:off x="2704750" y="1851650"/>
            <a:ext cx="1071600" cy="512100"/>
          </a:xfrm>
          <a:prstGeom prst="cloudCallout">
            <a:avLst>
              <a:gd fmla="val -10690" name="adj1"/>
              <a:gd fmla="val 66086"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Hmm… still thinking….</a:t>
            </a:r>
            <a:endParaRPr sz="800"/>
          </a:p>
        </p:txBody>
      </p:sp>
      <p:sp>
        <p:nvSpPr>
          <p:cNvPr id="181" name="Shape 181"/>
          <p:cNvSpPr/>
          <p:nvPr/>
        </p:nvSpPr>
        <p:spPr>
          <a:xfrm>
            <a:off x="3585500" y="1522425"/>
            <a:ext cx="1410300" cy="807600"/>
          </a:xfrm>
          <a:prstGeom prst="cloudCallout">
            <a:avLst>
              <a:gd fmla="val -41910" name="adj1"/>
              <a:gd fmla="val 68971"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sz="800"/>
              <a:t>OMG He’s blocking. I could have ordered by now</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