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Dosis"/>
      <p:regular r:id="rId14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Dosis-bold.fntdata"/><Relationship Id="rId14" Type="http://schemas.openxmlformats.org/officeDocument/2006/relationships/font" Target="fonts/Dosis-regular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slide" Target="slides/slide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2.xml"/><Relationship Id="rId18" Type="http://schemas.openxmlformats.org/officeDocument/2006/relationships/font" Target="fonts/OpenSan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-44575" y="766625"/>
            <a:ext cx="9188700" cy="251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Dosis"/>
              <a:buNone/>
              <a:defRPr b="1" sz="8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276600"/>
            <a:ext cx="8520600" cy="636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Open Sans"/>
              <a:buNone/>
              <a:defRPr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Open Sans"/>
              <a:buNone/>
              <a:defRPr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Open Sans"/>
              <a:buNone/>
              <a:defRPr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Open Sans"/>
              <a:buNone/>
              <a:defRPr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Open Sans"/>
              <a:buNone/>
              <a:defRPr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Open Sans"/>
              <a:buNone/>
              <a:defRPr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Open Sans"/>
              <a:buNone/>
              <a:defRPr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Open Sans"/>
              <a:buNone/>
              <a:defRPr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Open Sans"/>
              <a:buNone/>
              <a:defRPr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8" name="Shape 8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9" name="Shape 8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6819375" y="4714900"/>
            <a:ext cx="22368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freegoogleslidestemplates.com</a:t>
            </a:r>
            <a:endParaRPr sz="10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Shape 96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500"/>
              <a:buFont typeface="Dosis"/>
              <a:buNone/>
              <a:defRPr sz="125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Dosis"/>
              <a:buNone/>
              <a:defRPr sz="12500">
                <a:latin typeface="Dosis"/>
                <a:ea typeface="Dosis"/>
                <a:cs typeface="Dosis"/>
                <a:sym typeface="Dosi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Dosis"/>
              <a:buNone/>
              <a:defRPr sz="12500">
                <a:latin typeface="Dosis"/>
                <a:ea typeface="Dosis"/>
                <a:cs typeface="Dosis"/>
                <a:sym typeface="Dosi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Dosis"/>
              <a:buNone/>
              <a:defRPr sz="12500">
                <a:latin typeface="Dosis"/>
                <a:ea typeface="Dosis"/>
                <a:cs typeface="Dosis"/>
                <a:sym typeface="Dosi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Dosis"/>
              <a:buNone/>
              <a:defRPr sz="12500">
                <a:latin typeface="Dosis"/>
                <a:ea typeface="Dosis"/>
                <a:cs typeface="Dosis"/>
                <a:sym typeface="Dosi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Dosis"/>
              <a:buNone/>
              <a:defRPr sz="12500">
                <a:latin typeface="Dosis"/>
                <a:ea typeface="Dosis"/>
                <a:cs typeface="Dosis"/>
                <a:sym typeface="Dosi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Dosis"/>
              <a:buNone/>
              <a:defRPr sz="12500">
                <a:latin typeface="Dosis"/>
                <a:ea typeface="Dosis"/>
                <a:cs typeface="Dosis"/>
                <a:sym typeface="Dosi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Dosis"/>
              <a:buNone/>
              <a:defRPr sz="12500">
                <a:latin typeface="Dosis"/>
                <a:ea typeface="Dosis"/>
                <a:cs typeface="Dosis"/>
                <a:sym typeface="Dosi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Dosis"/>
              <a:buNone/>
              <a:defRPr sz="125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8" name="Shape 98"/>
          <p:cNvSpPr/>
          <p:nvPr/>
        </p:nvSpPr>
        <p:spPr>
          <a:xfrm>
            <a:off x="8468475" y="152350"/>
            <a:ext cx="454500" cy="365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8468475" y="517700"/>
            <a:ext cx="454500" cy="891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FFFFFF"/>
                </a:solidFill>
              </a:rPr>
              <a:t>‹#›</a:t>
            </a:fld>
            <a:endParaRPr sz="1300">
              <a:solidFill>
                <a:srgbClr val="FFFFFF"/>
              </a:solidFill>
            </a:endParaRPr>
          </a:p>
        </p:txBody>
      </p:sp>
      <p:grpSp>
        <p:nvGrpSpPr>
          <p:cNvPr id="101" name="Shape 101"/>
          <p:cNvGrpSpPr/>
          <p:nvPr/>
        </p:nvGrpSpPr>
        <p:grpSpPr>
          <a:xfrm>
            <a:off x="197970" y="4683259"/>
            <a:ext cx="297191" cy="365407"/>
            <a:chOff x="2149550" y="2870305"/>
            <a:chExt cx="378395" cy="465250"/>
          </a:xfrm>
        </p:grpSpPr>
        <p:sp>
          <p:nvSpPr>
            <p:cNvPr id="102" name="Shape 102"/>
            <p:cNvSpPr/>
            <p:nvPr/>
          </p:nvSpPr>
          <p:spPr>
            <a:xfrm>
              <a:off x="2149569" y="2870305"/>
              <a:ext cx="378375" cy="465250"/>
            </a:xfrm>
            <a:custGeom>
              <a:pathLst>
                <a:path extrusionOk="0" h="10000" w="10000">
                  <a:moveTo>
                    <a:pt x="9786" y="4479"/>
                  </a:moveTo>
                  <a:cubicBezTo>
                    <a:pt x="9957" y="4549"/>
                    <a:pt x="9915" y="4653"/>
                    <a:pt x="10000" y="4792"/>
                  </a:cubicBezTo>
                  <a:lnTo>
                    <a:pt x="10000" y="9236"/>
                  </a:lnTo>
                  <a:cubicBezTo>
                    <a:pt x="10000" y="9653"/>
                    <a:pt x="9573" y="10000"/>
                    <a:pt x="9060" y="10000"/>
                  </a:cubicBezTo>
                  <a:lnTo>
                    <a:pt x="940" y="10000"/>
                  </a:lnTo>
                  <a:cubicBezTo>
                    <a:pt x="342" y="10000"/>
                    <a:pt x="0" y="9653"/>
                    <a:pt x="0" y="9236"/>
                  </a:cubicBezTo>
                  <a:lnTo>
                    <a:pt x="0" y="694"/>
                  </a:lnTo>
                  <a:cubicBezTo>
                    <a:pt x="0" y="278"/>
                    <a:pt x="342" y="0"/>
                    <a:pt x="855" y="0"/>
                  </a:cubicBezTo>
                  <a:lnTo>
                    <a:pt x="7009" y="0"/>
                  </a:lnTo>
                  <a:cubicBezTo>
                    <a:pt x="7179" y="139"/>
                    <a:pt x="7179" y="417"/>
                    <a:pt x="7179" y="625"/>
                  </a:cubicBezTo>
                  <a:lnTo>
                    <a:pt x="7179" y="2222"/>
                  </a:lnTo>
                  <a:cubicBezTo>
                    <a:pt x="7179" y="2431"/>
                    <a:pt x="7436" y="2569"/>
                    <a:pt x="7521" y="2708"/>
                  </a:cubicBezTo>
                  <a:cubicBezTo>
                    <a:pt x="8120" y="3125"/>
                    <a:pt x="8632" y="3542"/>
                    <a:pt x="9145" y="3958"/>
                  </a:cubicBezTo>
                  <a:cubicBezTo>
                    <a:pt x="9231" y="4097"/>
                    <a:pt x="9334" y="4062"/>
                    <a:pt x="9632" y="4312"/>
                  </a:cubicBezTo>
                </a:path>
              </a:pathLst>
            </a:custGeom>
            <a:solidFill>
              <a:srgbClr val="F7B600"/>
            </a:solidFill>
            <a:ln cap="flat" cmpd="sng" w="12700">
              <a:solidFill>
                <a:srgbClr val="FFC92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2414965" y="2870305"/>
              <a:ext cx="112980" cy="125770"/>
            </a:xfrm>
            <a:custGeom>
              <a:pathLst>
                <a:path extrusionOk="0" h="39" w="35">
                  <a:moveTo>
                    <a:pt x="0" y="34"/>
                  </a:moveTo>
                  <a:cubicBezTo>
                    <a:pt x="0" y="23"/>
                    <a:pt x="0" y="11"/>
                    <a:pt x="0" y="0"/>
                  </a:cubicBezTo>
                  <a:cubicBezTo>
                    <a:pt x="12" y="11"/>
                    <a:pt x="24" y="22"/>
                    <a:pt x="35" y="34"/>
                  </a:cubicBezTo>
                  <a:cubicBezTo>
                    <a:pt x="33" y="36"/>
                    <a:pt x="32" y="36"/>
                    <a:pt x="30" y="36"/>
                  </a:cubicBezTo>
                  <a:cubicBezTo>
                    <a:pt x="20" y="36"/>
                    <a:pt x="10" y="39"/>
                    <a:pt x="0" y="34"/>
                  </a:cubicBezTo>
                  <a:close/>
                </a:path>
              </a:pathLst>
            </a:custGeom>
            <a:solidFill>
              <a:srgbClr val="FEE06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2414965" y="2980088"/>
              <a:ext cx="112975" cy="112975"/>
            </a:xfrm>
            <a:custGeom>
              <a:pathLst>
                <a:path extrusionOk="0" h="10000" w="1000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cubicBezTo>
                    <a:pt x="9362" y="9057"/>
                    <a:pt x="1457" y="1924"/>
                    <a:pt x="0" y="0"/>
                  </a:cubicBezTo>
                  <a:close/>
                </a:path>
              </a:pathLst>
            </a:custGeom>
            <a:solidFill>
              <a:srgbClr val="D59D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2149550" y="3036900"/>
              <a:ext cx="378300" cy="22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r>
                <a:rPr b="0" i="0" lang="en" sz="800" u="none" cap="none" strike="noStrik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FGST</a:t>
              </a:r>
              <a:endParaRPr b="0" i="0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6" name="Shape 106"/>
          <p:cNvSpPr txBox="1"/>
          <p:nvPr>
            <p:ph idx="2"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8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3" type="subTitle"/>
          </p:nvPr>
        </p:nvSpPr>
        <p:spPr>
          <a:xfrm>
            <a:off x="2249850" y="606800"/>
            <a:ext cx="4644300" cy="24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Really Blank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_slid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body 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On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8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2249850" y="606800"/>
            <a:ext cx="4644300" cy="24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6" name="Shape 16"/>
          <p:cNvSpPr/>
          <p:nvPr/>
        </p:nvSpPr>
        <p:spPr>
          <a:xfrm>
            <a:off x="8468475" y="152350"/>
            <a:ext cx="454500" cy="365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8468475" y="517700"/>
            <a:ext cx="454500" cy="891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FFFFFF"/>
                </a:solidFill>
              </a:rPr>
              <a:t>‹#›</a:t>
            </a:fld>
            <a:endParaRPr sz="1300">
              <a:solidFill>
                <a:srgbClr val="FFFFFF"/>
              </a:solidFill>
            </a:endParaRPr>
          </a:p>
        </p:txBody>
      </p:sp>
      <p:sp>
        <p:nvSpPr>
          <p:cNvPr id="19" name="Shape 19"/>
          <p:cNvSpPr txBox="1"/>
          <p:nvPr/>
        </p:nvSpPr>
        <p:spPr>
          <a:xfrm>
            <a:off x="6819375" y="4714900"/>
            <a:ext cx="22368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freegoogleslidestemplates.com</a:t>
            </a:r>
            <a:endParaRPr sz="10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0" name="Shape 20"/>
          <p:cNvGrpSpPr/>
          <p:nvPr/>
        </p:nvGrpSpPr>
        <p:grpSpPr>
          <a:xfrm>
            <a:off x="197970" y="4683259"/>
            <a:ext cx="297191" cy="365407"/>
            <a:chOff x="2149550" y="2870305"/>
            <a:chExt cx="378395" cy="465250"/>
          </a:xfrm>
        </p:grpSpPr>
        <p:sp>
          <p:nvSpPr>
            <p:cNvPr id="21" name="Shape 21"/>
            <p:cNvSpPr/>
            <p:nvPr/>
          </p:nvSpPr>
          <p:spPr>
            <a:xfrm>
              <a:off x="2149569" y="2870305"/>
              <a:ext cx="378375" cy="465250"/>
            </a:xfrm>
            <a:custGeom>
              <a:pathLst>
                <a:path extrusionOk="0" h="10000" w="10000">
                  <a:moveTo>
                    <a:pt x="9786" y="4479"/>
                  </a:moveTo>
                  <a:cubicBezTo>
                    <a:pt x="9957" y="4549"/>
                    <a:pt x="9915" y="4653"/>
                    <a:pt x="10000" y="4792"/>
                  </a:cubicBezTo>
                  <a:lnTo>
                    <a:pt x="10000" y="9236"/>
                  </a:lnTo>
                  <a:cubicBezTo>
                    <a:pt x="10000" y="9653"/>
                    <a:pt x="9573" y="10000"/>
                    <a:pt x="9060" y="10000"/>
                  </a:cubicBezTo>
                  <a:lnTo>
                    <a:pt x="940" y="10000"/>
                  </a:lnTo>
                  <a:cubicBezTo>
                    <a:pt x="342" y="10000"/>
                    <a:pt x="0" y="9653"/>
                    <a:pt x="0" y="9236"/>
                  </a:cubicBezTo>
                  <a:lnTo>
                    <a:pt x="0" y="694"/>
                  </a:lnTo>
                  <a:cubicBezTo>
                    <a:pt x="0" y="278"/>
                    <a:pt x="342" y="0"/>
                    <a:pt x="855" y="0"/>
                  </a:cubicBezTo>
                  <a:lnTo>
                    <a:pt x="7009" y="0"/>
                  </a:lnTo>
                  <a:cubicBezTo>
                    <a:pt x="7179" y="139"/>
                    <a:pt x="7179" y="417"/>
                    <a:pt x="7179" y="625"/>
                  </a:cubicBezTo>
                  <a:lnTo>
                    <a:pt x="7179" y="2222"/>
                  </a:lnTo>
                  <a:cubicBezTo>
                    <a:pt x="7179" y="2431"/>
                    <a:pt x="7436" y="2569"/>
                    <a:pt x="7521" y="2708"/>
                  </a:cubicBezTo>
                  <a:cubicBezTo>
                    <a:pt x="8120" y="3125"/>
                    <a:pt x="8632" y="3542"/>
                    <a:pt x="9145" y="3958"/>
                  </a:cubicBezTo>
                  <a:cubicBezTo>
                    <a:pt x="9231" y="4097"/>
                    <a:pt x="9334" y="4062"/>
                    <a:pt x="9632" y="4312"/>
                  </a:cubicBezTo>
                </a:path>
              </a:pathLst>
            </a:custGeom>
            <a:solidFill>
              <a:srgbClr val="F7B600"/>
            </a:solidFill>
            <a:ln cap="flat" cmpd="sng" w="12700">
              <a:solidFill>
                <a:srgbClr val="FFC92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>
              <a:off x="2414965" y="2870305"/>
              <a:ext cx="112980" cy="125770"/>
            </a:xfrm>
            <a:custGeom>
              <a:pathLst>
                <a:path extrusionOk="0" h="39" w="35">
                  <a:moveTo>
                    <a:pt x="0" y="34"/>
                  </a:moveTo>
                  <a:cubicBezTo>
                    <a:pt x="0" y="23"/>
                    <a:pt x="0" y="11"/>
                    <a:pt x="0" y="0"/>
                  </a:cubicBezTo>
                  <a:cubicBezTo>
                    <a:pt x="12" y="11"/>
                    <a:pt x="24" y="22"/>
                    <a:pt x="35" y="34"/>
                  </a:cubicBezTo>
                  <a:cubicBezTo>
                    <a:pt x="33" y="36"/>
                    <a:pt x="32" y="36"/>
                    <a:pt x="30" y="36"/>
                  </a:cubicBezTo>
                  <a:cubicBezTo>
                    <a:pt x="20" y="36"/>
                    <a:pt x="10" y="39"/>
                    <a:pt x="0" y="34"/>
                  </a:cubicBezTo>
                  <a:close/>
                </a:path>
              </a:pathLst>
            </a:custGeom>
            <a:solidFill>
              <a:srgbClr val="FEE06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2414965" y="2980088"/>
              <a:ext cx="112975" cy="112975"/>
            </a:xfrm>
            <a:custGeom>
              <a:pathLst>
                <a:path extrusionOk="0" h="10000" w="1000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cubicBezTo>
                    <a:pt x="9362" y="9057"/>
                    <a:pt x="1457" y="1924"/>
                    <a:pt x="0" y="0"/>
                  </a:cubicBezTo>
                  <a:close/>
                </a:path>
              </a:pathLst>
            </a:custGeom>
            <a:solidFill>
              <a:srgbClr val="D59D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2149550" y="3036900"/>
              <a:ext cx="378300" cy="22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r>
                <a:rPr b="0" i="0" lang="en" sz="800" u="none" cap="none" strike="noStrik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FGST</a:t>
              </a:r>
              <a:endParaRPr b="0" i="0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Righ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4563000" y="34100"/>
            <a:ext cx="390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8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subTitle"/>
          </p:nvPr>
        </p:nvSpPr>
        <p:spPr>
          <a:xfrm>
            <a:off x="4563150" y="606800"/>
            <a:ext cx="3905400" cy="24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8" name="Shape 28"/>
          <p:cNvSpPr/>
          <p:nvPr/>
        </p:nvSpPr>
        <p:spPr>
          <a:xfrm>
            <a:off x="8468475" y="152350"/>
            <a:ext cx="454500" cy="365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8468475" y="517700"/>
            <a:ext cx="454500" cy="891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FFFFFF"/>
                </a:solidFill>
              </a:rPr>
              <a:t>‹#›</a:t>
            </a:fld>
            <a:endParaRPr sz="1300">
              <a:solidFill>
                <a:srgbClr val="FFFFFF"/>
              </a:solidFill>
            </a:endParaRPr>
          </a:p>
        </p:txBody>
      </p:sp>
      <p:sp>
        <p:nvSpPr>
          <p:cNvPr id="31" name="Shape 31"/>
          <p:cNvSpPr txBox="1"/>
          <p:nvPr/>
        </p:nvSpPr>
        <p:spPr>
          <a:xfrm>
            <a:off x="6819375" y="4714900"/>
            <a:ext cx="22368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freegoogleslidestemplates.com</a:t>
            </a:r>
            <a:endParaRPr sz="10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2" name="Shape 32"/>
          <p:cNvGrpSpPr/>
          <p:nvPr/>
        </p:nvGrpSpPr>
        <p:grpSpPr>
          <a:xfrm>
            <a:off x="197970" y="4683259"/>
            <a:ext cx="297191" cy="365407"/>
            <a:chOff x="2149550" y="2870305"/>
            <a:chExt cx="378395" cy="465250"/>
          </a:xfrm>
        </p:grpSpPr>
        <p:sp>
          <p:nvSpPr>
            <p:cNvPr id="33" name="Shape 33"/>
            <p:cNvSpPr/>
            <p:nvPr/>
          </p:nvSpPr>
          <p:spPr>
            <a:xfrm>
              <a:off x="2149569" y="2870305"/>
              <a:ext cx="378375" cy="465250"/>
            </a:xfrm>
            <a:custGeom>
              <a:pathLst>
                <a:path extrusionOk="0" h="10000" w="10000">
                  <a:moveTo>
                    <a:pt x="9786" y="4479"/>
                  </a:moveTo>
                  <a:cubicBezTo>
                    <a:pt x="9957" y="4549"/>
                    <a:pt x="9915" y="4653"/>
                    <a:pt x="10000" y="4792"/>
                  </a:cubicBezTo>
                  <a:lnTo>
                    <a:pt x="10000" y="9236"/>
                  </a:lnTo>
                  <a:cubicBezTo>
                    <a:pt x="10000" y="9653"/>
                    <a:pt x="9573" y="10000"/>
                    <a:pt x="9060" y="10000"/>
                  </a:cubicBezTo>
                  <a:lnTo>
                    <a:pt x="940" y="10000"/>
                  </a:lnTo>
                  <a:cubicBezTo>
                    <a:pt x="342" y="10000"/>
                    <a:pt x="0" y="9653"/>
                    <a:pt x="0" y="9236"/>
                  </a:cubicBezTo>
                  <a:lnTo>
                    <a:pt x="0" y="694"/>
                  </a:lnTo>
                  <a:cubicBezTo>
                    <a:pt x="0" y="278"/>
                    <a:pt x="342" y="0"/>
                    <a:pt x="855" y="0"/>
                  </a:cubicBezTo>
                  <a:lnTo>
                    <a:pt x="7009" y="0"/>
                  </a:lnTo>
                  <a:cubicBezTo>
                    <a:pt x="7179" y="139"/>
                    <a:pt x="7179" y="417"/>
                    <a:pt x="7179" y="625"/>
                  </a:cubicBezTo>
                  <a:lnTo>
                    <a:pt x="7179" y="2222"/>
                  </a:lnTo>
                  <a:cubicBezTo>
                    <a:pt x="7179" y="2431"/>
                    <a:pt x="7436" y="2569"/>
                    <a:pt x="7521" y="2708"/>
                  </a:cubicBezTo>
                  <a:cubicBezTo>
                    <a:pt x="8120" y="3125"/>
                    <a:pt x="8632" y="3542"/>
                    <a:pt x="9145" y="3958"/>
                  </a:cubicBezTo>
                  <a:cubicBezTo>
                    <a:pt x="9231" y="4097"/>
                    <a:pt x="9334" y="4062"/>
                    <a:pt x="9632" y="4312"/>
                  </a:cubicBezTo>
                </a:path>
              </a:pathLst>
            </a:custGeom>
            <a:solidFill>
              <a:srgbClr val="F7B600"/>
            </a:solidFill>
            <a:ln cap="flat" cmpd="sng" w="12700">
              <a:solidFill>
                <a:srgbClr val="FFC92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2414965" y="2870305"/>
              <a:ext cx="112980" cy="125770"/>
            </a:xfrm>
            <a:custGeom>
              <a:pathLst>
                <a:path extrusionOk="0" h="39" w="35">
                  <a:moveTo>
                    <a:pt x="0" y="34"/>
                  </a:moveTo>
                  <a:cubicBezTo>
                    <a:pt x="0" y="23"/>
                    <a:pt x="0" y="11"/>
                    <a:pt x="0" y="0"/>
                  </a:cubicBezTo>
                  <a:cubicBezTo>
                    <a:pt x="12" y="11"/>
                    <a:pt x="24" y="22"/>
                    <a:pt x="35" y="34"/>
                  </a:cubicBezTo>
                  <a:cubicBezTo>
                    <a:pt x="33" y="36"/>
                    <a:pt x="32" y="36"/>
                    <a:pt x="30" y="36"/>
                  </a:cubicBezTo>
                  <a:cubicBezTo>
                    <a:pt x="20" y="36"/>
                    <a:pt x="10" y="39"/>
                    <a:pt x="0" y="34"/>
                  </a:cubicBezTo>
                  <a:close/>
                </a:path>
              </a:pathLst>
            </a:custGeom>
            <a:solidFill>
              <a:srgbClr val="FEE06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2414965" y="2980088"/>
              <a:ext cx="112975" cy="112975"/>
            </a:xfrm>
            <a:custGeom>
              <a:pathLst>
                <a:path extrusionOk="0" h="10000" w="1000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cubicBezTo>
                    <a:pt x="9362" y="9057"/>
                    <a:pt x="1457" y="1924"/>
                    <a:pt x="0" y="0"/>
                  </a:cubicBezTo>
                  <a:close/>
                </a:path>
              </a:pathLst>
            </a:custGeom>
            <a:solidFill>
              <a:srgbClr val="D59D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2149550" y="3036900"/>
              <a:ext cx="378300" cy="22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r>
                <a:rPr b="0" i="0" lang="en" sz="800" u="none" cap="none" strike="noStrik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FGST</a:t>
              </a:r>
              <a:endParaRPr b="0" i="0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b="1" sz="51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/>
        </p:txBody>
      </p:sp>
      <p:sp>
        <p:nvSpPr>
          <p:cNvPr id="39" name="Shape 39"/>
          <p:cNvSpPr/>
          <p:nvPr/>
        </p:nvSpPr>
        <p:spPr>
          <a:xfrm>
            <a:off x="8468475" y="152350"/>
            <a:ext cx="454500" cy="365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8468475" y="517700"/>
            <a:ext cx="454500" cy="891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FFFFFF"/>
                </a:solidFill>
              </a:rPr>
              <a:t>‹#›</a:t>
            </a:fld>
            <a:endParaRPr sz="1300">
              <a:solidFill>
                <a:srgbClr val="FFFFFF"/>
              </a:solidFill>
            </a:endParaRPr>
          </a:p>
        </p:txBody>
      </p:sp>
      <p:sp>
        <p:nvSpPr>
          <p:cNvPr id="42" name="Shape 42"/>
          <p:cNvSpPr txBox="1"/>
          <p:nvPr/>
        </p:nvSpPr>
        <p:spPr>
          <a:xfrm>
            <a:off x="6819375" y="4714900"/>
            <a:ext cx="22368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freegoogleslidestemplates.com</a:t>
            </a:r>
            <a:endParaRPr sz="10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3" name="Shape 43"/>
          <p:cNvGrpSpPr/>
          <p:nvPr/>
        </p:nvGrpSpPr>
        <p:grpSpPr>
          <a:xfrm>
            <a:off x="197970" y="4683259"/>
            <a:ext cx="297191" cy="365407"/>
            <a:chOff x="2149550" y="2870305"/>
            <a:chExt cx="378395" cy="465250"/>
          </a:xfrm>
        </p:grpSpPr>
        <p:sp>
          <p:nvSpPr>
            <p:cNvPr id="44" name="Shape 44"/>
            <p:cNvSpPr/>
            <p:nvPr/>
          </p:nvSpPr>
          <p:spPr>
            <a:xfrm>
              <a:off x="2149569" y="2870305"/>
              <a:ext cx="378375" cy="465250"/>
            </a:xfrm>
            <a:custGeom>
              <a:pathLst>
                <a:path extrusionOk="0" h="10000" w="10000">
                  <a:moveTo>
                    <a:pt x="9786" y="4479"/>
                  </a:moveTo>
                  <a:cubicBezTo>
                    <a:pt x="9957" y="4549"/>
                    <a:pt x="9915" y="4653"/>
                    <a:pt x="10000" y="4792"/>
                  </a:cubicBezTo>
                  <a:lnTo>
                    <a:pt x="10000" y="9236"/>
                  </a:lnTo>
                  <a:cubicBezTo>
                    <a:pt x="10000" y="9653"/>
                    <a:pt x="9573" y="10000"/>
                    <a:pt x="9060" y="10000"/>
                  </a:cubicBezTo>
                  <a:lnTo>
                    <a:pt x="940" y="10000"/>
                  </a:lnTo>
                  <a:cubicBezTo>
                    <a:pt x="342" y="10000"/>
                    <a:pt x="0" y="9653"/>
                    <a:pt x="0" y="9236"/>
                  </a:cubicBezTo>
                  <a:lnTo>
                    <a:pt x="0" y="694"/>
                  </a:lnTo>
                  <a:cubicBezTo>
                    <a:pt x="0" y="278"/>
                    <a:pt x="342" y="0"/>
                    <a:pt x="855" y="0"/>
                  </a:cubicBezTo>
                  <a:lnTo>
                    <a:pt x="7009" y="0"/>
                  </a:lnTo>
                  <a:cubicBezTo>
                    <a:pt x="7179" y="139"/>
                    <a:pt x="7179" y="417"/>
                    <a:pt x="7179" y="625"/>
                  </a:cubicBezTo>
                  <a:lnTo>
                    <a:pt x="7179" y="2222"/>
                  </a:lnTo>
                  <a:cubicBezTo>
                    <a:pt x="7179" y="2431"/>
                    <a:pt x="7436" y="2569"/>
                    <a:pt x="7521" y="2708"/>
                  </a:cubicBezTo>
                  <a:cubicBezTo>
                    <a:pt x="8120" y="3125"/>
                    <a:pt x="8632" y="3542"/>
                    <a:pt x="9145" y="3958"/>
                  </a:cubicBezTo>
                  <a:cubicBezTo>
                    <a:pt x="9231" y="4097"/>
                    <a:pt x="9334" y="4062"/>
                    <a:pt x="9632" y="4312"/>
                  </a:cubicBezTo>
                </a:path>
              </a:pathLst>
            </a:custGeom>
            <a:solidFill>
              <a:srgbClr val="F7B600"/>
            </a:solidFill>
            <a:ln cap="flat" cmpd="sng" w="12700">
              <a:solidFill>
                <a:srgbClr val="FFC92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2414965" y="2870305"/>
              <a:ext cx="112980" cy="125770"/>
            </a:xfrm>
            <a:custGeom>
              <a:pathLst>
                <a:path extrusionOk="0" h="39" w="35">
                  <a:moveTo>
                    <a:pt x="0" y="34"/>
                  </a:moveTo>
                  <a:cubicBezTo>
                    <a:pt x="0" y="23"/>
                    <a:pt x="0" y="11"/>
                    <a:pt x="0" y="0"/>
                  </a:cubicBezTo>
                  <a:cubicBezTo>
                    <a:pt x="12" y="11"/>
                    <a:pt x="24" y="22"/>
                    <a:pt x="35" y="34"/>
                  </a:cubicBezTo>
                  <a:cubicBezTo>
                    <a:pt x="33" y="36"/>
                    <a:pt x="32" y="36"/>
                    <a:pt x="30" y="36"/>
                  </a:cubicBezTo>
                  <a:cubicBezTo>
                    <a:pt x="20" y="36"/>
                    <a:pt x="10" y="39"/>
                    <a:pt x="0" y="34"/>
                  </a:cubicBezTo>
                  <a:close/>
                </a:path>
              </a:pathLst>
            </a:custGeom>
            <a:solidFill>
              <a:srgbClr val="FEE06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2414965" y="2980088"/>
              <a:ext cx="112975" cy="112975"/>
            </a:xfrm>
            <a:custGeom>
              <a:pathLst>
                <a:path extrusionOk="0" h="10000" w="1000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cubicBezTo>
                    <a:pt x="9362" y="9057"/>
                    <a:pt x="1457" y="1924"/>
                    <a:pt x="0" y="0"/>
                  </a:cubicBezTo>
                  <a:close/>
                </a:path>
              </a:pathLst>
            </a:custGeom>
            <a:solidFill>
              <a:srgbClr val="D59D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>
              <a:off x="2149550" y="3036900"/>
              <a:ext cx="378300" cy="22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r>
                <a:rPr b="0" i="0" lang="en" sz="800" u="none" cap="none" strike="noStrik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FGST</a:t>
              </a:r>
              <a:endParaRPr b="0" i="0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/>
        </p:nvSpPr>
        <p:spPr>
          <a:xfrm>
            <a:off x="6819375" y="4714900"/>
            <a:ext cx="22368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freegoogleslidestemplates.com</a:t>
            </a:r>
            <a:endParaRPr sz="10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1" name="Shape 51"/>
          <p:cNvSpPr/>
          <p:nvPr/>
        </p:nvSpPr>
        <p:spPr>
          <a:xfrm>
            <a:off x="8468475" y="152350"/>
            <a:ext cx="454500" cy="365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8468475" y="517700"/>
            <a:ext cx="454500" cy="891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FFFFFF"/>
                </a:solidFill>
              </a:rPr>
              <a:t>‹#›</a:t>
            </a:fld>
            <a:endParaRPr sz="1300">
              <a:solidFill>
                <a:srgbClr val="FFFFFF"/>
              </a:solidFill>
            </a:endParaRPr>
          </a:p>
        </p:txBody>
      </p:sp>
      <p:grpSp>
        <p:nvGrpSpPr>
          <p:cNvPr id="54" name="Shape 54"/>
          <p:cNvGrpSpPr/>
          <p:nvPr/>
        </p:nvGrpSpPr>
        <p:grpSpPr>
          <a:xfrm>
            <a:off x="197970" y="4683259"/>
            <a:ext cx="297191" cy="365407"/>
            <a:chOff x="2149550" y="2870305"/>
            <a:chExt cx="378395" cy="465250"/>
          </a:xfrm>
        </p:grpSpPr>
        <p:sp>
          <p:nvSpPr>
            <p:cNvPr id="55" name="Shape 55"/>
            <p:cNvSpPr/>
            <p:nvPr/>
          </p:nvSpPr>
          <p:spPr>
            <a:xfrm>
              <a:off x="2149569" y="2870305"/>
              <a:ext cx="378375" cy="465250"/>
            </a:xfrm>
            <a:custGeom>
              <a:pathLst>
                <a:path extrusionOk="0" h="10000" w="10000">
                  <a:moveTo>
                    <a:pt x="9786" y="4479"/>
                  </a:moveTo>
                  <a:cubicBezTo>
                    <a:pt x="9957" y="4549"/>
                    <a:pt x="9915" y="4653"/>
                    <a:pt x="10000" y="4792"/>
                  </a:cubicBezTo>
                  <a:lnTo>
                    <a:pt x="10000" y="9236"/>
                  </a:lnTo>
                  <a:cubicBezTo>
                    <a:pt x="10000" y="9653"/>
                    <a:pt x="9573" y="10000"/>
                    <a:pt x="9060" y="10000"/>
                  </a:cubicBezTo>
                  <a:lnTo>
                    <a:pt x="940" y="10000"/>
                  </a:lnTo>
                  <a:cubicBezTo>
                    <a:pt x="342" y="10000"/>
                    <a:pt x="0" y="9653"/>
                    <a:pt x="0" y="9236"/>
                  </a:cubicBezTo>
                  <a:lnTo>
                    <a:pt x="0" y="694"/>
                  </a:lnTo>
                  <a:cubicBezTo>
                    <a:pt x="0" y="278"/>
                    <a:pt x="342" y="0"/>
                    <a:pt x="855" y="0"/>
                  </a:cubicBezTo>
                  <a:lnTo>
                    <a:pt x="7009" y="0"/>
                  </a:lnTo>
                  <a:cubicBezTo>
                    <a:pt x="7179" y="139"/>
                    <a:pt x="7179" y="417"/>
                    <a:pt x="7179" y="625"/>
                  </a:cubicBezTo>
                  <a:lnTo>
                    <a:pt x="7179" y="2222"/>
                  </a:lnTo>
                  <a:cubicBezTo>
                    <a:pt x="7179" y="2431"/>
                    <a:pt x="7436" y="2569"/>
                    <a:pt x="7521" y="2708"/>
                  </a:cubicBezTo>
                  <a:cubicBezTo>
                    <a:pt x="8120" y="3125"/>
                    <a:pt x="8632" y="3542"/>
                    <a:pt x="9145" y="3958"/>
                  </a:cubicBezTo>
                  <a:cubicBezTo>
                    <a:pt x="9231" y="4097"/>
                    <a:pt x="9334" y="4062"/>
                    <a:pt x="9632" y="4312"/>
                  </a:cubicBezTo>
                </a:path>
              </a:pathLst>
            </a:custGeom>
            <a:solidFill>
              <a:srgbClr val="F7B600"/>
            </a:solidFill>
            <a:ln cap="flat" cmpd="sng" w="12700">
              <a:solidFill>
                <a:srgbClr val="FFC92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2414965" y="2870305"/>
              <a:ext cx="112980" cy="125770"/>
            </a:xfrm>
            <a:custGeom>
              <a:pathLst>
                <a:path extrusionOk="0" h="39" w="35">
                  <a:moveTo>
                    <a:pt x="0" y="34"/>
                  </a:moveTo>
                  <a:cubicBezTo>
                    <a:pt x="0" y="23"/>
                    <a:pt x="0" y="11"/>
                    <a:pt x="0" y="0"/>
                  </a:cubicBezTo>
                  <a:cubicBezTo>
                    <a:pt x="12" y="11"/>
                    <a:pt x="24" y="22"/>
                    <a:pt x="35" y="34"/>
                  </a:cubicBezTo>
                  <a:cubicBezTo>
                    <a:pt x="33" y="36"/>
                    <a:pt x="32" y="36"/>
                    <a:pt x="30" y="36"/>
                  </a:cubicBezTo>
                  <a:cubicBezTo>
                    <a:pt x="20" y="36"/>
                    <a:pt x="10" y="39"/>
                    <a:pt x="0" y="34"/>
                  </a:cubicBezTo>
                  <a:close/>
                </a:path>
              </a:pathLst>
            </a:custGeom>
            <a:solidFill>
              <a:srgbClr val="FEE06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2414965" y="2980088"/>
              <a:ext cx="112975" cy="112975"/>
            </a:xfrm>
            <a:custGeom>
              <a:pathLst>
                <a:path extrusionOk="0" h="10000" w="1000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cubicBezTo>
                    <a:pt x="9362" y="9057"/>
                    <a:pt x="1457" y="1924"/>
                    <a:pt x="0" y="0"/>
                  </a:cubicBezTo>
                  <a:close/>
                </a:path>
              </a:pathLst>
            </a:custGeom>
            <a:solidFill>
              <a:srgbClr val="D59D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2149550" y="3036900"/>
              <a:ext cx="378300" cy="22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r>
                <a:rPr b="0" i="0" lang="en" sz="800" u="none" cap="none" strike="noStrik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FGST</a:t>
              </a:r>
              <a:endParaRPr b="0" i="0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8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2" type="subTitle"/>
          </p:nvPr>
        </p:nvSpPr>
        <p:spPr>
          <a:xfrm>
            <a:off x="2249850" y="606800"/>
            <a:ext cx="4644300" cy="24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●"/>
              <a:defRPr sz="1200"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●"/>
              <a:defRPr sz="1200"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●"/>
              <a:defRPr sz="1200"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●"/>
              <a:defRPr sz="1200"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4" name="Shape 64"/>
          <p:cNvSpPr txBox="1"/>
          <p:nvPr/>
        </p:nvSpPr>
        <p:spPr>
          <a:xfrm>
            <a:off x="6819375" y="4714900"/>
            <a:ext cx="22368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freegoogleslidestemplates.com</a:t>
            </a:r>
            <a:endParaRPr sz="10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Shape 65"/>
          <p:cNvSpPr/>
          <p:nvPr/>
        </p:nvSpPr>
        <p:spPr>
          <a:xfrm>
            <a:off x="8468475" y="152350"/>
            <a:ext cx="454500" cy="365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8468475" y="517700"/>
            <a:ext cx="454500" cy="891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FFFFFF"/>
                </a:solidFill>
              </a:rPr>
              <a:t>‹#›</a:t>
            </a:fld>
            <a:endParaRPr sz="1300">
              <a:solidFill>
                <a:srgbClr val="FFFFFF"/>
              </a:solidFill>
            </a:endParaRPr>
          </a:p>
        </p:txBody>
      </p:sp>
      <p:grpSp>
        <p:nvGrpSpPr>
          <p:cNvPr id="68" name="Shape 68"/>
          <p:cNvGrpSpPr/>
          <p:nvPr/>
        </p:nvGrpSpPr>
        <p:grpSpPr>
          <a:xfrm>
            <a:off x="197970" y="4683259"/>
            <a:ext cx="297191" cy="365407"/>
            <a:chOff x="2149550" y="2870305"/>
            <a:chExt cx="378395" cy="465250"/>
          </a:xfrm>
        </p:grpSpPr>
        <p:sp>
          <p:nvSpPr>
            <p:cNvPr id="69" name="Shape 69"/>
            <p:cNvSpPr/>
            <p:nvPr/>
          </p:nvSpPr>
          <p:spPr>
            <a:xfrm>
              <a:off x="2149569" y="2870305"/>
              <a:ext cx="378375" cy="465250"/>
            </a:xfrm>
            <a:custGeom>
              <a:pathLst>
                <a:path extrusionOk="0" h="10000" w="10000">
                  <a:moveTo>
                    <a:pt x="9786" y="4479"/>
                  </a:moveTo>
                  <a:cubicBezTo>
                    <a:pt x="9957" y="4549"/>
                    <a:pt x="9915" y="4653"/>
                    <a:pt x="10000" y="4792"/>
                  </a:cubicBezTo>
                  <a:lnTo>
                    <a:pt x="10000" y="9236"/>
                  </a:lnTo>
                  <a:cubicBezTo>
                    <a:pt x="10000" y="9653"/>
                    <a:pt x="9573" y="10000"/>
                    <a:pt x="9060" y="10000"/>
                  </a:cubicBezTo>
                  <a:lnTo>
                    <a:pt x="940" y="10000"/>
                  </a:lnTo>
                  <a:cubicBezTo>
                    <a:pt x="342" y="10000"/>
                    <a:pt x="0" y="9653"/>
                    <a:pt x="0" y="9236"/>
                  </a:cubicBezTo>
                  <a:lnTo>
                    <a:pt x="0" y="694"/>
                  </a:lnTo>
                  <a:cubicBezTo>
                    <a:pt x="0" y="278"/>
                    <a:pt x="342" y="0"/>
                    <a:pt x="855" y="0"/>
                  </a:cubicBezTo>
                  <a:lnTo>
                    <a:pt x="7009" y="0"/>
                  </a:lnTo>
                  <a:cubicBezTo>
                    <a:pt x="7179" y="139"/>
                    <a:pt x="7179" y="417"/>
                    <a:pt x="7179" y="625"/>
                  </a:cubicBezTo>
                  <a:lnTo>
                    <a:pt x="7179" y="2222"/>
                  </a:lnTo>
                  <a:cubicBezTo>
                    <a:pt x="7179" y="2431"/>
                    <a:pt x="7436" y="2569"/>
                    <a:pt x="7521" y="2708"/>
                  </a:cubicBezTo>
                  <a:cubicBezTo>
                    <a:pt x="8120" y="3125"/>
                    <a:pt x="8632" y="3542"/>
                    <a:pt x="9145" y="3958"/>
                  </a:cubicBezTo>
                  <a:cubicBezTo>
                    <a:pt x="9231" y="4097"/>
                    <a:pt x="9334" y="4062"/>
                    <a:pt x="9632" y="4312"/>
                  </a:cubicBezTo>
                </a:path>
              </a:pathLst>
            </a:custGeom>
            <a:solidFill>
              <a:srgbClr val="F7B600"/>
            </a:solidFill>
            <a:ln cap="flat" cmpd="sng" w="12700">
              <a:solidFill>
                <a:srgbClr val="FFC92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2414965" y="2870305"/>
              <a:ext cx="112980" cy="125770"/>
            </a:xfrm>
            <a:custGeom>
              <a:pathLst>
                <a:path extrusionOk="0" h="39" w="35">
                  <a:moveTo>
                    <a:pt x="0" y="34"/>
                  </a:moveTo>
                  <a:cubicBezTo>
                    <a:pt x="0" y="23"/>
                    <a:pt x="0" y="11"/>
                    <a:pt x="0" y="0"/>
                  </a:cubicBezTo>
                  <a:cubicBezTo>
                    <a:pt x="12" y="11"/>
                    <a:pt x="24" y="22"/>
                    <a:pt x="35" y="34"/>
                  </a:cubicBezTo>
                  <a:cubicBezTo>
                    <a:pt x="33" y="36"/>
                    <a:pt x="32" y="36"/>
                    <a:pt x="30" y="36"/>
                  </a:cubicBezTo>
                  <a:cubicBezTo>
                    <a:pt x="20" y="36"/>
                    <a:pt x="10" y="39"/>
                    <a:pt x="0" y="34"/>
                  </a:cubicBezTo>
                  <a:close/>
                </a:path>
              </a:pathLst>
            </a:custGeom>
            <a:solidFill>
              <a:srgbClr val="FEE06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2414965" y="2980088"/>
              <a:ext cx="112975" cy="112975"/>
            </a:xfrm>
            <a:custGeom>
              <a:pathLst>
                <a:path extrusionOk="0" h="10000" w="1000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cubicBezTo>
                    <a:pt x="9362" y="9057"/>
                    <a:pt x="1457" y="1924"/>
                    <a:pt x="0" y="0"/>
                  </a:cubicBezTo>
                  <a:close/>
                </a:path>
              </a:pathLst>
            </a:custGeom>
            <a:solidFill>
              <a:srgbClr val="D59D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2149550" y="3036900"/>
              <a:ext cx="378300" cy="22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r>
                <a:rPr b="0" i="0" lang="en" sz="800" u="none" cap="none" strike="noStrik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FGST</a:t>
              </a:r>
              <a:endParaRPr b="0" i="0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73" name="Shape 73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8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3" type="subTitle"/>
          </p:nvPr>
        </p:nvSpPr>
        <p:spPr>
          <a:xfrm>
            <a:off x="2249850" y="606800"/>
            <a:ext cx="4644300" cy="24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ctrTitle"/>
          </p:nvPr>
        </p:nvSpPr>
        <p:spPr>
          <a:xfrm>
            <a:off x="-44575" y="766625"/>
            <a:ext cx="9188700" cy="25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0000"/>
                </a:solidFill>
              </a:rPr>
              <a:t>Asynchronous non-blocking code</a:t>
            </a:r>
            <a:endParaRPr sz="6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</a:t>
            </a:r>
            <a:r>
              <a:rPr lang="en"/>
              <a:t>synchronous non-blocking code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 txBox="1"/>
          <p:nvPr/>
        </p:nvSpPr>
        <p:spPr>
          <a:xfrm>
            <a:off x="606000" y="1350600"/>
            <a:ext cx="7932000" cy="31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❖"/>
            </a:pPr>
            <a:r>
              <a:rPr lang="en" sz="1200">
                <a:solidFill>
                  <a:srgbClr val="222222"/>
                </a:solidFill>
              </a:rPr>
              <a:t>Node is all about non-blocking, asynchronous architecture.</a:t>
            </a:r>
            <a:endParaRPr sz="1200">
              <a:solidFill>
                <a:srgbClr val="222222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❖"/>
            </a:pPr>
            <a:r>
              <a:rPr lang="en" sz="1200">
                <a:solidFill>
                  <a:srgbClr val="222222"/>
                </a:solidFill>
              </a:rPr>
              <a:t>This means any activity taking a long time to finish, such as file access, network communication, and database operations, are requested and put aside until the results are ready and returned via a callback function. </a:t>
            </a:r>
            <a:endParaRPr sz="1200">
              <a:solidFill>
                <a:srgbClr val="222222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❖"/>
            </a:pPr>
            <a:r>
              <a:rPr lang="en" sz="1200">
                <a:solidFill>
                  <a:srgbClr val="222222"/>
                </a:solidFill>
              </a:rPr>
              <a:t>Instead of asking to read a file and waiting for the operating system to come back with a file handler or buffer, the a callback function is invoked when the operation is completed, freeing the server to handle additional requests.</a:t>
            </a:r>
            <a:endParaRPr sz="1200">
              <a:solidFill>
                <a:srgbClr val="222222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Asynchronous non-blocking code</a:t>
            </a:r>
            <a:endParaRPr/>
          </a:p>
        </p:txBody>
      </p:sp>
      <p:sp>
        <p:nvSpPr>
          <p:cNvPr id="133" name="Shape 133"/>
          <p:cNvSpPr txBox="1"/>
          <p:nvPr/>
        </p:nvSpPr>
        <p:spPr>
          <a:xfrm>
            <a:off x="606000" y="1323000"/>
            <a:ext cx="7932000" cy="31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Consider the following code, used to fetch a database record and output the user name: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77AA"/>
                </a:solidFill>
              </a:rPr>
              <a:t>function</a:t>
            </a:r>
            <a:r>
              <a:rPr lang="en">
                <a:solidFill>
                  <a:srgbClr val="666666"/>
                </a:solidFill>
              </a:rPr>
              <a:t> </a:t>
            </a:r>
            <a:r>
              <a:rPr lang="en">
                <a:solidFill>
                  <a:srgbClr val="669900"/>
                </a:solidFill>
              </a:rPr>
              <a:t>getUser</a:t>
            </a:r>
            <a:r>
              <a:rPr lang="en">
                <a:solidFill>
                  <a:srgbClr val="666666"/>
                </a:solidFill>
              </a:rPr>
              <a:t>(id) {</a:t>
            </a:r>
            <a:endParaRPr>
              <a:solidFill>
                <a:srgbClr val="666666"/>
              </a:solidFill>
            </a:endParaRPr>
          </a:p>
          <a:p>
            <a:pPr indent="0" lvl="0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 </a:t>
            </a:r>
            <a:r>
              <a:rPr lang="en">
                <a:solidFill>
                  <a:srgbClr val="0077AA"/>
                </a:solidFill>
              </a:rPr>
              <a:t>var</a:t>
            </a:r>
            <a:r>
              <a:rPr lang="en">
                <a:solidFill>
                  <a:srgbClr val="666666"/>
                </a:solidFill>
              </a:rPr>
              <a:t> user = </a:t>
            </a:r>
            <a:r>
              <a:rPr lang="en">
                <a:solidFill>
                  <a:srgbClr val="DD4A68"/>
                </a:solidFill>
              </a:rPr>
              <a:t>db.query</a:t>
            </a:r>
            <a:r>
              <a:rPr lang="en">
                <a:solidFill>
                  <a:srgbClr val="666666"/>
                </a:solidFill>
              </a:rPr>
              <a:t>(id);</a:t>
            </a:r>
            <a:endParaRPr>
              <a:solidFill>
                <a:srgbClr val="666666"/>
              </a:solidFill>
            </a:endParaRPr>
          </a:p>
          <a:p>
            <a:pPr indent="0" lvl="0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 </a:t>
            </a:r>
            <a:r>
              <a:rPr lang="en">
                <a:solidFill>
                  <a:srgbClr val="CC0000"/>
                </a:solidFill>
              </a:rPr>
              <a:t>return</a:t>
            </a:r>
            <a:r>
              <a:rPr lang="en">
                <a:solidFill>
                  <a:srgbClr val="666666"/>
                </a:solidFill>
              </a:rPr>
              <a:t> user;</a:t>
            </a:r>
            <a:endParaRPr>
              <a:solidFill>
                <a:srgbClr val="666666"/>
              </a:solidFill>
            </a:endParaRPr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}</a:t>
            </a:r>
            <a:endParaRPr>
              <a:solidFill>
                <a:srgbClr val="666666"/>
              </a:solidFill>
            </a:endParaRPr>
          </a:p>
          <a:p>
            <a:pPr indent="0" lvl="0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45720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77AA"/>
                </a:solidFill>
              </a:rPr>
              <a:t>console.log</a:t>
            </a:r>
            <a:r>
              <a:rPr lang="en">
                <a:solidFill>
                  <a:srgbClr val="666666"/>
                </a:solidFill>
              </a:rPr>
              <a:t>(‘Name: ‘ + </a:t>
            </a:r>
            <a:r>
              <a:rPr lang="en">
                <a:solidFill>
                  <a:srgbClr val="669900"/>
                </a:solidFill>
              </a:rPr>
              <a:t>getUser</a:t>
            </a:r>
            <a:r>
              <a:rPr lang="en">
                <a:solidFill>
                  <a:srgbClr val="666666"/>
                </a:solidFill>
              </a:rPr>
              <a:t>(432).name);</a:t>
            </a:r>
            <a:endParaRPr>
              <a:solidFill>
                <a:srgbClr val="666666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The function blocks until the database call is completed.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This means the server is doing nothing but waiting until the function completes, ignoring other pending requests.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38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Asynchronous non-blocking code</a:t>
            </a:r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578375" y="1295375"/>
            <a:ext cx="7932000" cy="31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</a:rPr>
              <a:t> In Node, the code is broken into two functions: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8288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828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77AA"/>
                </a:solidFill>
              </a:rPr>
              <a:t>function</a:t>
            </a:r>
            <a:r>
              <a:rPr lang="en">
                <a:solidFill>
                  <a:srgbClr val="666666"/>
                </a:solidFill>
              </a:rPr>
              <a:t> </a:t>
            </a:r>
            <a:r>
              <a:rPr lang="en">
                <a:solidFill>
                  <a:srgbClr val="669900"/>
                </a:solidFill>
              </a:rPr>
              <a:t>getUser</a:t>
            </a:r>
            <a:r>
              <a:rPr lang="en">
                <a:solidFill>
                  <a:srgbClr val="666666"/>
                </a:solidFill>
              </a:rPr>
              <a:t>(id, callback) {</a:t>
            </a:r>
            <a:endParaRPr>
              <a:solidFill>
                <a:srgbClr val="666666"/>
              </a:solidFill>
            </a:endParaRPr>
          </a:p>
          <a:p>
            <a:pPr indent="0" lvl="0" marL="1828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 </a:t>
            </a:r>
            <a:r>
              <a:rPr lang="en">
                <a:solidFill>
                  <a:srgbClr val="DD4A68"/>
                </a:solidFill>
              </a:rPr>
              <a:t>db.query</a:t>
            </a:r>
            <a:r>
              <a:rPr lang="en">
                <a:solidFill>
                  <a:srgbClr val="666666"/>
                </a:solidFill>
              </a:rPr>
              <a:t>(id, callback);</a:t>
            </a:r>
            <a:endParaRPr>
              <a:solidFill>
                <a:srgbClr val="666666"/>
              </a:solidFill>
            </a:endParaRPr>
          </a:p>
          <a:p>
            <a:pPr indent="0" lvl="0" marL="1828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}</a:t>
            </a:r>
            <a:endParaRPr>
              <a:solidFill>
                <a:srgbClr val="666666"/>
              </a:solidFill>
            </a:endParaRPr>
          </a:p>
          <a:p>
            <a:pPr indent="0" lvl="0" marL="18288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1828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77AA"/>
                </a:solidFill>
              </a:rPr>
              <a:t>function</a:t>
            </a:r>
            <a:r>
              <a:rPr lang="en">
                <a:solidFill>
                  <a:srgbClr val="666666"/>
                </a:solidFill>
              </a:rPr>
              <a:t> </a:t>
            </a:r>
            <a:r>
              <a:rPr lang="en">
                <a:solidFill>
                  <a:srgbClr val="669900"/>
                </a:solidFill>
              </a:rPr>
              <a:t>display</a:t>
            </a:r>
            <a:r>
              <a:rPr lang="en">
                <a:solidFill>
                  <a:srgbClr val="666666"/>
                </a:solidFill>
              </a:rPr>
              <a:t>(user) {</a:t>
            </a:r>
            <a:endParaRPr>
              <a:solidFill>
                <a:srgbClr val="666666"/>
              </a:solidFill>
            </a:endParaRPr>
          </a:p>
          <a:p>
            <a:pPr indent="0" lvl="0" marL="1828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 console.log(user.name);</a:t>
            </a:r>
            <a:endParaRPr>
              <a:solidFill>
                <a:srgbClr val="666666"/>
              </a:solidFill>
            </a:endParaRPr>
          </a:p>
          <a:p>
            <a:pPr indent="0" lvl="0" marL="1828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}</a:t>
            </a:r>
            <a:endParaRPr>
              <a:solidFill>
                <a:srgbClr val="666666"/>
              </a:solidFill>
            </a:endParaRPr>
          </a:p>
          <a:p>
            <a:pPr indent="0" lvl="0" marL="18288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1828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getUser(432, display);</a:t>
            </a:r>
            <a:endParaRPr>
              <a:solidFill>
                <a:srgbClr val="666666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38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Asynchronous non-blocking code</a:t>
            </a:r>
            <a:endParaRPr/>
          </a:p>
        </p:txBody>
      </p:sp>
      <p:sp>
        <p:nvSpPr>
          <p:cNvPr id="145" name="Shape 145"/>
          <p:cNvSpPr txBox="1"/>
          <p:nvPr/>
        </p:nvSpPr>
        <p:spPr>
          <a:xfrm>
            <a:off x="578375" y="1295375"/>
            <a:ext cx="7932000" cy="31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  <a:highlight>
                  <a:srgbClr val="F9F9FA"/>
                </a:highlight>
              </a:rPr>
              <a:t>However, using JavaScript anonymous functions, the code can be streamlined into:</a:t>
            </a:r>
            <a:endParaRPr>
              <a:solidFill>
                <a:schemeClr val="dk1"/>
              </a:solidFill>
              <a:highlight>
                <a:srgbClr val="F9F9FA"/>
              </a:highlight>
            </a:endParaRPr>
          </a:p>
          <a:p>
            <a:pPr indent="0" lvl="0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9F9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77AA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lang="en">
                <a:solidFill>
                  <a:schemeClr val="dk1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669900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getUser</a:t>
            </a:r>
            <a:r>
              <a:rPr lang="en">
                <a:solidFill>
                  <a:srgbClr val="666666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(id, callback) {</a:t>
            </a:r>
            <a:endParaRPr>
              <a:solidFill>
                <a:srgbClr val="666666"/>
              </a:solidFill>
              <a:highlight>
                <a:srgbClr val="F9F9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D4A68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 db.query</a:t>
            </a:r>
            <a:r>
              <a:rPr lang="en">
                <a:solidFill>
                  <a:srgbClr val="666666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(id, callback);</a:t>
            </a:r>
            <a:endParaRPr>
              <a:solidFill>
                <a:srgbClr val="666666"/>
              </a:solidFill>
              <a:highlight>
                <a:srgbClr val="F9F9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828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endParaRPr>
              <a:solidFill>
                <a:srgbClr val="666666"/>
              </a:solidFill>
              <a:highlight>
                <a:srgbClr val="F9F9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9F9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69900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getUser</a:t>
            </a:r>
            <a:r>
              <a:rPr lang="en">
                <a:solidFill>
                  <a:srgbClr val="666666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(432, function (user) {</a:t>
            </a:r>
            <a:endParaRPr>
              <a:solidFill>
                <a:srgbClr val="666666"/>
              </a:solidFill>
              <a:highlight>
                <a:srgbClr val="F9F9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66666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 console.log(user.name);</a:t>
            </a:r>
            <a:endParaRPr>
              <a:solidFill>
                <a:srgbClr val="666666"/>
              </a:solidFill>
              <a:highlight>
                <a:srgbClr val="F9F9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66666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});</a:t>
            </a:r>
            <a:endParaRPr>
              <a:solidFill>
                <a:srgbClr val="666666"/>
              </a:solidFill>
              <a:highlight>
                <a:srgbClr val="F9F9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9F9FA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38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Asynchronous non-blocking code</a:t>
            </a:r>
            <a:endParaRPr/>
          </a:p>
        </p:txBody>
      </p:sp>
      <p:sp>
        <p:nvSpPr>
          <p:cNvPr id="151" name="Shape 151"/>
          <p:cNvSpPr txBox="1"/>
          <p:nvPr/>
        </p:nvSpPr>
        <p:spPr>
          <a:xfrm>
            <a:off x="578375" y="1295375"/>
            <a:ext cx="7932000" cy="31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  <a:highlight>
                  <a:srgbClr val="F9F9FA"/>
                </a:highlight>
              </a:rPr>
              <a:t>This nesting of function definitions inside function calls makes the code appear more linear and many find it easier to read. However, it can be tricky for new developers.</a:t>
            </a:r>
            <a:endParaRPr>
              <a:solidFill>
                <a:schemeClr val="dk1"/>
              </a:solidFill>
              <a:highlight>
                <a:srgbClr val="F9F9FA"/>
              </a:highlight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  <a:highlight>
                  <a:srgbClr val="F9F9FA"/>
                </a:highlight>
              </a:rPr>
              <a:t> For example:</a:t>
            </a:r>
            <a:endParaRPr>
              <a:solidFill>
                <a:schemeClr val="dk1"/>
              </a:solidFill>
              <a:highlight>
                <a:srgbClr val="F9F9FA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9F9FA"/>
              </a:highlight>
            </a:endParaRPr>
          </a:p>
          <a:p>
            <a:pPr indent="0" lvl="0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69900"/>
                </a:solidFill>
                <a:highlight>
                  <a:srgbClr val="F9F9FA"/>
                </a:highlight>
              </a:rPr>
              <a:t>getUser</a:t>
            </a:r>
            <a:r>
              <a:rPr lang="en">
                <a:solidFill>
                  <a:srgbClr val="666666"/>
                </a:solidFill>
                <a:highlight>
                  <a:srgbClr val="F9F9FA"/>
                </a:highlight>
              </a:rPr>
              <a:t>(432, function (user) {</a:t>
            </a:r>
            <a:endParaRPr>
              <a:solidFill>
                <a:srgbClr val="666666"/>
              </a:solidFill>
              <a:highlight>
                <a:srgbClr val="F9F9FA"/>
              </a:highlight>
            </a:endParaRPr>
          </a:p>
          <a:p>
            <a:pPr indent="0" lvl="0" marL="1828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9F9FA"/>
                </a:highlight>
              </a:rPr>
              <a:t> console.log(user.name);</a:t>
            </a:r>
            <a:endParaRPr>
              <a:solidFill>
                <a:srgbClr val="666666"/>
              </a:solidFill>
              <a:highlight>
                <a:srgbClr val="F9F9FA"/>
              </a:highlight>
            </a:endParaRPr>
          </a:p>
          <a:p>
            <a:pPr indent="0" lvl="0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66666"/>
                </a:solidFill>
                <a:highlight>
                  <a:srgbClr val="F9F9FA"/>
                </a:highlight>
              </a:rPr>
              <a:t>});</a:t>
            </a:r>
            <a:endParaRPr>
              <a:solidFill>
                <a:srgbClr val="666666"/>
              </a:solidFill>
              <a:highlight>
                <a:srgbClr val="F9F9FA"/>
              </a:highlight>
            </a:endParaRPr>
          </a:p>
          <a:p>
            <a:pPr indent="0" lvl="0" marL="18288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9F9FA"/>
              </a:highlight>
            </a:endParaRPr>
          </a:p>
          <a:p>
            <a:pPr indent="0" lvl="0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66666"/>
                </a:solidFill>
                <a:highlight>
                  <a:srgbClr val="F9F9FA"/>
                </a:highlight>
              </a:rPr>
              <a:t>console.log(‘Done’);</a:t>
            </a:r>
            <a:endParaRPr>
              <a:solidFill>
                <a:srgbClr val="666666"/>
              </a:solidFill>
              <a:highlight>
                <a:srgbClr val="F9F9FA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9F9FA"/>
              </a:highlight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  <a:highlight>
                  <a:srgbClr val="F9F9FA"/>
                </a:highlight>
              </a:rPr>
              <a:t>is going to output </a:t>
            </a:r>
            <a:r>
              <a:rPr lang="en">
                <a:solidFill>
                  <a:srgbClr val="DD4A68"/>
                </a:solidFill>
                <a:highlight>
                  <a:srgbClr val="F9F9FA"/>
                </a:highlight>
              </a:rPr>
              <a:t>‘Done’</a:t>
            </a:r>
            <a:r>
              <a:rPr lang="en">
                <a:solidFill>
                  <a:schemeClr val="dk1"/>
                </a:solidFill>
                <a:highlight>
                  <a:srgbClr val="F9F9FA"/>
                </a:highlight>
              </a:rPr>
              <a:t> before it outputs the </a:t>
            </a:r>
            <a:r>
              <a:rPr lang="en">
                <a:solidFill>
                  <a:srgbClr val="DD4A68"/>
                </a:solidFill>
                <a:highlight>
                  <a:srgbClr val="F9F9FA"/>
                </a:highlight>
              </a:rPr>
              <a:t>name </a:t>
            </a:r>
            <a:r>
              <a:rPr lang="en">
                <a:solidFill>
                  <a:schemeClr val="dk1"/>
                </a:solidFill>
                <a:highlight>
                  <a:srgbClr val="F9F9FA"/>
                </a:highlight>
              </a:rPr>
              <a:t>because the name output waits for the database call to return, place the results on the event queue, and wait for the current executing code</a:t>
            </a:r>
            <a:r>
              <a:rPr lang="en">
                <a:solidFill>
                  <a:srgbClr val="DD4A68"/>
                </a:solidFill>
                <a:highlight>
                  <a:srgbClr val="F9F9FA"/>
                </a:highlight>
              </a:rPr>
              <a:t> (outputting ‘Done’)</a:t>
            </a:r>
            <a:r>
              <a:rPr lang="en">
                <a:solidFill>
                  <a:schemeClr val="dk1"/>
                </a:solidFill>
                <a:highlight>
                  <a:srgbClr val="F9F9FA"/>
                </a:highlight>
              </a:rPr>
              <a:t> to finish.</a:t>
            </a:r>
            <a:endParaRPr>
              <a:solidFill>
                <a:schemeClr val="dk1"/>
              </a:solidFill>
              <a:highlight>
                <a:srgbClr val="F9F9FA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9F9FA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ctrTitle"/>
          </p:nvPr>
        </p:nvSpPr>
        <p:spPr>
          <a:xfrm>
            <a:off x="-44575" y="766625"/>
            <a:ext cx="9188700" cy="25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0000"/>
                </a:solidFill>
              </a:rPr>
              <a:t>Callbacks and Promises</a:t>
            </a:r>
            <a:endParaRPr sz="6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38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Callbacks</a:t>
            </a:r>
            <a:endParaRPr/>
          </a:p>
        </p:txBody>
      </p:sp>
      <p:sp>
        <p:nvSpPr>
          <p:cNvPr id="162" name="Shape 162"/>
          <p:cNvSpPr txBox="1"/>
          <p:nvPr/>
        </p:nvSpPr>
        <p:spPr>
          <a:xfrm>
            <a:off x="578375" y="1295375"/>
            <a:ext cx="7932000" cy="31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9F9FA"/>
                </a:highlight>
              </a:rPr>
              <a:t>A callback is any executable code(function or expression) that is passed as an argument to other code(function), which is expected to </a:t>
            </a:r>
            <a:r>
              <a:rPr i="1" lang="en">
                <a:solidFill>
                  <a:schemeClr val="dk1"/>
                </a:solidFill>
                <a:highlight>
                  <a:srgbClr val="F9F9FA"/>
                </a:highlight>
              </a:rPr>
              <a:t>call-back or execute </a:t>
            </a:r>
            <a:r>
              <a:rPr lang="en">
                <a:solidFill>
                  <a:schemeClr val="dk1"/>
                </a:solidFill>
                <a:highlight>
                  <a:srgbClr val="F9F9FA"/>
                </a:highlight>
              </a:rPr>
              <a:t>the argument at a given time.</a:t>
            </a:r>
            <a:endParaRPr>
              <a:solidFill>
                <a:schemeClr val="dk1"/>
              </a:solidFill>
              <a:highlight>
                <a:srgbClr val="F9F9FA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9F9FA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9F9FA"/>
                </a:highlight>
              </a:rPr>
              <a:t>This execution of the code(function or expression) can be immediate - called as synchronous callback</a:t>
            </a:r>
            <a:endParaRPr>
              <a:solidFill>
                <a:schemeClr val="dk1"/>
              </a:solidFill>
              <a:highlight>
                <a:srgbClr val="F9F9FA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9F9FA"/>
                </a:highlight>
              </a:rPr>
              <a:t>OR</a:t>
            </a:r>
            <a:endParaRPr>
              <a:solidFill>
                <a:schemeClr val="dk1"/>
              </a:solidFill>
              <a:highlight>
                <a:srgbClr val="F9F9FA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9F9FA"/>
                </a:highlight>
              </a:rPr>
              <a:t>The execution of the code(function or expression) can be [delayed/happen later in the time] - called as async callback</a:t>
            </a:r>
            <a:endParaRPr>
              <a:solidFill>
                <a:schemeClr val="dk1"/>
              </a:solidFill>
              <a:highlight>
                <a:srgbClr val="F9F9FA"/>
              </a:highlight>
            </a:endParaRPr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225" y="3344288"/>
            <a:ext cx="6972300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38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Callbacks</a:t>
            </a:r>
            <a:endParaRPr/>
          </a:p>
        </p:txBody>
      </p:sp>
      <p:sp>
        <p:nvSpPr>
          <p:cNvPr id="169" name="Shape 169"/>
          <p:cNvSpPr txBox="1"/>
          <p:nvPr/>
        </p:nvSpPr>
        <p:spPr>
          <a:xfrm>
            <a:off x="578375" y="1295375"/>
            <a:ext cx="7932000" cy="31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9F9FA"/>
                </a:highlight>
              </a:rPr>
              <a:t>A callback is any executable code(function or expression) that is passed as an argument to other code(function), which is expected to </a:t>
            </a:r>
            <a:r>
              <a:rPr i="1" lang="en">
                <a:solidFill>
                  <a:schemeClr val="dk1"/>
                </a:solidFill>
                <a:highlight>
                  <a:srgbClr val="F9F9FA"/>
                </a:highlight>
              </a:rPr>
              <a:t>call-back or execute </a:t>
            </a:r>
            <a:r>
              <a:rPr lang="en">
                <a:solidFill>
                  <a:schemeClr val="dk1"/>
                </a:solidFill>
                <a:highlight>
                  <a:srgbClr val="F9F9FA"/>
                </a:highlight>
              </a:rPr>
              <a:t>the argument at a given time.</a:t>
            </a:r>
            <a:endParaRPr>
              <a:solidFill>
                <a:schemeClr val="dk1"/>
              </a:solidFill>
              <a:highlight>
                <a:srgbClr val="F9F9FA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9F9FA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9F9FA"/>
                </a:highlight>
              </a:rPr>
              <a:t>This execution of the code(function or expression) can be immediate - called as synchronous callback</a:t>
            </a:r>
            <a:endParaRPr>
              <a:solidFill>
                <a:schemeClr val="dk1"/>
              </a:solidFill>
              <a:highlight>
                <a:srgbClr val="F9F9FA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9F9FA"/>
                </a:highlight>
              </a:rPr>
              <a:t>OR</a:t>
            </a:r>
            <a:endParaRPr>
              <a:solidFill>
                <a:schemeClr val="dk1"/>
              </a:solidFill>
              <a:highlight>
                <a:srgbClr val="F9F9FA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9F9FA"/>
                </a:highlight>
              </a:rPr>
              <a:t>The execution of the code(function or expression) can be [delayed/happen later in the time] - called as async callback</a:t>
            </a:r>
            <a:endParaRPr>
              <a:solidFill>
                <a:schemeClr val="dk1"/>
              </a:solidFill>
              <a:highlight>
                <a:srgbClr val="F9F9FA"/>
              </a:highlight>
            </a:endParaRPr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225" y="3344288"/>
            <a:ext cx="6972300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