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Dosis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Dosis"/>
              <a:buNone/>
              <a:defRPr b="1" sz="8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276600"/>
            <a:ext cx="85206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None/>
              <a:defRPr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0"/>
              <a:buFont typeface="Dosis"/>
              <a:buNone/>
              <a:defRPr sz="125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Dosis"/>
              <a:buNone/>
              <a:defRPr sz="125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102" name="Shape 102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6" name="Shape 106"/>
          <p:cNvSpPr txBox="1"/>
          <p:nvPr>
            <p:ph idx="2"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ally 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_slid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" name="Shape 20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21" name="Shape 21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Righ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63000" y="34100"/>
            <a:ext cx="39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63150" y="606800"/>
            <a:ext cx="39054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33" name="Shape 33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b="1" sz="51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Shape 43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44" name="Shape 44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54" name="Shape 54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55" name="Shape 55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/>
        </p:nvSpPr>
        <p:spPr>
          <a:xfrm>
            <a:off x="6819375" y="4714900"/>
            <a:ext cx="2236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freegoogleslidestemplates.com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468475" y="152350"/>
            <a:ext cx="454500" cy="36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468475" y="517700"/>
            <a:ext cx="454500" cy="89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1384" y="1382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</a:rPr>
              <a:t>‹#›</a:t>
            </a:fld>
            <a:endParaRPr sz="1300">
              <a:solidFill>
                <a:srgbClr val="FFFFFF"/>
              </a:solidFill>
            </a:endParaRPr>
          </a:p>
        </p:txBody>
      </p:sp>
      <p:grpSp>
        <p:nvGrpSpPr>
          <p:cNvPr id="68" name="Shape 68"/>
          <p:cNvGrpSpPr/>
          <p:nvPr/>
        </p:nvGrpSpPr>
        <p:grpSpPr>
          <a:xfrm>
            <a:off x="197970" y="4683259"/>
            <a:ext cx="297191" cy="365407"/>
            <a:chOff x="2149550" y="2870305"/>
            <a:chExt cx="378395" cy="465250"/>
          </a:xfrm>
        </p:grpSpPr>
        <p:sp>
          <p:nvSpPr>
            <p:cNvPr id="69" name="Shape 69"/>
            <p:cNvSpPr/>
            <p:nvPr/>
          </p:nvSpPr>
          <p:spPr>
            <a:xfrm>
              <a:off x="2149569" y="2870305"/>
              <a:ext cx="378375" cy="465250"/>
            </a:xfrm>
            <a:custGeom>
              <a:pathLst>
                <a:path extrusionOk="0" h="10000" w="10000">
                  <a:moveTo>
                    <a:pt x="9786" y="4479"/>
                  </a:moveTo>
                  <a:cubicBezTo>
                    <a:pt x="9957" y="4549"/>
                    <a:pt x="9915" y="4653"/>
                    <a:pt x="10000" y="4792"/>
                  </a:cubicBezTo>
                  <a:lnTo>
                    <a:pt x="10000" y="9236"/>
                  </a:lnTo>
                  <a:cubicBezTo>
                    <a:pt x="10000" y="9653"/>
                    <a:pt x="9573" y="10000"/>
                    <a:pt x="9060" y="10000"/>
                  </a:cubicBezTo>
                  <a:lnTo>
                    <a:pt x="940" y="10000"/>
                  </a:lnTo>
                  <a:cubicBezTo>
                    <a:pt x="342" y="10000"/>
                    <a:pt x="0" y="9653"/>
                    <a:pt x="0" y="9236"/>
                  </a:cubicBezTo>
                  <a:lnTo>
                    <a:pt x="0" y="694"/>
                  </a:lnTo>
                  <a:cubicBezTo>
                    <a:pt x="0" y="278"/>
                    <a:pt x="342" y="0"/>
                    <a:pt x="855" y="0"/>
                  </a:cubicBezTo>
                  <a:lnTo>
                    <a:pt x="7009" y="0"/>
                  </a:lnTo>
                  <a:cubicBezTo>
                    <a:pt x="7179" y="139"/>
                    <a:pt x="7179" y="417"/>
                    <a:pt x="7179" y="625"/>
                  </a:cubicBezTo>
                  <a:lnTo>
                    <a:pt x="7179" y="2222"/>
                  </a:lnTo>
                  <a:cubicBezTo>
                    <a:pt x="7179" y="2431"/>
                    <a:pt x="7436" y="2569"/>
                    <a:pt x="7521" y="2708"/>
                  </a:cubicBezTo>
                  <a:cubicBezTo>
                    <a:pt x="8120" y="3125"/>
                    <a:pt x="8632" y="3542"/>
                    <a:pt x="9145" y="3958"/>
                  </a:cubicBezTo>
                  <a:cubicBezTo>
                    <a:pt x="9231" y="4097"/>
                    <a:pt x="9334" y="4062"/>
                    <a:pt x="9632" y="4312"/>
                  </a:cubicBezTo>
                </a:path>
              </a:pathLst>
            </a:custGeom>
            <a:solidFill>
              <a:srgbClr val="F7B600"/>
            </a:solidFill>
            <a:ln cap="flat" cmpd="sng" w="12700">
              <a:solidFill>
                <a:srgbClr val="FFC92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2414965" y="2870305"/>
              <a:ext cx="112980" cy="125770"/>
            </a:xfrm>
            <a:custGeom>
              <a:pathLst>
                <a:path extrusionOk="0" h="39" w="35">
                  <a:moveTo>
                    <a:pt x="0" y="34"/>
                  </a:moveTo>
                  <a:cubicBezTo>
                    <a:pt x="0" y="23"/>
                    <a:pt x="0" y="11"/>
                    <a:pt x="0" y="0"/>
                  </a:cubicBezTo>
                  <a:cubicBezTo>
                    <a:pt x="12" y="11"/>
                    <a:pt x="24" y="22"/>
                    <a:pt x="35" y="34"/>
                  </a:cubicBezTo>
                  <a:cubicBezTo>
                    <a:pt x="33" y="36"/>
                    <a:pt x="32" y="36"/>
                    <a:pt x="30" y="36"/>
                  </a:cubicBezTo>
                  <a:cubicBezTo>
                    <a:pt x="20" y="36"/>
                    <a:pt x="10" y="39"/>
                    <a:pt x="0" y="34"/>
                  </a:cubicBezTo>
                  <a:close/>
                </a:path>
              </a:pathLst>
            </a:custGeom>
            <a:solidFill>
              <a:srgbClr val="FEE0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2414965" y="2980088"/>
              <a:ext cx="112975" cy="112975"/>
            </a:xfrm>
            <a:custGeom>
              <a:pathLst>
                <a:path extrusionOk="0" h="10000" w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cubicBezTo>
                    <a:pt x="9362" y="9057"/>
                    <a:pt x="1457" y="1924"/>
                    <a:pt x="0" y="0"/>
                  </a:cubicBezTo>
                  <a:close/>
                </a:path>
              </a:pathLst>
            </a:custGeom>
            <a:solidFill>
              <a:srgbClr val="D59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149550" y="3036900"/>
              <a:ext cx="378300" cy="2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b="0" i="0" lang="en" sz="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FGST</a:t>
              </a:r>
              <a:endParaRPr b="0" i="0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Shape 73"/>
          <p:cNvSpPr txBox="1"/>
          <p:nvPr>
            <p:ph type="title"/>
          </p:nvPr>
        </p:nvSpPr>
        <p:spPr>
          <a:xfrm>
            <a:off x="311700" y="3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8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subTitle"/>
          </p:nvPr>
        </p:nvSpPr>
        <p:spPr>
          <a:xfrm>
            <a:off x="2249850" y="606800"/>
            <a:ext cx="46443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Nodejs CLI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Local Packages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57650" y="13022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Packages can be installed locally, to be used in your projects.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$ npm install chalk</a:t>
            </a:r>
            <a:endParaRPr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This will create the node_modules directory in your current directory (if it doesn't exist yet), and will download the package to that directory.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To use the installed package require it on your script.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50" y="3034600"/>
            <a:ext cx="5397475" cy="1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Packages</a:t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557650" y="13022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Another way to manage npm packages locally is to create a package.json file. 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You can create it manually or by using  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$npm init</a:t>
            </a:r>
            <a:endParaRPr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you can use the --save flag.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This will download the package as before, but will also add it to the dependencies in package.json.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 If you have a package.json file in your directory and you run npm install, then npm will look at all the dependencies and download them in node_modules.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This is nice because it makes your build reproducible, which means that you can share it with other developers.</a:t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75" y="1253050"/>
            <a:ext cx="8385849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Local package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9900"/>
              </a:buClr>
              <a:buSzPts val="1800"/>
              <a:buFont typeface="Verdana"/>
              <a:buChar char="❖"/>
            </a:pPr>
            <a:r>
              <a:rPr lang="en" sz="1800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$npm list</a:t>
            </a:r>
            <a:endParaRPr sz="1800"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00" y="2094350"/>
            <a:ext cx="7555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Uninstalling Local Packages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275375" y="1167625"/>
            <a:ext cx="88686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9900"/>
              </a:buClr>
              <a:buSzPts val="1400"/>
              <a:buFont typeface="Verdana"/>
              <a:buChar char="❖"/>
            </a:pPr>
            <a:r>
              <a:rPr lang="en">
                <a:solidFill>
                  <a:srgbClr val="669900"/>
                </a:solidFill>
                <a:highlight>
                  <a:srgbClr val="F9F9FA"/>
                </a:highlight>
                <a:latin typeface="Verdana"/>
                <a:ea typeface="Verdana"/>
                <a:cs typeface="Verdana"/>
                <a:sym typeface="Verdana"/>
              </a:rPr>
              <a:t>$npm uninstall</a:t>
            </a:r>
            <a:endParaRPr>
              <a:solidFill>
                <a:srgbClr val="669900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00" y="1647825"/>
            <a:ext cx="77765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538" y="3698963"/>
            <a:ext cx="65055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 Specific Version of a Package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75" y="1485325"/>
            <a:ext cx="7522201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813" y="2943363"/>
            <a:ext cx="57435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 Package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679175"/>
            <a:ext cx="69342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700" y="3205363"/>
            <a:ext cx="56388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in-built Modules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Http To make Node.js act as an HTTP server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Fs  To handle the file system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Node.js CLI Options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Node.js comes with a lot of CLI options to expose built-in debugging &amp; to modify how V8, the JavaScript engine works.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To get a full list of all available Node.js CLI options in your current distribution of Node.js, you can access the manual page from the terminal using: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2411250"/>
            <a:ext cx="5630600" cy="22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53125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Options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95825" y="13214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--version or -v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--eval or -e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--print or -p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00" y="1788150"/>
            <a:ext cx="4504825" cy="4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75" y="2777114"/>
            <a:ext cx="4446525" cy="43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50" y="3666025"/>
            <a:ext cx="4446532" cy="4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 Options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--check or -c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The --check option can come handy, when you want to see if your script is syntactically correct, without executing it.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Lot of CLI option are also there check it out by yourself.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-44575" y="766625"/>
            <a:ext cx="9188700" cy="25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using npm for dependency management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3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npm?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578375" y="1295375"/>
            <a:ext cx="79320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npm is the package manager for Node.js. 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It was created in 2009 as an open source project to help JavaScript developers easily share packaged modules of code.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The npm Registry is a public collection of packages of open-source code for Node.js, front-end web apps, mobile apps, robots, routers, and countless other needs of the JavaScript community.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npm is the command line client that allows developers to install and publish those packages.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9F9FA"/>
                </a:highlight>
              </a:rPr>
              <a:t>npm is often used by developers and IT people  who don't use (program with) Node.js at all.</a:t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9FA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CLI commands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00225" y="1097750"/>
            <a:ext cx="86322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npm init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Interactively create a package.json file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Description		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This will ask you a bunch of questions, and then write a package.json for you.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It attempts to make reasonable guesses about what you want things to be set to, and then writes a package.json file with the options you've selected.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If you invoke it with -f, --force, -y, or --yes, it will use only defaults and not prompt you for any options.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300" y="1925150"/>
            <a:ext cx="44481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CLI commands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00225" y="1097750"/>
            <a:ext cx="86322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npm install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25" y="1705838"/>
            <a:ext cx="61531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50" y="3962900"/>
            <a:ext cx="8229351" cy="3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CLI commands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00225" y="1097750"/>
            <a:ext cx="86322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npm start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Description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This runs an arbitrary command specified in the package's "start" property of its "scripts" object.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en">
                <a:solidFill>
                  <a:srgbClr val="000000"/>
                </a:solidFill>
              </a:rPr>
              <a:t> If no "start" property is specified on the "scripts" object, it will run node server.js.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50" y="1711000"/>
            <a:ext cx="54483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