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2"/>
  </p:notesMasterIdLst>
  <p:handoutMasterIdLst>
    <p:handoutMasterId r:id="rId13"/>
  </p:handoutMasterIdLst>
  <p:sldIdLst>
    <p:sldId id="322" r:id="rId5"/>
    <p:sldId id="325" r:id="rId6"/>
    <p:sldId id="323" r:id="rId7"/>
    <p:sldId id="324" r:id="rId8"/>
    <p:sldId id="313" r:id="rId9"/>
    <p:sldId id="312" r:id="rId10"/>
    <p:sldId id="326" r:id="rId11"/>
  </p:sldIdLst>
  <p:sldSz cx="12188825"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B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81" autoAdjust="0"/>
  </p:normalViewPr>
  <p:slideViewPr>
    <p:cSldViewPr showGuides="1">
      <p:cViewPr varScale="1">
        <p:scale>
          <a:sx n="86" d="100"/>
          <a:sy n="86" d="100"/>
        </p:scale>
        <p:origin x="562" y="77"/>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2/27/2018</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2/27/2018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dirty="0"/>
          </a:p>
        </p:txBody>
      </p:sp>
    </p:spTree>
    <p:extLst>
      <p:ext uri="{BB962C8B-B14F-4D97-AF65-F5344CB8AC3E}">
        <p14:creationId xmlns:p14="http://schemas.microsoft.com/office/powerpoint/2010/main" val="3622955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b="1" cap="none" spc="0">
                <a:ln w="9525">
                  <a:noFill/>
                  <a:prstDash val="solid"/>
                </a:ln>
                <a:solidFill>
                  <a:schemeClr val="tx1"/>
                </a:solidFill>
                <a:effectLst/>
              </a:defRPr>
            </a:lvl1pPr>
          </a:lstStyle>
          <a:p>
            <a:r>
              <a:rPr lang="en-US"/>
              <a:t>Click to edit Master title style</a:t>
            </a:r>
            <a:endParaRPr dirty="0"/>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7" name="Date Placeholder 6"/>
          <p:cNvSpPr>
            <a:spLocks noGrp="1"/>
          </p:cNvSpPr>
          <p:nvPr>
            <p:ph type="dt" sz="half" idx="10"/>
          </p:nvPr>
        </p:nvSpPr>
        <p:spPr/>
        <p:txBody>
          <a:bodyPr/>
          <a:lstStyle>
            <a:lvl1pPr>
              <a:defRPr sz="1100"/>
            </a:lvl1pPr>
          </a:lstStyle>
          <a:p>
            <a:fld id="{1D2498CD-A622-4ACC-98D8-8365C1B868F0}" type="datetime1">
              <a:rPr lang="en-US" smtClean="0"/>
              <a:pPr/>
              <a:t>2/27/2018</a:t>
            </a:fld>
            <a:endParaRPr lang="en-US" dirty="0"/>
          </a:p>
        </p:txBody>
      </p:sp>
      <p:sp>
        <p:nvSpPr>
          <p:cNvPr id="8" name="Footer Placeholder 7"/>
          <p:cNvSpPr>
            <a:spLocks noGrp="1"/>
          </p:cNvSpPr>
          <p:nvPr>
            <p:ph type="ftr" sz="quarter" idx="11"/>
          </p:nvPr>
        </p:nvSpPr>
        <p:spPr/>
        <p:txBody>
          <a:bodyPr/>
          <a:lstStyle>
            <a:lvl1pPr>
              <a:defRPr sz="1100"/>
            </a:lvl1pPr>
          </a:lstStyle>
          <a:p>
            <a:r>
              <a:rPr lang="en-US" dirty="0"/>
              <a:t>Add a footer</a:t>
            </a:r>
          </a:p>
        </p:txBody>
      </p:sp>
      <p:sp>
        <p:nvSpPr>
          <p:cNvPr id="9" name="Slide Number Placeholder 8"/>
          <p:cNvSpPr>
            <a:spLocks noGrp="1"/>
          </p:cNvSpPr>
          <p:nvPr>
            <p:ph type="sldNum" sz="quarter" idx="12"/>
          </p:nvPr>
        </p:nvSpPr>
        <p:spPr/>
        <p:txBody>
          <a:bodyPr/>
          <a:lstStyle>
            <a:lvl1pPr>
              <a:defRPr sz="1100"/>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6EB2CF6B-193C-4CEB-9860-F1C5F0818FA3}" type="datetime1">
              <a:rPr lang="en-US" smtClean="0"/>
              <a:t>2/27/2018</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856CBC3-4EDC-4C84-BDD0-15F2AD890B92}" type="datetime1">
              <a:rPr lang="en-US" smtClean="0"/>
              <a:t>2/27/2018</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CEBF3DB-CE40-42F4-BAF4-5D73D1160093}" type="datetime1">
              <a:rPr lang="en-US" smtClean="0"/>
              <a:t>2/27/2018</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effectLst/>
              </a:defRPr>
            </a:lvl1pPr>
          </a:lstStyle>
          <a:p>
            <a:r>
              <a:rPr lang="en-US"/>
              <a:t>Click to edit Master title style</a:t>
            </a:r>
            <a:endParaRPr dirty="0"/>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3ECA6E5-33C6-44C3-9324-1BC5DF93F43F}" type="datetime1">
              <a:rPr lang="en-US" smtClean="0"/>
              <a:t>2/27/2018</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9C9C1D9-07E1-4387-AF34-89EE2802766D}" type="datetime1">
              <a:rPr lang="en-US" smtClean="0"/>
              <a:t>2/27/2018</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769E85B-B39A-43E9-82DE-E3279D984288}" type="datetime1">
              <a:rPr lang="en-US" smtClean="0"/>
              <a:t>2/27/2018</a:t>
            </a:fld>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D0270C95-D35D-47FC-816D-E56328637043}" type="datetime1">
              <a:rPr lang="en-US" smtClean="0"/>
              <a:t>2/27/2018</a:t>
            </a:fld>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151163A7-695C-4C09-B334-6924060F5B71}" type="datetime1">
              <a:rPr lang="en-US" smtClean="0"/>
              <a:t>2/27/2018</a:t>
            </a:fld>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C5B6D02-49B3-41C1-9893-391F698AE757}" type="datetime1">
              <a:rPr lang="en-US" smtClean="0"/>
              <a:t>2/27/2018</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D91AC91-90B4-40B7-917F-BAE86E369F96}" type="datetime1">
              <a:rPr lang="en-US" smtClean="0"/>
              <a:t>2/27/2018</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BB4AB525-F3F4-481A-B8D5-B732FA9EB082}" type="datetime1">
              <a:rPr lang="en-US" smtClean="0"/>
              <a:pPr/>
              <a:t>2/27/2018</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40" y="-99392"/>
            <a:ext cx="11737304" cy="4823792"/>
          </a:xfrm>
        </p:spPr>
        <p:txBody>
          <a:bodyPr>
            <a:normAutofit/>
          </a:bodyPr>
          <a:lstStyle/>
          <a:p>
            <a:r>
              <a:rPr lang="en-US" sz="9600" dirty="0">
                <a:solidFill>
                  <a:schemeClr val="accent5">
                    <a:lumMod val="20000"/>
                    <a:lumOff val="80000"/>
                  </a:schemeClr>
                </a:solidFill>
                <a:latin typeface="Calibri" panose="020F0502020204030204" pitchFamily="34" charset="0"/>
                <a:cs typeface="Calibri" panose="020F0502020204030204" pitchFamily="34" charset="0"/>
              </a:rPr>
              <a:t>Myoelectricity uses in controlling prosthesis. </a:t>
            </a:r>
            <a:endParaRPr lang="en-GB" sz="9600" dirty="0">
              <a:solidFill>
                <a:schemeClr val="accent5">
                  <a:lumMod val="20000"/>
                  <a:lumOff val="80000"/>
                </a:schemeClr>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5892" y="4581128"/>
            <a:ext cx="11006848" cy="1219200"/>
          </a:xfrm>
        </p:spPr>
        <p:txBody>
          <a:bodyPr>
            <a:normAutofit/>
          </a:bodyPr>
          <a:lstStyle/>
          <a:p>
            <a:r>
              <a:rPr lang="en-US" sz="3600" b="0" dirty="0">
                <a:solidFill>
                  <a:schemeClr val="bg2">
                    <a:lumMod val="20000"/>
                    <a:lumOff val="80000"/>
                  </a:schemeClr>
                </a:solidFill>
                <a:latin typeface="Calibri" panose="020F0502020204030204" pitchFamily="34" charset="0"/>
                <a:cs typeface="Calibri" panose="020F0502020204030204" pitchFamily="34" charset="0"/>
              </a:rPr>
              <a:t>Salman Al-Samiri, E&amp;S4, student id:2391105  </a:t>
            </a:r>
          </a:p>
        </p:txBody>
      </p:sp>
      <p:sp>
        <p:nvSpPr>
          <p:cNvPr id="4" name="TextBox 3">
            <a:extLst>
              <a:ext uri="{FF2B5EF4-FFF2-40B4-BE49-F238E27FC236}">
                <a16:creationId xmlns:a16="http://schemas.microsoft.com/office/drawing/2014/main" id="{279FD691-FFDD-4288-B009-B230594223E1}"/>
              </a:ext>
            </a:extLst>
          </p:cNvPr>
          <p:cNvSpPr txBox="1"/>
          <p:nvPr/>
        </p:nvSpPr>
        <p:spPr>
          <a:xfrm>
            <a:off x="10776259" y="4725880"/>
            <a:ext cx="1300356" cy="369332"/>
          </a:xfrm>
          <a:prstGeom prst="rect">
            <a:avLst/>
          </a:prstGeom>
          <a:noFill/>
          <a:ln>
            <a:solidFill>
              <a:schemeClr val="bg2"/>
            </a:solidFill>
          </a:ln>
        </p:spPr>
        <p:txBody>
          <a:bodyPr wrap="none" rtlCol="0" anchor="ctr" anchorCtr="1">
            <a:spAutoFit/>
          </a:bodyPr>
          <a:lstStyle/>
          <a:p>
            <a:r>
              <a:rPr lang="en-GB" dirty="0">
                <a:latin typeface="Calibri" panose="020F0502020204030204" pitchFamily="34" charset="0"/>
                <a:cs typeface="Calibri" panose="020F0502020204030204" pitchFamily="34" charset="0"/>
              </a:rPr>
              <a:t>21/02/2018</a:t>
            </a:r>
          </a:p>
        </p:txBody>
      </p:sp>
      <p:sp>
        <p:nvSpPr>
          <p:cNvPr id="5" name="TextBox 4">
            <a:extLst>
              <a:ext uri="{FF2B5EF4-FFF2-40B4-BE49-F238E27FC236}">
                <a16:creationId xmlns:a16="http://schemas.microsoft.com/office/drawing/2014/main" id="{E5E032FF-AD38-4A14-AF4C-475E6DEDC442}"/>
              </a:ext>
            </a:extLst>
          </p:cNvPr>
          <p:cNvSpPr txBox="1"/>
          <p:nvPr/>
        </p:nvSpPr>
        <p:spPr>
          <a:xfrm>
            <a:off x="35882" y="1844824"/>
            <a:ext cx="1961434" cy="523220"/>
          </a:xfrm>
          <a:prstGeom prst="rect">
            <a:avLst/>
          </a:prstGeom>
          <a:noFill/>
          <a:ln>
            <a:solidFill>
              <a:schemeClr val="bg2"/>
            </a:solidFill>
          </a:ln>
        </p:spPr>
        <p:txBody>
          <a:bodyPr wrap="none" rtlCol="0" anchor="ctr" anchorCtr="1">
            <a:spAutoFit/>
          </a:bodyPr>
          <a:lstStyle/>
          <a:p>
            <a:r>
              <a:rPr lang="en-GB" sz="2800" dirty="0">
                <a:latin typeface="Calibri" panose="020F0502020204030204" pitchFamily="34" charset="0"/>
                <a:cs typeface="Calibri" panose="020F0502020204030204" pitchFamily="34" charset="0"/>
              </a:rPr>
              <a:t>Mini project</a:t>
            </a:r>
          </a:p>
        </p:txBody>
      </p:sp>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FB29D-FDD8-4737-93EC-01A3DAAB2428}"/>
              </a:ext>
            </a:extLst>
          </p:cNvPr>
          <p:cNvSpPr>
            <a:spLocks noGrp="1"/>
          </p:cNvSpPr>
          <p:nvPr>
            <p:ph type="title"/>
          </p:nvPr>
        </p:nvSpPr>
        <p:spPr>
          <a:xfrm>
            <a:off x="189756" y="216654"/>
            <a:ext cx="9144002" cy="507504"/>
          </a:xfrm>
        </p:spPr>
        <p:txBody>
          <a:bodyPr>
            <a:noAutofit/>
          </a:bodyPr>
          <a:lstStyle/>
          <a:p>
            <a:r>
              <a:rPr lang="en-GB" sz="4000" dirty="0"/>
              <a:t>What my presentation is about? </a:t>
            </a:r>
          </a:p>
        </p:txBody>
      </p:sp>
      <p:sp>
        <p:nvSpPr>
          <p:cNvPr id="3" name="Content Placeholder 2">
            <a:extLst>
              <a:ext uri="{FF2B5EF4-FFF2-40B4-BE49-F238E27FC236}">
                <a16:creationId xmlns:a16="http://schemas.microsoft.com/office/drawing/2014/main" id="{150E982F-D2C5-43EE-85EC-9FFDD19A24AC}"/>
              </a:ext>
            </a:extLst>
          </p:cNvPr>
          <p:cNvSpPr>
            <a:spLocks noGrp="1"/>
          </p:cNvSpPr>
          <p:nvPr>
            <p:ph sz="half" idx="1"/>
          </p:nvPr>
        </p:nvSpPr>
        <p:spPr>
          <a:xfrm>
            <a:off x="186038" y="836713"/>
            <a:ext cx="6052390" cy="5436840"/>
          </a:xfrm>
        </p:spPr>
        <p:style>
          <a:lnRef idx="3">
            <a:schemeClr val="lt1"/>
          </a:lnRef>
          <a:fillRef idx="1">
            <a:schemeClr val="dk1"/>
          </a:fillRef>
          <a:effectRef idx="1">
            <a:schemeClr val="dk1"/>
          </a:effectRef>
          <a:fontRef idx="minor">
            <a:schemeClr val="lt1"/>
          </a:fontRef>
        </p:style>
        <p:txBody>
          <a:bodyPr>
            <a:normAutofit fontScale="92500" lnSpcReduction="10000"/>
          </a:bodyPr>
          <a:lstStyle/>
          <a:p>
            <a:pPr>
              <a:lnSpc>
                <a:spcPct val="150000"/>
              </a:lnSpc>
            </a:pPr>
            <a:r>
              <a:rPr lang="en-GB" sz="3200" dirty="0">
                <a:latin typeface="Calibri" panose="020F0502020204030204" pitchFamily="34" charset="0"/>
                <a:cs typeface="Calibri" panose="020F0502020204030204" pitchFamily="34" charset="0"/>
              </a:rPr>
              <a:t>What is myoelectricity </a:t>
            </a:r>
          </a:p>
          <a:p>
            <a:pPr>
              <a:lnSpc>
                <a:spcPct val="150000"/>
              </a:lnSpc>
            </a:pPr>
            <a:r>
              <a:rPr lang="en-GB" sz="3200" dirty="0">
                <a:latin typeface="Calibri" panose="020F0502020204030204" pitchFamily="34" charset="0"/>
                <a:cs typeface="Calibri" panose="020F0502020204030204" pitchFamily="34" charset="0"/>
              </a:rPr>
              <a:t>How myoelectrical prosthetics work differently from non-myoelectrical parts</a:t>
            </a:r>
          </a:p>
          <a:p>
            <a:pPr>
              <a:lnSpc>
                <a:spcPct val="150000"/>
              </a:lnSpc>
            </a:pPr>
            <a:r>
              <a:rPr lang="en-GB" sz="3200" dirty="0">
                <a:latin typeface="Calibri" panose="020F0502020204030204" pitchFamily="34" charset="0"/>
                <a:cs typeface="Calibri" panose="020F0502020204030204" pitchFamily="34" charset="0"/>
              </a:rPr>
              <a:t>What is built within the artificial body parts </a:t>
            </a:r>
          </a:p>
          <a:p>
            <a:pPr>
              <a:lnSpc>
                <a:spcPct val="150000"/>
              </a:lnSpc>
            </a:pPr>
            <a:r>
              <a:rPr lang="en-GB" sz="3200" dirty="0">
                <a:latin typeface="Calibri" panose="020F0502020204030204" pitchFamily="34" charset="0"/>
                <a:cs typeface="Calibri" panose="020F0502020204030204" pitchFamily="34" charset="0"/>
              </a:rPr>
              <a:t>The future uses of prosthetics</a:t>
            </a:r>
          </a:p>
        </p:txBody>
      </p:sp>
      <p:pic>
        <p:nvPicPr>
          <p:cNvPr id="6" name="Content Placeholder 5" descr="A group of people around each other&#10;&#10;Description generated with high confidence">
            <a:extLst>
              <a:ext uri="{FF2B5EF4-FFF2-40B4-BE49-F238E27FC236}">
                <a16:creationId xmlns:a16="http://schemas.microsoft.com/office/drawing/2014/main" id="{BC94A19F-0D08-4589-8EA2-5DB024B878E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82444" y="755584"/>
            <a:ext cx="5620343" cy="5885762"/>
          </a:xfrm>
        </p:spPr>
      </p:pic>
    </p:spTree>
    <p:extLst>
      <p:ext uri="{BB962C8B-B14F-4D97-AF65-F5344CB8AC3E}">
        <p14:creationId xmlns:p14="http://schemas.microsoft.com/office/powerpoint/2010/main" val="2762922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89756" y="116632"/>
            <a:ext cx="5796135" cy="575661"/>
          </a:xfrm>
        </p:spPr>
        <p:txBody>
          <a:bodyPr>
            <a:normAutofit fontScale="90000"/>
          </a:bodyPr>
          <a:lstStyle/>
          <a:p>
            <a:r>
              <a:rPr lang="en-US" dirty="0"/>
              <a:t>Myoelectrical prosthesis </a:t>
            </a:r>
          </a:p>
        </p:txBody>
      </p:sp>
      <p:pic>
        <p:nvPicPr>
          <p:cNvPr id="4" name="Content Placeholder 3" descr="A close up of a logo&#10;&#10;Description generated with very high confidence">
            <a:extLst>
              <a:ext uri="{FF2B5EF4-FFF2-40B4-BE49-F238E27FC236}">
                <a16:creationId xmlns:a16="http://schemas.microsoft.com/office/drawing/2014/main" id="{84B5DFFD-83D2-474D-B922-E7354033BB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2364" y="332656"/>
            <a:ext cx="6203543" cy="2952328"/>
          </a:xfrm>
        </p:spPr>
      </p:pic>
      <p:pic>
        <p:nvPicPr>
          <p:cNvPr id="7" name="Content Placeholder 4" descr="A close up of a device&#10;&#10;Description generated with high confidence">
            <a:extLst>
              <a:ext uri="{FF2B5EF4-FFF2-40B4-BE49-F238E27FC236}">
                <a16:creationId xmlns:a16="http://schemas.microsoft.com/office/drawing/2014/main" id="{01EEA5C5-3C98-4B96-A33D-9AA7E18FE4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2364" y="3429000"/>
            <a:ext cx="6203543" cy="3178258"/>
          </a:xfrm>
          <a:prstGeom prst="rect">
            <a:avLst/>
          </a:prstGeom>
        </p:spPr>
      </p:pic>
      <p:sp>
        <p:nvSpPr>
          <p:cNvPr id="2" name="Rectangle 1">
            <a:extLst>
              <a:ext uri="{FF2B5EF4-FFF2-40B4-BE49-F238E27FC236}">
                <a16:creationId xmlns:a16="http://schemas.microsoft.com/office/drawing/2014/main" id="{7B5D2E36-231B-4DAE-8BCA-20A80945173D}"/>
              </a:ext>
            </a:extLst>
          </p:cNvPr>
          <p:cNvSpPr/>
          <p:nvPr/>
        </p:nvSpPr>
        <p:spPr>
          <a:xfrm>
            <a:off x="477788" y="908720"/>
            <a:ext cx="4968552" cy="5078313"/>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nSpc>
                <a:spcPct val="150000"/>
              </a:lnSpc>
            </a:pPr>
            <a:r>
              <a:rPr lang="en-GB" sz="2400" dirty="0">
                <a:solidFill>
                  <a:schemeClr val="bg2">
                    <a:lumMod val="20000"/>
                    <a:lumOff val="80000"/>
                  </a:schemeClr>
                </a:solidFill>
                <a:latin typeface="Calibri" panose="020F0502020204030204" pitchFamily="34" charset="0"/>
                <a:cs typeface="Calibri" panose="020F0502020204030204" pitchFamily="34" charset="0"/>
              </a:rPr>
              <a:t> A surgical technique called targeted muscle reinnervation (TMR) transfers residual arm nerves to alternative muscle sites. After reinnervation, these target muscles produce electromyogram (EMG) signals on the surface of the skin that can be measured and used to control prosthetic arms.</a:t>
            </a:r>
          </a:p>
        </p:txBody>
      </p:sp>
    </p:spTree>
    <p:extLst>
      <p:ext uri="{BB962C8B-B14F-4D97-AF65-F5344CB8AC3E}">
        <p14:creationId xmlns:p14="http://schemas.microsoft.com/office/powerpoint/2010/main" val="199469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A picture containing person, indoor, cabinet, refrigerator&#10;&#10;Description generated with very high confidence">
            <a:extLst>
              <a:ext uri="{FF2B5EF4-FFF2-40B4-BE49-F238E27FC236}">
                <a16:creationId xmlns:a16="http://schemas.microsoft.com/office/drawing/2014/main" id="{98A5D177-90A5-45FF-94AD-620E88D5A0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98668" y="332656"/>
            <a:ext cx="3600400" cy="3221180"/>
          </a:xfrm>
        </p:spPr>
      </p:pic>
      <p:pic>
        <p:nvPicPr>
          <p:cNvPr id="19" name="Content Placeholder 18" descr="A person holding a baby&#10;&#10;Description generated with high confidence">
            <a:extLst>
              <a:ext uri="{FF2B5EF4-FFF2-40B4-BE49-F238E27FC236}">
                <a16:creationId xmlns:a16="http://schemas.microsoft.com/office/drawing/2014/main" id="{F66B9309-2803-41CE-8790-D127D14095B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98668" y="3553836"/>
            <a:ext cx="3600400" cy="3071355"/>
          </a:xfrm>
        </p:spPr>
      </p:pic>
      <p:sp>
        <p:nvSpPr>
          <p:cNvPr id="30" name="Rectangle 29">
            <a:extLst>
              <a:ext uri="{FF2B5EF4-FFF2-40B4-BE49-F238E27FC236}">
                <a16:creationId xmlns:a16="http://schemas.microsoft.com/office/drawing/2014/main" id="{86C4389B-E82E-4AA1-94B1-8A5F124921A2}"/>
              </a:ext>
            </a:extLst>
          </p:cNvPr>
          <p:cNvSpPr/>
          <p:nvPr/>
        </p:nvSpPr>
        <p:spPr>
          <a:xfrm>
            <a:off x="117748" y="245873"/>
            <a:ext cx="6092825" cy="923330"/>
          </a:xfrm>
          <a:prstGeom prst="rect">
            <a:avLst/>
          </a:prstGeom>
        </p:spPr>
        <p:txBody>
          <a:bodyPr>
            <a:spAutoFit/>
          </a:bodyPr>
          <a:lstStyle/>
          <a:p>
            <a:r>
              <a:rPr lang="en-US" sz="3600" dirty="0">
                <a:ln w="9525">
                  <a:noFill/>
                  <a:prstDash val="solid"/>
                </a:ln>
                <a:solidFill>
                  <a:srgbClr val="4EB3CF"/>
                </a:solidFill>
                <a:latin typeface="Calibri" panose="020F0502020204030204" pitchFamily="34" charset="0"/>
                <a:ea typeface="+mj-ea"/>
                <a:cs typeface="Calibri" panose="020F0502020204030204" pitchFamily="34" charset="0"/>
              </a:rPr>
              <a:t>modern </a:t>
            </a:r>
            <a:r>
              <a:rPr lang="en-GB" sz="3600" dirty="0">
                <a:ln w="9525">
                  <a:noFill/>
                  <a:prstDash val="solid"/>
                </a:ln>
                <a:solidFill>
                  <a:srgbClr val="4EB3CF"/>
                </a:solidFill>
                <a:latin typeface="Calibri" panose="020F0502020204030204" pitchFamily="34" charset="0"/>
                <a:ea typeface="+mj-ea"/>
                <a:cs typeface="Calibri" panose="020F0502020204030204" pitchFamily="34" charset="0"/>
              </a:rPr>
              <a:t>prosthetic </a:t>
            </a:r>
            <a:br>
              <a:rPr lang="en-GB" sz="3600" dirty="0">
                <a:ln w="9525">
                  <a:noFill/>
                  <a:prstDash val="solid"/>
                </a:ln>
                <a:solidFill>
                  <a:srgbClr val="4EB3CF"/>
                </a:solidFill>
                <a:latin typeface="Calibri" panose="020F0502020204030204" pitchFamily="34" charset="0"/>
                <a:ea typeface="+mj-ea"/>
                <a:cs typeface="Calibri" panose="020F0502020204030204" pitchFamily="34" charset="0"/>
              </a:rPr>
            </a:br>
            <a:endParaRPr lang="en-GB" dirty="0"/>
          </a:p>
        </p:txBody>
      </p:sp>
      <p:pic>
        <p:nvPicPr>
          <p:cNvPr id="23" name="Picture 22" descr="A picture containing floor, indoor, ground, person&#10;&#10;Description generated with high confidence">
            <a:extLst>
              <a:ext uri="{FF2B5EF4-FFF2-40B4-BE49-F238E27FC236}">
                <a16:creationId xmlns:a16="http://schemas.microsoft.com/office/drawing/2014/main" id="{7BEC189A-64A6-47BB-989E-7D8AE27B40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2204" y="332656"/>
            <a:ext cx="4142851" cy="6311066"/>
          </a:xfrm>
          <a:prstGeom prst="rect">
            <a:avLst/>
          </a:prstGeom>
        </p:spPr>
      </p:pic>
      <p:sp>
        <p:nvSpPr>
          <p:cNvPr id="33" name="TextBox 32">
            <a:extLst>
              <a:ext uri="{FF2B5EF4-FFF2-40B4-BE49-F238E27FC236}">
                <a16:creationId xmlns:a16="http://schemas.microsoft.com/office/drawing/2014/main" id="{94F56522-174E-4FA2-BD40-FF0D2E9777A5}"/>
              </a:ext>
            </a:extLst>
          </p:cNvPr>
          <p:cNvSpPr txBox="1"/>
          <p:nvPr/>
        </p:nvSpPr>
        <p:spPr>
          <a:xfrm>
            <a:off x="2494012" y="2117358"/>
            <a:ext cx="184731" cy="369332"/>
          </a:xfrm>
          <a:prstGeom prst="rect">
            <a:avLst/>
          </a:prstGeom>
          <a:noFill/>
          <a:ln>
            <a:solidFill>
              <a:schemeClr val="bg2"/>
            </a:solidFill>
          </a:ln>
        </p:spPr>
        <p:txBody>
          <a:bodyPr wrap="none" rtlCol="0" anchor="ctr" anchorCtr="1">
            <a:spAutoFit/>
          </a:bodyPr>
          <a:lstStyle/>
          <a:p>
            <a:endParaRPr lang="en-GB" dirty="0"/>
          </a:p>
        </p:txBody>
      </p:sp>
      <p:sp>
        <p:nvSpPr>
          <p:cNvPr id="34" name="Content Placeholder 2">
            <a:extLst>
              <a:ext uri="{FF2B5EF4-FFF2-40B4-BE49-F238E27FC236}">
                <a16:creationId xmlns:a16="http://schemas.microsoft.com/office/drawing/2014/main" id="{FB2332E1-2CA9-4497-9167-E822ACE5EDB7}"/>
              </a:ext>
            </a:extLst>
          </p:cNvPr>
          <p:cNvSpPr txBox="1">
            <a:spLocks/>
          </p:cNvSpPr>
          <p:nvPr/>
        </p:nvSpPr>
        <p:spPr>
          <a:xfrm>
            <a:off x="117748" y="874820"/>
            <a:ext cx="3888432" cy="5737307"/>
          </a:xfrm>
          <a:prstGeom prst="rect">
            <a:avLst/>
          </a:prstGeom>
        </p:spPr>
        <p:style>
          <a:lnRef idx="3">
            <a:schemeClr val="lt1"/>
          </a:lnRef>
          <a:fillRef idx="1">
            <a:schemeClr val="dk1"/>
          </a:fillRef>
          <a:effectRef idx="1">
            <a:schemeClr val="dk1"/>
          </a:effectRef>
          <a:fontRef idx="minor">
            <a:schemeClr val="lt1"/>
          </a:fontRef>
        </p:style>
        <p:txBody>
          <a:bodyPr vert="horz" lIns="91440" tIns="45720" rIns="91440" bIns="45720" rtlCol="0">
            <a:normAutofit fontScale="92500" lnSpcReduction="1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lt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lt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lt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lt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lt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lt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lt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lt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lt1"/>
                </a:solidFill>
                <a:latin typeface="+mn-lt"/>
                <a:ea typeface="+mn-ea"/>
                <a:cs typeface="+mn-cs"/>
              </a:defRPr>
            </a:lvl9pPr>
          </a:lstStyle>
          <a:p>
            <a:r>
              <a:rPr lang="en-GB" sz="2800" dirty="0">
                <a:latin typeface="Calibri" panose="020F0502020204030204" pitchFamily="34" charset="0"/>
                <a:cs typeface="Calibri" panose="020F0502020204030204" pitchFamily="34" charset="0"/>
              </a:rPr>
              <a:t>Older robotic design prosthetics arms could not be attached to the body</a:t>
            </a:r>
          </a:p>
          <a:p>
            <a:r>
              <a:rPr lang="en-GB" sz="2800" dirty="0">
                <a:latin typeface="Calibri" panose="020F0502020204030204" pitchFamily="34" charset="0"/>
                <a:cs typeface="Calibri" panose="020F0502020204030204" pitchFamily="34" charset="0"/>
              </a:rPr>
              <a:t>functional grips that confer far wider application of the replacements than previously achievable. </a:t>
            </a:r>
          </a:p>
          <a:p>
            <a:r>
              <a:rPr lang="en-GB" sz="2800" dirty="0">
                <a:latin typeface="Calibri" panose="020F0502020204030204" pitchFamily="34" charset="0"/>
                <a:cs typeface="Calibri" panose="020F0502020204030204" pitchFamily="34" charset="0"/>
              </a:rPr>
              <a:t>the goal of TMR surgery is to create new surface electromyogram (EMG) signals that can be used to control a motorized prosthetic arm.</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3817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48" y="27858"/>
            <a:ext cx="9144002" cy="1371600"/>
          </a:xfrm>
        </p:spPr>
        <p:txBody>
          <a:bodyPr/>
          <a:lstStyle/>
          <a:p>
            <a:r>
              <a:rPr lang="en-US" b="0" dirty="0">
                <a:latin typeface="Calibri" panose="020F0502020204030204" pitchFamily="34" charset="0"/>
                <a:cs typeface="Calibri" panose="020F0502020204030204" pitchFamily="34" charset="0"/>
              </a:rPr>
              <a:t>Bionic </a:t>
            </a:r>
            <a:r>
              <a:rPr lang="en-GB" b="0" dirty="0">
                <a:latin typeface="Calibri" panose="020F0502020204030204" pitchFamily="34" charset="0"/>
                <a:cs typeface="Calibri" panose="020F0502020204030204" pitchFamily="34" charset="0"/>
              </a:rPr>
              <a:t>prosthetic built-in</a:t>
            </a:r>
            <a:br>
              <a:rPr lang="en-GB" b="0" dirty="0">
                <a:latin typeface="Calibri" panose="020F0502020204030204" pitchFamily="34" charset="0"/>
                <a:cs typeface="Calibri" panose="020F0502020204030204" pitchFamily="34" charset="0"/>
              </a:rPr>
            </a:br>
            <a:endParaRPr lang="en-US" b="0" dirty="0">
              <a:latin typeface="Calibri" panose="020F0502020204030204" pitchFamily="34" charset="0"/>
              <a:cs typeface="Calibri" panose="020F0502020204030204" pitchFamily="34" charset="0"/>
            </a:endParaRPr>
          </a:p>
        </p:txBody>
      </p:sp>
      <p:pic>
        <p:nvPicPr>
          <p:cNvPr id="13" name="Content Placeholder 12" descr="A picture containing wall, indoor, person, object&#10;&#10;Description generated with very high confidence">
            <a:extLst>
              <a:ext uri="{FF2B5EF4-FFF2-40B4-BE49-F238E27FC236}">
                <a16:creationId xmlns:a16="http://schemas.microsoft.com/office/drawing/2014/main" id="{F9856365-3711-4707-8A0B-C3C73F56190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73238" y="838722"/>
            <a:ext cx="5865789" cy="2590277"/>
          </a:xfrm>
        </p:spPr>
      </p:pic>
      <p:pic>
        <p:nvPicPr>
          <p:cNvPr id="14" name="Picture 13">
            <a:extLst>
              <a:ext uri="{FF2B5EF4-FFF2-40B4-BE49-F238E27FC236}">
                <a16:creationId xmlns:a16="http://schemas.microsoft.com/office/drawing/2014/main" id="{CD9D288F-04C2-4069-B800-BCE0465B45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3238" y="3573016"/>
            <a:ext cx="5865789" cy="2859807"/>
          </a:xfrm>
          <a:prstGeom prst="rect">
            <a:avLst/>
          </a:prstGeom>
        </p:spPr>
      </p:pic>
      <p:pic>
        <p:nvPicPr>
          <p:cNvPr id="17" name="Content Placeholder 16" descr="A person standing in a room&#10;&#10;Description generated with very high confidence">
            <a:extLst>
              <a:ext uri="{FF2B5EF4-FFF2-40B4-BE49-F238E27FC236}">
                <a16:creationId xmlns:a16="http://schemas.microsoft.com/office/drawing/2014/main" id="{F1E856D0-10DE-4444-92D5-0F1AC3D25602}"/>
              </a:ext>
            </a:extLst>
          </p:cNvPr>
          <p:cNvPicPr>
            <a:picLocks noGrp="1" noChangeAspect="1"/>
          </p:cNvPicPr>
          <p:nvPr>
            <p:ph sz="half" idx="1"/>
          </p:nvPr>
        </p:nvPicPr>
        <p:blipFill>
          <a:blip r:embed="rId4" cstate="print">
            <a:extLst>
              <a:ext uri="{28A0092B-C50C-407E-A947-70E740481C1C}">
                <a14:useLocalDpi xmlns:a14="http://schemas.microsoft.com/office/drawing/2010/main" val="0"/>
              </a:ext>
            </a:extLst>
          </a:blip>
          <a:stretch>
            <a:fillRect/>
          </a:stretch>
        </p:blipFill>
        <p:spPr>
          <a:xfrm>
            <a:off x="477788" y="3573015"/>
            <a:ext cx="4896544" cy="2859807"/>
          </a:xfrm>
        </p:spPr>
      </p:pic>
      <p:pic>
        <p:nvPicPr>
          <p:cNvPr id="19" name="Picture 18">
            <a:extLst>
              <a:ext uri="{FF2B5EF4-FFF2-40B4-BE49-F238E27FC236}">
                <a16:creationId xmlns:a16="http://schemas.microsoft.com/office/drawing/2014/main" id="{B1BAE055-E203-46DB-8CA0-A103235D8D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780" y="825956"/>
            <a:ext cx="4968552" cy="2682738"/>
          </a:xfrm>
          <a:prstGeom prst="rect">
            <a:avLst/>
          </a:prstGeom>
        </p:spPr>
      </p:pic>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93812" y="381000"/>
            <a:ext cx="9144001" cy="723528"/>
          </a:xfrm>
        </p:spPr>
        <p:txBody>
          <a:bodyPr/>
          <a:lstStyle/>
          <a:p>
            <a:r>
              <a:rPr lang="en-US" dirty="0"/>
              <a:t>Current developments</a:t>
            </a:r>
          </a:p>
        </p:txBody>
      </p:sp>
      <p:pic>
        <p:nvPicPr>
          <p:cNvPr id="9" name="Content Placeholder 8" descr="A picture containing wall, indoor&#10;&#10;Description generated with very high confidence">
            <a:extLst>
              <a:ext uri="{FF2B5EF4-FFF2-40B4-BE49-F238E27FC236}">
                <a16:creationId xmlns:a16="http://schemas.microsoft.com/office/drawing/2014/main" id="{D8D70CE9-CE6A-49BB-86BF-1E7AF4D3BD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780" y="1628800"/>
            <a:ext cx="5165807" cy="4848200"/>
          </a:xfrm>
        </p:spPr>
      </p:pic>
      <p:pic>
        <p:nvPicPr>
          <p:cNvPr id="11" name="Picture 10" descr="A picture containing indoor, sky, object&#10;&#10;Description generated with high confidence">
            <a:extLst>
              <a:ext uri="{FF2B5EF4-FFF2-40B4-BE49-F238E27FC236}">
                <a16:creationId xmlns:a16="http://schemas.microsoft.com/office/drawing/2014/main" id="{8DF6FF4C-330F-45BF-83D0-D871448664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6264" y="1628799"/>
            <a:ext cx="6192688" cy="4848201"/>
          </a:xfrm>
          <a:prstGeom prst="rect">
            <a:avLst/>
          </a:prstGeom>
        </p:spPr>
      </p:pic>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3B898-EF93-44B5-86D7-A3F7A4E309A1}"/>
              </a:ext>
            </a:extLst>
          </p:cNvPr>
          <p:cNvSpPr>
            <a:spLocks noGrp="1"/>
          </p:cNvSpPr>
          <p:nvPr>
            <p:ph type="title"/>
          </p:nvPr>
        </p:nvSpPr>
        <p:spPr/>
        <p:txBody>
          <a:bodyPr/>
          <a:lstStyle/>
          <a:p>
            <a:r>
              <a:rPr lang="en-GB" dirty="0"/>
              <a:t>Bibliography </a:t>
            </a:r>
          </a:p>
        </p:txBody>
      </p:sp>
      <p:sp>
        <p:nvSpPr>
          <p:cNvPr id="3" name="Content Placeholder 2">
            <a:extLst>
              <a:ext uri="{FF2B5EF4-FFF2-40B4-BE49-F238E27FC236}">
                <a16:creationId xmlns:a16="http://schemas.microsoft.com/office/drawing/2014/main" id="{ED59BCDE-4D4E-460F-95CF-469DD909AD95}"/>
              </a:ext>
            </a:extLst>
          </p:cNvPr>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lnSpcReduction="10000"/>
          </a:bodyPr>
          <a:lstStyle/>
          <a:p>
            <a:pPr>
              <a:lnSpc>
                <a:spcPct val="150000"/>
              </a:lnSpc>
            </a:pPr>
            <a:r>
              <a:rPr lang="en-GB" dirty="0">
                <a:latin typeface="Calibri" panose="020F0502020204030204" pitchFamily="34" charset="0"/>
                <a:cs typeface="Calibri" panose="020F0502020204030204" pitchFamily="34" charset="0"/>
              </a:rPr>
              <a:t>Clement, </a:t>
            </a:r>
            <a:r>
              <a:rPr lang="en-GB" dirty="0" err="1">
                <a:latin typeface="Calibri" panose="020F0502020204030204" pitchFamily="34" charset="0"/>
                <a:cs typeface="Calibri" panose="020F0502020204030204" pitchFamily="34" charset="0"/>
              </a:rPr>
              <a:t>R.G.E</a:t>
            </a:r>
            <a:r>
              <a:rPr lang="en-GB" dirty="0">
                <a:latin typeface="Calibri" panose="020F0502020204030204" pitchFamily="34" charset="0"/>
                <a:cs typeface="Calibri" panose="020F0502020204030204" pitchFamily="34" charset="0"/>
              </a:rPr>
              <a:t>., Bugler, </a:t>
            </a:r>
            <a:r>
              <a:rPr lang="en-GB" dirty="0" err="1">
                <a:latin typeface="Calibri" panose="020F0502020204030204" pitchFamily="34" charset="0"/>
                <a:cs typeface="Calibri" panose="020F0502020204030204" pitchFamily="34" charset="0"/>
              </a:rPr>
              <a:t>K.E</a:t>
            </a:r>
            <a:r>
              <a:rPr lang="en-GB" dirty="0">
                <a:latin typeface="Calibri" panose="020F0502020204030204" pitchFamily="34" charset="0"/>
                <a:cs typeface="Calibri" panose="020F0502020204030204" pitchFamily="34" charset="0"/>
              </a:rPr>
              <a:t>. and Oliver, </a:t>
            </a:r>
            <a:r>
              <a:rPr lang="en-GB" dirty="0" err="1">
                <a:latin typeface="Calibri" panose="020F0502020204030204" pitchFamily="34" charset="0"/>
                <a:cs typeface="Calibri" panose="020F0502020204030204" pitchFamily="34" charset="0"/>
              </a:rPr>
              <a:t>C.W</a:t>
            </a:r>
            <a:r>
              <a:rPr lang="en-GB" dirty="0">
                <a:latin typeface="Calibri" panose="020F0502020204030204" pitchFamily="34" charset="0"/>
                <a:cs typeface="Calibri" panose="020F0502020204030204" pitchFamily="34" charset="0"/>
              </a:rPr>
              <a:t>., 2011. Bionic prosthetic hands: A review of present technology and future aspirations. </a:t>
            </a:r>
            <a:r>
              <a:rPr lang="en-GB" i="1" dirty="0">
                <a:latin typeface="Calibri" panose="020F0502020204030204" pitchFamily="34" charset="0"/>
                <a:cs typeface="Calibri" panose="020F0502020204030204" pitchFamily="34" charset="0"/>
              </a:rPr>
              <a:t>The surgeon</a:t>
            </a:r>
            <a:r>
              <a:rPr lang="en-GB" dirty="0">
                <a:latin typeface="Calibri" panose="020F0502020204030204" pitchFamily="34" charset="0"/>
                <a:cs typeface="Calibri" panose="020F0502020204030204" pitchFamily="34" charset="0"/>
              </a:rPr>
              <a:t>, </a:t>
            </a:r>
            <a:r>
              <a:rPr lang="en-GB" i="1" dirty="0">
                <a:latin typeface="Calibri" panose="020F0502020204030204" pitchFamily="34" charset="0"/>
                <a:cs typeface="Calibri" panose="020F0502020204030204" pitchFamily="34" charset="0"/>
              </a:rPr>
              <a:t>9</a:t>
            </a:r>
            <a:r>
              <a:rPr lang="en-GB" dirty="0">
                <a:latin typeface="Calibri" panose="020F0502020204030204" pitchFamily="34" charset="0"/>
                <a:cs typeface="Calibri" panose="020F0502020204030204" pitchFamily="34" charset="0"/>
              </a:rPr>
              <a:t>(6), pp.336-340.</a:t>
            </a:r>
          </a:p>
          <a:p>
            <a:pPr>
              <a:lnSpc>
                <a:spcPct val="150000"/>
              </a:lnSpc>
            </a:pPr>
            <a:r>
              <a:rPr lang="en-GB" dirty="0" err="1">
                <a:latin typeface="Calibri" panose="020F0502020204030204" pitchFamily="34" charset="0"/>
                <a:cs typeface="Calibri" panose="020F0502020204030204" pitchFamily="34" charset="0"/>
              </a:rPr>
              <a:t>Kuiken</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T.A</a:t>
            </a:r>
            <a:r>
              <a:rPr lang="en-GB" dirty="0">
                <a:latin typeface="Calibri" panose="020F0502020204030204" pitchFamily="34" charset="0"/>
                <a:cs typeface="Calibri" panose="020F0502020204030204" pitchFamily="34" charset="0"/>
              </a:rPr>
              <a:t>., Li, G., Lock, B.A., </a:t>
            </a:r>
            <a:r>
              <a:rPr lang="en-GB" dirty="0" err="1">
                <a:latin typeface="Calibri" panose="020F0502020204030204" pitchFamily="34" charset="0"/>
                <a:cs typeface="Calibri" panose="020F0502020204030204" pitchFamily="34" charset="0"/>
              </a:rPr>
              <a:t>Lipschutz</a:t>
            </a:r>
            <a:r>
              <a:rPr lang="en-GB" dirty="0">
                <a:latin typeface="Calibri" panose="020F0502020204030204" pitchFamily="34" charset="0"/>
                <a:cs typeface="Calibri" panose="020F0502020204030204" pitchFamily="34" charset="0"/>
              </a:rPr>
              <a:t>, R.D., Miller, L.A., Stubblefield, </a:t>
            </a:r>
            <a:r>
              <a:rPr lang="en-GB" dirty="0" err="1">
                <a:latin typeface="Calibri" panose="020F0502020204030204" pitchFamily="34" charset="0"/>
                <a:cs typeface="Calibri" panose="020F0502020204030204" pitchFamily="34" charset="0"/>
              </a:rPr>
              <a:t>K.A</a:t>
            </a:r>
            <a:r>
              <a:rPr lang="en-GB" dirty="0">
                <a:latin typeface="Calibri" panose="020F0502020204030204" pitchFamily="34" charset="0"/>
                <a:cs typeface="Calibri" panose="020F0502020204030204" pitchFamily="34" charset="0"/>
              </a:rPr>
              <a:t>. and </a:t>
            </a:r>
            <a:r>
              <a:rPr lang="en-GB" dirty="0" err="1">
                <a:latin typeface="Calibri" panose="020F0502020204030204" pitchFamily="34" charset="0"/>
                <a:cs typeface="Calibri" panose="020F0502020204030204" pitchFamily="34" charset="0"/>
              </a:rPr>
              <a:t>Englehart</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K.B</a:t>
            </a:r>
            <a:r>
              <a:rPr lang="en-GB" dirty="0">
                <a:latin typeface="Calibri" panose="020F0502020204030204" pitchFamily="34" charset="0"/>
                <a:cs typeface="Calibri" panose="020F0502020204030204" pitchFamily="34" charset="0"/>
              </a:rPr>
              <a:t>., 2009. Targeted muscle reinnervation for real-time myoelectric control of multifunction artificial arms. Jama, 301(6), pp.619-628.</a:t>
            </a:r>
          </a:p>
          <a:p>
            <a:pPr marL="0" indent="0">
              <a:lnSpc>
                <a:spcPct val="150000"/>
              </a:lnSpc>
              <a:buNone/>
            </a:pP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2696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ue atom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lue atom design slides.potx" id="{20958743-FA80-43E5-9586-B48EF2BE42B5}" vid="{6B9132C0-2E4C-4DF6-B21A-C2322474BD2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2.xml><?xml version="1.0" encoding="utf-8"?>
<ds:datastoreItem xmlns:ds="http://schemas.openxmlformats.org/officeDocument/2006/customXml" ds:itemID="{3049C11C-71DC-49B6-ACD8-27E3AE088D14}">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customXml/itemProps3.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atom design slides</Template>
  <TotalTime>145</TotalTime>
  <Words>148</Words>
  <Application>Microsoft Office PowerPoint</Application>
  <PresentationFormat>Custom</PresentationFormat>
  <Paragraphs>21</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Century Gothic</vt:lpstr>
      <vt:lpstr>Blue atom design template</vt:lpstr>
      <vt:lpstr>Myoelectricity uses in controlling prosthesis. </vt:lpstr>
      <vt:lpstr>What my presentation is about? </vt:lpstr>
      <vt:lpstr>Myoelectrical prosthesis </vt:lpstr>
      <vt:lpstr>PowerPoint Presentation</vt:lpstr>
      <vt:lpstr>Bionic prosthetic built-in </vt:lpstr>
      <vt:lpstr>Current developments</vt:lpstr>
      <vt:lpstr>Bibliography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Myoelectricity uses in controlling prosthesis. </dc:title>
  <dc:creator>Salman Atiah A ALSAMIRI</dc:creator>
  <cp:lastModifiedBy>Salman Atiah A ALSAMIRI</cp:lastModifiedBy>
  <cp:revision>4</cp:revision>
  <dcterms:created xsi:type="dcterms:W3CDTF">2018-02-14T10:28:32Z</dcterms:created>
  <dcterms:modified xsi:type="dcterms:W3CDTF">2018-02-27T22:16:10Z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