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nul%20Faris\Desktop\DataScience\Excel\Dashboard\Final\All_Streaming_Shows-Salman_E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[All_Streaming_Shows-Salman_Ep.xlsx]Most popular series!PivotTable1</c:name>
    <c:fmtId val="7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734338059811208E-2"/>
          <c:y val="6.1020859403433041E-2"/>
          <c:w val="0.90104827319635195"/>
          <c:h val="0.52129314341836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'Most popular series'!$B$3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popular series'!$A$4:$A$19</c:f>
              <c:strCache>
                <c:ptCount val="15"/>
                <c:pt idx="0">
                  <c:v>Band of Brothers</c:v>
                </c:pt>
                <c:pt idx="1">
                  <c:v>Bluey</c:v>
                </c:pt>
                <c:pt idx="2">
                  <c:v>Breaking Bad</c:v>
                </c:pt>
                <c:pt idx="3">
                  <c:v>BTS: Burn the Stage</c:v>
                </c:pt>
                <c:pt idx="4">
                  <c:v>Chernobyl</c:v>
                </c:pt>
                <c:pt idx="5">
                  <c:v>Cosmos</c:v>
                </c:pt>
                <c:pt idx="6">
                  <c:v>Game of Thrones</c:v>
                </c:pt>
                <c:pt idx="7">
                  <c:v>Maddie's Do You Know?</c:v>
                </c:pt>
                <c:pt idx="8">
                  <c:v>Malgudi Days</c:v>
                </c:pt>
                <c:pt idx="9">
                  <c:v>Our Planet</c:v>
                </c:pt>
                <c:pt idx="10">
                  <c:v>Planet Earth II</c:v>
                </c:pt>
                <c:pt idx="11">
                  <c:v>The Hunt</c:v>
                </c:pt>
                <c:pt idx="12">
                  <c:v>The Joy of Painting</c:v>
                </c:pt>
                <c:pt idx="13">
                  <c:v>The Last Drive-in With Joe Bob Briggs</c:v>
                </c:pt>
                <c:pt idx="14">
                  <c:v>The Wire</c:v>
                </c:pt>
              </c:strCache>
            </c:strRef>
          </c:cat>
          <c:val>
            <c:numRef>
              <c:f>'Most popular series'!$B$4:$B$19</c:f>
              <c:numCache>
                <c:formatCode>General</c:formatCode>
                <c:ptCount val="15"/>
                <c:pt idx="0">
                  <c:v>9.4</c:v>
                </c:pt>
                <c:pt idx="1">
                  <c:v>9.6999999999999993</c:v>
                </c:pt>
                <c:pt idx="2">
                  <c:v>9.5</c:v>
                </c:pt>
                <c:pt idx="3">
                  <c:v>9.4</c:v>
                </c:pt>
                <c:pt idx="4">
                  <c:v>9.4</c:v>
                </c:pt>
                <c:pt idx="5">
                  <c:v>9.3000000000000007</c:v>
                </c:pt>
                <c:pt idx="6">
                  <c:v>9.3000000000000007</c:v>
                </c:pt>
                <c:pt idx="7">
                  <c:v>9.3000000000000007</c:v>
                </c:pt>
                <c:pt idx="8">
                  <c:v>9.5</c:v>
                </c:pt>
                <c:pt idx="9">
                  <c:v>9.3000000000000007</c:v>
                </c:pt>
                <c:pt idx="10">
                  <c:v>9.5</c:v>
                </c:pt>
                <c:pt idx="11">
                  <c:v>9.3000000000000007</c:v>
                </c:pt>
                <c:pt idx="12">
                  <c:v>9.4</c:v>
                </c:pt>
                <c:pt idx="13">
                  <c:v>9.5</c:v>
                </c:pt>
                <c:pt idx="14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7-4A3A-856C-0962EA20D7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9172832"/>
        <c:axId val="719173664"/>
      </c:barChart>
      <c:catAx>
        <c:axId val="71917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173664"/>
        <c:crosses val="autoZero"/>
        <c:auto val="1"/>
        <c:lblAlgn val="ctr"/>
        <c:lblOffset val="100"/>
        <c:noMultiLvlLbl val="0"/>
      </c:catAx>
      <c:valAx>
        <c:axId val="7191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17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[All_Streaming_Shows-Salman_Ep.xlsx]Year wise release!PivotTable2</c:name>
    <c:fmtId val="1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049347114291536E-2"/>
          <c:y val="8.4918384682492312E-2"/>
          <c:w val="0.94631539271031007"/>
          <c:h val="0.83686242645274278"/>
        </c:manualLayout>
      </c:layout>
      <c:lineChart>
        <c:grouping val="standard"/>
        <c:varyColors val="0"/>
        <c:ser>
          <c:idx val="0"/>
          <c:order val="0"/>
          <c:tx>
            <c:strRef>
              <c:f>'Year wise release'!$B$3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0"/>
                  <c:y val="-3.1239135996011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E0-4DA3-A8B7-E15DD004D55E}"/>
                </c:ext>
              </c:extLst>
            </c:dLbl>
            <c:dLbl>
              <c:idx val="7"/>
              <c:layout>
                <c:manualLayout>
                  <c:x val="-1.3176300876991762E-3"/>
                  <c:y val="-2.34293519970089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E0-4DA3-A8B7-E15DD004D5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wise release'!$A$4:$A$14</c:f>
              <c:strCach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strCache>
            </c:strRef>
          </c:cat>
          <c:val>
            <c:numRef>
              <c:f>'Year wise release'!$B$4:$B$14</c:f>
              <c:numCache>
                <c:formatCode>General</c:formatCode>
                <c:ptCount val="10"/>
                <c:pt idx="0">
                  <c:v>276</c:v>
                </c:pt>
                <c:pt idx="1">
                  <c:v>281</c:v>
                </c:pt>
                <c:pt idx="2">
                  <c:v>309</c:v>
                </c:pt>
                <c:pt idx="3">
                  <c:v>348</c:v>
                </c:pt>
                <c:pt idx="4">
                  <c:v>415</c:v>
                </c:pt>
                <c:pt idx="5">
                  <c:v>506</c:v>
                </c:pt>
                <c:pt idx="6">
                  <c:v>462</c:v>
                </c:pt>
                <c:pt idx="7">
                  <c:v>539</c:v>
                </c:pt>
                <c:pt idx="8">
                  <c:v>507</c:v>
                </c:pt>
                <c:pt idx="9">
                  <c:v>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5-4535-AB76-2EF450925B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88724320"/>
        <c:axId val="888741792"/>
      </c:lineChart>
      <c:catAx>
        <c:axId val="88872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41792"/>
        <c:crosses val="autoZero"/>
        <c:auto val="1"/>
        <c:lblAlgn val="ctr"/>
        <c:lblOffset val="100"/>
        <c:noMultiLvlLbl val="0"/>
      </c:catAx>
      <c:valAx>
        <c:axId val="88874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2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[All_Streaming_Shows-Salman_Ep.xlsx]Most Released Platform!PivotTable3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5022329213300579E-2"/>
          <c:y val="7.2289372731797155E-2"/>
          <c:w val="0.42267432071353772"/>
          <c:h val="0.84697259629531407"/>
        </c:manualLayout>
      </c:layout>
      <c:pieChart>
        <c:varyColors val="1"/>
        <c:ser>
          <c:idx val="0"/>
          <c:order val="0"/>
          <c:tx>
            <c:strRef>
              <c:f>'Most Released Platform'!$B$3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FB-40A6-8524-F7F8C43578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FB-40A6-8524-F7F8C43578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FB-40A6-8524-F7F8C43578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FB-40A6-8524-F7F8C43578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3FB-40A6-8524-F7F8C43578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3FB-40A6-8524-F7F8C43578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3FB-40A6-8524-F7F8C43578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3FB-40A6-8524-F7F8C43578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3FB-40A6-8524-F7F8C435788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3FB-40A6-8524-F7F8C43578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'Most Released Platform'!$A$4:$A$14</c:f>
              <c:strCache>
                <c:ptCount val="10"/>
                <c:pt idx="0">
                  <c:v>Disney+</c:v>
                </c:pt>
                <c:pt idx="1">
                  <c:v>Free Services</c:v>
                </c:pt>
                <c:pt idx="2">
                  <c:v>Free Services,Hulu</c:v>
                </c:pt>
                <c:pt idx="3">
                  <c:v>Free Services,Prime Video</c:v>
                </c:pt>
                <c:pt idx="4">
                  <c:v>fuboTV</c:v>
                </c:pt>
                <c:pt idx="5">
                  <c:v>Funimation</c:v>
                </c:pt>
                <c:pt idx="6">
                  <c:v>HBO MAX,HBO</c:v>
                </c:pt>
                <c:pt idx="7">
                  <c:v>Hulu</c:v>
                </c:pt>
                <c:pt idx="8">
                  <c:v>Netflix</c:v>
                </c:pt>
                <c:pt idx="9">
                  <c:v>Prime Video</c:v>
                </c:pt>
              </c:strCache>
            </c:strRef>
          </c:cat>
          <c:val>
            <c:numRef>
              <c:f>'Most Released Platform'!$B$4:$B$14</c:f>
              <c:numCache>
                <c:formatCode>General</c:formatCode>
                <c:ptCount val="10"/>
                <c:pt idx="0">
                  <c:v>124</c:v>
                </c:pt>
                <c:pt idx="1">
                  <c:v>709</c:v>
                </c:pt>
                <c:pt idx="2">
                  <c:v>151</c:v>
                </c:pt>
                <c:pt idx="3">
                  <c:v>131</c:v>
                </c:pt>
                <c:pt idx="4">
                  <c:v>179</c:v>
                </c:pt>
                <c:pt idx="5">
                  <c:v>186</c:v>
                </c:pt>
                <c:pt idx="6">
                  <c:v>135</c:v>
                </c:pt>
                <c:pt idx="7">
                  <c:v>374</c:v>
                </c:pt>
                <c:pt idx="8">
                  <c:v>928</c:v>
                </c:pt>
                <c:pt idx="9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3FB-40A6-8524-F7F8C435788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5054684874487"/>
          <c:y val="3.049041315348763E-2"/>
          <c:w val="0.3356912311807233"/>
          <c:h val="0.9348673861947957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[All_Streaming_Shows-Salman_Ep.xlsx]Top Category!PivotTable4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495755742664708"/>
          <c:y val="2.3169700113537611E-2"/>
          <c:w val="0.85932957233517082"/>
          <c:h val="0.6146100466495457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'Top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Category'!$A$4:$A$14</c:f>
              <c:strCache>
                <c:ptCount val="10"/>
                <c:pt idx="0">
                  <c:v>Action &amp; Adventure,Animation</c:v>
                </c:pt>
                <c:pt idx="1">
                  <c:v>Action &amp; Adventure,Anime</c:v>
                </c:pt>
                <c:pt idx="2">
                  <c:v>Action &amp; Adventure,Drama</c:v>
                </c:pt>
                <c:pt idx="3">
                  <c:v>Animation,Action &amp; Adventure</c:v>
                </c:pt>
                <c:pt idx="4">
                  <c:v>Animation,Anime</c:v>
                </c:pt>
                <c:pt idx="5">
                  <c:v>Animation,Children</c:v>
                </c:pt>
                <c:pt idx="6">
                  <c:v>Animation,Comedy</c:v>
                </c:pt>
                <c:pt idx="7">
                  <c:v>Comedy,Drama</c:v>
                </c:pt>
                <c:pt idx="8">
                  <c:v>Crime,Drama</c:v>
                </c:pt>
                <c:pt idx="9">
                  <c:v>Documentary,Reality</c:v>
                </c:pt>
              </c:strCache>
            </c:strRef>
          </c:cat>
          <c:val>
            <c:numRef>
              <c:f>'Top Category'!$B$4:$B$14</c:f>
              <c:numCache>
                <c:formatCode>General</c:formatCode>
                <c:ptCount val="10"/>
                <c:pt idx="0">
                  <c:v>186</c:v>
                </c:pt>
                <c:pt idx="1">
                  <c:v>165</c:v>
                </c:pt>
                <c:pt idx="2">
                  <c:v>149</c:v>
                </c:pt>
                <c:pt idx="3">
                  <c:v>228</c:v>
                </c:pt>
                <c:pt idx="4">
                  <c:v>364</c:v>
                </c:pt>
                <c:pt idx="5">
                  <c:v>209</c:v>
                </c:pt>
                <c:pt idx="6">
                  <c:v>215</c:v>
                </c:pt>
                <c:pt idx="7">
                  <c:v>259</c:v>
                </c:pt>
                <c:pt idx="8">
                  <c:v>242</c:v>
                </c:pt>
                <c:pt idx="9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2-40D1-9901-5E8D93807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0756576"/>
        <c:axId val="730774048"/>
        <c:axId val="0"/>
      </c:bar3DChart>
      <c:catAx>
        <c:axId val="73075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74048"/>
        <c:crosses val="autoZero"/>
        <c:auto val="1"/>
        <c:lblAlgn val="ctr"/>
        <c:lblOffset val="100"/>
        <c:noMultiLvlLbl val="0"/>
      </c:catAx>
      <c:valAx>
        <c:axId val="73077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5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[All_Streaming_Shows-Salman_Ep.xlsx]Top Season counts!PivotTable5</c:name>
    <c:fmtId val="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24759405074365"/>
          <c:y val="0.25865522018081066"/>
          <c:w val="0.72191863517060373"/>
          <c:h val="0.42640784485272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Season counts'!$B$3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6635878108349055E-3"/>
                  <c:y val="-3.77072860965005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CA-4CE9-BDB6-3E48F9B37540}"/>
                </c:ext>
              </c:extLst>
            </c:dLbl>
            <c:dLbl>
              <c:idx val="2"/>
              <c:layout>
                <c:manualLayout>
                  <c:x val="-5.3271756216698597E-3"/>
                  <c:y val="-1.0452213165573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CA-4CE9-BDB6-3E48F9B37540}"/>
                </c:ext>
              </c:extLst>
            </c:dLbl>
            <c:dLbl>
              <c:idx val="3"/>
              <c:layout>
                <c:manualLayout>
                  <c:x val="-4.8831879088606166E-17"/>
                  <c:y val="-7.72670587248102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CA-4CE9-BDB6-3E48F9B37540}"/>
                </c:ext>
              </c:extLst>
            </c:dLbl>
            <c:dLbl>
              <c:idx val="4"/>
              <c:layout>
                <c:manualLayout>
                  <c:x val="-3.9953817162524437E-3"/>
                  <c:y val="4.498160067969289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CA-4CE9-BDB6-3E48F9B37540}"/>
                </c:ext>
              </c:extLst>
            </c:dLbl>
            <c:dLbl>
              <c:idx val="5"/>
              <c:layout>
                <c:manualLayout>
                  <c:x val="-2.6635878108350274E-3"/>
                  <c:y val="-1.15072205555613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CA-4CE9-BDB6-3E48F9B37540}"/>
                </c:ext>
              </c:extLst>
            </c:dLbl>
            <c:dLbl>
              <c:idx val="6"/>
              <c:layout>
                <c:manualLayout>
                  <c:x val="0"/>
                  <c:y val="-3.23124985111648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CA-4CE9-BDB6-3E48F9B37540}"/>
                </c:ext>
              </c:extLst>
            </c:dLbl>
            <c:dLbl>
              <c:idx val="7"/>
              <c:layout>
                <c:manualLayout>
                  <c:x val="-3.9953817162523952E-3"/>
                  <c:y val="-5.7040575506960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CA-4CE9-BDB6-3E48F9B37540}"/>
                </c:ext>
              </c:extLst>
            </c:dLbl>
            <c:dLbl>
              <c:idx val="8"/>
              <c:layout>
                <c:manualLayout>
                  <c:x val="1.3317939054173673E-3"/>
                  <c:y val="-5.36328329631007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CA-4CE9-BDB6-3E48F9B37540}"/>
                </c:ext>
              </c:extLst>
            </c:dLbl>
            <c:dLbl>
              <c:idx val="9"/>
              <c:layout>
                <c:manualLayout>
                  <c:x val="-2.6635878108350274E-3"/>
                  <c:y val="-6.87988861044839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CA-4CE9-BDB6-3E48F9B375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Season counts'!$A$4:$A$14</c:f>
              <c:strCache>
                <c:ptCount val="10"/>
                <c:pt idx="0">
                  <c:v>10Seasons</c:v>
                </c:pt>
                <c:pt idx="1">
                  <c:v>1Season</c:v>
                </c:pt>
                <c:pt idx="2">
                  <c:v>2Seasons</c:v>
                </c:pt>
                <c:pt idx="3">
                  <c:v>3Seasons</c:v>
                </c:pt>
                <c:pt idx="4">
                  <c:v>4Seasons</c:v>
                </c:pt>
                <c:pt idx="5">
                  <c:v>5Seasons</c:v>
                </c:pt>
                <c:pt idx="6">
                  <c:v>6Seasons</c:v>
                </c:pt>
                <c:pt idx="7">
                  <c:v>7Seasons</c:v>
                </c:pt>
                <c:pt idx="8">
                  <c:v>8Seasons</c:v>
                </c:pt>
                <c:pt idx="9">
                  <c:v>9Seasons</c:v>
                </c:pt>
              </c:strCache>
            </c:strRef>
          </c:cat>
          <c:val>
            <c:numRef>
              <c:f>'Top Season counts'!$B$4:$B$14</c:f>
              <c:numCache>
                <c:formatCode>General</c:formatCode>
                <c:ptCount val="10"/>
                <c:pt idx="0">
                  <c:v>73</c:v>
                </c:pt>
                <c:pt idx="1">
                  <c:v>2280</c:v>
                </c:pt>
                <c:pt idx="2">
                  <c:v>1143</c:v>
                </c:pt>
                <c:pt idx="3">
                  <c:v>716</c:v>
                </c:pt>
                <c:pt idx="4">
                  <c:v>455</c:v>
                </c:pt>
                <c:pt idx="5">
                  <c:v>348</c:v>
                </c:pt>
                <c:pt idx="6">
                  <c:v>242</c:v>
                </c:pt>
                <c:pt idx="7">
                  <c:v>113</c:v>
                </c:pt>
                <c:pt idx="8">
                  <c:v>117</c:v>
                </c:pt>
                <c:pt idx="9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0-47C1-AE10-56D2D54B76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84841456"/>
        <c:axId val="884844784"/>
      </c:barChart>
      <c:catAx>
        <c:axId val="88484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844784"/>
        <c:crosses val="autoZero"/>
        <c:auto val="1"/>
        <c:lblAlgn val="ctr"/>
        <c:lblOffset val="100"/>
        <c:noMultiLvlLbl val="0"/>
      </c:catAx>
      <c:valAx>
        <c:axId val="884844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84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[All_Streaming_Shows-Salman_Ep.xlsx]Age wise Release!PivotTable6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28189008664132"/>
          <c:y val="0.25461547563245485"/>
          <c:w val="0.76112270341207344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wise Release'!$B$3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wise Release'!$A$4:$A$9</c:f>
              <c:strCache>
                <c:ptCount val="5"/>
                <c:pt idx="0">
                  <c:v>13+</c:v>
                </c:pt>
                <c:pt idx="1">
                  <c:v>16+</c:v>
                </c:pt>
                <c:pt idx="2">
                  <c:v>18+</c:v>
                </c:pt>
                <c:pt idx="3">
                  <c:v>7+</c:v>
                </c:pt>
                <c:pt idx="4">
                  <c:v>all</c:v>
                </c:pt>
              </c:strCache>
            </c:strRef>
          </c:cat>
          <c:val>
            <c:numRef>
              <c:f>'Age wise Release'!$B$4:$B$9</c:f>
              <c:numCache>
                <c:formatCode>General</c:formatCode>
                <c:ptCount val="5"/>
                <c:pt idx="0">
                  <c:v>5</c:v>
                </c:pt>
                <c:pt idx="1">
                  <c:v>2079</c:v>
                </c:pt>
                <c:pt idx="2">
                  <c:v>1330</c:v>
                </c:pt>
                <c:pt idx="3">
                  <c:v>1634</c:v>
                </c:pt>
                <c:pt idx="4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0-464C-ACC5-470AA9392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130080"/>
        <c:axId val="1024136320"/>
      </c:barChart>
      <c:catAx>
        <c:axId val="10241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36320"/>
        <c:crosses val="autoZero"/>
        <c:auto val="1"/>
        <c:lblAlgn val="ctr"/>
        <c:lblOffset val="100"/>
        <c:noMultiLvlLbl val="0"/>
      </c:catAx>
      <c:valAx>
        <c:axId val="102413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3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[All_Streaming_Shows-Salman_Ep.xlsx]R rating count!PivotTable7</c:name>
    <c:fmtId val="12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19050" cap="rnd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 rating count'!$B$3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 rating count'!$A$4:$A$15</c:f>
              <c:strCache>
                <c:ptCount val="11"/>
                <c:pt idx="0">
                  <c:v>Avatar: The Last Airbender</c:v>
                </c:pt>
                <c:pt idx="1">
                  <c:v>Breaking Bad</c:v>
                </c:pt>
                <c:pt idx="2">
                  <c:v>Chernobyl</c:v>
                </c:pt>
                <c:pt idx="3">
                  <c:v>Dark</c:v>
                </c:pt>
                <c:pt idx="4">
                  <c:v>Fargo</c:v>
                </c:pt>
                <c:pt idx="5">
                  <c:v>Friends</c:v>
                </c:pt>
                <c:pt idx="6">
                  <c:v>Game of Thrones</c:v>
                </c:pt>
                <c:pt idx="7">
                  <c:v>Rick and Morty</c:v>
                </c:pt>
                <c:pt idx="8">
                  <c:v>Sherlock</c:v>
                </c:pt>
                <c:pt idx="9">
                  <c:v>Stranger Things</c:v>
                </c:pt>
                <c:pt idx="10">
                  <c:v>The Boys</c:v>
                </c:pt>
              </c:strCache>
            </c:strRef>
          </c:cat>
          <c:val>
            <c:numRef>
              <c:f>'R rating count'!$B$4:$B$15</c:f>
              <c:numCache>
                <c:formatCode>General</c:formatCode>
                <c:ptCount val="11"/>
                <c:pt idx="0">
                  <c:v>94</c:v>
                </c:pt>
                <c:pt idx="1">
                  <c:v>100</c:v>
                </c:pt>
                <c:pt idx="2">
                  <c:v>95</c:v>
                </c:pt>
                <c:pt idx="3">
                  <c:v>95</c:v>
                </c:pt>
                <c:pt idx="4">
                  <c:v>94</c:v>
                </c:pt>
                <c:pt idx="5">
                  <c:v>94</c:v>
                </c:pt>
                <c:pt idx="6">
                  <c:v>99</c:v>
                </c:pt>
                <c:pt idx="7">
                  <c:v>97</c:v>
                </c:pt>
                <c:pt idx="8">
                  <c:v>94</c:v>
                </c:pt>
                <c:pt idx="9">
                  <c:v>96</c:v>
                </c:pt>
                <c:pt idx="1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9-4485-8875-560C29711D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024142976"/>
        <c:axId val="1024133824"/>
      </c:barChart>
      <c:catAx>
        <c:axId val="10241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33824"/>
        <c:crosses val="autoZero"/>
        <c:auto val="1"/>
        <c:lblAlgn val="ctr"/>
        <c:lblOffset val="100"/>
        <c:noMultiLvlLbl val="0"/>
      </c:catAx>
      <c:valAx>
        <c:axId val="1024133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F61C6-9932-41E2-BFA6-249EB4DFD88D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262B-15C6-4EE5-9948-7716A5BD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3368BD2-49F0-409C-8906-160656242865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4620-D01A-402F-8267-2D380CD2BCF1}" type="datetime1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330A-A52D-4242-B9BD-DE7C4DCFD2BA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A63A-21C9-4633-B413-68F3933AC111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7C4D-F3C0-4BC7-9A9F-0A5096E00495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09E3-826D-4499-A2DD-4B84B75172F2}" type="datetime1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959-544B-455D-B0AF-4E3F0BEF40B8}" type="datetime1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97A4-5CBA-42FD-8D38-B18A799DA140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083-9FB2-41DA-937A-250161AC59EC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8E56-0015-4BDF-892D-0EBF67225DED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EE0-5FC0-47FF-B002-2F9F2B853F8F}" type="datetime1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C746-884E-4EC6-8753-ABEA3A71FC2D}" type="datetime1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CD7-2630-4EE1-84FA-60A439F9B4B7}" type="datetime1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56FE-1E56-4145-ACD6-0995FA850581}" type="datetime1">
              <a:rPr lang="en-US" smtClean="0"/>
              <a:t>05-Nov-21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F924-70A7-4528-8C8C-120836DDCCAA}" type="datetime1">
              <a:rPr lang="en-US" smtClean="0"/>
              <a:t>05-Nov-21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70A3-A95E-4CA7-B770-35FD3FF57D3E}" type="datetime1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089-CC36-48FC-A499-08BDFA3C5E7F}" type="datetime1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4E78B9-02A9-4296-89FB-9FF8FB848514}" type="datetime1">
              <a:rPr lang="en-US" smtClean="0"/>
              <a:t>05-Nov-21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EBB52F-E1EC-4278-99FF-FA0D67AE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2C9D-A15E-4D57-82E7-3DCAAA53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851" y="-300626"/>
            <a:ext cx="8825658" cy="2705621"/>
          </a:xfrm>
        </p:spPr>
        <p:txBody>
          <a:bodyPr/>
          <a:lstStyle/>
          <a:p>
            <a:r>
              <a:rPr lang="en-US" b="1" dirty="0">
                <a:latin typeface="Stencil" panose="040409050D0802020404" pitchFamily="82" charset="0"/>
              </a:rPr>
              <a:t>Streaming Shows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C71EF4-BEB3-499B-A9FD-C65D97C1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332" y="2272174"/>
            <a:ext cx="8825658" cy="861420"/>
          </a:xfrm>
        </p:spPr>
        <p:txBody>
          <a:bodyPr/>
          <a:lstStyle/>
          <a:p>
            <a:r>
              <a:rPr lang="en-US" dirty="0"/>
              <a:t>Web series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CF1436-9A4F-4555-AAC2-73D9C525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68" y="3121090"/>
            <a:ext cx="1300609" cy="812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1770D9-B420-4497-B420-B3D1B751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18" y="2918239"/>
            <a:ext cx="1033569" cy="1364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F2BCC1-E978-4306-90F8-9BA8DA95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73" y="2971460"/>
            <a:ext cx="1651000" cy="12382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FD2A41-1D4B-4560-92FF-D59E4567D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976">
            <a:off x="8414968" y="2605821"/>
            <a:ext cx="2394901" cy="23949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F9E6C0-B1A5-488F-A288-595B3D90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555">
            <a:off x="1200361" y="2404996"/>
            <a:ext cx="2499395" cy="24993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152BE0-0A59-49C1-9E31-A98AEAE6EF79}"/>
              </a:ext>
            </a:extLst>
          </p:cNvPr>
          <p:cNvSpPr txBox="1"/>
          <p:nvPr/>
        </p:nvSpPr>
        <p:spPr>
          <a:xfrm>
            <a:off x="8572500" y="5706394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Salmanul Faris E 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A34CD-29F0-40D4-B553-8D3F4DB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3BB9866-D30E-4E9C-BBB3-650AC05F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6542" y="629585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 rating</a:t>
            </a:r>
            <a:r>
              <a:rPr lang="en-US" sz="3200" b="1" baseline="0" dirty="0">
                <a:solidFill>
                  <a:schemeClr val="bg1"/>
                </a:solidFill>
              </a:rPr>
              <a:t> count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853902-9159-4980-B5C5-73433ED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EE5284-C647-47DC-B8FA-59B022BD0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30635"/>
              </p:ext>
            </p:extLst>
          </p:nvPr>
        </p:nvGraphicFramePr>
        <p:xfrm>
          <a:off x="1186253" y="1278041"/>
          <a:ext cx="9711391" cy="472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3743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0C4AFFD-8D2A-4F5C-A7D3-BB165D95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00" y="965200"/>
            <a:ext cx="9270059" cy="100114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B5B89-3A17-4BAE-BDC7-C5124B291A07}"/>
              </a:ext>
            </a:extLst>
          </p:cNvPr>
          <p:cNvSpPr txBox="1"/>
          <p:nvPr/>
        </p:nvSpPr>
        <p:spPr>
          <a:xfrm>
            <a:off x="2035174" y="2093348"/>
            <a:ext cx="8124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BLUEY is the most popular series (9.7 rating).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serieses released on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Netflix is the most releasing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Animation, </a:t>
            </a:r>
            <a:r>
              <a:rPr lang="en-US" sz="2400">
                <a:solidFill>
                  <a:schemeClr val="bg1"/>
                </a:solidFill>
              </a:rPr>
              <a:t>Anime is the </a:t>
            </a:r>
            <a:r>
              <a:rPr lang="en-US" sz="2400" dirty="0">
                <a:solidFill>
                  <a:schemeClr val="bg1"/>
                </a:solidFill>
              </a:rPr>
              <a:t>popular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of the </a:t>
            </a:r>
            <a:r>
              <a:rPr lang="en-US" sz="2400" dirty="0" err="1">
                <a:solidFill>
                  <a:schemeClr val="bg1"/>
                </a:solidFill>
              </a:rPr>
              <a:t>serieses</a:t>
            </a:r>
            <a:r>
              <a:rPr lang="en-US" sz="2400" dirty="0">
                <a:solidFill>
                  <a:schemeClr val="bg1"/>
                </a:solidFill>
              </a:rPr>
              <a:t> release Season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16+ serieses are most released.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2387-81AD-4288-B405-0D7252EA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62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FD655-309F-4E3C-95DE-86AB0CD1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67A58-F54C-49EA-8575-994ECF17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2F65-00E5-4661-8B82-C8CA36E7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485" y="713984"/>
            <a:ext cx="3269293" cy="643792"/>
          </a:xfrm>
        </p:spPr>
        <p:txBody>
          <a:bodyPr/>
          <a:lstStyle/>
          <a:p>
            <a:pPr algn="just"/>
            <a:r>
              <a:rPr lang="en-US" sz="4000" b="1" u="sng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E13C6-B1DF-42D0-8D4B-7BCECA4674D2}"/>
              </a:ext>
            </a:extLst>
          </p:cNvPr>
          <p:cNvSpPr txBox="1"/>
          <p:nvPr/>
        </p:nvSpPr>
        <p:spPr>
          <a:xfrm>
            <a:off x="2388296" y="2274838"/>
            <a:ext cx="7415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most popular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year wise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most released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which is the popular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season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 age wise release.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7AB71-269D-48A8-909E-1093883D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61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1B75C3A-D49B-4E52-8416-55E77A59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7947" y="629585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D94F-7626-4BEE-B600-53175668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D824E-D994-4DD9-9408-3F1C62FC1F7D}"/>
              </a:ext>
            </a:extLst>
          </p:cNvPr>
          <p:cNvSpPr txBox="1"/>
          <p:nvPr/>
        </p:nvSpPr>
        <p:spPr>
          <a:xfrm>
            <a:off x="1453017" y="1679127"/>
            <a:ext cx="101836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I am downloading this dataset from kaggle.com.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This dataset belongs to All streaming shows.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This dataset contains: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Series title.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Year of release.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Content rating.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IMDB Rating.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Genre.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Description.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Streaming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16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46C108-D8AF-4DCC-B232-3FC275411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430209"/>
              </p:ext>
            </p:extLst>
          </p:nvPr>
        </p:nvGraphicFramePr>
        <p:xfrm>
          <a:off x="1125293" y="1455334"/>
          <a:ext cx="9644814" cy="481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E21F0F-1C49-4DD5-BF5E-B707DFB6B909}"/>
              </a:ext>
            </a:extLst>
          </p:cNvPr>
          <p:cNvSpPr txBox="1"/>
          <p:nvPr/>
        </p:nvSpPr>
        <p:spPr>
          <a:xfrm>
            <a:off x="4013352" y="588722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Most Popular</a:t>
            </a:r>
            <a:r>
              <a:rPr lang="en-US" sz="3200" b="1" baseline="0" dirty="0">
                <a:solidFill>
                  <a:schemeClr val="bg1"/>
                </a:solidFill>
              </a:rPr>
              <a:t> Series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DAE53-7548-46EC-B9F5-F2A5ACC7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38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B4AE3B5-4811-4CF7-B77A-DAF70923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001" y="625977"/>
            <a:ext cx="2951459" cy="514216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</a:t>
            </a:r>
            <a:r>
              <a:rPr lang="en-US" sz="2400" b="1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wise Release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C2B14-D243-4223-BA52-93B2584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FBC5E0-1C19-4857-963A-2B8A38219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637182"/>
              </p:ext>
            </p:extLst>
          </p:nvPr>
        </p:nvGraphicFramePr>
        <p:xfrm>
          <a:off x="1209022" y="1171575"/>
          <a:ext cx="9638517" cy="487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107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10B94CC-5A2F-4862-B0FE-1F4E9663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259" y="71894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Most Released Platform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C48225-4085-41DC-8F74-7440A4216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120465"/>
              </p:ext>
            </p:extLst>
          </p:nvPr>
        </p:nvGraphicFramePr>
        <p:xfrm>
          <a:off x="1576551" y="1430055"/>
          <a:ext cx="8825658" cy="440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D1FB1-0E52-400C-84DC-43DB7139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52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2480F0C-6D6A-4746-9367-13E9D0AE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080" y="764877"/>
            <a:ext cx="2640431" cy="5649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</a:t>
            </a:r>
            <a:r>
              <a:rPr lang="en-US" sz="2400" b="1" baseline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Category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7B110E-E1CB-443B-B8F7-3FFA9FEEA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104159"/>
              </p:ext>
            </p:extLst>
          </p:nvPr>
        </p:nvGraphicFramePr>
        <p:xfrm>
          <a:off x="968581" y="1159956"/>
          <a:ext cx="9212448" cy="4933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93631-0774-4B9D-96CD-79CD9099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63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FBF09C9-0C95-4A9B-91F4-A027F85A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467" y="618739"/>
            <a:ext cx="3341889" cy="7465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Season counts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FD7AFD-6033-4B8C-9362-52AE05B60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546715"/>
              </p:ext>
            </p:extLst>
          </p:nvPr>
        </p:nvGraphicFramePr>
        <p:xfrm>
          <a:off x="1198796" y="1365336"/>
          <a:ext cx="9536010" cy="465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D01FD-033C-4553-AEEA-BE2D5E3E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78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C3F0FD2-8FF0-46D3-8FCF-01B9BE3F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8525" y="809603"/>
            <a:ext cx="4274547" cy="8614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Age wise Release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AA3EDD-8B96-41D0-9B49-05E4535F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411878"/>
              </p:ext>
            </p:extLst>
          </p:nvPr>
        </p:nvGraphicFramePr>
        <p:xfrm>
          <a:off x="641174" y="344837"/>
          <a:ext cx="10909652" cy="616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C0D9C-2DEA-4707-9920-FA1A6670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B52F-E1EC-4278-99FF-FA0D67AEA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137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176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Stencil</vt:lpstr>
      <vt:lpstr>Wingdings</vt:lpstr>
      <vt:lpstr>Wingdings 3</vt:lpstr>
      <vt:lpstr>Ion Boardroom</vt:lpstr>
      <vt:lpstr>Streaming Shows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Salmanul Faris</dc:creator>
  <cp:lastModifiedBy>Salmanul Faris</cp:lastModifiedBy>
  <cp:revision>19</cp:revision>
  <dcterms:created xsi:type="dcterms:W3CDTF">2021-10-31T09:19:21Z</dcterms:created>
  <dcterms:modified xsi:type="dcterms:W3CDTF">2021-11-05T15:20:40Z</dcterms:modified>
</cp:coreProperties>
</file>