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6" r:id="rId3"/>
    <p:sldId id="257" r:id="rId4"/>
    <p:sldId id="260" r:id="rId5"/>
    <p:sldId id="258" r:id="rId6"/>
    <p:sldId id="259" r:id="rId7"/>
    <p:sldId id="263" r:id="rId8"/>
    <p:sldId id="262" r:id="rId9"/>
    <p:sldId id="264" r:id="rId10"/>
    <p:sldId id="261"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447" autoAdjust="0"/>
  </p:normalViewPr>
  <p:slideViewPr>
    <p:cSldViewPr snapToGrid="0">
      <p:cViewPr>
        <p:scale>
          <a:sx n="69" d="100"/>
          <a:sy n="69" d="100"/>
        </p:scale>
        <p:origin x="-780" y="-2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A41322-ADDC-4638-9C6B-CCB1A2C46C7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1CFCC5B-574D-4388-8AD8-6E6FC6DC187F}">
      <dgm:prSet/>
      <dgm:spPr/>
      <dgm:t>
        <a:bodyPr/>
        <a:lstStyle/>
        <a:p>
          <a:r>
            <a:rPr lang="en-US"/>
            <a:t>Research highlighted spending long hours has been correlated with symptoms of mental illness including depression and anxiety.</a:t>
          </a:r>
        </a:p>
      </dgm:t>
    </dgm:pt>
    <dgm:pt modelId="{BC13B778-08E7-42E1-A631-2C9D8757E26B}" type="parTrans" cxnId="{A1E8DD2C-428D-451A-930D-9C3E4BA4A644}">
      <dgm:prSet/>
      <dgm:spPr/>
      <dgm:t>
        <a:bodyPr/>
        <a:lstStyle/>
        <a:p>
          <a:endParaRPr lang="en-US"/>
        </a:p>
      </dgm:t>
    </dgm:pt>
    <dgm:pt modelId="{2FB8174C-5644-4AFF-A549-9FADE8F1E3F8}" type="sibTrans" cxnId="{A1E8DD2C-428D-451A-930D-9C3E4BA4A644}">
      <dgm:prSet/>
      <dgm:spPr/>
      <dgm:t>
        <a:bodyPr/>
        <a:lstStyle/>
        <a:p>
          <a:endParaRPr lang="en-US"/>
        </a:p>
      </dgm:t>
    </dgm:pt>
    <dgm:pt modelId="{3BD77FB2-C7B6-4E9A-97EC-B500385F0F4B}">
      <dgm:prSet/>
      <dgm:spPr/>
      <dgm:t>
        <a:bodyPr/>
        <a:lstStyle/>
        <a:p>
          <a:r>
            <a:rPr lang="en-US"/>
            <a:t>Incline in screen time has been associated with poor emotion regulation (not staying calm, arguing too much, being difficult to get along with), an inability to finish tasks, lower curiosity, and more difficulty making friends.</a:t>
          </a:r>
        </a:p>
      </dgm:t>
    </dgm:pt>
    <dgm:pt modelId="{390E53A5-F7D6-4B60-9A93-AD4AE5FA4E2F}" type="parTrans" cxnId="{2B40111E-60BF-4E8F-AE38-793E84154D15}">
      <dgm:prSet/>
      <dgm:spPr/>
      <dgm:t>
        <a:bodyPr/>
        <a:lstStyle/>
        <a:p>
          <a:endParaRPr lang="en-US"/>
        </a:p>
      </dgm:t>
    </dgm:pt>
    <dgm:pt modelId="{9905F0C0-97FF-446F-9960-A105802185BC}" type="sibTrans" cxnId="{2B40111E-60BF-4E8F-AE38-793E84154D15}">
      <dgm:prSet/>
      <dgm:spPr/>
      <dgm:t>
        <a:bodyPr/>
        <a:lstStyle/>
        <a:p>
          <a:endParaRPr lang="en-US"/>
        </a:p>
      </dgm:t>
    </dgm:pt>
    <dgm:pt modelId="{E5ABD29A-1A02-437D-823B-5A12F10E3B4D}" type="pres">
      <dgm:prSet presAssocID="{08A41322-ADDC-4638-9C6B-CCB1A2C46C76}" presName="linear" presStyleCnt="0">
        <dgm:presLayoutVars>
          <dgm:animLvl val="lvl"/>
          <dgm:resizeHandles val="exact"/>
        </dgm:presLayoutVars>
      </dgm:prSet>
      <dgm:spPr/>
      <dgm:t>
        <a:bodyPr/>
        <a:lstStyle/>
        <a:p>
          <a:endParaRPr lang="en-US"/>
        </a:p>
      </dgm:t>
    </dgm:pt>
    <dgm:pt modelId="{AF712BAD-CE0A-4925-BBEB-0E7ADC1FDDEC}" type="pres">
      <dgm:prSet presAssocID="{81CFCC5B-574D-4388-8AD8-6E6FC6DC187F}" presName="parentText" presStyleLbl="node1" presStyleIdx="0" presStyleCnt="2">
        <dgm:presLayoutVars>
          <dgm:chMax val="0"/>
          <dgm:bulletEnabled val="1"/>
        </dgm:presLayoutVars>
      </dgm:prSet>
      <dgm:spPr/>
      <dgm:t>
        <a:bodyPr/>
        <a:lstStyle/>
        <a:p>
          <a:endParaRPr lang="en-US"/>
        </a:p>
      </dgm:t>
    </dgm:pt>
    <dgm:pt modelId="{0597F354-7090-48F2-9FC0-F731DF126C75}" type="pres">
      <dgm:prSet presAssocID="{2FB8174C-5644-4AFF-A549-9FADE8F1E3F8}" presName="spacer" presStyleCnt="0"/>
      <dgm:spPr/>
    </dgm:pt>
    <dgm:pt modelId="{23605548-C097-4D6D-8C23-B81FE555E37F}" type="pres">
      <dgm:prSet presAssocID="{3BD77FB2-C7B6-4E9A-97EC-B500385F0F4B}" presName="parentText" presStyleLbl="node1" presStyleIdx="1" presStyleCnt="2">
        <dgm:presLayoutVars>
          <dgm:chMax val="0"/>
          <dgm:bulletEnabled val="1"/>
        </dgm:presLayoutVars>
      </dgm:prSet>
      <dgm:spPr/>
      <dgm:t>
        <a:bodyPr/>
        <a:lstStyle/>
        <a:p>
          <a:endParaRPr lang="en-US"/>
        </a:p>
      </dgm:t>
    </dgm:pt>
  </dgm:ptLst>
  <dgm:cxnLst>
    <dgm:cxn modelId="{0ED13F7A-84FE-47F6-8368-CE5DC7C5359B}" type="presOf" srcId="{08A41322-ADDC-4638-9C6B-CCB1A2C46C76}" destId="{E5ABD29A-1A02-437D-823B-5A12F10E3B4D}" srcOrd="0" destOrd="0" presId="urn:microsoft.com/office/officeart/2005/8/layout/vList2"/>
    <dgm:cxn modelId="{6E1D1FE4-D485-4C65-B45D-3C6797521661}" type="presOf" srcId="{3BD77FB2-C7B6-4E9A-97EC-B500385F0F4B}" destId="{23605548-C097-4D6D-8C23-B81FE555E37F}" srcOrd="0" destOrd="0" presId="urn:microsoft.com/office/officeart/2005/8/layout/vList2"/>
    <dgm:cxn modelId="{2B40111E-60BF-4E8F-AE38-793E84154D15}" srcId="{08A41322-ADDC-4638-9C6B-CCB1A2C46C76}" destId="{3BD77FB2-C7B6-4E9A-97EC-B500385F0F4B}" srcOrd="1" destOrd="0" parTransId="{390E53A5-F7D6-4B60-9A93-AD4AE5FA4E2F}" sibTransId="{9905F0C0-97FF-446F-9960-A105802185BC}"/>
    <dgm:cxn modelId="{B27920E8-E760-434C-8116-BCA717F94F7F}" type="presOf" srcId="{81CFCC5B-574D-4388-8AD8-6E6FC6DC187F}" destId="{AF712BAD-CE0A-4925-BBEB-0E7ADC1FDDEC}" srcOrd="0" destOrd="0" presId="urn:microsoft.com/office/officeart/2005/8/layout/vList2"/>
    <dgm:cxn modelId="{A1E8DD2C-428D-451A-930D-9C3E4BA4A644}" srcId="{08A41322-ADDC-4638-9C6B-CCB1A2C46C76}" destId="{81CFCC5B-574D-4388-8AD8-6E6FC6DC187F}" srcOrd="0" destOrd="0" parTransId="{BC13B778-08E7-42E1-A631-2C9D8757E26B}" sibTransId="{2FB8174C-5644-4AFF-A549-9FADE8F1E3F8}"/>
    <dgm:cxn modelId="{E0047F3F-B2C8-4B92-A542-ED0060F6B952}" type="presParOf" srcId="{E5ABD29A-1A02-437D-823B-5A12F10E3B4D}" destId="{AF712BAD-CE0A-4925-BBEB-0E7ADC1FDDEC}" srcOrd="0" destOrd="0" presId="urn:microsoft.com/office/officeart/2005/8/layout/vList2"/>
    <dgm:cxn modelId="{4C2D9616-F50A-4BAF-A798-765D8D3833A6}" type="presParOf" srcId="{E5ABD29A-1A02-437D-823B-5A12F10E3B4D}" destId="{0597F354-7090-48F2-9FC0-F731DF126C75}" srcOrd="1" destOrd="0" presId="urn:microsoft.com/office/officeart/2005/8/layout/vList2"/>
    <dgm:cxn modelId="{A76B8FCC-68B1-44E1-BC9A-234C8ABDCB6F}" type="presParOf" srcId="{E5ABD29A-1A02-437D-823B-5A12F10E3B4D}" destId="{23605548-C097-4D6D-8C23-B81FE555E37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12BAD-CE0A-4925-BBEB-0E7ADC1FDDEC}">
      <dsp:nvSpPr>
        <dsp:cNvPr id="0" name=""/>
        <dsp:cNvSpPr/>
      </dsp:nvSpPr>
      <dsp:spPr>
        <a:xfrm>
          <a:off x="0" y="248316"/>
          <a:ext cx="4771178" cy="19173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a:t>Research highlighted spending long hours has been correlated with symptoms of mental illness including depression and anxiety.</a:t>
          </a:r>
        </a:p>
      </dsp:txBody>
      <dsp:txXfrm>
        <a:off x="93597" y="341913"/>
        <a:ext cx="4583984" cy="1730143"/>
      </dsp:txXfrm>
    </dsp:sp>
    <dsp:sp modelId="{23605548-C097-4D6D-8C23-B81FE555E37F}">
      <dsp:nvSpPr>
        <dsp:cNvPr id="0" name=""/>
        <dsp:cNvSpPr/>
      </dsp:nvSpPr>
      <dsp:spPr>
        <a:xfrm>
          <a:off x="0" y="2223254"/>
          <a:ext cx="4771178" cy="19173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a:t>Incline in screen time has been associated with poor emotion regulation (not staying calm, arguing too much, being difficult to get along with), an inability to finish tasks, lower curiosity, and more difficulty making friends.</a:t>
          </a:r>
        </a:p>
      </dsp:txBody>
      <dsp:txXfrm>
        <a:off x="93597" y="2316851"/>
        <a:ext cx="4583984" cy="17301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DB8D0-98ED-4B86-9D5F-E61ADC70144D}" type="datetimeFigureOut">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DB8D0-98ED-4B86-9D5F-E61ADC70144D}" type="datetimeFigureOut">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4/27/2022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EDB8D0-98ED-4B86-9D5F-E61ADC70144D}" type="datetimeFigureOut">
              <a:rPr lang="en-US" smtClean="0"/>
              <a:t>4/27/2022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4/27/2022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4/27/2022</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4854181D-6920-4594-9A5D-6CE56DC9F8B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82EDB8D0-98ED-4B86-9D5F-E61ADC70144D}" type="datetimeFigureOut">
              <a:rPr lang="en-US" smtClean="0"/>
              <a:pPr/>
              <a:t>4/27/2022</a:t>
            </a:fld>
            <a:endParaRPr lang="en-US" dirty="0"/>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4854181D-6920-4594-9A5D-6CE56DC9F8B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woven seamless grid pattern">
            <a:extLst>
              <a:ext uri="{FF2B5EF4-FFF2-40B4-BE49-F238E27FC236}">
                <a16:creationId xmlns:a16="http://schemas.microsoft.com/office/drawing/2014/main" xmlns="" id="{355BEDB1-17A7-94BC-982A-A8000ADA79A9}"/>
              </a:ext>
            </a:extLst>
          </p:cNvPr>
          <p:cNvPicPr>
            <a:picLocks noChangeAspect="1"/>
          </p:cNvPicPr>
          <p:nvPr/>
        </p:nvPicPr>
        <p:blipFill rotWithShape="1">
          <a:blip r:embed="rId2">
            <a:alphaModFix amt="55000"/>
          </a:blip>
          <a:srcRect t="9984" b="5747"/>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66336905-5233-4432-8665-EC6B86307BA7}"/>
              </a:ext>
            </a:extLst>
          </p:cNvPr>
          <p:cNvSpPr>
            <a:spLocks noGrp="1"/>
          </p:cNvSpPr>
          <p:nvPr>
            <p:ph type="ctrTitle"/>
          </p:nvPr>
        </p:nvSpPr>
        <p:spPr>
          <a:xfrm>
            <a:off x="3577192" y="1032483"/>
            <a:ext cx="5037616" cy="2982360"/>
          </a:xfrm>
        </p:spPr>
        <p:txBody>
          <a:bodyPr>
            <a:normAutofit/>
          </a:bodyPr>
          <a:lstStyle/>
          <a:p>
            <a:r>
              <a:rPr lang="en-AU" dirty="0"/>
              <a:t>Impact of increased screentime on kids</a:t>
            </a:r>
          </a:p>
        </p:txBody>
      </p:sp>
      <p:sp>
        <p:nvSpPr>
          <p:cNvPr id="3" name="Subtitle 2">
            <a:extLst>
              <a:ext uri="{FF2B5EF4-FFF2-40B4-BE49-F238E27FC236}">
                <a16:creationId xmlns:a16="http://schemas.microsoft.com/office/drawing/2014/main" xmlns="" id="{581D3989-E02E-4313-BBC0-849D5B0BE1FA}"/>
              </a:ext>
            </a:extLst>
          </p:cNvPr>
          <p:cNvSpPr>
            <a:spLocks noGrp="1"/>
          </p:cNvSpPr>
          <p:nvPr>
            <p:ph type="subTitle" idx="1"/>
          </p:nvPr>
        </p:nvSpPr>
        <p:spPr>
          <a:xfrm>
            <a:off x="3577192" y="4106918"/>
            <a:ext cx="5037616" cy="1655762"/>
          </a:xfrm>
        </p:spPr>
        <p:txBody>
          <a:bodyPr>
            <a:normAutofit/>
          </a:bodyPr>
          <a:lstStyle/>
          <a:p>
            <a:r>
              <a:rPr lang="en-AU" dirty="0"/>
              <a:t>By Md </a:t>
            </a:r>
            <a:r>
              <a:rPr lang="en-AU" dirty="0" err="1"/>
              <a:t>Afsar</a:t>
            </a:r>
            <a:r>
              <a:rPr lang="en-AU" dirty="0"/>
              <a:t> Uddin Salman</a:t>
            </a:r>
          </a:p>
          <a:p>
            <a:r>
              <a:rPr lang="en-AU" dirty="0"/>
              <a:t>12190848</a:t>
            </a:r>
          </a:p>
          <a:p>
            <a:r>
              <a:rPr lang="en-AU" dirty="0"/>
              <a:t>Professional communications skills for ICT</a:t>
            </a:r>
          </a:p>
          <a:p>
            <a:endParaRPr lang="en-AU" dirty="0"/>
          </a:p>
        </p:txBody>
      </p:sp>
    </p:spTree>
    <p:extLst>
      <p:ext uri="{BB962C8B-B14F-4D97-AF65-F5344CB8AC3E}">
        <p14:creationId xmlns:p14="http://schemas.microsoft.com/office/powerpoint/2010/main" val="383572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1BB867FF-FC45-48F7-8104-F89BE54909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xmlns="" id="{8BB56887-D0D5-4F0C-9E19-7247EB83C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EC1D01B8-67CD-44F2-A440-E522D0BCB70C}"/>
              </a:ext>
            </a:extLst>
          </p:cNvPr>
          <p:cNvSpPr>
            <a:spLocks noGrp="1"/>
          </p:cNvSpPr>
          <p:nvPr>
            <p:ph type="title"/>
          </p:nvPr>
        </p:nvSpPr>
        <p:spPr/>
        <p:txBody>
          <a:bodyPr>
            <a:normAutofit/>
          </a:bodyPr>
          <a:lstStyle/>
          <a:p>
            <a:r>
              <a:rPr lang="en-AU" sz="2800" dirty="0"/>
              <a:t>References</a:t>
            </a:r>
          </a:p>
        </p:txBody>
      </p:sp>
      <p:sp>
        <p:nvSpPr>
          <p:cNvPr id="3" name="Content Placeholder 2">
            <a:extLst>
              <a:ext uri="{FF2B5EF4-FFF2-40B4-BE49-F238E27FC236}">
                <a16:creationId xmlns:a16="http://schemas.microsoft.com/office/drawing/2014/main" xmlns="" id="{E276C0D8-5B69-450A-83C6-966B20863E31}"/>
              </a:ext>
            </a:extLst>
          </p:cNvPr>
          <p:cNvSpPr>
            <a:spLocks noGrp="1"/>
          </p:cNvSpPr>
          <p:nvPr>
            <p:ph idx="1"/>
          </p:nvPr>
        </p:nvSpPr>
        <p:spPr/>
        <p:txBody>
          <a:bodyPr>
            <a:normAutofit/>
          </a:bodyPr>
          <a:lstStyle/>
          <a:p>
            <a:pPr marL="0" indent="0">
              <a:buNone/>
            </a:pPr>
            <a:r>
              <a:rPr lang="en-US" sz="1200" dirty="0" err="1">
                <a:effectLst/>
                <a:latin typeface="Times New Roman" panose="02020603050405020304" pitchFamily="18" charset="0"/>
              </a:rPr>
              <a:t>Auxier</a:t>
            </a:r>
            <a:r>
              <a:rPr lang="en-US" sz="1200" dirty="0">
                <a:effectLst/>
                <a:latin typeface="Times New Roman" panose="02020603050405020304" pitchFamily="18" charset="0"/>
              </a:rPr>
              <a:t>, B., Anderson, M., Perrin, A., &amp; Turner, E. (2020, July 28). </a:t>
            </a:r>
            <a:r>
              <a:rPr lang="en-US" sz="1200" i="1" dirty="0">
                <a:effectLst/>
                <a:latin typeface="Times New Roman" panose="02020603050405020304" pitchFamily="18" charset="0"/>
              </a:rPr>
              <a:t>Parenting Children in the Age of Screens</a:t>
            </a:r>
            <a:r>
              <a:rPr lang="en-US" sz="1200" dirty="0">
                <a:effectLst/>
                <a:latin typeface="Times New Roman" panose="02020603050405020304" pitchFamily="18" charset="0"/>
              </a:rPr>
              <a:t>. Pew Research Center: Internet, Science &amp; Tech. https://www.pewresearch.org/internet/2020/07/28/parenting-children-in-the-age-of-screens/</a:t>
            </a:r>
          </a:p>
          <a:p>
            <a:pPr marL="0" indent="0">
              <a:buNone/>
            </a:pPr>
            <a:r>
              <a:rPr lang="en-US" sz="1200" dirty="0">
                <a:effectLst/>
                <a:latin typeface="Times New Roman" panose="02020603050405020304" pitchFamily="18" charset="0"/>
              </a:rPr>
              <a:t>BBC. (2017, June 30). Limiting time online “won’t protect children.” </a:t>
            </a:r>
            <a:r>
              <a:rPr lang="en-US" sz="1200" i="1" dirty="0">
                <a:effectLst/>
                <a:latin typeface="Times New Roman" panose="02020603050405020304" pitchFamily="18" charset="0"/>
              </a:rPr>
              <a:t>BBC News</a:t>
            </a:r>
            <a:r>
              <a:rPr lang="en-US" sz="1200" dirty="0">
                <a:effectLst/>
                <a:latin typeface="Times New Roman" panose="02020603050405020304" pitchFamily="18" charset="0"/>
              </a:rPr>
              <a:t>. https://www.bbc.com/news/education-40443509</a:t>
            </a:r>
          </a:p>
          <a:p>
            <a:pPr marL="0" indent="0">
              <a:buNone/>
            </a:pPr>
            <a:r>
              <a:rPr lang="en-US" sz="1200" dirty="0" err="1">
                <a:effectLst/>
                <a:latin typeface="Times New Roman" panose="02020603050405020304" pitchFamily="18" charset="0"/>
              </a:rPr>
              <a:t>Çankaya</a:t>
            </a:r>
            <a:r>
              <a:rPr lang="en-US" sz="1200" dirty="0">
                <a:effectLst/>
                <a:latin typeface="Times New Roman" panose="02020603050405020304" pitchFamily="18" charset="0"/>
              </a:rPr>
              <a:t>, S., &amp; </a:t>
            </a:r>
            <a:r>
              <a:rPr lang="en-US" sz="1200" dirty="0" err="1">
                <a:effectLst/>
                <a:latin typeface="Times New Roman" panose="02020603050405020304" pitchFamily="18" charset="0"/>
              </a:rPr>
              <a:t>Odabaşı</a:t>
            </a:r>
            <a:r>
              <a:rPr lang="en-US" sz="1200" dirty="0">
                <a:effectLst/>
                <a:latin typeface="Times New Roman" panose="02020603050405020304" pitchFamily="18" charset="0"/>
              </a:rPr>
              <a:t>, H. F. (2009). Parental controls on children’s computer and Internet use. </a:t>
            </a:r>
            <a:r>
              <a:rPr lang="en-US" sz="1200" i="1" dirty="0">
                <a:effectLst/>
                <a:latin typeface="Times New Roman" panose="02020603050405020304" pitchFamily="18" charset="0"/>
              </a:rPr>
              <a:t>Procedia - Social and Behavioral Sciences</a:t>
            </a:r>
            <a:r>
              <a:rPr lang="en-US" sz="1200" dirty="0">
                <a:effectLst/>
                <a:latin typeface="Times New Roman" panose="02020603050405020304" pitchFamily="18" charset="0"/>
              </a:rPr>
              <a:t>, </a:t>
            </a:r>
            <a:r>
              <a:rPr lang="en-US" sz="1200" i="1" dirty="0">
                <a:effectLst/>
                <a:latin typeface="Times New Roman" panose="02020603050405020304" pitchFamily="18" charset="0"/>
              </a:rPr>
              <a:t>1</a:t>
            </a:r>
            <a:r>
              <a:rPr lang="en-US" sz="1200" dirty="0">
                <a:effectLst/>
                <a:latin typeface="Times New Roman" panose="02020603050405020304" pitchFamily="18" charset="0"/>
              </a:rPr>
              <a:t>(1), 1105–1109. https://doi.org/10.1016/j.sbspro.2009.01.199</a:t>
            </a:r>
          </a:p>
          <a:p>
            <a:pPr marL="0" indent="0">
              <a:buNone/>
            </a:pPr>
            <a:r>
              <a:rPr lang="en-US" sz="1200" dirty="0">
                <a:effectLst/>
                <a:latin typeface="Times New Roman" panose="02020603050405020304" pitchFamily="18" charset="0"/>
              </a:rPr>
              <a:t>Cross, J. (2019, August 8). </a:t>
            </a:r>
            <a:r>
              <a:rPr lang="en-US" sz="1200" i="1" dirty="0">
                <a:effectLst/>
                <a:latin typeface="Times New Roman" panose="02020603050405020304" pitchFamily="18" charset="0"/>
              </a:rPr>
              <a:t>What Does Too Much Screen Time Do to Kids’ Brains?</a:t>
            </a:r>
            <a:r>
              <a:rPr lang="en-US" sz="1200" dirty="0">
                <a:effectLst/>
                <a:latin typeface="Times New Roman" panose="02020603050405020304" pitchFamily="18" charset="0"/>
              </a:rPr>
              <a:t> </a:t>
            </a:r>
            <a:r>
              <a:rPr lang="en-US" sz="1200" dirty="0" err="1">
                <a:effectLst/>
                <a:latin typeface="Times New Roman" panose="02020603050405020304" pitchFamily="18" charset="0"/>
              </a:rPr>
              <a:t>NewYork</a:t>
            </a:r>
            <a:r>
              <a:rPr lang="en-US" sz="1200" dirty="0">
                <a:effectLst/>
                <a:latin typeface="Times New Roman" panose="02020603050405020304" pitchFamily="18" charset="0"/>
              </a:rPr>
              <a:t>-Presbyterian; Health Matters. https://healthmatters.nyp.org/what-does-too-much-screen-time-do-to-childrens-brains/</a:t>
            </a:r>
          </a:p>
          <a:p>
            <a:pPr marL="0" indent="0">
              <a:buNone/>
            </a:pPr>
            <a:r>
              <a:rPr lang="en-US" sz="1200" dirty="0" err="1">
                <a:effectLst/>
                <a:latin typeface="Times New Roman" panose="02020603050405020304" pitchFamily="18" charset="0"/>
              </a:rPr>
              <a:t>Netnanny</a:t>
            </a:r>
            <a:r>
              <a:rPr lang="en-US" sz="1200" dirty="0">
                <a:effectLst/>
                <a:latin typeface="Times New Roman" panose="02020603050405020304" pitchFamily="18" charset="0"/>
              </a:rPr>
              <a:t>. (n.d.). </a:t>
            </a:r>
            <a:r>
              <a:rPr lang="en-US" sz="1200" i="1" dirty="0">
                <a:effectLst/>
                <a:latin typeface="Times New Roman" panose="02020603050405020304" pitchFamily="18" charset="0"/>
              </a:rPr>
              <a:t>Why Parents Should Limit Internet Time After School | Net Nanny</a:t>
            </a:r>
            <a:r>
              <a:rPr lang="en-US" sz="1200" dirty="0">
                <a:effectLst/>
                <a:latin typeface="Times New Roman" panose="02020603050405020304" pitchFamily="18" charset="0"/>
              </a:rPr>
              <a:t>. Www.netnanny.com. https://www.netnanny.com/blog/why-parents-should-limit-internet-time-after-school/#:~:text=Setting%20restrictions%20on%20Internet%20use</a:t>
            </a:r>
          </a:p>
          <a:p>
            <a:pPr marL="0" indent="0">
              <a:buNone/>
            </a:pPr>
            <a:endParaRPr lang="en-AU" sz="1200" dirty="0"/>
          </a:p>
        </p:txBody>
      </p:sp>
      <p:sp>
        <p:nvSpPr>
          <p:cNvPr id="23" name="Arc 22">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37672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69D62AE-E560-4255-B508-609480FEBA8A}"/>
              </a:ext>
            </a:extLst>
          </p:cNvPr>
          <p:cNvSpPr>
            <a:spLocks noGrp="1"/>
          </p:cNvSpPr>
          <p:nvPr>
            <p:ph idx="1"/>
          </p:nvPr>
        </p:nvSpPr>
        <p:spPr>
          <a:xfrm>
            <a:off x="838200" y="858644"/>
            <a:ext cx="10515600" cy="4826723"/>
          </a:xfrm>
        </p:spPr>
        <p:txBody>
          <a:bodyPr>
            <a:normAutofit/>
          </a:bodyPr>
          <a:lstStyle/>
          <a:p>
            <a:pPr marL="0" indent="0">
              <a:lnSpc>
                <a:spcPct val="200000"/>
              </a:lnSpc>
              <a:buNone/>
            </a:pPr>
            <a:r>
              <a:rPr lang="en-US" sz="1200" dirty="0">
                <a:effectLst/>
                <a:latin typeface="Times New Roman" panose="02020603050405020304" pitchFamily="18" charset="0"/>
              </a:rPr>
              <a:t>Pandya, A., &amp; </a:t>
            </a:r>
            <a:r>
              <a:rPr lang="en-US" sz="1200" dirty="0" err="1">
                <a:effectLst/>
                <a:latin typeface="Times New Roman" panose="02020603050405020304" pitchFamily="18" charset="0"/>
              </a:rPr>
              <a:t>Lodha</a:t>
            </a:r>
            <a:r>
              <a:rPr lang="en-US" sz="1200" dirty="0">
                <a:effectLst/>
                <a:latin typeface="Times New Roman" panose="02020603050405020304" pitchFamily="18" charset="0"/>
              </a:rPr>
              <a:t>, P. (2021). Social Connectedness, Excessive Screen Time During COVID-19 and Mental Health: A Review of Current Evidence. </a:t>
            </a:r>
            <a:r>
              <a:rPr lang="en-US" sz="1200" i="1" dirty="0">
                <a:effectLst/>
                <a:latin typeface="Times New Roman" panose="02020603050405020304" pitchFamily="18" charset="0"/>
              </a:rPr>
              <a:t>Frontiers in Human Dynamics</a:t>
            </a:r>
            <a:r>
              <a:rPr lang="en-US" sz="1200" dirty="0">
                <a:effectLst/>
                <a:latin typeface="Times New Roman" panose="02020603050405020304" pitchFamily="18" charset="0"/>
              </a:rPr>
              <a:t>, </a:t>
            </a:r>
            <a:r>
              <a:rPr lang="en-US" sz="1200" i="1" dirty="0">
                <a:effectLst/>
                <a:latin typeface="Times New Roman" panose="02020603050405020304" pitchFamily="18" charset="0"/>
              </a:rPr>
              <a:t>3</a:t>
            </a:r>
            <a:r>
              <a:rPr lang="en-US" sz="1200" dirty="0">
                <a:effectLst/>
                <a:latin typeface="Times New Roman" panose="02020603050405020304" pitchFamily="18" charset="0"/>
              </a:rPr>
              <a:t>. https://doi.org/10.3389/fhumd.2021.684137</a:t>
            </a:r>
          </a:p>
          <a:p>
            <a:pPr marL="0" indent="0">
              <a:lnSpc>
                <a:spcPct val="200000"/>
              </a:lnSpc>
              <a:buNone/>
            </a:pPr>
            <a:r>
              <a:rPr lang="en-US" sz="1200" dirty="0">
                <a:effectLst/>
                <a:latin typeface="Times New Roman" panose="02020603050405020304" pitchFamily="18" charset="0"/>
              </a:rPr>
              <a:t>Poveda, A. (2020, February 28). </a:t>
            </a:r>
            <a:r>
              <a:rPr lang="en-US" sz="1200" i="1" dirty="0">
                <a:effectLst/>
                <a:latin typeface="Times New Roman" panose="02020603050405020304" pitchFamily="18" charset="0"/>
              </a:rPr>
              <a:t>10 Reasons to put Internet Control on your child’s devices</a:t>
            </a:r>
            <a:r>
              <a:rPr lang="en-US" sz="1200" dirty="0">
                <a:effectLst/>
                <a:latin typeface="Times New Roman" panose="02020603050405020304" pitchFamily="18" charset="0"/>
              </a:rPr>
              <a:t>. Www.iKydz.com. https://www.ikydz.com/10-reasons-to-put-internet-controls-on-your-childs-devices/</a:t>
            </a:r>
          </a:p>
          <a:p>
            <a:pPr marL="0" indent="0">
              <a:lnSpc>
                <a:spcPct val="200000"/>
              </a:lnSpc>
              <a:buNone/>
            </a:pPr>
            <a:r>
              <a:rPr lang="en-US" sz="1200" i="1" dirty="0">
                <a:effectLst/>
                <a:latin typeface="Times New Roman" panose="02020603050405020304" pitchFamily="18" charset="0"/>
              </a:rPr>
              <a:t>Too much time on screens? Screen time effects and guidelines for children and young people</a:t>
            </a:r>
            <a:r>
              <a:rPr lang="en-US" sz="1200" dirty="0">
                <a:effectLst/>
                <a:latin typeface="Times New Roman" panose="02020603050405020304" pitchFamily="18" charset="0"/>
              </a:rPr>
              <a:t>. (2021, August 5). Child Family Community Australia. https://aifs.gov.au/cfca/2021/08/05/too-much-time-screens-screen-time-effects-and-guidelines-children-and-young-people#:~:text=For%20screen%20time%2C%20the%20guidelines</a:t>
            </a:r>
          </a:p>
          <a:p>
            <a:pPr marL="0" indent="0">
              <a:lnSpc>
                <a:spcPct val="200000"/>
              </a:lnSpc>
              <a:buNone/>
            </a:pPr>
            <a:r>
              <a:rPr lang="en-US" sz="1200" dirty="0">
                <a:effectLst/>
                <a:latin typeface="Times New Roman" panose="02020603050405020304" pitchFamily="18" charset="0"/>
              </a:rPr>
              <a:t>Twenge, J. M., &amp; Campbell, W. K. (2018). Associations between screen time and lower psychological well-being among children and adolescents: Evidence from a population-based study. </a:t>
            </a:r>
            <a:r>
              <a:rPr lang="en-US" sz="1200" i="1" dirty="0">
                <a:effectLst/>
                <a:latin typeface="Times New Roman" panose="02020603050405020304" pitchFamily="18" charset="0"/>
              </a:rPr>
              <a:t>Preventive Medicine Reports</a:t>
            </a:r>
            <a:r>
              <a:rPr lang="en-US" sz="1200" dirty="0">
                <a:effectLst/>
                <a:latin typeface="Times New Roman" panose="02020603050405020304" pitchFamily="18" charset="0"/>
              </a:rPr>
              <a:t>, </a:t>
            </a:r>
            <a:r>
              <a:rPr lang="en-US" sz="1200" i="1" dirty="0">
                <a:effectLst/>
                <a:latin typeface="Times New Roman" panose="02020603050405020304" pitchFamily="18" charset="0"/>
              </a:rPr>
              <a:t>12</a:t>
            </a:r>
            <a:r>
              <a:rPr lang="en-US" sz="1200" dirty="0">
                <a:effectLst/>
                <a:latin typeface="Times New Roman" panose="02020603050405020304" pitchFamily="18" charset="0"/>
              </a:rPr>
              <a:t>(12), 271–283. https://doi.org/10.1016/j.pmedr.2018.10.003</a:t>
            </a:r>
          </a:p>
          <a:p>
            <a:pPr marL="0" indent="0">
              <a:lnSpc>
                <a:spcPct val="200000"/>
              </a:lnSpc>
              <a:buNone/>
            </a:pPr>
            <a:r>
              <a:rPr lang="en-US" sz="1200" dirty="0">
                <a:effectLst/>
                <a:latin typeface="Times New Roman" panose="02020603050405020304" pitchFamily="18" charset="0"/>
              </a:rPr>
              <a:t>Wheelwright, T. (2020, May 18). </a:t>
            </a:r>
            <a:r>
              <a:rPr lang="en-US" sz="1200" i="1" dirty="0">
                <a:effectLst/>
                <a:latin typeface="Times New Roman" panose="02020603050405020304" pitchFamily="18" charset="0"/>
              </a:rPr>
              <a:t>Experts Reveal the Benefits of Screen Time for Kids</a:t>
            </a:r>
            <a:r>
              <a:rPr lang="en-US" sz="1200" dirty="0">
                <a:effectLst/>
                <a:latin typeface="Times New Roman" panose="02020603050405020304" pitchFamily="18" charset="0"/>
              </a:rPr>
              <a:t>. HighSpeedInternet.com. https://www.highspeedinternet.com/resources/experts-reveal-benefits-of-screen-time-for-kids</a:t>
            </a:r>
          </a:p>
          <a:p>
            <a:pPr marL="0" indent="0">
              <a:buNone/>
            </a:pPr>
            <a:endParaRPr lang="en-AU" sz="1200" dirty="0"/>
          </a:p>
        </p:txBody>
      </p:sp>
    </p:spTree>
    <p:extLst>
      <p:ext uri="{BB962C8B-B14F-4D97-AF65-F5344CB8AC3E}">
        <p14:creationId xmlns:p14="http://schemas.microsoft.com/office/powerpoint/2010/main" val="339925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Many research paper suggests on how the amount  of time spent on using technology has  been strongly associated with  changes in brain; this is critical during </a:t>
            </a:r>
            <a:r>
              <a:rPr lang="en-US" smtClean="0"/>
              <a:t>developmental stage.</a:t>
            </a:r>
            <a:endParaRPr lang="en-US" dirty="0"/>
          </a:p>
        </p:txBody>
      </p:sp>
    </p:spTree>
    <p:extLst>
      <p:ext uri="{BB962C8B-B14F-4D97-AF65-F5344CB8AC3E}">
        <p14:creationId xmlns:p14="http://schemas.microsoft.com/office/powerpoint/2010/main" val="1754318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933401-C808-4A81-B26E-04968F3537E3}"/>
              </a:ext>
            </a:extLst>
          </p:cNvPr>
          <p:cNvSpPr>
            <a:spLocks noGrp="1"/>
          </p:cNvSpPr>
          <p:nvPr>
            <p:ph type="title"/>
          </p:nvPr>
        </p:nvSpPr>
        <p:spPr/>
        <p:txBody>
          <a:bodyPr/>
          <a:lstStyle/>
          <a:p>
            <a:r>
              <a:rPr lang="en-AU" dirty="0"/>
              <a:t>Why we SHOULD restrict </a:t>
            </a:r>
          </a:p>
        </p:txBody>
      </p:sp>
      <p:sp>
        <p:nvSpPr>
          <p:cNvPr id="3" name="Content Placeholder 2">
            <a:extLst>
              <a:ext uri="{FF2B5EF4-FFF2-40B4-BE49-F238E27FC236}">
                <a16:creationId xmlns:a16="http://schemas.microsoft.com/office/drawing/2014/main" xmlns="" id="{D91E0BA6-A6CA-450D-A2ED-C460C8BE36EF}"/>
              </a:ext>
            </a:extLst>
          </p:cNvPr>
          <p:cNvSpPr>
            <a:spLocks noGrp="1"/>
          </p:cNvSpPr>
          <p:nvPr>
            <p:ph idx="1"/>
          </p:nvPr>
        </p:nvSpPr>
        <p:spPr>
          <a:xfrm>
            <a:off x="589280" y="1503680"/>
            <a:ext cx="10764520" cy="4181687"/>
          </a:xfrm>
        </p:spPr>
        <p:txBody>
          <a:bodyPr/>
          <a:lstStyle/>
          <a:p>
            <a:r>
              <a:rPr lang="en-AU" dirty="0"/>
              <a:t>Increasing dependence on technology for the basic knowledge </a:t>
            </a:r>
          </a:p>
          <a:p>
            <a:endParaRPr lang="en-AU" dirty="0"/>
          </a:p>
          <a:p>
            <a:endParaRPr lang="en-AU" dirty="0"/>
          </a:p>
        </p:txBody>
      </p:sp>
      <p:pic>
        <p:nvPicPr>
          <p:cNvPr id="5" name="Picture 4">
            <a:extLst>
              <a:ext uri="{FF2B5EF4-FFF2-40B4-BE49-F238E27FC236}">
                <a16:creationId xmlns:a16="http://schemas.microsoft.com/office/drawing/2014/main" xmlns="" id="{37B14F99-0641-45B9-AB55-9B4B034E5809}"/>
              </a:ext>
            </a:extLst>
          </p:cNvPr>
          <p:cNvPicPr>
            <a:picLocks noChangeAspect="1"/>
          </p:cNvPicPr>
          <p:nvPr/>
        </p:nvPicPr>
        <p:blipFill>
          <a:blip r:embed="rId2"/>
          <a:stretch>
            <a:fillRect/>
          </a:stretch>
        </p:blipFill>
        <p:spPr>
          <a:xfrm>
            <a:off x="1516564" y="2338451"/>
            <a:ext cx="9054791" cy="3200161"/>
          </a:xfrm>
          <a:prstGeom prst="rect">
            <a:avLst/>
          </a:prstGeom>
        </p:spPr>
      </p:pic>
      <p:sp>
        <p:nvSpPr>
          <p:cNvPr id="6" name="TextBox 5">
            <a:extLst>
              <a:ext uri="{FF2B5EF4-FFF2-40B4-BE49-F238E27FC236}">
                <a16:creationId xmlns:a16="http://schemas.microsoft.com/office/drawing/2014/main" xmlns="" id="{12599DD6-F0A9-48F4-8F04-8BC588A922BA}"/>
              </a:ext>
            </a:extLst>
          </p:cNvPr>
          <p:cNvSpPr txBox="1"/>
          <p:nvPr/>
        </p:nvSpPr>
        <p:spPr>
          <a:xfrm>
            <a:off x="8597591" y="5546867"/>
            <a:ext cx="4516244" cy="276999"/>
          </a:xfrm>
          <a:prstGeom prst="rect">
            <a:avLst/>
          </a:prstGeom>
          <a:noFill/>
        </p:spPr>
        <p:txBody>
          <a:bodyPr wrap="square" rtlCol="0">
            <a:spAutoFit/>
          </a:bodyPr>
          <a:lstStyle/>
          <a:p>
            <a:r>
              <a:rPr lang="en-AU" sz="1200" dirty="0"/>
              <a:t>(</a:t>
            </a:r>
            <a:r>
              <a:rPr lang="en-AU" sz="1200" dirty="0" err="1"/>
              <a:t>Çankaya</a:t>
            </a:r>
            <a:r>
              <a:rPr lang="en-AU" sz="1200" dirty="0"/>
              <a:t> &amp; </a:t>
            </a:r>
            <a:r>
              <a:rPr lang="en-AU" sz="1200" dirty="0" err="1"/>
              <a:t>Odabaşı</a:t>
            </a:r>
            <a:r>
              <a:rPr lang="en-AU" sz="1200" dirty="0"/>
              <a:t>, 2009)</a:t>
            </a:r>
          </a:p>
        </p:txBody>
      </p:sp>
    </p:spTree>
    <p:extLst>
      <p:ext uri="{BB962C8B-B14F-4D97-AF65-F5344CB8AC3E}">
        <p14:creationId xmlns:p14="http://schemas.microsoft.com/office/powerpoint/2010/main" val="753263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105A2E-6030-45B0-AEB5-05C8BE9519FA}"/>
              </a:ext>
            </a:extLst>
          </p:cNvPr>
          <p:cNvSpPr>
            <a:spLocks noGrp="1"/>
          </p:cNvSpPr>
          <p:nvPr>
            <p:ph type="title"/>
          </p:nvPr>
        </p:nvSpPr>
        <p:spPr>
          <a:xfrm>
            <a:off x="6769570" y="530578"/>
            <a:ext cx="4771178" cy="1160110"/>
          </a:xfrm>
        </p:spPr>
        <p:txBody>
          <a:bodyPr>
            <a:normAutofit fontScale="90000"/>
          </a:bodyPr>
          <a:lstStyle/>
          <a:p>
            <a:r>
              <a:rPr lang="en-AU" sz="3700"/>
              <a:t>Impact: Psychological</a:t>
            </a:r>
            <a:endParaRPr lang="en-AU" sz="3700" dirty="0"/>
          </a:p>
        </p:txBody>
      </p:sp>
      <p:graphicFrame>
        <p:nvGraphicFramePr>
          <p:cNvPr id="25" name="Content Placeholder 2">
            <a:extLst>
              <a:ext uri="{FF2B5EF4-FFF2-40B4-BE49-F238E27FC236}">
                <a16:creationId xmlns:a16="http://schemas.microsoft.com/office/drawing/2014/main" xmlns="" id="{7A03E4DC-A810-2FDA-3233-386F21C0EAFC}"/>
              </a:ext>
            </a:extLst>
          </p:cNvPr>
          <p:cNvGraphicFramePr>
            <a:graphicFrameLocks noGrp="1"/>
          </p:cNvGraphicFramePr>
          <p:nvPr>
            <p:ph idx="1"/>
          </p:nvPr>
        </p:nvGraphicFramePr>
        <p:xfrm>
          <a:off x="6769570" y="1825625"/>
          <a:ext cx="4771178" cy="4388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xmlns="" id="{BEAD8047-EB30-4A93-980B-6A6012B547AA}"/>
              </a:ext>
            </a:extLst>
          </p:cNvPr>
          <p:cNvPicPr>
            <a:picLocks noChangeAspect="1"/>
          </p:cNvPicPr>
          <p:nvPr/>
        </p:nvPicPr>
        <p:blipFill>
          <a:blip r:embed="rId7"/>
          <a:stretch>
            <a:fillRect/>
          </a:stretch>
        </p:blipFill>
        <p:spPr>
          <a:xfrm>
            <a:off x="838199" y="876865"/>
            <a:ext cx="5817622" cy="5337667"/>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8" name="TextBox 7">
            <a:extLst>
              <a:ext uri="{FF2B5EF4-FFF2-40B4-BE49-F238E27FC236}">
                <a16:creationId xmlns:a16="http://schemas.microsoft.com/office/drawing/2014/main" xmlns="" id="{0E92F5FA-F1C9-4A58-8E2B-D6757A52DD1A}"/>
              </a:ext>
            </a:extLst>
          </p:cNvPr>
          <p:cNvSpPr txBox="1"/>
          <p:nvPr/>
        </p:nvSpPr>
        <p:spPr>
          <a:xfrm>
            <a:off x="5331868" y="6514853"/>
            <a:ext cx="3479180" cy="261610"/>
          </a:xfrm>
          <a:prstGeom prst="rect">
            <a:avLst/>
          </a:prstGeom>
          <a:noFill/>
        </p:spPr>
        <p:txBody>
          <a:bodyPr wrap="square" rtlCol="0">
            <a:spAutoFit/>
          </a:bodyPr>
          <a:lstStyle/>
          <a:p>
            <a:r>
              <a:rPr lang="en-AU" sz="1100"/>
              <a:t>(Twenge &amp; Campbell, 2018)</a:t>
            </a:r>
            <a:endParaRPr lang="en-AU" sz="1100" dirty="0"/>
          </a:p>
        </p:txBody>
      </p:sp>
      <p:sp>
        <p:nvSpPr>
          <p:cNvPr id="9" name="TextBox 8">
            <a:extLst>
              <a:ext uri="{FF2B5EF4-FFF2-40B4-BE49-F238E27FC236}">
                <a16:creationId xmlns:a16="http://schemas.microsoft.com/office/drawing/2014/main" xmlns="" id="{C4FF536C-9B18-4766-8DC6-92254DAECE16}"/>
              </a:ext>
            </a:extLst>
          </p:cNvPr>
          <p:cNvSpPr txBox="1"/>
          <p:nvPr/>
        </p:nvSpPr>
        <p:spPr>
          <a:xfrm>
            <a:off x="738910" y="6282350"/>
            <a:ext cx="6332548" cy="253916"/>
          </a:xfrm>
          <a:prstGeom prst="rect">
            <a:avLst/>
          </a:prstGeom>
          <a:noFill/>
        </p:spPr>
        <p:txBody>
          <a:bodyPr wrap="square" rtlCol="0">
            <a:spAutoFit/>
          </a:bodyPr>
          <a:lstStyle/>
          <a:p>
            <a:r>
              <a:rPr lang="en-US" sz="1050" b="0" i="0">
                <a:solidFill>
                  <a:srgbClr val="333333"/>
                </a:solidFill>
                <a:effectLst/>
                <a:latin typeface="Cambria" panose="02040503050406030204" pitchFamily="18" charset="0"/>
              </a:rPr>
              <a:t>Percentage who do not stay calm when challenged, by age and level of screen time, with controls, U.S., 2016. </a:t>
            </a:r>
            <a:endParaRPr lang="en-AU" sz="1050" dirty="0"/>
          </a:p>
        </p:txBody>
      </p:sp>
    </p:spTree>
    <p:extLst>
      <p:ext uri="{BB962C8B-B14F-4D97-AF65-F5344CB8AC3E}">
        <p14:creationId xmlns:p14="http://schemas.microsoft.com/office/powerpoint/2010/main" val="2694359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xmlns="" id="{C2554CA6-288E-4202-BC52-2E5A8F0C0A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xmlns=""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F2E729D-EB9F-4ACB-9309-309E653BFC7B}"/>
              </a:ext>
            </a:extLst>
          </p:cNvPr>
          <p:cNvSpPr>
            <a:spLocks noGrp="1"/>
          </p:cNvSpPr>
          <p:nvPr>
            <p:ph type="title"/>
          </p:nvPr>
        </p:nvSpPr>
        <p:spPr>
          <a:xfrm>
            <a:off x="1171074" y="1396686"/>
            <a:ext cx="3240506" cy="4064628"/>
          </a:xfrm>
        </p:spPr>
        <p:txBody>
          <a:bodyPr>
            <a:normAutofit/>
          </a:bodyPr>
          <a:lstStyle/>
          <a:p>
            <a:r>
              <a:rPr lang="en-AU" dirty="0">
                <a:solidFill>
                  <a:srgbClr val="FFFFFF"/>
                </a:solidFill>
              </a:rPr>
              <a:t>Impact: Social effects</a:t>
            </a:r>
          </a:p>
        </p:txBody>
      </p:sp>
      <p:sp>
        <p:nvSpPr>
          <p:cNvPr id="19" name="Content Placeholder 2">
            <a:extLst>
              <a:ext uri="{FF2B5EF4-FFF2-40B4-BE49-F238E27FC236}">
                <a16:creationId xmlns:a16="http://schemas.microsoft.com/office/drawing/2014/main" xmlns="" id="{A563017C-A87E-407C-94FA-89A4321FF473}"/>
              </a:ext>
            </a:extLst>
          </p:cNvPr>
          <p:cNvSpPr>
            <a:spLocks noGrp="1"/>
          </p:cNvSpPr>
          <p:nvPr>
            <p:ph idx="1"/>
          </p:nvPr>
        </p:nvSpPr>
        <p:spPr>
          <a:xfrm>
            <a:off x="5370153" y="1526033"/>
            <a:ext cx="5536397" cy="3935281"/>
          </a:xfrm>
        </p:spPr>
        <p:txBody>
          <a:bodyPr>
            <a:normAutofit/>
          </a:bodyPr>
          <a:lstStyle/>
          <a:p>
            <a:r>
              <a:rPr lang="en-US" dirty="0"/>
              <a:t>Reports highlight that two-thirds of parents in the U.S. consider parenting harder compared to 20 years ago.</a:t>
            </a:r>
          </a:p>
          <a:p>
            <a:r>
              <a:rPr lang="en-US" dirty="0"/>
              <a:t>More screen time reduces person-person interactions, increasing the rate of family conflicts.</a:t>
            </a:r>
          </a:p>
          <a:p>
            <a:r>
              <a:rPr lang="en-US" dirty="0"/>
              <a:t>Hinders communication skills during early development stage.</a:t>
            </a:r>
          </a:p>
          <a:p>
            <a:pPr marL="0" indent="0">
              <a:buNone/>
            </a:pPr>
            <a:endParaRPr lang="en-US" dirty="0"/>
          </a:p>
          <a:p>
            <a:endParaRPr lang="en-US" dirty="0"/>
          </a:p>
          <a:p>
            <a:endParaRPr lang="en-AU" dirty="0"/>
          </a:p>
        </p:txBody>
      </p:sp>
      <p:sp>
        <p:nvSpPr>
          <p:cNvPr id="28" name="Arc 27">
            <a:extLst>
              <a:ext uri="{FF2B5EF4-FFF2-40B4-BE49-F238E27FC236}">
                <a16:creationId xmlns:a16="http://schemas.microsoft.com/office/drawing/2014/main" xmlns="" id="{5B7778FC-632E-4DCA-A7CB-0D7731CC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xmlns="" id="{FA23A907-97FB-4A8F-880A-DD77401C42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912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0E0A9E9-FADF-42B9-BA25-100E7AC8864E}"/>
              </a:ext>
            </a:extLst>
          </p:cNvPr>
          <p:cNvSpPr>
            <a:spLocks noGrp="1"/>
          </p:cNvSpPr>
          <p:nvPr>
            <p:ph type="title"/>
          </p:nvPr>
        </p:nvSpPr>
        <p:spPr>
          <a:xfrm>
            <a:off x="686834" y="1153572"/>
            <a:ext cx="3200400" cy="4461163"/>
          </a:xfrm>
        </p:spPr>
        <p:txBody>
          <a:bodyPr>
            <a:normAutofit/>
          </a:bodyPr>
          <a:lstStyle/>
          <a:p>
            <a:r>
              <a:rPr lang="en-AU">
                <a:solidFill>
                  <a:srgbClr val="FFFFFF"/>
                </a:solidFill>
              </a:rPr>
              <a:t>Impacts: Health</a:t>
            </a:r>
          </a:p>
        </p:txBody>
      </p:sp>
      <p:sp>
        <p:nvSpPr>
          <p:cNvPr id="3" name="Content Placeholder 2">
            <a:extLst>
              <a:ext uri="{FF2B5EF4-FFF2-40B4-BE49-F238E27FC236}">
                <a16:creationId xmlns:a16="http://schemas.microsoft.com/office/drawing/2014/main" xmlns="" id="{67854CE2-C5D3-4003-A62A-6C04A9E1E1D2}"/>
              </a:ext>
            </a:extLst>
          </p:cNvPr>
          <p:cNvSpPr>
            <a:spLocks noGrp="1"/>
          </p:cNvSpPr>
          <p:nvPr>
            <p:ph idx="1"/>
          </p:nvPr>
        </p:nvSpPr>
        <p:spPr>
          <a:xfrm>
            <a:off x="4447308" y="591344"/>
            <a:ext cx="6906491" cy="5585619"/>
          </a:xfrm>
        </p:spPr>
        <p:txBody>
          <a:bodyPr anchor="ctr">
            <a:normAutofit/>
          </a:bodyPr>
          <a:lstStyle/>
          <a:p>
            <a:r>
              <a:rPr lang="en-AU"/>
              <a:t>Long screen time hours affects weight and diet in children aged 5-17 years old.</a:t>
            </a:r>
          </a:p>
          <a:p>
            <a:r>
              <a:rPr lang="en-AU"/>
              <a:t>Recommendation by Australian Government: no screen time for children aged under 2 years.</a:t>
            </a:r>
          </a:p>
          <a:p>
            <a:r>
              <a:rPr lang="en-AU"/>
              <a:t>Negative outcomes of prolonged usage include obesity, chronic back and neck pains, sleeping habits</a:t>
            </a:r>
          </a:p>
          <a:p>
            <a:r>
              <a:rPr lang="en-AU"/>
              <a:t>A 2018 findings indicated 2 hours screen time usage limited language and learning abilities while 7 hours screen time usage showed that the thinning of cortex; critical thinking and reasoning. </a:t>
            </a: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912288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6AFE518-8AD3-4E55-95E8-979E7504E8A6}"/>
              </a:ext>
            </a:extLst>
          </p:cNvPr>
          <p:cNvSpPr>
            <a:spLocks noGrp="1"/>
          </p:cNvSpPr>
          <p:nvPr>
            <p:ph type="title"/>
          </p:nvPr>
        </p:nvSpPr>
        <p:spPr>
          <a:xfrm>
            <a:off x="686834" y="1153572"/>
            <a:ext cx="3200400" cy="4461163"/>
          </a:xfrm>
        </p:spPr>
        <p:txBody>
          <a:bodyPr>
            <a:normAutofit/>
          </a:bodyPr>
          <a:lstStyle/>
          <a:p>
            <a:r>
              <a:rPr lang="en-AU">
                <a:solidFill>
                  <a:srgbClr val="FFFFFF"/>
                </a:solidFill>
              </a:rPr>
              <a:t>Irrespective of the pros…</a:t>
            </a:r>
          </a:p>
        </p:txBody>
      </p:sp>
      <p:sp>
        <p:nvSpPr>
          <p:cNvPr id="3" name="Content Placeholder 2">
            <a:extLst>
              <a:ext uri="{FF2B5EF4-FFF2-40B4-BE49-F238E27FC236}">
                <a16:creationId xmlns:a16="http://schemas.microsoft.com/office/drawing/2014/main" xmlns="" id="{7CD38FA4-95C7-42AB-AA34-328AE16422F2}"/>
              </a:ext>
            </a:extLst>
          </p:cNvPr>
          <p:cNvSpPr>
            <a:spLocks noGrp="1"/>
          </p:cNvSpPr>
          <p:nvPr>
            <p:ph idx="1"/>
          </p:nvPr>
        </p:nvSpPr>
        <p:spPr>
          <a:xfrm>
            <a:off x="4447308" y="591344"/>
            <a:ext cx="6906491" cy="5585619"/>
          </a:xfrm>
        </p:spPr>
        <p:txBody>
          <a:bodyPr anchor="ctr">
            <a:normAutofit/>
          </a:bodyPr>
          <a:lstStyle/>
          <a:p>
            <a:r>
              <a:rPr lang="en-AU" dirty="0"/>
              <a:t>The extent of educational content in internet is vast</a:t>
            </a:r>
          </a:p>
          <a:p>
            <a:r>
              <a:rPr lang="en-AU" dirty="0"/>
              <a:t>The ability to access and search information effectively</a:t>
            </a:r>
          </a:p>
          <a:p>
            <a:r>
              <a:rPr lang="en-AU" dirty="0"/>
              <a:t>Ability to multitask with lesser distractions</a:t>
            </a:r>
          </a:p>
          <a:p>
            <a:r>
              <a:rPr lang="en-AU" dirty="0"/>
              <a:t>The limitations on:</a:t>
            </a:r>
          </a:p>
          <a:p>
            <a:pPr lvl="1"/>
            <a:r>
              <a:rPr lang="en-AU" dirty="0"/>
              <a:t>understanding  of cyberbullying and staying safe online</a:t>
            </a:r>
          </a:p>
          <a:p>
            <a:pPr lvl="1"/>
            <a:r>
              <a:rPr lang="en-AU" dirty="0"/>
              <a:t>gaining knowledge on digital skills and emotional resilience </a:t>
            </a:r>
          </a:p>
          <a:p>
            <a:pPr lvl="1"/>
            <a:endParaRPr lang="en-AU" dirty="0"/>
          </a:p>
          <a:p>
            <a:pPr lvl="1"/>
            <a:endParaRPr lang="en-AU" dirty="0"/>
          </a:p>
          <a:p>
            <a:pPr lvl="1"/>
            <a:endParaRPr lang="en-AU" dirty="0"/>
          </a:p>
          <a:p>
            <a:endParaRPr lang="en-AU" dirty="0"/>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583920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D5261A0-8BCE-49FC-8AF9-9360DAC3168C}"/>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Conclusion</a:t>
            </a:r>
          </a:p>
        </p:txBody>
      </p:sp>
      <p:sp>
        <p:nvSpPr>
          <p:cNvPr id="15" name="Arc 14">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xmlns="" id="{96835CA1-457B-443A-8958-078484BB4EC6}"/>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a:t>Despite the fact that there are benefits associated with certain amount of screen times like cognitive and  communication, the advantages of restricting technology usage outweigh the disadvantages. </a:t>
            </a:r>
          </a:p>
          <a:p>
            <a:pPr marL="285750" indent="-228600">
              <a:lnSpc>
                <a:spcPct val="90000"/>
              </a:lnSpc>
              <a:spcAft>
                <a:spcPts val="600"/>
              </a:spcAft>
              <a:buFont typeface="Arial" panose="020B0604020202020204" pitchFamily="34" charset="0"/>
              <a:buChar char="•"/>
            </a:pPr>
            <a:r>
              <a:rPr lang="en-US" dirty="0"/>
              <a:t>An approach to tackle this raising concern would be the usage of parental control software or apps that help limit screen time.</a:t>
            </a:r>
          </a:p>
          <a:p>
            <a:pPr marL="285750" indent="-228600">
              <a:lnSpc>
                <a:spcPct val="90000"/>
              </a:lnSpc>
              <a:spcAft>
                <a:spcPts val="600"/>
              </a:spcAft>
              <a:buFont typeface="Arial" panose="020B0604020202020204" pitchFamily="34" charset="0"/>
              <a:buChar char="•"/>
            </a:pPr>
            <a:r>
              <a:rPr lang="en-US" dirty="0"/>
              <a:t>Another strategy in reducing screen time among young adolescents include reinforcing activities that involve outdoor and social interactions like football or picnic.  </a:t>
            </a:r>
          </a:p>
          <a:p>
            <a:pPr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420858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4E1BEB12-92AF-4445-98AD-4C7756E7C9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D0522C2C-7B5C-48A7-A969-03941E5D2E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xmlns="" id="{9C682A1A-5B2D-4111-BBD6-620165633E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xmlns="" id="{D6EE29F2-D77F-4BD0-A20B-334D316A1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xmlns="" id="{22D09ED2-868F-42C6-866E-F92E0CEF31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5D58FCA-90B5-44AA-A428-12FDDE120F1A}"/>
              </a:ext>
            </a:extLst>
          </p:cNvPr>
          <p:cNvSpPr>
            <a:spLocks noGrp="1"/>
          </p:cNvSpPr>
          <p:nvPr>
            <p:ph type="title"/>
          </p:nvPr>
        </p:nvSpPr>
        <p:spPr>
          <a:xfrm>
            <a:off x="2893291" y="1745196"/>
            <a:ext cx="7644627" cy="2751086"/>
          </a:xfrm>
        </p:spPr>
        <p:txBody>
          <a:bodyPr vert="horz" lIns="91440" tIns="45720" rIns="91440" bIns="45720" rtlCol="0" anchor="b">
            <a:normAutofit/>
          </a:bodyPr>
          <a:lstStyle/>
          <a:p>
            <a:pPr algn="r"/>
            <a:r>
              <a:rPr lang="en-US" sz="6000" kern="1200" dirty="0">
                <a:solidFill>
                  <a:schemeClr val="tx1"/>
                </a:solidFill>
                <a:latin typeface="+mj-lt"/>
                <a:ea typeface="+mj-ea"/>
                <a:cs typeface="+mj-cs"/>
              </a:rPr>
              <a:t>Questions ? </a:t>
            </a:r>
          </a:p>
        </p:txBody>
      </p:sp>
    </p:spTree>
    <p:extLst>
      <p:ext uri="{BB962C8B-B14F-4D97-AF65-F5344CB8AC3E}">
        <p14:creationId xmlns:p14="http://schemas.microsoft.com/office/powerpoint/2010/main" val="183746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435</TotalTime>
  <Words>743</Words>
  <Application>Microsoft Office PowerPoint</Application>
  <PresentationFormat>Custom</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Angles</vt:lpstr>
      <vt:lpstr>Impact of increased screentime on kids</vt:lpstr>
      <vt:lpstr>Introduction</vt:lpstr>
      <vt:lpstr>Why we SHOULD restrict </vt:lpstr>
      <vt:lpstr>Impact: Psychological</vt:lpstr>
      <vt:lpstr>Impact: Social effects</vt:lpstr>
      <vt:lpstr>Impacts: Health</vt:lpstr>
      <vt:lpstr>Irrespective of the pros…</vt:lpstr>
      <vt:lpstr>Conclusion</vt:lpstr>
      <vt:lpstr>Questions ? </vt:lpstr>
      <vt:lpstr>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Arshi Fatema</dc:creator>
  <cp:lastModifiedBy>User</cp:lastModifiedBy>
  <cp:revision>6</cp:revision>
  <dcterms:created xsi:type="dcterms:W3CDTF">2022-04-26T10:47:27Z</dcterms:created>
  <dcterms:modified xsi:type="dcterms:W3CDTF">2022-04-27T06:51:30Z</dcterms:modified>
</cp:coreProperties>
</file>