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9" autoAdjust="0"/>
    <p:restoredTop sz="94660"/>
  </p:normalViewPr>
  <p:slideViewPr>
    <p:cSldViewPr snapToGrid="0">
      <p:cViewPr varScale="1">
        <p:scale>
          <a:sx n="63" d="100"/>
          <a:sy n="63" d="100"/>
        </p:scale>
        <p:origin x="-138" y="-3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3C534-491E-4F3E-A378-4D2B8A95A943}"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101453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3C534-491E-4F3E-A378-4D2B8A95A943}"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161759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3C534-491E-4F3E-A378-4D2B8A95A943}"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1794939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3C534-491E-4F3E-A378-4D2B8A95A943}"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189809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3C534-491E-4F3E-A378-4D2B8A95A943}"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675935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83C534-491E-4F3E-A378-4D2B8A95A943}" type="datetimeFigureOut">
              <a:rPr lang="en-US" smtClean="0"/>
              <a:pPr/>
              <a:t>6/13/2017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79461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83C534-491E-4F3E-A378-4D2B8A95A943}" type="datetimeFigureOut">
              <a:rPr lang="en-US" smtClean="0"/>
              <a:pPr/>
              <a:t>6/13/2017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692522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83C534-491E-4F3E-A378-4D2B8A95A943}"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3490285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83C534-491E-4F3E-A378-4D2B8A95A943}"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3166762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183C534-491E-4F3E-A378-4D2B8A95A943}"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288209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3C534-491E-4F3E-A378-4D2B8A95A943}"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206701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83C534-491E-4F3E-A378-4D2B8A95A943}"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371185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83C534-491E-4F3E-A378-4D2B8A95A943}" type="datetimeFigureOut">
              <a:rPr lang="en-US" smtClean="0"/>
              <a:pPr/>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310962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183C534-491E-4F3E-A378-4D2B8A95A943}" type="datetimeFigureOut">
              <a:rPr lang="en-US" smtClean="0"/>
              <a:pPr/>
              <a:t>6/13/2017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359028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83C534-491E-4F3E-A378-4D2B8A95A943}" type="datetimeFigureOut">
              <a:rPr lang="en-US" smtClean="0"/>
              <a:pPr/>
              <a:t>6/13/2017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375972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183C534-491E-4F3E-A378-4D2B8A95A943}" type="datetimeFigureOut">
              <a:rPr lang="en-US" smtClean="0"/>
              <a:pPr/>
              <a:t>6/13/2017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52324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3C534-491E-4F3E-A378-4D2B8A95A943}"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366531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83C534-491E-4F3E-A378-4D2B8A95A943}" type="datetimeFigureOut">
              <a:rPr lang="en-US" smtClean="0"/>
              <a:pPr/>
              <a:t>6/13/2017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EEAEA44-5C4B-43CF-B5E9-7D39885120F0}" type="slidenum">
              <a:rPr lang="en-US" smtClean="0"/>
              <a:pPr/>
              <a:t>‹#›</a:t>
            </a:fld>
            <a:endParaRPr lang="en-US"/>
          </a:p>
        </p:txBody>
      </p:sp>
    </p:spTree>
    <p:extLst>
      <p:ext uri="{BB962C8B-B14F-4D97-AF65-F5344CB8AC3E}">
        <p14:creationId xmlns:p14="http://schemas.microsoft.com/office/powerpoint/2010/main" xmlns="" val="4002076099"/>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Encrypting and Decrypting Data </a:t>
            </a:r>
          </a:p>
        </p:txBody>
      </p:sp>
      <p:sp>
        <p:nvSpPr>
          <p:cNvPr id="3" name="Subtitle 2"/>
          <p:cNvSpPr>
            <a:spLocks noGrp="1"/>
          </p:cNvSpPr>
          <p:nvPr>
            <p:ph type="subTitle" idx="1"/>
          </p:nvPr>
        </p:nvSpPr>
        <p:spPr/>
        <p:txBody>
          <a:bodyPr/>
          <a:lstStyle/>
          <a:p>
            <a:r>
              <a:rPr lang="en-US" dirty="0" smtClean="0"/>
              <a:t>By : Salman </a:t>
            </a:r>
            <a:r>
              <a:rPr lang="en-US" dirty="0" err="1" smtClean="0"/>
              <a:t>masood</a:t>
            </a:r>
            <a:endParaRPr lang="en-US" dirty="0"/>
          </a:p>
        </p:txBody>
      </p:sp>
    </p:spTree>
    <p:extLst>
      <p:ext uri="{BB962C8B-B14F-4D97-AF65-F5344CB8AC3E}">
        <p14:creationId xmlns:p14="http://schemas.microsoft.com/office/powerpoint/2010/main" xmlns="" val="308833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Keys By Method </a:t>
            </a:r>
            <a:endParaRPr lang="en-US" dirty="0"/>
          </a:p>
        </p:txBody>
      </p:sp>
      <p:sp>
        <p:nvSpPr>
          <p:cNvPr id="3" name="Content Placeholder 2"/>
          <p:cNvSpPr>
            <a:spLocks noGrp="1"/>
          </p:cNvSpPr>
          <p:nvPr>
            <p:ph idx="1"/>
          </p:nvPr>
        </p:nvSpPr>
        <p:spPr/>
        <p:txBody>
          <a:bodyPr/>
          <a:lstStyle/>
          <a:p>
            <a:pPr marL="0" indent="0">
              <a:buNone/>
            </a:pPr>
            <a:r>
              <a:rPr lang="en-US" dirty="0"/>
              <a:t>The symmetric encryption classes, such as </a:t>
            </a:r>
            <a:r>
              <a:rPr lang="en-US" b="1" dirty="0" err="1">
                <a:solidFill>
                  <a:srgbClr val="00B0F0"/>
                </a:solidFill>
              </a:rPr>
              <a:t>RijndaelManaged</a:t>
            </a:r>
            <a:r>
              <a:rPr lang="en-US" dirty="0">
                <a:solidFill>
                  <a:srgbClr val="00B0F0"/>
                </a:solidFill>
              </a:rPr>
              <a:t> </a:t>
            </a:r>
            <a:r>
              <a:rPr lang="en-US" dirty="0"/>
              <a:t>also provide the </a:t>
            </a:r>
            <a:r>
              <a:rPr lang="en-US" b="1" dirty="0" err="1">
                <a:solidFill>
                  <a:srgbClr val="00B0F0"/>
                </a:solidFill>
              </a:rPr>
              <a:t>GenerateKey</a:t>
            </a:r>
            <a:r>
              <a:rPr lang="en-US" b="1" dirty="0">
                <a:solidFill>
                  <a:srgbClr val="00B0F0"/>
                </a:solidFill>
              </a:rPr>
              <a:t>()</a:t>
            </a:r>
            <a:r>
              <a:rPr lang="en-US" dirty="0"/>
              <a:t> and </a:t>
            </a:r>
            <a:r>
              <a:rPr lang="en-US" b="1" dirty="0" err="1">
                <a:solidFill>
                  <a:srgbClr val="00B0F0"/>
                </a:solidFill>
              </a:rPr>
              <a:t>GenerateIV</a:t>
            </a:r>
            <a:r>
              <a:rPr lang="en-US" b="1" dirty="0">
                <a:solidFill>
                  <a:srgbClr val="00B0F0"/>
                </a:solidFill>
              </a:rPr>
              <a:t>()</a:t>
            </a:r>
            <a:r>
              <a:rPr lang="en-US" dirty="0"/>
              <a:t> methods that you can use to generate keys and </a:t>
            </a:r>
            <a:r>
              <a:rPr lang="en-US" dirty="0" smtClean="0"/>
              <a:t>Iv.</a:t>
            </a:r>
          </a:p>
          <a:p>
            <a:pPr marL="0" indent="0">
              <a:buNone/>
            </a:pPr>
            <a:r>
              <a:rPr lang="en-US" dirty="0" smtClean="0"/>
              <a:t>Steps to write code : </a:t>
            </a:r>
          </a:p>
          <a:p>
            <a:pPr marL="0" indent="0">
              <a:buNone/>
            </a:pPr>
            <a:r>
              <a:rPr lang="en-US" dirty="0"/>
              <a:t>C</a:t>
            </a:r>
            <a:r>
              <a:rPr lang="en-US" dirty="0" smtClean="0"/>
              <a:t>reates </a:t>
            </a:r>
            <a:r>
              <a:rPr lang="en-US" dirty="0"/>
              <a:t>a </a:t>
            </a:r>
            <a:r>
              <a:rPr lang="en-US" b="1" dirty="0" err="1">
                <a:solidFill>
                  <a:srgbClr val="00B0F0"/>
                </a:solidFill>
              </a:rPr>
              <a:t>RijndaelManaged</a:t>
            </a:r>
            <a:r>
              <a:rPr lang="en-US" dirty="0"/>
              <a:t> object and calls the </a:t>
            </a:r>
            <a:r>
              <a:rPr lang="en-US" b="1" dirty="0" err="1">
                <a:solidFill>
                  <a:srgbClr val="00B0F0"/>
                </a:solidFill>
              </a:rPr>
              <a:t>GenerateKey</a:t>
            </a:r>
            <a:r>
              <a:rPr lang="en-US" b="1" dirty="0">
                <a:solidFill>
                  <a:srgbClr val="00B0F0"/>
                </a:solidFill>
              </a:rPr>
              <a:t>()</a:t>
            </a:r>
            <a:r>
              <a:rPr lang="en-US" dirty="0"/>
              <a:t> and </a:t>
            </a:r>
            <a:r>
              <a:rPr lang="en-US" b="1" dirty="0" err="1">
                <a:solidFill>
                  <a:srgbClr val="00B0F0"/>
                </a:solidFill>
              </a:rPr>
              <a:t>GenerateIV</a:t>
            </a:r>
            <a:r>
              <a:rPr lang="en-US" b="1" dirty="0">
                <a:solidFill>
                  <a:srgbClr val="00B0F0"/>
                </a:solidFill>
              </a:rPr>
              <a:t>()</a:t>
            </a:r>
            <a:r>
              <a:rPr lang="en-US" dirty="0"/>
              <a:t> methods to generate a key and an IV. The Key and the IV properties are then accessed and printed as strings using the default encoding to the console</a:t>
            </a:r>
            <a:endParaRPr lang="en-US" dirty="0" smtClean="0"/>
          </a:p>
          <a:p>
            <a:pPr marL="0" indent="0">
              <a:buNone/>
            </a:pPr>
            <a:endParaRPr lang="en-US" dirty="0"/>
          </a:p>
        </p:txBody>
      </p:sp>
    </p:spTree>
    <p:extLst>
      <p:ext uri="{BB962C8B-B14F-4D97-AF65-F5344CB8AC3E}">
        <p14:creationId xmlns:p14="http://schemas.microsoft.com/office/powerpoint/2010/main" xmlns="" val="122808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Data</a:t>
            </a:r>
          </a:p>
        </p:txBody>
      </p:sp>
      <p:sp>
        <p:nvSpPr>
          <p:cNvPr id="3" name="Content Placeholder 2"/>
          <p:cNvSpPr>
            <a:spLocks noGrp="1"/>
          </p:cNvSpPr>
          <p:nvPr>
            <p:ph idx="1"/>
          </p:nvPr>
        </p:nvSpPr>
        <p:spPr>
          <a:xfrm>
            <a:off x="542203" y="1242427"/>
            <a:ext cx="11511252" cy="5231109"/>
          </a:xfrm>
        </p:spPr>
        <p:txBody>
          <a:bodyPr>
            <a:normAutofit/>
          </a:bodyPr>
          <a:lstStyle/>
          <a:p>
            <a:pPr marL="0" indent="0">
              <a:buNone/>
            </a:pPr>
            <a:r>
              <a:rPr lang="en-US" sz="2400" dirty="0"/>
              <a:t>The symmetric encryption classes of the .NET Framework provides the </a:t>
            </a:r>
            <a:r>
              <a:rPr lang="en-US" sz="2400" b="1" dirty="0" err="1">
                <a:solidFill>
                  <a:srgbClr val="00B0F0"/>
                </a:solidFill>
              </a:rPr>
              <a:t>CreateEncryptor</a:t>
            </a:r>
            <a:r>
              <a:rPr lang="en-US" sz="2400" b="1" dirty="0">
                <a:solidFill>
                  <a:srgbClr val="00B0F0"/>
                </a:solidFill>
              </a:rPr>
              <a:t>()</a:t>
            </a:r>
            <a:r>
              <a:rPr lang="en-US" sz="2400" dirty="0"/>
              <a:t> method that returns an object of the </a:t>
            </a:r>
            <a:r>
              <a:rPr lang="en-US" sz="2400" b="1" dirty="0" err="1">
                <a:solidFill>
                  <a:srgbClr val="00B0F0"/>
                </a:solidFill>
              </a:rPr>
              <a:t>ICryptoTransform</a:t>
            </a:r>
            <a:r>
              <a:rPr lang="en-US" sz="2400" dirty="0">
                <a:solidFill>
                  <a:srgbClr val="00B0F0"/>
                </a:solidFill>
              </a:rPr>
              <a:t> </a:t>
            </a:r>
            <a:r>
              <a:rPr lang="en-US" sz="2400" dirty="0"/>
              <a:t>interface. The </a:t>
            </a:r>
            <a:r>
              <a:rPr lang="en-US" sz="2400" b="1" dirty="0" err="1">
                <a:solidFill>
                  <a:srgbClr val="00B0F0"/>
                </a:solidFill>
              </a:rPr>
              <a:t>ICryptoTransform</a:t>
            </a:r>
            <a:r>
              <a:rPr lang="en-US" sz="2400" dirty="0">
                <a:solidFill>
                  <a:srgbClr val="00B0F0"/>
                </a:solidFill>
              </a:rPr>
              <a:t> </a:t>
            </a:r>
            <a:r>
              <a:rPr lang="en-US" sz="2400" dirty="0"/>
              <a:t>object is responsible for transforming the data based on the algorithm of the encryption class. Once you have obtained an </a:t>
            </a:r>
            <a:r>
              <a:rPr lang="en-US" sz="2400" b="1" dirty="0" err="1">
                <a:solidFill>
                  <a:srgbClr val="00B0F0"/>
                </a:solidFill>
              </a:rPr>
              <a:t>ICryptoTransform</a:t>
            </a:r>
            <a:r>
              <a:rPr lang="en-US" sz="2400" dirty="0">
                <a:solidFill>
                  <a:srgbClr val="00B0F0"/>
                </a:solidFill>
              </a:rPr>
              <a:t> </a:t>
            </a:r>
            <a:r>
              <a:rPr lang="en-US" sz="2400" dirty="0"/>
              <a:t>object, you can use the </a:t>
            </a:r>
            <a:r>
              <a:rPr lang="en-US" sz="2400" b="1" dirty="0" err="1">
                <a:solidFill>
                  <a:srgbClr val="00B0F0"/>
                </a:solidFill>
              </a:rPr>
              <a:t>CryptoStream</a:t>
            </a:r>
            <a:r>
              <a:rPr lang="en-US" sz="2400" dirty="0">
                <a:solidFill>
                  <a:srgbClr val="00B0F0"/>
                </a:solidFill>
              </a:rPr>
              <a:t> </a:t>
            </a:r>
            <a:r>
              <a:rPr lang="en-US" sz="2400" dirty="0"/>
              <a:t>class to perform encryption. The </a:t>
            </a:r>
            <a:r>
              <a:rPr lang="en-US" sz="2400" b="1" dirty="0" err="1">
                <a:solidFill>
                  <a:srgbClr val="00B0F0"/>
                </a:solidFill>
              </a:rPr>
              <a:t>CryptoStream</a:t>
            </a:r>
            <a:r>
              <a:rPr lang="en-US" sz="2400" dirty="0">
                <a:solidFill>
                  <a:srgbClr val="00B0F0"/>
                </a:solidFill>
              </a:rPr>
              <a:t> </a:t>
            </a:r>
            <a:r>
              <a:rPr lang="en-US" sz="2400" dirty="0"/>
              <a:t>class acts as a wrapper of a stream-derived class, such as </a:t>
            </a:r>
            <a:r>
              <a:rPr lang="en-US" sz="2400" b="1" dirty="0" err="1">
                <a:solidFill>
                  <a:srgbClr val="00B0F0"/>
                </a:solidFill>
              </a:rPr>
              <a:t>FileStream</a:t>
            </a:r>
            <a:r>
              <a:rPr lang="en-US" sz="2400" dirty="0"/>
              <a:t>, </a:t>
            </a:r>
            <a:r>
              <a:rPr lang="en-US" sz="2400" b="1" dirty="0" err="1">
                <a:solidFill>
                  <a:srgbClr val="00B0F0"/>
                </a:solidFill>
              </a:rPr>
              <a:t>MemoryStream</a:t>
            </a:r>
            <a:r>
              <a:rPr lang="en-US" sz="2400" dirty="0"/>
              <a:t>, and </a:t>
            </a:r>
            <a:r>
              <a:rPr lang="en-US" sz="2400" b="1" dirty="0" err="1">
                <a:solidFill>
                  <a:srgbClr val="00B0F0"/>
                </a:solidFill>
              </a:rPr>
              <a:t>NetworkStream</a:t>
            </a:r>
            <a:r>
              <a:rPr lang="en-US" sz="2400" dirty="0"/>
              <a:t>. A </a:t>
            </a:r>
            <a:r>
              <a:rPr lang="en-US" sz="2400" b="1" dirty="0" err="1">
                <a:solidFill>
                  <a:srgbClr val="00B0F0"/>
                </a:solidFill>
              </a:rPr>
              <a:t>CryptoStream</a:t>
            </a:r>
            <a:r>
              <a:rPr lang="en-US" sz="2400" dirty="0">
                <a:solidFill>
                  <a:srgbClr val="00B0F0"/>
                </a:solidFill>
              </a:rPr>
              <a:t> </a:t>
            </a:r>
            <a:r>
              <a:rPr lang="en-US" sz="2400" dirty="0"/>
              <a:t>object operates in one of the following two modes defined by the </a:t>
            </a:r>
            <a:r>
              <a:rPr lang="en-US" sz="2400" b="1" dirty="0" err="1">
                <a:solidFill>
                  <a:srgbClr val="00B0F0"/>
                </a:solidFill>
              </a:rPr>
              <a:t>CryptoStreamMode</a:t>
            </a:r>
            <a:r>
              <a:rPr lang="en-US" sz="2400" dirty="0">
                <a:solidFill>
                  <a:srgbClr val="00B0F0"/>
                </a:solidFill>
              </a:rPr>
              <a:t> </a:t>
            </a:r>
            <a:r>
              <a:rPr lang="en-US" sz="2400" dirty="0"/>
              <a:t>enumeration: </a:t>
            </a:r>
          </a:p>
        </p:txBody>
      </p:sp>
    </p:spTree>
    <p:extLst>
      <p:ext uri="{BB962C8B-B14F-4D97-AF65-F5344CB8AC3E}">
        <p14:creationId xmlns:p14="http://schemas.microsoft.com/office/powerpoint/2010/main" xmlns="" val="3639326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Performing	Asymmetric	Encryption</a:t>
            </a:r>
            <a:endParaRPr lang="en-US" dirty="0"/>
          </a:p>
        </p:txBody>
      </p:sp>
      <p:sp>
        <p:nvSpPr>
          <p:cNvPr id="3" name="Content Placeholder 2"/>
          <p:cNvSpPr>
            <a:spLocks noGrp="1"/>
          </p:cNvSpPr>
          <p:nvPr>
            <p:ph idx="1"/>
          </p:nvPr>
        </p:nvSpPr>
        <p:spPr/>
        <p:txBody>
          <a:bodyPr/>
          <a:lstStyle/>
          <a:p>
            <a:pPr>
              <a:buNone/>
            </a:pPr>
            <a:r>
              <a:rPr lang="en-US" sz="3200" dirty="0" smtClean="0"/>
              <a:t>You can use the </a:t>
            </a:r>
            <a:r>
              <a:rPr lang="en-US" sz="3200" b="1" dirty="0" err="1" smtClean="0">
                <a:solidFill>
                  <a:srgbClr val="FF0000"/>
                </a:solidFill>
              </a:rPr>
              <a:t>RSACrypto</a:t>
            </a:r>
            <a:r>
              <a:rPr lang="en-US" sz="3200" dirty="0" smtClean="0"/>
              <a:t> </a:t>
            </a:r>
            <a:r>
              <a:rPr lang="en-US" sz="3200" dirty="0" err="1" smtClean="0"/>
              <a:t>ServiceProvider</a:t>
            </a:r>
            <a:r>
              <a:rPr lang="en-US" sz="3200" dirty="0" smtClean="0"/>
              <a:t> </a:t>
            </a:r>
            <a:r>
              <a:rPr lang="en-US" sz="3200" dirty="0" smtClean="0"/>
              <a:t>class of the </a:t>
            </a:r>
            <a:r>
              <a:rPr lang="en-US" sz="3200" b="1" dirty="0" err="1" smtClean="0">
                <a:solidFill>
                  <a:srgbClr val="FF0000"/>
                </a:solidFill>
              </a:rPr>
              <a:t>System.Security.Cryptography</a:t>
            </a:r>
            <a:r>
              <a:rPr lang="en-US" sz="3200" dirty="0" smtClean="0"/>
              <a:t> namespace to perform asymmetric encryption.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Encrypting	Data</a:t>
            </a:r>
            <a:endParaRPr lang="en-US" dirty="0"/>
          </a:p>
        </p:txBody>
      </p:sp>
      <p:sp>
        <p:nvSpPr>
          <p:cNvPr id="3" name="Content Placeholder 2"/>
          <p:cNvSpPr>
            <a:spLocks noGrp="1"/>
          </p:cNvSpPr>
          <p:nvPr>
            <p:ph idx="1"/>
          </p:nvPr>
        </p:nvSpPr>
        <p:spPr>
          <a:xfrm>
            <a:off x="1103312" y="2068158"/>
            <a:ext cx="8946541" cy="4195481"/>
          </a:xfrm>
        </p:spPr>
        <p:txBody>
          <a:bodyPr/>
          <a:lstStyle/>
          <a:p>
            <a:pPr>
              <a:buNone/>
            </a:pPr>
            <a:r>
              <a:rPr lang="en-US" smtClean="0"/>
              <a:t>      To </a:t>
            </a:r>
            <a:r>
              <a:rPr lang="en-US" dirty="0" smtClean="0"/>
              <a:t>encrypt data, you need to create a new instance of the </a:t>
            </a:r>
            <a:r>
              <a:rPr lang="en-US" b="1" dirty="0" err="1" smtClean="0">
                <a:solidFill>
                  <a:srgbClr val="FF0000"/>
                </a:solidFill>
              </a:rPr>
              <a:t>RSACryptoServiceProvider</a:t>
            </a:r>
            <a:r>
              <a:rPr lang="en-US" dirty="0" smtClean="0"/>
              <a:t> class and call the </a:t>
            </a:r>
            <a:r>
              <a:rPr lang="en-US" b="1" dirty="0" err="1" smtClean="0">
                <a:solidFill>
                  <a:srgbClr val="FF0000"/>
                </a:solidFill>
              </a:rPr>
              <a:t>ImportParameters</a:t>
            </a:r>
            <a:r>
              <a:rPr lang="en-US" dirty="0" smtClean="0">
                <a:solidFill>
                  <a:srgbClr val="FF0000"/>
                </a:solidFill>
              </a:rPr>
              <a:t>()</a:t>
            </a:r>
            <a:r>
              <a:rPr lang="en-US" dirty="0" smtClean="0"/>
              <a:t> method to initialize the instance with the public key information exported to an </a:t>
            </a:r>
            <a:r>
              <a:rPr lang="en-US" b="1" dirty="0" err="1" smtClean="0"/>
              <a:t>RSAParameters</a:t>
            </a:r>
            <a:r>
              <a:rPr lang="en-US" dirty="0" smtClean="0"/>
              <a:t> structure.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Encryption &amp; Decryption</a:t>
            </a:r>
            <a:endParaRPr lang="en-US" dirty="0"/>
          </a:p>
        </p:txBody>
      </p:sp>
      <p:sp>
        <p:nvSpPr>
          <p:cNvPr id="3" name="Content Placeholder 2"/>
          <p:cNvSpPr>
            <a:spLocks noGrp="1"/>
          </p:cNvSpPr>
          <p:nvPr>
            <p:ph idx="1"/>
          </p:nvPr>
        </p:nvSpPr>
        <p:spPr/>
        <p:txBody>
          <a:bodyPr/>
          <a:lstStyle/>
          <a:p>
            <a:pPr marL="0" indent="0">
              <a:buNone/>
            </a:pPr>
            <a:r>
              <a:rPr lang="en-US" dirty="0"/>
              <a:t>Encryption and decryption are cryptographic techniques to secure data in storage and in transit. Encryption is the process of transforming data into a secured unreadable format. This data, being in the encrypted form, cannot be read and understood by any user or application without being converted into the original format. Transformation of this encrypted data into the original format is known as decryption. </a:t>
            </a:r>
          </a:p>
        </p:txBody>
      </p:sp>
    </p:spTree>
    <p:extLst>
      <p:ext uri="{BB962C8B-B14F-4D97-AF65-F5344CB8AC3E}">
        <p14:creationId xmlns:p14="http://schemas.microsoft.com/office/powerpoint/2010/main" xmlns="" val="323683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Introducing	Cryptography	and	Encryption</a:t>
            </a:r>
          </a:p>
        </p:txBody>
      </p:sp>
      <p:sp>
        <p:nvSpPr>
          <p:cNvPr id="3" name="Content Placeholder 2"/>
          <p:cNvSpPr>
            <a:spLocks noGrp="1"/>
          </p:cNvSpPr>
          <p:nvPr>
            <p:ph idx="1"/>
          </p:nvPr>
        </p:nvSpPr>
        <p:spPr/>
        <p:txBody>
          <a:bodyPr/>
          <a:lstStyle/>
          <a:p>
            <a:pPr marL="0" indent="0">
              <a:buNone/>
            </a:pPr>
            <a:r>
              <a:rPr lang="en-US" dirty="0"/>
              <a:t>All organizations need to handle sensitive data. This data can be either present in storage or may be exchanged between different entities within and outside the organization over a network. As an example, consider Steve, who is the CEO of a company. Steve while travelling needs to access performance appraisal reports of the top management of the company. These reports contain data that are confidential and are stored in the company’s server. Such data is often prone to misuse either intentionally with malicious intent or unintentionally. To avoid such misuse, there should be some security mechanism that can ensure confidentiality and integrity of data. Cryptography is a security mechanism to ensure data confidentiality and integrity. </a:t>
            </a:r>
          </a:p>
        </p:txBody>
      </p:sp>
    </p:spTree>
    <p:extLst>
      <p:ext uri="{BB962C8B-B14F-4D97-AF65-F5344CB8AC3E}">
        <p14:creationId xmlns:p14="http://schemas.microsoft.com/office/powerpoint/2010/main" xmlns="" val="341753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Encryption	Basics </a:t>
            </a:r>
          </a:p>
        </p:txBody>
      </p:sp>
      <p:sp>
        <p:nvSpPr>
          <p:cNvPr id="3" name="Content Placeholder 2"/>
          <p:cNvSpPr>
            <a:spLocks noGrp="1"/>
          </p:cNvSpPr>
          <p:nvPr>
            <p:ph idx="1"/>
          </p:nvPr>
        </p:nvSpPr>
        <p:spPr/>
        <p:txBody>
          <a:bodyPr>
            <a:normAutofit/>
          </a:bodyPr>
          <a:lstStyle/>
          <a:p>
            <a:pPr marL="0" indent="0">
              <a:buNone/>
            </a:pPr>
            <a:r>
              <a:rPr lang="en-US" sz="1400" dirty="0"/>
              <a:t>Consider a scenario where User A transmits sensitive data to User B. The transmission needs to be confidential to ensure that even if a third party obtains the data, the data is incomprehensible. In addition, User B before using the data must be sure about the integrity of the data, which means that User B must be sure that the data has not been modified in transit. Also, User B must be able to authenticate that the data is actually been send by User A. On the other hand, after sending the data, User A must not be able to deny </a:t>
            </a:r>
            <a:r>
              <a:rPr lang="en-US" sz="1400" dirty="0" smtClean="0"/>
              <a:t>sending </a:t>
            </a:r>
            <a:r>
              <a:rPr lang="en-US" sz="1400" dirty="0"/>
              <a:t>the data to User B. </a:t>
            </a:r>
            <a:endParaRPr lang="en-US" sz="1400" dirty="0" smtClean="0"/>
          </a:p>
          <a:p>
            <a:pPr marL="0" indent="0">
              <a:buNone/>
            </a:pPr>
            <a:endParaRPr lang="en-US" sz="14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71599" y="3548689"/>
            <a:ext cx="7865841" cy="2791383"/>
          </a:xfrm>
          <a:prstGeom prst="rect">
            <a:avLst/>
          </a:prstGeom>
        </p:spPr>
      </p:pic>
    </p:spTree>
    <p:extLst>
      <p:ext uri="{BB962C8B-B14F-4D97-AF65-F5344CB8AC3E}">
        <p14:creationId xmlns:p14="http://schemas.microsoft.com/office/powerpoint/2010/main" xmlns="" val="98824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Symmetric	Encryption </a:t>
            </a:r>
          </a:p>
        </p:txBody>
      </p:sp>
      <p:sp>
        <p:nvSpPr>
          <p:cNvPr id="3" name="Content Placeholder 2"/>
          <p:cNvSpPr>
            <a:spLocks noGrp="1"/>
          </p:cNvSpPr>
          <p:nvPr>
            <p:ph idx="1"/>
          </p:nvPr>
        </p:nvSpPr>
        <p:spPr/>
        <p:txBody>
          <a:bodyPr>
            <a:normAutofit/>
          </a:bodyPr>
          <a:lstStyle/>
          <a:p>
            <a:pPr marL="0" indent="0">
              <a:buNone/>
            </a:pPr>
            <a:r>
              <a:rPr lang="en-US" sz="1400" dirty="0"/>
              <a:t>Symmetric encryption, or secret key encryption, uses a single key, known as the secret key both to encrypt and decrypt data. The following steps outline an example usage of symmetric encryption</a:t>
            </a:r>
            <a:r>
              <a:rPr lang="en-US" sz="1400" dirty="0" smtClean="0"/>
              <a:t>:</a:t>
            </a:r>
          </a:p>
          <a:p>
            <a:pPr marL="457200" indent="-457200">
              <a:buFont typeface="+mj-lt"/>
              <a:buAutoNum type="arabicPeriod"/>
            </a:pPr>
            <a:r>
              <a:rPr lang="en-US" sz="1400" dirty="0" smtClean="0"/>
              <a:t> </a:t>
            </a:r>
            <a:r>
              <a:rPr lang="en-US" sz="1400" dirty="0"/>
              <a:t>User A uses a secret key to encrypt a plain text to cipher text. </a:t>
            </a:r>
            <a:endParaRPr lang="en-US" sz="1400" dirty="0" smtClean="0"/>
          </a:p>
          <a:p>
            <a:pPr marL="457200" indent="-457200">
              <a:buFont typeface="+mj-lt"/>
              <a:buAutoNum type="arabicPeriod"/>
            </a:pPr>
            <a:r>
              <a:rPr lang="en-US" sz="1400" dirty="0" smtClean="0"/>
              <a:t>User </a:t>
            </a:r>
            <a:r>
              <a:rPr lang="en-US" sz="1400" dirty="0"/>
              <a:t>A shares the cipher text and the secret key with User B. </a:t>
            </a:r>
            <a:endParaRPr lang="en-US" sz="1400" dirty="0" smtClean="0"/>
          </a:p>
          <a:p>
            <a:pPr marL="457200" indent="-457200">
              <a:buFont typeface="+mj-lt"/>
              <a:buAutoNum type="arabicPeriod"/>
            </a:pPr>
            <a:r>
              <a:rPr lang="en-US" sz="1400" dirty="0" smtClean="0"/>
              <a:t>User </a:t>
            </a:r>
            <a:r>
              <a:rPr lang="en-US" sz="1400" dirty="0"/>
              <a:t>B uses the secret key to decrypt the cipher text back to the original plain text. </a:t>
            </a:r>
            <a:endParaRPr lang="en-US" sz="1400" dirty="0" smtClean="0"/>
          </a:p>
          <a:p>
            <a:pPr marL="457200" indent="-457200">
              <a:buFont typeface="+mj-lt"/>
              <a:buAutoNum type="arabicPeriod"/>
            </a:pPr>
            <a:r>
              <a:rPr lang="en-US" sz="1400" dirty="0"/>
              <a:t>Note - To make symmetric encryption more secure, an Initialization Vector (IV) can be used with the secret key. An IV is a random number that generates different sequence of encrypted text for identical sequence of text present in the plain text. When you use an IV with a key to symmetrically encrypt data, you will need the same IV and key to decrypt data.</a:t>
            </a:r>
            <a:endParaRPr lang="en-US" sz="1400" dirty="0" smtClean="0"/>
          </a:p>
          <a:p>
            <a:pPr marL="0" indent="0">
              <a:buNone/>
            </a:pPr>
            <a:endParaRPr lang="en-US" sz="1400" dirty="0" smtClean="0"/>
          </a:p>
          <a:p>
            <a:endParaRPr lang="en-US" sz="1400" dirty="0"/>
          </a:p>
        </p:txBody>
      </p:sp>
    </p:spTree>
    <p:extLst>
      <p:ext uri="{BB962C8B-B14F-4D97-AF65-F5344CB8AC3E}">
        <p14:creationId xmlns:p14="http://schemas.microsoft.com/office/powerpoint/2010/main" xmlns="" val="69345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65202" y="1309253"/>
            <a:ext cx="9889586" cy="4405745"/>
          </a:xfrm>
          <a:prstGeom prst="rect">
            <a:avLst/>
          </a:prstGeom>
        </p:spPr>
      </p:pic>
    </p:spTree>
    <p:extLst>
      <p:ext uri="{BB962C8B-B14F-4D97-AF65-F5344CB8AC3E}">
        <p14:creationId xmlns:p14="http://schemas.microsoft.com/office/powerpoint/2010/main" xmlns="" val="348838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Encryption</a:t>
            </a:r>
          </a:p>
        </p:txBody>
      </p:sp>
      <p:sp>
        <p:nvSpPr>
          <p:cNvPr id="3" name="Content Placeholder 2"/>
          <p:cNvSpPr>
            <a:spLocks noGrp="1"/>
          </p:cNvSpPr>
          <p:nvPr>
            <p:ph idx="1"/>
          </p:nvPr>
        </p:nvSpPr>
        <p:spPr/>
        <p:txBody>
          <a:bodyPr/>
          <a:lstStyle/>
          <a:p>
            <a:pPr marL="0" indent="0">
              <a:buNone/>
            </a:pPr>
            <a:r>
              <a:rPr lang="en-US" dirty="0"/>
              <a:t>Asymmetric encryption uses a pair of public and private key to encrypt and decrypt data. The following steps outline an example usage of asymmetric encryption: </a:t>
            </a:r>
            <a:endParaRPr lang="en-US" dirty="0" smtClean="0"/>
          </a:p>
          <a:p>
            <a:pPr marL="457200" indent="-457200">
              <a:buFont typeface="+mj-lt"/>
              <a:buAutoNum type="arabicPeriod"/>
            </a:pPr>
            <a:r>
              <a:rPr lang="en-US" dirty="0" smtClean="0"/>
              <a:t>User </a:t>
            </a:r>
            <a:r>
              <a:rPr lang="en-US" dirty="0"/>
              <a:t>A generates a public and private key pair. User A shares the public key with User B. </a:t>
            </a:r>
            <a:endParaRPr lang="en-US" dirty="0" smtClean="0"/>
          </a:p>
          <a:p>
            <a:pPr marL="457200" indent="-457200">
              <a:buFont typeface="+mj-lt"/>
              <a:buAutoNum type="arabicPeriod"/>
            </a:pPr>
            <a:r>
              <a:rPr lang="en-US" dirty="0" smtClean="0"/>
              <a:t>User </a:t>
            </a:r>
            <a:r>
              <a:rPr lang="en-US" dirty="0"/>
              <a:t>B uses the public key to encrypt a plain text to cipher text</a:t>
            </a:r>
            <a:r>
              <a:rPr lang="en-US" dirty="0" smtClean="0"/>
              <a:t>.</a:t>
            </a:r>
          </a:p>
          <a:p>
            <a:pPr marL="457200" indent="-457200">
              <a:buFont typeface="+mj-lt"/>
              <a:buAutoNum type="arabicPeriod"/>
            </a:pPr>
            <a:r>
              <a:rPr lang="en-US" dirty="0" smtClean="0"/>
              <a:t> </a:t>
            </a:r>
            <a:r>
              <a:rPr lang="en-US" dirty="0"/>
              <a:t>User A uses the private key to decrypt the cipher text back to the original plain text.</a:t>
            </a:r>
          </a:p>
          <a:p>
            <a:pPr marL="0" indent="0">
              <a:buNone/>
            </a:pPr>
            <a:endParaRPr lang="en-US" dirty="0"/>
          </a:p>
        </p:txBody>
      </p:sp>
    </p:spTree>
    <p:extLst>
      <p:ext uri="{BB962C8B-B14F-4D97-AF65-F5344CB8AC3E}">
        <p14:creationId xmlns:p14="http://schemas.microsoft.com/office/powerpoint/2010/main" xmlns="" val="275646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16276" y="1309255"/>
            <a:ext cx="9505805" cy="4334895"/>
          </a:xfrm>
        </p:spPr>
      </p:pic>
    </p:spTree>
    <p:extLst>
      <p:ext uri="{BB962C8B-B14F-4D97-AF65-F5344CB8AC3E}">
        <p14:creationId xmlns:p14="http://schemas.microsoft.com/office/powerpoint/2010/main" xmlns="" val="324756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Performing	Symmetric	Encryption </a:t>
            </a:r>
          </a:p>
        </p:txBody>
      </p:sp>
      <p:sp>
        <p:nvSpPr>
          <p:cNvPr id="3" name="Content Placeholder 2"/>
          <p:cNvSpPr>
            <a:spLocks noGrp="1"/>
          </p:cNvSpPr>
          <p:nvPr>
            <p:ph idx="1"/>
          </p:nvPr>
        </p:nvSpPr>
        <p:spPr/>
        <p:txBody>
          <a:bodyPr/>
          <a:lstStyle/>
          <a:p>
            <a:pPr marL="0" indent="0">
              <a:buNone/>
            </a:pPr>
            <a:r>
              <a:rPr lang="en-US" dirty="0"/>
              <a:t>You need to use one of the symmetric encryption implementation classes of the .NET Framework to perform symmetric </a:t>
            </a:r>
            <a:r>
              <a:rPr lang="en-US" dirty="0" smtClean="0"/>
              <a:t>encryption.</a:t>
            </a:r>
          </a:p>
          <a:p>
            <a:pPr marL="0" indent="0">
              <a:buNone/>
            </a:pPr>
            <a:endParaRPr lang="en-US" dirty="0" smtClean="0"/>
          </a:p>
          <a:p>
            <a:pPr marL="0" indent="0">
              <a:buNone/>
            </a:pPr>
            <a:r>
              <a:rPr lang="en-US" dirty="0"/>
              <a:t>When you use the default constructor of the symmetric encryption classes, such as </a:t>
            </a:r>
            <a:r>
              <a:rPr lang="en-US" b="1" u="sng" dirty="0" err="1">
                <a:solidFill>
                  <a:srgbClr val="00B0F0"/>
                </a:solidFill>
              </a:rPr>
              <a:t>RijndaelManaged</a:t>
            </a:r>
            <a:r>
              <a:rPr lang="en-US" dirty="0">
                <a:solidFill>
                  <a:srgbClr val="00B0F0"/>
                </a:solidFill>
              </a:rPr>
              <a:t> </a:t>
            </a:r>
            <a:r>
              <a:rPr lang="en-US" dirty="0"/>
              <a:t>and </a:t>
            </a:r>
            <a:r>
              <a:rPr lang="en-US" b="1" u="sng" dirty="0" err="1">
                <a:solidFill>
                  <a:srgbClr val="00B0F0"/>
                </a:solidFill>
              </a:rPr>
              <a:t>AesManaged</a:t>
            </a:r>
            <a:r>
              <a:rPr lang="en-US" dirty="0"/>
              <a:t>, a key and IV are automatically generated. The generated key and the IV can be accessed as byte arrays using the Key and IV properties of the encryption class. </a:t>
            </a:r>
            <a:endParaRPr lang="en-US" dirty="0" smtClean="0"/>
          </a:p>
          <a:p>
            <a:pPr marL="0" indent="0">
              <a:buNone/>
            </a:pPr>
            <a:r>
              <a:rPr lang="en-US" dirty="0" smtClean="0"/>
              <a:t>Check : folder name “</a:t>
            </a:r>
            <a:r>
              <a:rPr lang="en-US" dirty="0" smtClean="0">
                <a:solidFill>
                  <a:srgbClr val="00B0F0"/>
                </a:solidFill>
              </a:rPr>
              <a:t>Symmetric</a:t>
            </a:r>
            <a:r>
              <a:rPr lang="en-US" dirty="0" smtClean="0"/>
              <a:t>”</a:t>
            </a:r>
            <a:endParaRPr lang="en-US" dirty="0"/>
          </a:p>
        </p:txBody>
      </p:sp>
    </p:spTree>
    <p:extLst>
      <p:ext uri="{BB962C8B-B14F-4D97-AF65-F5344CB8AC3E}">
        <p14:creationId xmlns:p14="http://schemas.microsoft.com/office/powerpoint/2010/main" xmlns="" val="3334202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Verve</Template>
  <TotalTime>123</TotalTime>
  <Words>870</Words>
  <Application>Microsoft Office PowerPoint</Application>
  <PresentationFormat>Custom</PresentationFormat>
  <Paragraphs>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Encrypting and Decrypting Data </vt:lpstr>
      <vt:lpstr>Introduction to Encryption &amp; Decryption</vt:lpstr>
      <vt:lpstr> Introducing Cryptography and Encryption</vt:lpstr>
      <vt:lpstr> Encryption Basics </vt:lpstr>
      <vt:lpstr> Symmetric Encryption </vt:lpstr>
      <vt:lpstr>Slide 6</vt:lpstr>
      <vt:lpstr>Asymmetric Encryption</vt:lpstr>
      <vt:lpstr>Slide 8</vt:lpstr>
      <vt:lpstr> Performing Symmetric Encryption </vt:lpstr>
      <vt:lpstr>Generate Keys By Method </vt:lpstr>
      <vt:lpstr>Encrypting Data</vt:lpstr>
      <vt:lpstr> Performing Asymmetric Encryption</vt:lpstr>
      <vt:lpstr>Encrypting Data</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Encrypting and Decrypting Data</dc:title>
  <dc:creator>Salman Masood</dc:creator>
  <cp:lastModifiedBy>user</cp:lastModifiedBy>
  <cp:revision>16</cp:revision>
  <dcterms:created xsi:type="dcterms:W3CDTF">2017-06-13T09:25:17Z</dcterms:created>
  <dcterms:modified xsi:type="dcterms:W3CDTF">2017-06-13T15:07:02Z</dcterms:modified>
</cp:coreProperties>
</file>