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7" r:id="rId3"/>
    <p:sldId id="260" r:id="rId4"/>
    <p:sldId id="259" r:id="rId5"/>
    <p:sldId id="263" r:id="rId6"/>
    <p:sldId id="261" r:id="rId7"/>
    <p:sldId id="264" r:id="rId8"/>
    <p:sldId id="265" r:id="rId9"/>
    <p:sldId id="266" r:id="rId10"/>
    <p:sldId id="267" r:id="rId11"/>
    <p:sldId id="26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84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438E3-21A7-4029-B951-28E181D6F57A}" type="datetimeFigureOut">
              <a:rPr lang="en-ID" smtClean="0"/>
              <a:t>15/02/2021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4FDEB-7C86-49D0-A5CA-B2EAAB232E9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18042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438E3-21A7-4029-B951-28E181D6F57A}" type="datetimeFigureOut">
              <a:rPr lang="en-ID" smtClean="0"/>
              <a:t>15/02/2021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4FDEB-7C86-49D0-A5CA-B2EAAB232E9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93524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438E3-21A7-4029-B951-28E181D6F57A}" type="datetimeFigureOut">
              <a:rPr lang="en-ID" smtClean="0"/>
              <a:t>15/02/2021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4FDEB-7C86-49D0-A5CA-B2EAAB232E9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904523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438E3-21A7-4029-B951-28E181D6F57A}" type="datetimeFigureOut">
              <a:rPr lang="en-ID" smtClean="0"/>
              <a:t>15/02/2021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4FDEB-7C86-49D0-A5CA-B2EAAB232E9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005957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438E3-21A7-4029-B951-28E181D6F57A}" type="datetimeFigureOut">
              <a:rPr lang="en-ID" smtClean="0"/>
              <a:t>15/02/2021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4FDEB-7C86-49D0-A5CA-B2EAAB232E9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477596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438E3-21A7-4029-B951-28E181D6F57A}" type="datetimeFigureOut">
              <a:rPr lang="en-ID" smtClean="0"/>
              <a:t>15/02/2021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4FDEB-7C86-49D0-A5CA-B2EAAB232E9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969189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438E3-21A7-4029-B951-28E181D6F57A}" type="datetimeFigureOut">
              <a:rPr lang="en-ID" smtClean="0"/>
              <a:t>15/02/2021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4FDEB-7C86-49D0-A5CA-B2EAAB232E9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416204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438E3-21A7-4029-B951-28E181D6F57A}" type="datetimeFigureOut">
              <a:rPr lang="en-ID" smtClean="0"/>
              <a:t>15/02/2021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4FDEB-7C86-49D0-A5CA-B2EAAB232E9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837790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438E3-21A7-4029-B951-28E181D6F57A}" type="datetimeFigureOut">
              <a:rPr lang="en-ID" smtClean="0"/>
              <a:t>15/02/2021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4FDEB-7C86-49D0-A5CA-B2EAAB232E9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34286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438E3-21A7-4029-B951-28E181D6F57A}" type="datetimeFigureOut">
              <a:rPr lang="en-ID" smtClean="0"/>
              <a:t>15/02/2021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4754FDEB-7C86-49D0-A5CA-B2EAAB232E9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07706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438E3-21A7-4029-B951-28E181D6F57A}" type="datetimeFigureOut">
              <a:rPr lang="en-ID" smtClean="0"/>
              <a:t>15/02/2021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4FDEB-7C86-49D0-A5CA-B2EAAB232E9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18561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438E3-21A7-4029-B951-28E181D6F57A}" type="datetimeFigureOut">
              <a:rPr lang="en-ID" smtClean="0"/>
              <a:t>15/02/2021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4FDEB-7C86-49D0-A5CA-B2EAAB232E9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23089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438E3-21A7-4029-B951-28E181D6F57A}" type="datetimeFigureOut">
              <a:rPr lang="en-ID" smtClean="0"/>
              <a:t>15/02/2021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4FDEB-7C86-49D0-A5CA-B2EAAB232E9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92561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438E3-21A7-4029-B951-28E181D6F57A}" type="datetimeFigureOut">
              <a:rPr lang="en-ID" smtClean="0"/>
              <a:t>15/02/2021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4FDEB-7C86-49D0-A5CA-B2EAAB232E9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24145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438E3-21A7-4029-B951-28E181D6F57A}" type="datetimeFigureOut">
              <a:rPr lang="en-ID" smtClean="0"/>
              <a:t>15/02/2021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4FDEB-7C86-49D0-A5CA-B2EAAB232E9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05872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438E3-21A7-4029-B951-28E181D6F57A}" type="datetimeFigureOut">
              <a:rPr lang="en-ID" smtClean="0"/>
              <a:t>15/02/2021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4FDEB-7C86-49D0-A5CA-B2EAAB232E9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0516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438E3-21A7-4029-B951-28E181D6F57A}" type="datetimeFigureOut">
              <a:rPr lang="en-ID" smtClean="0"/>
              <a:t>15/02/2021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4FDEB-7C86-49D0-A5CA-B2EAAB232E9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93575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20438E3-21A7-4029-B951-28E181D6F57A}" type="datetimeFigureOut">
              <a:rPr lang="en-ID" smtClean="0"/>
              <a:t>15/02/2021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754FDEB-7C86-49D0-A5CA-B2EAAB232E9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14385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78F28-6466-436F-9774-B7C7D19A90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Numerical Method</a:t>
            </a:r>
            <a:endParaRPr lang="en-ID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4E01AB-9E18-4B01-9484-75662BD022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BISECTION METHOD</a:t>
            </a:r>
            <a:endParaRPr lang="en-ID" b="1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BA5E67FA-2EB3-40A5-BCC8-B05024BCBED5}"/>
              </a:ext>
            </a:extLst>
          </p:cNvPr>
          <p:cNvSpPr txBox="1">
            <a:spLocks/>
          </p:cNvSpPr>
          <p:nvPr/>
        </p:nvSpPr>
        <p:spPr>
          <a:xfrm>
            <a:off x="6771124" y="5918199"/>
            <a:ext cx="5420876" cy="9398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Okta Qomaruddin Aziz, S.Si, M.Kom.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445938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899"/>
    </mc:Choice>
    <mc:Fallback xmlns="">
      <p:transition spd="slow" advTm="18899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65BCB-2914-460B-AA77-AB67C9044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en-ID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30A75C31-106B-4C2A-AEB4-120DCA45FFC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23464608"/>
                  </p:ext>
                </p:extLst>
              </p:nvPr>
            </p:nvGraphicFramePr>
            <p:xfrm>
              <a:off x="1812324" y="2438399"/>
              <a:ext cx="9448798" cy="3733803"/>
            </p:xfrm>
            <a:graphic>
              <a:graphicData uri="http://schemas.openxmlformats.org/drawingml/2006/table">
                <a:tbl>
                  <a:tblPr firstRow="1">
                    <a:tableStyleId>{3C2FFA5D-87B4-456A-9821-1D502468CF0F}</a:tableStyleId>
                  </a:tblPr>
                  <a:tblGrid>
                    <a:gridCol w="851940">
                      <a:extLst>
                        <a:ext uri="{9D8B030D-6E8A-4147-A177-3AD203B41FA5}">
                          <a16:colId xmlns:a16="http://schemas.microsoft.com/office/drawing/2014/main" val="4224359571"/>
                        </a:ext>
                      </a:extLst>
                    </a:gridCol>
                    <a:gridCol w="908736">
                      <a:extLst>
                        <a:ext uri="{9D8B030D-6E8A-4147-A177-3AD203B41FA5}">
                          <a16:colId xmlns:a16="http://schemas.microsoft.com/office/drawing/2014/main" val="571923464"/>
                        </a:ext>
                      </a:extLst>
                    </a:gridCol>
                    <a:gridCol w="1905251">
                      <a:extLst>
                        <a:ext uri="{9D8B030D-6E8A-4147-A177-3AD203B41FA5}">
                          <a16:colId xmlns:a16="http://schemas.microsoft.com/office/drawing/2014/main" val="2270010771"/>
                        </a:ext>
                      </a:extLst>
                    </a:gridCol>
                    <a:gridCol w="2106617">
                      <a:extLst>
                        <a:ext uri="{9D8B030D-6E8A-4147-A177-3AD203B41FA5}">
                          <a16:colId xmlns:a16="http://schemas.microsoft.com/office/drawing/2014/main" val="2750492751"/>
                        </a:ext>
                      </a:extLst>
                    </a:gridCol>
                    <a:gridCol w="1032656">
                      <a:extLst>
                        <a:ext uri="{9D8B030D-6E8A-4147-A177-3AD203B41FA5}">
                          <a16:colId xmlns:a16="http://schemas.microsoft.com/office/drawing/2014/main" val="4294275702"/>
                        </a:ext>
                      </a:extLst>
                    </a:gridCol>
                    <a:gridCol w="1652249">
                      <a:extLst>
                        <a:ext uri="{9D8B030D-6E8A-4147-A177-3AD203B41FA5}">
                          <a16:colId xmlns:a16="http://schemas.microsoft.com/office/drawing/2014/main" val="3235935927"/>
                        </a:ext>
                      </a:extLst>
                    </a:gridCol>
                    <a:gridCol w="991349">
                      <a:extLst>
                        <a:ext uri="{9D8B030D-6E8A-4147-A177-3AD203B41FA5}">
                          <a16:colId xmlns:a16="http://schemas.microsoft.com/office/drawing/2014/main" val="3828501565"/>
                        </a:ext>
                      </a:extLst>
                    </a:gridCol>
                  </a:tblGrid>
                  <a:tr h="414867">
                    <a:tc>
                      <a:txBody>
                        <a:bodyPr/>
                        <a:lstStyle/>
                        <a:p>
                          <a:pPr algn="l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b="1" i="1" u="none" strike="noStrike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1" i="1" u="none" strike="noStrike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2000" b="1" i="1" u="none" strike="noStrike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𝒍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D" sz="2000" b="1" i="0" u="none" strike="noStrike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b="1" i="1" u="none" strike="noStrike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1" i="1" u="none" strike="noStrike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2000" b="1" i="1" u="none" strike="noStrike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D" sz="2000" b="1" i="0" u="none" strike="noStrike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D" sz="2000" b="1" i="1" u="none" strike="noStrike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𝒇</m:t>
                                </m:r>
                                <m:r>
                                  <a:rPr lang="en-US" sz="2000" b="1" i="1" u="none" strike="noStrike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2000" b="1" i="1" u="none" strike="noStrike" dirty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1" i="1" u="none" strike="noStrike" dirty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2000" b="1" i="1" u="none" strike="noStrike" dirty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𝒍</m:t>
                                    </m:r>
                                  </m:sub>
                                </m:sSub>
                                <m:r>
                                  <a:rPr lang="en-US" sz="2000" b="1" i="1" u="none" strike="noStrike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ID" sz="2000" b="1" i="0" u="none" strike="noStrike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1" i="1" u="none" strike="noStrike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𝒇</m:t>
                                </m:r>
                                <m:d>
                                  <m:dPr>
                                    <m:ctrlPr>
                                      <a:rPr lang="en-US" sz="2000" b="1" i="1" u="none" strike="noStrike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000" b="1" i="1" u="none" strike="noStrike" smtClean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1" i="1" u="none" strike="noStrike" smtClean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sz="2000" b="1" i="1" u="none" strike="noStrike" smtClean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𝒖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ID" sz="2000" b="1" i="0" u="none" strike="noStrike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b="1" i="1" u="none" strike="noStrike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1" i="1" u="none" strike="noStrike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2000" b="1" i="1" u="none" strike="noStrike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D" sz="2000" b="1" i="0" u="none" strike="noStrike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1" i="1" u="none" strike="noStrike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𝒇</m:t>
                                </m:r>
                                <m:r>
                                  <a:rPr lang="en-US" sz="2000" b="1" i="1" u="none" strike="noStrike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2000" b="1" i="1" u="none" strike="noStrike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1" i="1" u="none" strike="noStrike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2000" b="1" i="1" u="none" strike="noStrike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𝒎</m:t>
                                    </m:r>
                                  </m:sub>
                                </m:sSub>
                                <m:r>
                                  <a:rPr lang="en-US" sz="2000" b="1" i="1" u="none" strike="noStrike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ID" sz="2000" b="1" i="0" u="none" strike="noStrike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D" sz="1400" b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error</a:t>
                          </a:r>
                          <a:endParaRPr lang="en-ID" sz="14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48356444"/>
                      </a:ext>
                    </a:extLst>
                  </a:tr>
                  <a:tr h="414867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ID" sz="1400" u="none" strike="noStrike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en-ID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b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ID" sz="1400" u="none" strike="noStrike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0,11</a:t>
                          </a:r>
                          <a:endParaRPr lang="en-ID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b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ID" sz="1400" u="none" strike="noStrike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0,0003993</a:t>
                          </a:r>
                          <a:endParaRPr lang="en-ID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b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ID" sz="1400" u="none" strike="noStrike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-0,0002662</a:t>
                          </a:r>
                          <a:endParaRPr lang="en-ID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b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ID" sz="1400" u="none" strike="noStrike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0,055</a:t>
                          </a:r>
                          <a:endParaRPr lang="en-ID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b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ID" sz="1400" u="none" strike="noStrike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0,00006655</a:t>
                          </a:r>
                          <a:endParaRPr lang="en-ID" sz="14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b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endParaRPr lang="en-ID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b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46054917"/>
                      </a:ext>
                    </a:extLst>
                  </a:tr>
                  <a:tr h="414867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ID" sz="1400" u="none" strike="noStrike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0,055</a:t>
                          </a:r>
                          <a:endParaRPr lang="en-ID" sz="14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b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ID" sz="1400" u="none" strike="noStrike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0,11</a:t>
                          </a:r>
                          <a:endParaRPr lang="en-ID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b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ID" sz="1400" u="none" strike="noStrike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0,00006655</a:t>
                          </a:r>
                          <a:endParaRPr lang="en-ID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b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ID" sz="1400" u="none" strike="noStrike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-0,0002662</a:t>
                          </a:r>
                          <a:endParaRPr lang="en-ID" sz="14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b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ID" sz="1400" u="none" strike="noStrike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0,0825</a:t>
                          </a:r>
                          <a:endParaRPr lang="en-ID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b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ID" sz="1400" u="none" strike="noStrike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-0,000162216</a:t>
                          </a:r>
                          <a:endParaRPr lang="en-ID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b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ID" sz="1400" u="none" strike="noStrike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0,333333</a:t>
                          </a:r>
                          <a:endParaRPr lang="en-ID" sz="14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b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22290775"/>
                      </a:ext>
                    </a:extLst>
                  </a:tr>
                  <a:tr h="414867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ID" sz="1400" u="none" strike="noStrike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0,055</a:t>
                          </a:r>
                          <a:endParaRPr lang="en-ID" sz="14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b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ID" sz="1400" u="none" strike="noStrike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0,0825</a:t>
                          </a:r>
                          <a:endParaRPr lang="en-ID" sz="14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b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ID" sz="1400" u="none" strike="noStrike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0,00006655</a:t>
                          </a:r>
                          <a:endParaRPr lang="en-ID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b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ID" sz="1400" u="none" strike="noStrike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-0,000162216</a:t>
                          </a:r>
                          <a:endParaRPr lang="en-ID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b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ID" sz="1400" u="none" strike="noStrike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0,06875</a:t>
                          </a:r>
                          <a:endParaRPr lang="en-ID" sz="14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b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ID" sz="1400" u="none" strike="noStrike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-5,56316E-05</a:t>
                          </a:r>
                          <a:endParaRPr lang="en-ID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b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ID" sz="1400" u="none" strike="noStrike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0,2</a:t>
                          </a:r>
                          <a:endParaRPr lang="en-ID" sz="14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b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41824988"/>
                      </a:ext>
                    </a:extLst>
                  </a:tr>
                  <a:tr h="414867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ID" sz="1400" u="none" strike="noStrike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0,055</a:t>
                          </a:r>
                          <a:endParaRPr lang="en-ID" sz="14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b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ID" sz="1400" u="none" strike="noStrike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0,06875</a:t>
                          </a:r>
                          <a:endParaRPr lang="en-ID" sz="14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b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ID" sz="1400" u="none" strike="noStrike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0,00006655</a:t>
                          </a:r>
                          <a:endParaRPr lang="en-ID" sz="14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b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ID" sz="1400" u="none" strike="noStrike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-5,56316E-05</a:t>
                          </a:r>
                          <a:endParaRPr lang="en-ID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b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ID" sz="1400" u="none" strike="noStrike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0,061875</a:t>
                          </a:r>
                          <a:endParaRPr lang="en-ID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b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ID" sz="1400" u="none" strike="noStrike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4,48433E-06</a:t>
                          </a:r>
                          <a:endParaRPr lang="en-ID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b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ID" sz="1400" u="none" strike="noStrike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0,111111</a:t>
                          </a:r>
                          <a:endParaRPr lang="en-ID" sz="14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b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61568706"/>
                      </a:ext>
                    </a:extLst>
                  </a:tr>
                  <a:tr h="414867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ID" sz="1400" u="none" strike="noStrike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0,06188</a:t>
                          </a:r>
                          <a:endParaRPr lang="en-ID" sz="14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b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ID" sz="1400" u="none" strike="noStrike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0,06875</a:t>
                          </a:r>
                          <a:endParaRPr lang="en-ID" sz="14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b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ID" sz="1400" u="none" strike="noStrike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4,48433E-06</a:t>
                          </a:r>
                          <a:endParaRPr lang="en-ID" sz="14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b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ID" sz="1400" u="none" strike="noStrike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-5,56316E-05</a:t>
                          </a:r>
                          <a:endParaRPr lang="en-ID" sz="14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b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ID" sz="1400" u="none" strike="noStrike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0,065313</a:t>
                          </a:r>
                          <a:endParaRPr lang="en-ID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b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ID" sz="1400" u="none" strike="noStrike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-2,59392E-05</a:t>
                          </a:r>
                          <a:endParaRPr lang="en-ID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b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ID" sz="1400" u="none" strike="noStrike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0,052632</a:t>
                          </a:r>
                          <a:endParaRPr lang="en-ID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b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69516082"/>
                      </a:ext>
                    </a:extLst>
                  </a:tr>
                  <a:tr h="414867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ID" sz="1400" u="none" strike="noStrike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0,06188</a:t>
                          </a:r>
                          <a:endParaRPr lang="en-ID" sz="14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b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ID" sz="1400" u="none" strike="noStrike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0,06531</a:t>
                          </a:r>
                          <a:endParaRPr lang="en-ID" sz="14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b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ID" sz="1400" u="none" strike="noStrike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4,48433E-06</a:t>
                          </a:r>
                          <a:endParaRPr lang="en-ID" sz="14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b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ID" sz="1400" u="none" strike="noStrike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-2,59392E-05</a:t>
                          </a:r>
                          <a:endParaRPr lang="en-ID" sz="14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b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ID" sz="1400" u="none" strike="noStrike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0,063594</a:t>
                          </a:r>
                          <a:endParaRPr lang="en-ID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b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ID" sz="1400" u="none" strike="noStrike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-1,08036E-05</a:t>
                          </a:r>
                          <a:endParaRPr lang="en-ID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b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ID" sz="1400" u="none" strike="noStrike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0,027027</a:t>
                          </a:r>
                          <a:endParaRPr lang="en-ID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b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01142925"/>
                      </a:ext>
                    </a:extLst>
                  </a:tr>
                  <a:tr h="414867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ID" sz="1400" u="none" strike="noStrike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0,06188</a:t>
                          </a:r>
                          <a:endParaRPr lang="en-ID" sz="14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b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ID" sz="1400" u="none" strike="noStrike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0,06359</a:t>
                          </a:r>
                          <a:endParaRPr lang="en-ID" sz="14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b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ID" sz="1400" u="none" strike="noStrike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4,48433E-06</a:t>
                          </a:r>
                          <a:endParaRPr lang="en-ID" sz="14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b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ID" sz="1400" u="none" strike="noStrike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-1,08036E-05</a:t>
                          </a:r>
                          <a:endParaRPr lang="en-ID" sz="14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b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ID" sz="1400" u="none" strike="noStrike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0,062734</a:t>
                          </a:r>
                          <a:endParaRPr lang="en-ID" sz="14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b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ID" sz="1400" u="none" strike="noStrike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-3,17678E-06</a:t>
                          </a:r>
                          <a:endParaRPr lang="en-ID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b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ID" sz="1400" u="none" strike="noStrike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0,013699</a:t>
                          </a:r>
                          <a:endParaRPr lang="en-ID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b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1640312"/>
                      </a:ext>
                    </a:extLst>
                  </a:tr>
                  <a:tr h="414867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ID" sz="1400" u="none" strike="noStrike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0,06188</a:t>
                          </a:r>
                          <a:endParaRPr lang="en-ID" sz="14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b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ID" sz="1400" u="none" strike="noStrike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0,06273</a:t>
                          </a:r>
                          <a:endParaRPr lang="en-ID" sz="14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b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ID" sz="1400" u="none" strike="noStrike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4,48433E-06</a:t>
                          </a:r>
                          <a:endParaRPr lang="en-ID" sz="14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b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ID" sz="1400" u="none" strike="noStrike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-3,17678E-06</a:t>
                          </a:r>
                          <a:endParaRPr lang="en-ID" sz="14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b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ID" sz="1400" u="none" strike="noStrike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0,062305</a:t>
                          </a:r>
                          <a:endParaRPr lang="en-ID" sz="14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b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ID" sz="1400" u="none" strike="noStrike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6,49728E-07</a:t>
                          </a:r>
                          <a:endParaRPr lang="en-ID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b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ID" sz="1400" u="none" strike="noStrike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0,006897</a:t>
                          </a:r>
                          <a:endParaRPr lang="en-ID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b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4592816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30A75C31-106B-4C2A-AEB4-120DCA45FFC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23464608"/>
                  </p:ext>
                </p:extLst>
              </p:nvPr>
            </p:nvGraphicFramePr>
            <p:xfrm>
              <a:off x="1812324" y="2438399"/>
              <a:ext cx="9448798" cy="3733803"/>
            </p:xfrm>
            <a:graphic>
              <a:graphicData uri="http://schemas.openxmlformats.org/drawingml/2006/table">
                <a:tbl>
                  <a:tblPr firstRow="1">
                    <a:tableStyleId>{3C2FFA5D-87B4-456A-9821-1D502468CF0F}</a:tableStyleId>
                  </a:tblPr>
                  <a:tblGrid>
                    <a:gridCol w="851940">
                      <a:extLst>
                        <a:ext uri="{9D8B030D-6E8A-4147-A177-3AD203B41FA5}">
                          <a16:colId xmlns:a16="http://schemas.microsoft.com/office/drawing/2014/main" val="4224359571"/>
                        </a:ext>
                      </a:extLst>
                    </a:gridCol>
                    <a:gridCol w="908736">
                      <a:extLst>
                        <a:ext uri="{9D8B030D-6E8A-4147-A177-3AD203B41FA5}">
                          <a16:colId xmlns:a16="http://schemas.microsoft.com/office/drawing/2014/main" val="571923464"/>
                        </a:ext>
                      </a:extLst>
                    </a:gridCol>
                    <a:gridCol w="1905251">
                      <a:extLst>
                        <a:ext uri="{9D8B030D-6E8A-4147-A177-3AD203B41FA5}">
                          <a16:colId xmlns:a16="http://schemas.microsoft.com/office/drawing/2014/main" val="2270010771"/>
                        </a:ext>
                      </a:extLst>
                    </a:gridCol>
                    <a:gridCol w="2106617">
                      <a:extLst>
                        <a:ext uri="{9D8B030D-6E8A-4147-A177-3AD203B41FA5}">
                          <a16:colId xmlns:a16="http://schemas.microsoft.com/office/drawing/2014/main" val="2750492751"/>
                        </a:ext>
                      </a:extLst>
                    </a:gridCol>
                    <a:gridCol w="1032656">
                      <a:extLst>
                        <a:ext uri="{9D8B030D-6E8A-4147-A177-3AD203B41FA5}">
                          <a16:colId xmlns:a16="http://schemas.microsoft.com/office/drawing/2014/main" val="4294275702"/>
                        </a:ext>
                      </a:extLst>
                    </a:gridCol>
                    <a:gridCol w="1652249">
                      <a:extLst>
                        <a:ext uri="{9D8B030D-6E8A-4147-A177-3AD203B41FA5}">
                          <a16:colId xmlns:a16="http://schemas.microsoft.com/office/drawing/2014/main" val="3235935927"/>
                        </a:ext>
                      </a:extLst>
                    </a:gridCol>
                    <a:gridCol w="991349">
                      <a:extLst>
                        <a:ext uri="{9D8B030D-6E8A-4147-A177-3AD203B41FA5}">
                          <a16:colId xmlns:a16="http://schemas.microsoft.com/office/drawing/2014/main" val="3828501565"/>
                        </a:ext>
                      </a:extLst>
                    </a:gridCol>
                  </a:tblGrid>
                  <a:tr h="41486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429" t="-1471" r="-1009286" b="-827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95302" t="-1471" r="-848322" b="-827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92971" t="-1471" r="-303834" b="-827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74566" t="-1471" r="-174855" b="-827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62130" t="-1471" r="-257988" b="-827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12915" t="-1471" r="-60886" b="-827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D" sz="1400" b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error</a:t>
                          </a:r>
                          <a:endParaRPr lang="en-ID" sz="14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48356444"/>
                      </a:ext>
                    </a:extLst>
                  </a:tr>
                  <a:tr h="414867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ID" sz="1400" u="none" strike="noStrike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en-ID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b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ID" sz="1400" u="none" strike="noStrike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0,11</a:t>
                          </a:r>
                          <a:endParaRPr lang="en-ID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b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ID" sz="1400" u="none" strike="noStrike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0,0003993</a:t>
                          </a:r>
                          <a:endParaRPr lang="en-ID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b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ID" sz="1400" u="none" strike="noStrike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-0,0002662</a:t>
                          </a:r>
                          <a:endParaRPr lang="en-ID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b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ID" sz="1400" u="none" strike="noStrike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0,055</a:t>
                          </a:r>
                          <a:endParaRPr lang="en-ID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b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ID" sz="1400" u="none" strike="noStrike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0,00006655</a:t>
                          </a:r>
                          <a:endParaRPr lang="en-ID" sz="14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b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endParaRPr lang="en-ID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b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46054917"/>
                      </a:ext>
                    </a:extLst>
                  </a:tr>
                  <a:tr h="414867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ID" sz="1400" u="none" strike="noStrike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0,055</a:t>
                          </a:r>
                          <a:endParaRPr lang="en-ID" sz="14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b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ID" sz="1400" u="none" strike="noStrike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0,11</a:t>
                          </a:r>
                          <a:endParaRPr lang="en-ID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b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ID" sz="1400" u="none" strike="noStrike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0,00006655</a:t>
                          </a:r>
                          <a:endParaRPr lang="en-ID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b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ID" sz="1400" u="none" strike="noStrike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-0,0002662</a:t>
                          </a:r>
                          <a:endParaRPr lang="en-ID" sz="14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b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ID" sz="1400" u="none" strike="noStrike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0,0825</a:t>
                          </a:r>
                          <a:endParaRPr lang="en-ID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b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ID" sz="1400" u="none" strike="noStrike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-0,000162216</a:t>
                          </a:r>
                          <a:endParaRPr lang="en-ID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b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ID" sz="1400" u="none" strike="noStrike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0,333333</a:t>
                          </a:r>
                          <a:endParaRPr lang="en-ID" sz="14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b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22290775"/>
                      </a:ext>
                    </a:extLst>
                  </a:tr>
                  <a:tr h="414867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ID" sz="1400" u="none" strike="noStrike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0,055</a:t>
                          </a:r>
                          <a:endParaRPr lang="en-ID" sz="14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b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ID" sz="1400" u="none" strike="noStrike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0,0825</a:t>
                          </a:r>
                          <a:endParaRPr lang="en-ID" sz="14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b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ID" sz="1400" u="none" strike="noStrike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0,00006655</a:t>
                          </a:r>
                          <a:endParaRPr lang="en-ID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b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ID" sz="1400" u="none" strike="noStrike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-0,000162216</a:t>
                          </a:r>
                          <a:endParaRPr lang="en-ID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b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ID" sz="1400" u="none" strike="noStrike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0,06875</a:t>
                          </a:r>
                          <a:endParaRPr lang="en-ID" sz="14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b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ID" sz="1400" u="none" strike="noStrike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-5,56316E-05</a:t>
                          </a:r>
                          <a:endParaRPr lang="en-ID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b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ID" sz="1400" u="none" strike="noStrike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0,2</a:t>
                          </a:r>
                          <a:endParaRPr lang="en-ID" sz="14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b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41824988"/>
                      </a:ext>
                    </a:extLst>
                  </a:tr>
                  <a:tr h="414867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ID" sz="1400" u="none" strike="noStrike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0,055</a:t>
                          </a:r>
                          <a:endParaRPr lang="en-ID" sz="14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b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ID" sz="1400" u="none" strike="noStrike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0,06875</a:t>
                          </a:r>
                          <a:endParaRPr lang="en-ID" sz="14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b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ID" sz="1400" u="none" strike="noStrike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0,00006655</a:t>
                          </a:r>
                          <a:endParaRPr lang="en-ID" sz="14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b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ID" sz="1400" u="none" strike="noStrike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-5,56316E-05</a:t>
                          </a:r>
                          <a:endParaRPr lang="en-ID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b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ID" sz="1400" u="none" strike="noStrike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0,061875</a:t>
                          </a:r>
                          <a:endParaRPr lang="en-ID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b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ID" sz="1400" u="none" strike="noStrike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4,48433E-06</a:t>
                          </a:r>
                          <a:endParaRPr lang="en-ID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b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ID" sz="1400" u="none" strike="noStrike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0,111111</a:t>
                          </a:r>
                          <a:endParaRPr lang="en-ID" sz="14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b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61568706"/>
                      </a:ext>
                    </a:extLst>
                  </a:tr>
                  <a:tr h="414867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ID" sz="1400" u="none" strike="noStrike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0,06188</a:t>
                          </a:r>
                          <a:endParaRPr lang="en-ID" sz="14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b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ID" sz="1400" u="none" strike="noStrike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0,06875</a:t>
                          </a:r>
                          <a:endParaRPr lang="en-ID" sz="14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b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ID" sz="1400" u="none" strike="noStrike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4,48433E-06</a:t>
                          </a:r>
                          <a:endParaRPr lang="en-ID" sz="14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b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ID" sz="1400" u="none" strike="noStrike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-5,56316E-05</a:t>
                          </a:r>
                          <a:endParaRPr lang="en-ID" sz="14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b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ID" sz="1400" u="none" strike="noStrike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0,065313</a:t>
                          </a:r>
                          <a:endParaRPr lang="en-ID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b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ID" sz="1400" u="none" strike="noStrike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-2,59392E-05</a:t>
                          </a:r>
                          <a:endParaRPr lang="en-ID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b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ID" sz="1400" u="none" strike="noStrike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0,052632</a:t>
                          </a:r>
                          <a:endParaRPr lang="en-ID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b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69516082"/>
                      </a:ext>
                    </a:extLst>
                  </a:tr>
                  <a:tr h="414867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ID" sz="1400" u="none" strike="noStrike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0,06188</a:t>
                          </a:r>
                          <a:endParaRPr lang="en-ID" sz="14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b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ID" sz="1400" u="none" strike="noStrike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0,06531</a:t>
                          </a:r>
                          <a:endParaRPr lang="en-ID" sz="14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b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ID" sz="1400" u="none" strike="noStrike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4,48433E-06</a:t>
                          </a:r>
                          <a:endParaRPr lang="en-ID" sz="14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b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ID" sz="1400" u="none" strike="noStrike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-2,59392E-05</a:t>
                          </a:r>
                          <a:endParaRPr lang="en-ID" sz="14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b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ID" sz="1400" u="none" strike="noStrike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0,063594</a:t>
                          </a:r>
                          <a:endParaRPr lang="en-ID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b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ID" sz="1400" u="none" strike="noStrike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-1,08036E-05</a:t>
                          </a:r>
                          <a:endParaRPr lang="en-ID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b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ID" sz="1400" u="none" strike="noStrike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0,027027</a:t>
                          </a:r>
                          <a:endParaRPr lang="en-ID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b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01142925"/>
                      </a:ext>
                    </a:extLst>
                  </a:tr>
                  <a:tr h="414867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ID" sz="1400" u="none" strike="noStrike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0,06188</a:t>
                          </a:r>
                          <a:endParaRPr lang="en-ID" sz="14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b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ID" sz="1400" u="none" strike="noStrike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0,06359</a:t>
                          </a:r>
                          <a:endParaRPr lang="en-ID" sz="14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b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ID" sz="1400" u="none" strike="noStrike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4,48433E-06</a:t>
                          </a:r>
                          <a:endParaRPr lang="en-ID" sz="14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b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ID" sz="1400" u="none" strike="noStrike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-1,08036E-05</a:t>
                          </a:r>
                          <a:endParaRPr lang="en-ID" sz="14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b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ID" sz="1400" u="none" strike="noStrike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0,062734</a:t>
                          </a:r>
                          <a:endParaRPr lang="en-ID" sz="14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b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ID" sz="1400" u="none" strike="noStrike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-3,17678E-06</a:t>
                          </a:r>
                          <a:endParaRPr lang="en-ID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b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ID" sz="1400" u="none" strike="noStrike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0,013699</a:t>
                          </a:r>
                          <a:endParaRPr lang="en-ID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b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1640312"/>
                      </a:ext>
                    </a:extLst>
                  </a:tr>
                  <a:tr h="414867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ID" sz="1400" u="none" strike="noStrike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0,06188</a:t>
                          </a:r>
                          <a:endParaRPr lang="en-ID" sz="14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b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ID" sz="1400" u="none" strike="noStrike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0,06273</a:t>
                          </a:r>
                          <a:endParaRPr lang="en-ID" sz="14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b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ID" sz="1400" u="none" strike="noStrike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4,48433E-06</a:t>
                          </a:r>
                          <a:endParaRPr lang="en-ID" sz="14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b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ID" sz="1400" u="none" strike="noStrike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-3,17678E-06</a:t>
                          </a:r>
                          <a:endParaRPr lang="en-ID" sz="14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b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ID" sz="1400" u="none" strike="noStrike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0,062305</a:t>
                          </a:r>
                          <a:endParaRPr lang="en-ID" sz="14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b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ID" sz="1400" u="none" strike="noStrike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6,49728E-07</a:t>
                          </a:r>
                          <a:endParaRPr lang="en-ID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b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ID" sz="1400" u="none" strike="noStrike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0,006897</a:t>
                          </a:r>
                          <a:endParaRPr lang="en-ID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b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4592816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9847736F-F21E-4F42-8EB9-CCAC7EFA8275}"/>
              </a:ext>
            </a:extLst>
          </p:cNvPr>
          <p:cNvSpPr/>
          <p:nvPr/>
        </p:nvSpPr>
        <p:spPr>
          <a:xfrm>
            <a:off x="1812324" y="3303372"/>
            <a:ext cx="9448798" cy="3542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9D5195-FEA5-4FD3-874E-EE9FE39D5CA2}"/>
              </a:ext>
            </a:extLst>
          </p:cNvPr>
          <p:cNvSpPr/>
          <p:nvPr/>
        </p:nvSpPr>
        <p:spPr>
          <a:xfrm>
            <a:off x="1816440" y="3702912"/>
            <a:ext cx="9448798" cy="3542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B8B24CD-C365-4A57-8748-E460CE0CAC2E}"/>
              </a:ext>
            </a:extLst>
          </p:cNvPr>
          <p:cNvSpPr/>
          <p:nvPr/>
        </p:nvSpPr>
        <p:spPr>
          <a:xfrm>
            <a:off x="1820557" y="4118928"/>
            <a:ext cx="9448798" cy="3542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72352B6-C36E-448D-B2D0-D300757A07B7}"/>
              </a:ext>
            </a:extLst>
          </p:cNvPr>
          <p:cNvSpPr/>
          <p:nvPr/>
        </p:nvSpPr>
        <p:spPr>
          <a:xfrm>
            <a:off x="1816435" y="4500755"/>
            <a:ext cx="9448798" cy="16529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93996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8249BA6-E785-49F4-9EA9-BC1F577D8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 Action = No Reaction</a:t>
            </a:r>
            <a:endParaRPr lang="en-ID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A43A4CA-5AC0-411F-AE1F-7A92432FB2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Okta </a:t>
            </a:r>
            <a:r>
              <a:rPr lang="en-US" dirty="0" err="1"/>
              <a:t>Qomaruddin</a:t>
            </a:r>
            <a:r>
              <a:rPr lang="en-US" dirty="0"/>
              <a:t> Aziz</a:t>
            </a:r>
            <a:endParaRPr lang="en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2A69AF-6E4B-452F-98BC-EA15483BAF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Thank you</a:t>
            </a:r>
            <a:endParaRPr lang="en-ID" sz="3600" b="1" dirty="0"/>
          </a:p>
        </p:txBody>
      </p:sp>
    </p:spTree>
    <p:extLst>
      <p:ext uri="{BB962C8B-B14F-4D97-AF65-F5344CB8AC3E}">
        <p14:creationId xmlns:p14="http://schemas.microsoft.com/office/powerpoint/2010/main" val="2916521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31"/>
    </mc:Choice>
    <mc:Fallback xmlns="">
      <p:transition spd="slow" advTm="153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3E8BB-D45B-4628-B105-9700C74A7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Bisection’s Basic</a:t>
            </a:r>
            <a:endParaRPr lang="en-ID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7891F28-80B8-4DB4-90D9-8C71C6905896}"/>
              </a:ext>
            </a:extLst>
          </p:cNvPr>
          <p:cNvSpPr txBox="1">
            <a:spLocks noChangeArrowheads="1"/>
          </p:cNvSpPr>
          <p:nvPr/>
        </p:nvSpPr>
        <p:spPr>
          <a:xfrm>
            <a:off x="1979140" y="2362199"/>
            <a:ext cx="2057400" cy="457200"/>
          </a:xfrm>
          <a:prstGeom prst="rect">
            <a:avLst/>
          </a:prstGeom>
        </p:spPr>
        <p:txBody>
          <a:bodyPr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altLang="en-US" dirty="0">
                <a:cs typeface="Times New Roman" panose="02020603050405020304" pitchFamily="18" charset="0"/>
              </a:rPr>
              <a:t>	</a:t>
            </a:r>
            <a:r>
              <a:rPr lang="en-US" altLang="en-US" sz="1900" b="1" dirty="0">
                <a:cs typeface="Times New Roman" panose="02020603050405020304" pitchFamily="18" charset="0"/>
              </a:rPr>
              <a:t>Theorem</a:t>
            </a:r>
            <a:endParaRPr lang="en-US" altLang="en-US" b="1" dirty="0">
              <a:cs typeface="Times New Roman" panose="02020603050405020304" pitchFamily="18" charset="0"/>
            </a:endParaRPr>
          </a:p>
        </p:txBody>
      </p:sp>
      <p:graphicFrame>
        <p:nvGraphicFramePr>
          <p:cNvPr id="5" name="Object 5">
            <a:extLst>
              <a:ext uri="{FF2B5EF4-FFF2-40B4-BE49-F238E27FC236}">
                <a16:creationId xmlns:a16="http://schemas.microsoft.com/office/drawing/2014/main" id="{9F733C9F-BA9B-4692-A54A-47C34378A31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1380109"/>
              </p:ext>
            </p:extLst>
          </p:nvPr>
        </p:nvGraphicFramePr>
        <p:xfrm>
          <a:off x="4617308" y="3171567"/>
          <a:ext cx="3248281" cy="32482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3657600" imgH="3657600" progId="Word.Picture.8">
                  <p:embed/>
                </p:oleObj>
              </mc:Choice>
              <mc:Fallback>
                <p:oleObj r:id="rId2" imgW="3657600" imgH="3657600" progId="Word.Picture.8">
                  <p:embed/>
                  <p:pic>
                    <p:nvPicPr>
                      <p:cNvPr id="1026" name="Object 5">
                        <a:extLst>
                          <a:ext uri="{FF2B5EF4-FFF2-40B4-BE49-F238E27FC236}">
                            <a16:creationId xmlns:a16="http://schemas.microsoft.com/office/drawing/2014/main" id="{BB103129-34C3-4F19-A82B-701C1F20C64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7308" y="3171567"/>
                        <a:ext cx="3248281" cy="324828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6">
            <a:extLst>
              <a:ext uri="{FF2B5EF4-FFF2-40B4-BE49-F238E27FC236}">
                <a16:creationId xmlns:a16="http://schemas.microsoft.com/office/drawing/2014/main" id="{37F3EC72-5D9E-47C0-ADA5-CC1BEEAD9B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5540" y="2438399"/>
            <a:ext cx="6781800" cy="969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 sz="1900" dirty="0">
                <a:cs typeface="Times New Roman" panose="02020603050405020304" pitchFamily="18" charset="0"/>
              </a:rPr>
              <a:t>An equation f(x)=0, where f(x) is a real </a:t>
            </a:r>
            <a:r>
              <a:rPr lang="en-US" altLang="en-US" sz="1900" b="1" dirty="0">
                <a:cs typeface="Times New Roman" panose="02020603050405020304" pitchFamily="18" charset="0"/>
              </a:rPr>
              <a:t>continuous</a:t>
            </a:r>
            <a:r>
              <a:rPr lang="en-US" altLang="en-US" sz="1900" dirty="0">
                <a:cs typeface="Times New Roman" panose="02020603050405020304" pitchFamily="18" charset="0"/>
              </a:rPr>
              <a:t> function, has at least </a:t>
            </a:r>
            <a:r>
              <a:rPr lang="en-US" altLang="en-US" sz="1900" b="1" dirty="0">
                <a:cs typeface="Times New Roman" panose="02020603050405020304" pitchFamily="18" charset="0"/>
              </a:rPr>
              <a:t>one root </a:t>
            </a:r>
            <a:r>
              <a:rPr lang="en-US" altLang="en-US" sz="1900" dirty="0">
                <a:cs typeface="Times New Roman" panose="02020603050405020304" pitchFamily="18" charset="0"/>
              </a:rPr>
              <a:t>between x</a:t>
            </a:r>
            <a:r>
              <a:rPr lang="en-US" altLang="en-US" sz="1900" baseline="-25000" dirty="0">
                <a:cs typeface="Times New Roman" panose="02020603050405020304" pitchFamily="18" charset="0"/>
              </a:rPr>
              <a:t>l</a:t>
            </a:r>
            <a:r>
              <a:rPr lang="en-US" altLang="en-US" sz="1900" dirty="0">
                <a:cs typeface="Times New Roman" panose="02020603050405020304" pitchFamily="18" charset="0"/>
              </a:rPr>
              <a:t> and x</a:t>
            </a:r>
            <a:r>
              <a:rPr lang="en-US" altLang="en-US" sz="1900" baseline="-25000" dirty="0">
                <a:cs typeface="Times New Roman" panose="02020603050405020304" pitchFamily="18" charset="0"/>
              </a:rPr>
              <a:t>u</a:t>
            </a:r>
            <a:r>
              <a:rPr lang="en-US" altLang="en-US" sz="1900" dirty="0">
                <a:cs typeface="Times New Roman" panose="02020603050405020304" pitchFamily="18" charset="0"/>
              </a:rPr>
              <a:t> if f(x</a:t>
            </a:r>
            <a:r>
              <a:rPr lang="en-US" altLang="en-US" sz="1900" baseline="-25000" dirty="0">
                <a:cs typeface="Times New Roman" panose="02020603050405020304" pitchFamily="18" charset="0"/>
              </a:rPr>
              <a:t>l</a:t>
            </a:r>
            <a:r>
              <a:rPr lang="en-US" altLang="en-US" sz="1900" dirty="0">
                <a:cs typeface="Times New Roman" panose="02020603050405020304" pitchFamily="18" charset="0"/>
              </a:rPr>
              <a:t>) f(x</a:t>
            </a:r>
            <a:r>
              <a:rPr lang="en-US" altLang="en-US" sz="1900" baseline="-25000" dirty="0">
                <a:cs typeface="Times New Roman" panose="02020603050405020304" pitchFamily="18" charset="0"/>
              </a:rPr>
              <a:t>u</a:t>
            </a:r>
            <a:r>
              <a:rPr lang="en-US" altLang="en-US" sz="1900" dirty="0">
                <a:cs typeface="Times New Roman" panose="02020603050405020304" pitchFamily="18" charset="0"/>
              </a:rPr>
              <a:t>) &lt; 0.</a:t>
            </a:r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3790BC67-D2EF-4C55-9338-E8C594395C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7840" y="6080916"/>
            <a:ext cx="8382000" cy="67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/>
            <a:r>
              <a:rPr lang="en-US" altLang="en-US" sz="1900" b="1" dirty="0"/>
              <a:t>Figure 1</a:t>
            </a:r>
            <a:r>
              <a:rPr lang="en-US" altLang="en-US" sz="1900" dirty="0"/>
              <a:t>  At least </a:t>
            </a:r>
            <a:r>
              <a:rPr lang="en-US" altLang="en-US" sz="1900" b="1" dirty="0"/>
              <a:t>one root exists</a:t>
            </a:r>
            <a:r>
              <a:rPr lang="en-US" altLang="en-US" sz="1900" dirty="0"/>
              <a:t> between the two points if the function is </a:t>
            </a:r>
            <a:r>
              <a:rPr lang="en-US" altLang="en-US" sz="1900" b="1" dirty="0"/>
              <a:t>real</a:t>
            </a:r>
            <a:r>
              <a:rPr lang="en-US" altLang="en-US" sz="1900" dirty="0"/>
              <a:t>, </a:t>
            </a:r>
            <a:r>
              <a:rPr lang="en-US" altLang="en-US" sz="1900" b="1" dirty="0"/>
              <a:t>continuous</a:t>
            </a:r>
            <a:r>
              <a:rPr lang="en-US" altLang="en-US" sz="1900" dirty="0"/>
              <a:t>, and </a:t>
            </a:r>
            <a:r>
              <a:rPr lang="en-US" altLang="en-US" sz="1900" b="1" dirty="0"/>
              <a:t>changes sign</a:t>
            </a:r>
            <a:r>
              <a:rPr lang="en-US" altLang="en-US" sz="19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023356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3E8BB-D45B-4628-B105-9700C74A7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Bisection’s Basic</a:t>
            </a:r>
            <a:endParaRPr lang="en-ID" dirty="0"/>
          </a:p>
        </p:txBody>
      </p:sp>
      <p:graphicFrame>
        <p:nvGraphicFramePr>
          <p:cNvPr id="4" name="Object 5">
            <a:extLst>
              <a:ext uri="{FF2B5EF4-FFF2-40B4-BE49-F238E27FC236}">
                <a16:creationId xmlns:a16="http://schemas.microsoft.com/office/drawing/2014/main" id="{EBC6B2EA-30B9-428E-BC1D-232AB0368C5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0716349"/>
              </p:ext>
            </p:extLst>
          </p:nvPr>
        </p:nvGraphicFramePr>
        <p:xfrm>
          <a:off x="4474367" y="1828800"/>
          <a:ext cx="4038600" cy="441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3657600" imgH="4000500" progId="Word.Picture.8">
                  <p:embed/>
                </p:oleObj>
              </mc:Choice>
              <mc:Fallback>
                <p:oleObj r:id="rId2" imgW="3657600" imgH="4000500" progId="Word.Picture.8">
                  <p:embed/>
                  <p:pic>
                    <p:nvPicPr>
                      <p:cNvPr id="2050" name="Object 5">
                        <a:extLst>
                          <a:ext uri="{FF2B5EF4-FFF2-40B4-BE49-F238E27FC236}">
                            <a16:creationId xmlns:a16="http://schemas.microsoft.com/office/drawing/2014/main" id="{B9AC80CE-57C1-4E00-9B68-B5B938F0F96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4367" y="1828800"/>
                        <a:ext cx="4038600" cy="441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3">
                <a:extLst>
                  <a:ext uri="{FF2B5EF4-FFF2-40B4-BE49-F238E27FC236}">
                    <a16:creationId xmlns:a16="http://schemas.microsoft.com/office/drawing/2014/main" id="{DB6F1023-2281-43FD-8303-37474274B2D8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2314833" y="5638800"/>
                <a:ext cx="8229600" cy="914400"/>
              </a:xfrm>
              <a:prstGeom prst="rect">
                <a:avLst/>
              </a:prstGeom>
            </p:spPr>
            <p:txBody>
              <a:bodyPr/>
              <a:lstStyle>
                <a:lvl1pPr marL="2857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2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20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12001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8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1543050" indent="-1714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6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2000250" indent="-1714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0" indent="-457200">
                  <a:lnSpc>
                    <a:spcPct val="90000"/>
                  </a:lnSpc>
                  <a:buFont typeface="Wingdings" panose="05000000000000000000" pitchFamily="2" charset="2"/>
                  <a:buNone/>
                </a:pPr>
                <a:r>
                  <a:rPr lang="en-US" altLang="en-US" sz="1900" b="1" dirty="0">
                    <a:cs typeface="Times New Roman" panose="02020603050405020304" pitchFamily="18" charset="0"/>
                  </a:rPr>
                  <a:t>Figure 2</a:t>
                </a:r>
                <a:r>
                  <a:rPr lang="en-US" altLang="en-US" sz="1900" dirty="0">
                    <a:cs typeface="Times New Roman" panose="02020603050405020304" pitchFamily="18" charset="0"/>
                  </a:rPr>
                  <a:t> If function </a:t>
                </a:r>
                <a14:m>
                  <m:oMath xmlns:m="http://schemas.openxmlformats.org/officeDocument/2006/math">
                    <m:r>
                      <a:rPr lang="en-US" altLang="en-US" sz="19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altLang="en-US" sz="19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en-US" sz="19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en-US" sz="1900" b="1" dirty="0">
                    <a:cs typeface="Times New Roman" panose="02020603050405020304" pitchFamily="18" charset="0"/>
                  </a:rPr>
                  <a:t>does not change sign </a:t>
                </a:r>
                <a:r>
                  <a:rPr lang="en-US" altLang="en-US" sz="1900" dirty="0">
                    <a:cs typeface="Times New Roman" panose="02020603050405020304" pitchFamily="18" charset="0"/>
                  </a:rPr>
                  <a:t>between two points, roots of the equation </a:t>
                </a:r>
                <a14:m>
                  <m:oMath xmlns:m="http://schemas.openxmlformats.org/officeDocument/2006/math">
                    <m:r>
                      <a:rPr lang="en-US" altLang="en-US" sz="19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altLang="en-US" sz="19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en-US" sz="19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altLang="en-US" sz="19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en-US" altLang="en-US" sz="1900" dirty="0">
                    <a:cs typeface="Times New Roman" panose="02020603050405020304" pitchFamily="18" charset="0"/>
                  </a:rPr>
                  <a:t> </a:t>
                </a:r>
                <a:r>
                  <a:rPr lang="en-US" altLang="en-US" sz="1900" b="1" dirty="0">
                    <a:cs typeface="Times New Roman" panose="02020603050405020304" pitchFamily="18" charset="0"/>
                  </a:rPr>
                  <a:t>may still exist</a:t>
                </a:r>
                <a:r>
                  <a:rPr lang="en-US" altLang="en-US" sz="1900" dirty="0">
                    <a:cs typeface="Times New Roman" panose="02020603050405020304" pitchFamily="18" charset="0"/>
                  </a:rPr>
                  <a:t> between the two points.</a:t>
                </a:r>
                <a:r>
                  <a:rPr lang="en-US" altLang="en-US" sz="1900" dirty="0"/>
                  <a:t> </a:t>
                </a:r>
              </a:p>
            </p:txBody>
          </p:sp>
        </mc:Choice>
        <mc:Fallback>
          <p:sp>
            <p:nvSpPr>
              <p:cNvPr id="5" name="Rectangle 3">
                <a:extLst>
                  <a:ext uri="{FF2B5EF4-FFF2-40B4-BE49-F238E27FC236}">
                    <a16:creationId xmlns:a16="http://schemas.microsoft.com/office/drawing/2014/main" id="{DB6F1023-2281-43FD-8303-37474274B2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4833" y="5638800"/>
                <a:ext cx="8229600" cy="914400"/>
              </a:xfrm>
              <a:prstGeom prst="rect">
                <a:avLst/>
              </a:prstGeom>
              <a:blipFill>
                <a:blip r:embed="rId4"/>
                <a:stretch>
                  <a:fillRect l="-741" t="-6667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5984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BF6BA-37E9-4C9A-83E5-58A62F667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</a:t>
            </a:r>
            <a:endParaRPr lang="en-ID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4C665B2-43C6-4A5A-B2DC-D8D22D0D31D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84311" y="2666999"/>
                <a:ext cx="6753528" cy="3321909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dirty="0"/>
                  <a:t>Step 1</a:t>
                </a:r>
                <a:br>
                  <a:rPr lang="en-US" dirty="0"/>
                </a:br>
                <a:r>
                  <a:rPr lang="en-US" dirty="0"/>
                  <a:t>set a </a:t>
                </a:r>
                <a:r>
                  <a:rPr lang="en-US" b="1" dirty="0"/>
                  <a:t>guess</a:t>
                </a:r>
                <a:r>
                  <a:rPr lang="en-US" dirty="0"/>
                  <a:t> for the root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  <a:p>
                <a:r>
                  <a:rPr lang="en-US" dirty="0"/>
                  <a:t>Step 2</a:t>
                </a:r>
                <a:br>
                  <a:rPr lang="en-US" dirty="0"/>
                </a:br>
                <a:r>
                  <a:rPr lang="en-US" dirty="0"/>
                  <a:t>find </a:t>
                </a:r>
                <a:r>
                  <a:rPr lang="en-US" b="1" dirty="0"/>
                  <a:t>new root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Step 3</a:t>
                </a:r>
                <a:br>
                  <a:rPr lang="en-US" dirty="0"/>
                </a:br>
                <a:r>
                  <a:rPr lang="en-US" dirty="0"/>
                  <a:t>check </a:t>
                </a:r>
                <a:r>
                  <a:rPr lang="en-US" b="1" dirty="0"/>
                  <a:t>sign</a:t>
                </a:r>
                <a:r>
                  <a:rPr lang="en-US" dirty="0"/>
                  <a:t> and </a:t>
                </a:r>
                <a:r>
                  <a:rPr lang="en-US" b="1" dirty="0"/>
                  <a:t>change value </a:t>
                </a:r>
                <a:r>
                  <a:rPr lang="en-US" dirty="0"/>
                  <a:t>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Step 4</a:t>
                </a:r>
                <a:br>
                  <a:rPr lang="en-US" dirty="0"/>
                </a:br>
                <a:r>
                  <a:rPr lang="en-US" dirty="0"/>
                  <a:t>calculate </a:t>
                </a:r>
                <a:r>
                  <a:rPr lang="en-US" b="1" dirty="0"/>
                  <a:t>error</a:t>
                </a:r>
                <a:r>
                  <a:rPr lang="en-US" dirty="0"/>
                  <a:t>, check </a:t>
                </a:r>
                <a:r>
                  <a:rPr lang="en-US" b="1" dirty="0"/>
                  <a:t>tolerance</a:t>
                </a:r>
              </a:p>
              <a:p>
                <a:r>
                  <a:rPr lang="en-ID" dirty="0"/>
                  <a:t>Step 5</a:t>
                </a:r>
                <a:br>
                  <a:rPr lang="en-ID" dirty="0"/>
                </a:br>
                <a:r>
                  <a:rPr lang="en-ID" dirty="0"/>
                  <a:t>if </a:t>
                </a:r>
                <a:r>
                  <a:rPr lang="en-ID" b="1" dirty="0"/>
                  <a:t>error&gt;tolerance </a:t>
                </a:r>
                <a:r>
                  <a:rPr lang="en-ID" dirty="0"/>
                  <a:t>and </a:t>
                </a:r>
                <a:r>
                  <a:rPr lang="en-ID" b="1" dirty="0"/>
                  <a:t>iteration&lt;max iteration </a:t>
                </a:r>
                <a:r>
                  <a:rPr lang="en-ID" dirty="0"/>
                  <a:t>then </a:t>
                </a:r>
                <a:r>
                  <a:rPr lang="en-ID" b="1" dirty="0"/>
                  <a:t>go to step 1</a:t>
                </a:r>
                <a:br>
                  <a:rPr lang="en-ID" dirty="0"/>
                </a:br>
                <a:r>
                  <a:rPr lang="en-ID" dirty="0"/>
                  <a:t>else stop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4C665B2-43C6-4A5A-B2DC-D8D22D0D31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84311" y="2666999"/>
                <a:ext cx="6753528" cy="3321909"/>
              </a:xfrm>
              <a:blipFill>
                <a:blip r:embed="rId2"/>
                <a:stretch>
                  <a:fillRect l="-1264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ight Brace 3">
            <a:extLst>
              <a:ext uri="{FF2B5EF4-FFF2-40B4-BE49-F238E27FC236}">
                <a16:creationId xmlns:a16="http://schemas.microsoft.com/office/drawing/2014/main" id="{D5C7664D-771B-4727-9532-705968014358}"/>
              </a:ext>
            </a:extLst>
          </p:cNvPr>
          <p:cNvSpPr/>
          <p:nvPr/>
        </p:nvSpPr>
        <p:spPr>
          <a:xfrm>
            <a:off x="7364626" y="2734962"/>
            <a:ext cx="1309816" cy="2924432"/>
          </a:xfrm>
          <a:prstGeom prst="rightBrac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3A0B11-7AA0-4353-86CC-0770C4AB2655}"/>
              </a:ext>
            </a:extLst>
          </p:cNvPr>
          <p:cNvSpPr txBox="1"/>
          <p:nvPr/>
        </p:nvSpPr>
        <p:spPr>
          <a:xfrm>
            <a:off x="8829461" y="4012512"/>
            <a:ext cx="1861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 Iteration</a:t>
            </a:r>
            <a:endParaRPr lang="en-ID" b="1" dirty="0"/>
          </a:p>
        </p:txBody>
      </p:sp>
    </p:spTree>
    <p:extLst>
      <p:ext uri="{BB962C8B-B14F-4D97-AF65-F5344CB8AC3E}">
        <p14:creationId xmlns:p14="http://schemas.microsoft.com/office/powerpoint/2010/main" val="2108171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42502-057D-4958-84D6-31D3B8CE9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Error’s Calculation</a:t>
            </a:r>
            <a:endParaRPr lang="en-ID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71E507A-414A-4970-AA82-41A49E8D3F2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Absolute error</a:t>
                </a:r>
                <a:br>
                  <a:rPr lang="en-US" dirty="0"/>
                </a:b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e>
                    </m:d>
                  </m:oMath>
                </a14:m>
                <a:br>
                  <a:rPr lang="en-US" dirty="0"/>
                </a:b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value of x at iteration t</a:t>
                </a:r>
                <a:br>
                  <a:rPr lang="en-US" dirty="0"/>
                </a:b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value of real x (real solution)</a:t>
                </a:r>
              </a:p>
              <a:p>
                <a:r>
                  <a:rPr lang="en-US" dirty="0"/>
                  <a:t>Relative Error (absolute)</a:t>
                </a:r>
                <a:br>
                  <a:rPr lang="en-US" dirty="0"/>
                </a:b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=|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|∙100%</m:t>
                    </m:r>
                  </m:oMath>
                </a14:m>
                <a:endParaRPr lang="en-ID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71E507A-414A-4970-AA82-41A49E8D3F2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21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2472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94CF3-D8B1-4F19-B556-686C9F9BC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en-ID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14C95AF-F3F0-433F-852E-46328F103F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2666999"/>
            <a:ext cx="2469852" cy="504569"/>
          </a:xfrm>
        </p:spPr>
        <p:txBody>
          <a:bodyPr/>
          <a:lstStyle/>
          <a:p>
            <a:r>
              <a:rPr lang="en-US" dirty="0"/>
              <a:t>Finding roots of</a:t>
            </a:r>
            <a:endParaRPr lang="en-ID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Object 3">
                <a:extLst>
                  <a:ext uri="{FF2B5EF4-FFF2-40B4-BE49-F238E27FC236}">
                    <a16:creationId xmlns:a16="http://schemas.microsoft.com/office/drawing/2014/main" id="{553C4413-919D-45FC-BCF7-21576528926D}"/>
                  </a:ext>
                </a:extLst>
              </p:cNvPr>
              <p:cNvSpPr txBox="1"/>
              <p:nvPr/>
            </p:nvSpPr>
            <p:spPr bwMode="auto">
              <a:xfrm>
                <a:off x="1762896" y="3185984"/>
                <a:ext cx="3896497" cy="42836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ID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D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ID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ID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−0.165</m:t>
                      </m:r>
                      <m:sSup>
                        <m:sSupPr>
                          <m:ctrlPr>
                            <a:rPr lang="en-ID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D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ID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ID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+3.993×1</m:t>
                      </m:r>
                      <m:sSup>
                        <m:sSupPr>
                          <m:ctrlPr>
                            <a:rPr lang="en-ID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D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sup>
                          <m:r>
                            <a:rPr lang="en-ID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−4</m:t>
                          </m:r>
                        </m:sup>
                      </m:sSup>
                      <m:r>
                        <a:rPr lang="en-ID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ID" dirty="0"/>
              </a:p>
            </p:txBody>
          </p:sp>
        </mc:Choice>
        <mc:Fallback>
          <p:sp>
            <p:nvSpPr>
              <p:cNvPr id="7" name="Object 3">
                <a:extLst>
                  <a:ext uri="{FF2B5EF4-FFF2-40B4-BE49-F238E27FC236}">
                    <a16:creationId xmlns:a16="http://schemas.microsoft.com/office/drawing/2014/main" id="{553C4413-919D-45FC-BCF7-2157652892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62896" y="3185984"/>
                <a:ext cx="3896497" cy="42836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Content Placeholder 4">
            <a:extLst>
              <a:ext uri="{FF2B5EF4-FFF2-40B4-BE49-F238E27FC236}">
                <a16:creationId xmlns:a16="http://schemas.microsoft.com/office/drawing/2014/main" id="{6243FD24-0A81-4A43-9314-EE1F7CB3BF7B}"/>
              </a:ext>
            </a:extLst>
          </p:cNvPr>
          <p:cNvSpPr txBox="1">
            <a:spLocks/>
          </p:cNvSpPr>
          <p:nvPr/>
        </p:nvSpPr>
        <p:spPr>
          <a:xfrm>
            <a:off x="1762896" y="3711149"/>
            <a:ext cx="6226306" cy="5993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With maximal </a:t>
            </a:r>
            <a:r>
              <a:rPr lang="en-US" b="1" dirty="0"/>
              <a:t>three iteration </a:t>
            </a:r>
            <a:r>
              <a:rPr lang="en-US" dirty="0"/>
              <a:t>or </a:t>
            </a:r>
            <a:r>
              <a:rPr lang="en-US" b="1" dirty="0"/>
              <a:t>relative error </a:t>
            </a:r>
            <a:r>
              <a:rPr lang="en-US" dirty="0"/>
              <a:t>of 5%  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7952328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29E10-D761-494A-A7BA-D2F95ECD4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en-ID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A20C4BC-5EE6-4F47-9C3C-F8257D6BB1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84311" y="2667000"/>
                <a:ext cx="7865636" cy="1752600"/>
              </a:xfrm>
            </p:spPr>
            <p:txBody>
              <a:bodyPr/>
              <a:lstStyle/>
              <a:p>
                <a:r>
                  <a:rPr lang="en-US" dirty="0"/>
                  <a:t>Step 1</a:t>
                </a:r>
                <a:br>
                  <a:rPr lang="en-US" dirty="0"/>
                </a:br>
                <a:r>
                  <a:rPr lang="en-US" dirty="0"/>
                  <a:t>Lets assume the value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ID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=0,11</m:t>
                    </m:r>
                  </m:oMath>
                </a14:m>
                <a:endParaRPr lang="en-ID" dirty="0"/>
              </a:p>
              <a:p>
                <a:pPr marL="0" indent="0">
                  <a:buNone/>
                </a:pPr>
                <a:r>
                  <a:rPr lang="en-ID" dirty="0"/>
                  <a:t>This assumption is </a:t>
                </a:r>
                <a:r>
                  <a:rPr lang="en-ID" b="1" dirty="0"/>
                  <a:t>right </a:t>
                </a:r>
                <a:r>
                  <a:rPr lang="en-ID" dirty="0"/>
                  <a:t>because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=0,0003993</m:t>
                    </m:r>
                  </m:oMath>
                </a14:m>
                <a:r>
                  <a:rPr lang="en-ID" dirty="0"/>
                  <a:t> </a:t>
                </a:r>
                <a:br>
                  <a:rPr lang="en-ID" dirty="0"/>
                </a:br>
                <a:r>
                  <a:rPr lang="en-ID" dirty="0"/>
                  <a:t>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0,11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0,0002662</m:t>
                    </m:r>
                  </m:oMath>
                </a14:m>
                <a:r>
                  <a:rPr lang="en-ID" dirty="0"/>
                  <a:t> (</a:t>
                </a:r>
                <a:r>
                  <a:rPr lang="en-ID" b="1" dirty="0"/>
                  <a:t>different sign</a:t>
                </a:r>
                <a:r>
                  <a:rPr lang="en-ID" dirty="0"/>
                  <a:t>)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A20C4BC-5EE6-4F47-9C3C-F8257D6BB1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84311" y="2667000"/>
                <a:ext cx="7865636" cy="1752600"/>
              </a:xfrm>
              <a:blipFill>
                <a:blip r:embed="rId2"/>
                <a:stretch>
                  <a:fillRect l="-1936" t="-9408" b="-6272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8445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EC48E-80EA-484E-914C-B4515B12E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en-ID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0C80FC2-5587-42F4-A465-39A8D1CE272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84310" y="2666999"/>
                <a:ext cx="10018713" cy="3667898"/>
              </a:xfrm>
            </p:spPr>
            <p:txBody>
              <a:bodyPr/>
              <a:lstStyle/>
              <a:p>
                <a:r>
                  <a:rPr lang="en-US" dirty="0"/>
                  <a:t>Step 2</a:t>
                </a:r>
                <a:br>
                  <a:rPr lang="en-US" dirty="0"/>
                </a:br>
                <a:r>
                  <a:rPr lang="en-US" dirty="0"/>
                  <a:t>find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0+0,11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=0,055</m:t>
                    </m:r>
                  </m:oMath>
                </a14:m>
                <a:endParaRPr lang="en-ID" dirty="0"/>
              </a:p>
              <a:p>
                <a:r>
                  <a:rPr lang="en-ID" dirty="0"/>
                  <a:t>Step 3</a:t>
                </a:r>
                <a:br>
                  <a:rPr lang="en-ID" dirty="0"/>
                </a:br>
                <a:r>
                  <a:rPr lang="en-ID" b="1" dirty="0"/>
                  <a:t>Check sign </a:t>
                </a:r>
                <a:r>
                  <a:rPr lang="en-ID" dirty="0"/>
                  <a:t>and </a:t>
                </a:r>
                <a:r>
                  <a:rPr lang="en-ID" b="1" dirty="0"/>
                  <a:t>change value</a:t>
                </a:r>
                <a:br>
                  <a:rPr lang="en-ID" dirty="0"/>
                </a:br>
                <a:r>
                  <a:rPr lang="en-ID" dirty="0"/>
                  <a:t>check sign</a:t>
                </a:r>
                <a:br>
                  <a:rPr lang="en-ID" dirty="0"/>
                </a:br>
                <a:r>
                  <a:rPr lang="en-ID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=0,00006655</m:t>
                    </m:r>
                  </m:oMath>
                </a14:m>
                <a:r>
                  <a:rPr lang="en-ID" dirty="0"/>
                  <a:t> (the sign is plus, same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D" dirty="0"/>
                  <a:t> </a:t>
                </a:r>
                <a:br>
                  <a:rPr lang="en-ID" dirty="0"/>
                </a:br>
                <a:r>
                  <a:rPr lang="en-ID" dirty="0"/>
                  <a:t>therefore</a:t>
                </a:r>
                <a:br>
                  <a:rPr lang="en-ID" dirty="0"/>
                </a:br>
                <a:r>
                  <a:rPr lang="en-ID" b="1" dirty="0"/>
                  <a:t>the new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=0,055</m:t>
                    </m:r>
                  </m:oMath>
                </a14:m>
                <a:endParaRPr lang="en-ID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0C80FC2-5587-42F4-A465-39A8D1CE272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84310" y="2666999"/>
                <a:ext cx="10018713" cy="3667898"/>
              </a:xfrm>
              <a:blipFill>
                <a:blip r:embed="rId2"/>
                <a:stretch>
                  <a:fillRect l="-1521" t="-332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7752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68498-B56D-4AB2-AD06-566264FBE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658F23-CBAE-4B33-80A2-577D3BC4B9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4</a:t>
            </a:r>
            <a:br>
              <a:rPr lang="en-US" dirty="0"/>
            </a:br>
            <a:r>
              <a:rPr lang="en-US" dirty="0"/>
              <a:t>calculate </a:t>
            </a:r>
            <a:r>
              <a:rPr lang="en-US" b="1" dirty="0"/>
              <a:t>relative error </a:t>
            </a:r>
            <a:r>
              <a:rPr lang="en-US" dirty="0"/>
              <a:t>or </a:t>
            </a:r>
            <a:r>
              <a:rPr lang="en-US" b="1" dirty="0"/>
              <a:t>check max iteration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since this is 1</a:t>
            </a:r>
            <a:r>
              <a:rPr lang="en-US" baseline="30000" dirty="0"/>
              <a:t>st</a:t>
            </a:r>
            <a:r>
              <a:rPr lang="en-US" dirty="0"/>
              <a:t> iteration, so it wont have a relative error</a:t>
            </a:r>
            <a:br>
              <a:rPr lang="en-US" dirty="0"/>
            </a:br>
            <a:r>
              <a:rPr lang="en-US" dirty="0"/>
              <a:t>since max iteration is three (3) and its still 1</a:t>
            </a:r>
            <a:r>
              <a:rPr lang="en-US" baseline="30000" dirty="0"/>
              <a:t>st</a:t>
            </a:r>
            <a:r>
              <a:rPr lang="en-US" dirty="0"/>
              <a:t> iteration so we back to </a:t>
            </a:r>
            <a:br>
              <a:rPr lang="en-US" dirty="0"/>
            </a:br>
            <a:r>
              <a:rPr lang="en-US" dirty="0"/>
              <a:t>step 1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8181082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83</TotalTime>
  <Words>485</Words>
  <Application>Microsoft Office PowerPoint</Application>
  <PresentationFormat>Widescreen</PresentationFormat>
  <Paragraphs>97</Paragraphs>
  <Slides>11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Cambria Math</vt:lpstr>
      <vt:lpstr>Corbel</vt:lpstr>
      <vt:lpstr>Tahoma</vt:lpstr>
      <vt:lpstr>Times New Roman</vt:lpstr>
      <vt:lpstr>Wingdings</vt:lpstr>
      <vt:lpstr>Parallax</vt:lpstr>
      <vt:lpstr>Microsoft Word Picture</vt:lpstr>
      <vt:lpstr>Numerical Method</vt:lpstr>
      <vt:lpstr>Bisection’s Basic</vt:lpstr>
      <vt:lpstr>Bisection’s Basic</vt:lpstr>
      <vt:lpstr>Algorithm</vt:lpstr>
      <vt:lpstr>Error’s Calculation</vt:lpstr>
      <vt:lpstr>Example</vt:lpstr>
      <vt:lpstr>Example</vt:lpstr>
      <vt:lpstr>Example</vt:lpstr>
      <vt:lpstr>Example</vt:lpstr>
      <vt:lpstr>Example</vt:lpstr>
      <vt:lpstr>No Action = No Reaction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Numerical Method</dc:title>
  <dc:creator>ASUS TUF GAMING</dc:creator>
  <cp:lastModifiedBy>ASUS TUF GAMING</cp:lastModifiedBy>
  <cp:revision>8</cp:revision>
  <dcterms:created xsi:type="dcterms:W3CDTF">2021-02-14T22:21:29Z</dcterms:created>
  <dcterms:modified xsi:type="dcterms:W3CDTF">2021-02-14T23:44:54Z</dcterms:modified>
</cp:coreProperties>
</file>