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4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59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312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96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3118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743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3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92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622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5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58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961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207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1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38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4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213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6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BDA32E-EE69-4C27-9E6E-A96B632E1E37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CE34A6-24A2-414C-938A-A8AF8B2CC5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87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8F28-6466-436F-9774-B7C7D19A9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Method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01AB-9E18-4B01-9484-75662BD02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FALSE POSITION (REGULA FALSI) METHOD</a:t>
            </a:r>
            <a:endParaRPr lang="en-ID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5E67FA-2EB3-40A5-BCC8-B05024BCBED5}"/>
              </a:ext>
            </a:extLst>
          </p:cNvPr>
          <p:cNvSpPr txBox="1">
            <a:spLocks/>
          </p:cNvSpPr>
          <p:nvPr/>
        </p:nvSpPr>
        <p:spPr>
          <a:xfrm>
            <a:off x="6771124" y="5918199"/>
            <a:ext cx="5420876" cy="939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Okta Qomaruddin Aziz, S.Si, M.Kom.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5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99"/>
    </mc:Choice>
    <mc:Fallback xmlns="">
      <p:transition spd="slow" advTm="188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E8BB-D45B-4628-B105-9700C74A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 </a:t>
            </a:r>
            <a:r>
              <a:rPr lang="en-US" dirty="0" err="1"/>
              <a:t>Falsi’s</a:t>
            </a:r>
            <a:r>
              <a:rPr lang="en-US" dirty="0"/>
              <a:t> Basic</a:t>
            </a:r>
            <a:endParaRPr lang="en-ID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F733C9F-BA9B-4692-A54A-47C34378A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95830"/>
              </p:ext>
            </p:extLst>
          </p:nvPr>
        </p:nvGraphicFramePr>
        <p:xfrm>
          <a:off x="7455244" y="1067871"/>
          <a:ext cx="4542610" cy="454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57600" imgH="3657600" progId="Word.Picture.8">
                  <p:embed/>
                </p:oleObj>
              </mc:Choice>
              <mc:Fallback>
                <p:oleObj r:id="rId2" imgW="3657600" imgH="3657600" progId="Word.Picture.8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F733C9F-BA9B-4692-A54A-47C34378A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244" y="1067871"/>
                        <a:ext cx="4542610" cy="4542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BDE296-D32A-4658-9CC6-642B4320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992425" cy="3124201"/>
          </a:xfrm>
        </p:spPr>
        <p:txBody>
          <a:bodyPr/>
          <a:lstStyle/>
          <a:p>
            <a:r>
              <a:rPr lang="en-US" dirty="0"/>
              <a:t>Very much Like Bisection</a:t>
            </a:r>
            <a:r>
              <a:rPr lang="en-ID" dirty="0"/>
              <a:t> but it </a:t>
            </a:r>
            <a:r>
              <a:rPr lang="en-ID" b="1" dirty="0"/>
              <a:t>converge faster</a:t>
            </a:r>
          </a:p>
          <a:p>
            <a:r>
              <a:rPr lang="en-US" dirty="0"/>
              <a:t>Getting a boost/brand new calculation for root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0431A-1B66-46A0-96C6-5C8853047C00}"/>
              </a:ext>
            </a:extLst>
          </p:cNvPr>
          <p:cNvCxnSpPr>
            <a:cxnSpLocks/>
          </p:cNvCxnSpPr>
          <p:nvPr/>
        </p:nvCxnSpPr>
        <p:spPr>
          <a:xfrm flipV="1">
            <a:off x="8913340" y="3591698"/>
            <a:ext cx="1696995" cy="11203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2C8B75-3221-48AD-8751-7B433D7BA083}"/>
              </a:ext>
            </a:extLst>
          </p:cNvPr>
          <p:cNvCxnSpPr/>
          <p:nvPr/>
        </p:nvCxnSpPr>
        <p:spPr>
          <a:xfrm>
            <a:off x="9605319" y="3339176"/>
            <a:ext cx="0" cy="1718856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F6BA-37E9-4C9A-83E5-58A62F66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665B2-43C6-4A5A-B2DC-D8D22D0D3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666999"/>
                <a:ext cx="6753528" cy="3321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Step 1</a:t>
                </a:r>
                <a:br>
                  <a:rPr lang="en-US" dirty="0"/>
                </a:br>
                <a:r>
                  <a:rPr lang="en-US" dirty="0"/>
                  <a:t>set a </a:t>
                </a:r>
                <a:r>
                  <a:rPr lang="en-US" b="1" dirty="0"/>
                  <a:t>guess</a:t>
                </a:r>
                <a:r>
                  <a:rPr lang="en-US" dirty="0"/>
                  <a:t> for the root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Step 2</a:t>
                </a:r>
                <a:br>
                  <a:rPr lang="en-US" dirty="0"/>
                </a:br>
                <a:r>
                  <a:rPr lang="en-US" dirty="0"/>
                  <a:t>find </a:t>
                </a:r>
                <a:r>
                  <a:rPr lang="en-US" b="1" dirty="0"/>
                  <a:t>new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3</a:t>
                </a:r>
                <a:br>
                  <a:rPr lang="en-US" dirty="0"/>
                </a:br>
                <a:r>
                  <a:rPr lang="en-US" dirty="0"/>
                  <a:t>check </a:t>
                </a:r>
                <a:r>
                  <a:rPr lang="en-US" b="1" dirty="0"/>
                  <a:t>sign</a:t>
                </a:r>
                <a:r>
                  <a:rPr lang="en-US" dirty="0"/>
                  <a:t> and </a:t>
                </a:r>
                <a:r>
                  <a:rPr lang="en-US" b="1" dirty="0"/>
                  <a:t>change value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 4</a:t>
                </a:r>
                <a:br>
                  <a:rPr lang="en-US" dirty="0"/>
                </a:br>
                <a:r>
                  <a:rPr lang="en-US" dirty="0"/>
                  <a:t>calculate </a:t>
                </a:r>
                <a:r>
                  <a:rPr lang="en-US" b="1" dirty="0"/>
                  <a:t>error</a:t>
                </a:r>
                <a:r>
                  <a:rPr lang="en-US" dirty="0"/>
                  <a:t>, check </a:t>
                </a:r>
                <a:r>
                  <a:rPr lang="en-US" b="1" dirty="0"/>
                  <a:t>tolerance</a:t>
                </a:r>
              </a:p>
              <a:p>
                <a:r>
                  <a:rPr lang="en-ID" dirty="0"/>
                  <a:t>Step 5</a:t>
                </a:r>
                <a:br>
                  <a:rPr lang="en-ID" dirty="0"/>
                </a:br>
                <a:r>
                  <a:rPr lang="en-ID" dirty="0"/>
                  <a:t>if </a:t>
                </a:r>
                <a:r>
                  <a:rPr lang="en-ID" b="1" dirty="0"/>
                  <a:t>error&gt;tolerance </a:t>
                </a:r>
                <a:r>
                  <a:rPr lang="en-ID" dirty="0"/>
                  <a:t>and </a:t>
                </a:r>
                <a:r>
                  <a:rPr lang="en-ID" b="1" dirty="0"/>
                  <a:t>iteration&lt;max iteration </a:t>
                </a:r>
                <a:r>
                  <a:rPr lang="en-ID" dirty="0"/>
                  <a:t>then </a:t>
                </a:r>
                <a:r>
                  <a:rPr lang="en-ID" b="1" dirty="0"/>
                  <a:t>go to step 1</a:t>
                </a:r>
                <a:br>
                  <a:rPr lang="en-ID" dirty="0"/>
                </a:br>
                <a:r>
                  <a:rPr lang="en-ID" dirty="0"/>
                  <a:t>else stop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665B2-43C6-4A5A-B2DC-D8D22D0D3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666999"/>
                <a:ext cx="6753528" cy="3321909"/>
              </a:xfrm>
              <a:blipFill>
                <a:blip r:embed="rId2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5C7664D-771B-4727-9532-705968014358}"/>
              </a:ext>
            </a:extLst>
          </p:cNvPr>
          <p:cNvSpPr/>
          <p:nvPr/>
        </p:nvSpPr>
        <p:spPr>
          <a:xfrm>
            <a:off x="7364626" y="2734962"/>
            <a:ext cx="1309816" cy="2924432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A0B11-7AA0-4353-86CC-0770C4AB2655}"/>
              </a:ext>
            </a:extLst>
          </p:cNvPr>
          <p:cNvSpPr txBox="1"/>
          <p:nvPr/>
        </p:nvSpPr>
        <p:spPr>
          <a:xfrm>
            <a:off x="8829461" y="4012512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Iteration</a:t>
            </a:r>
            <a:endParaRPr lang="en-ID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D3914D-CB72-427E-8AB1-E9EBEB713B7D}"/>
              </a:ext>
            </a:extLst>
          </p:cNvPr>
          <p:cNvSpPr/>
          <p:nvPr/>
        </p:nvSpPr>
        <p:spPr>
          <a:xfrm>
            <a:off x="3098176" y="3429000"/>
            <a:ext cx="2792627" cy="7825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17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4CF3-D8B1-4F19-B556-686C9F9B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4C95AF-F3F0-433F-852E-46328F10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469852" cy="504569"/>
          </a:xfrm>
        </p:spPr>
        <p:txBody>
          <a:bodyPr/>
          <a:lstStyle/>
          <a:p>
            <a:r>
              <a:rPr lang="en-US" dirty="0"/>
              <a:t>Finding roots of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553C4413-919D-45FC-BCF7-21576528926D}"/>
                  </a:ext>
                </a:extLst>
              </p:cNvPr>
              <p:cNvSpPr txBox="1"/>
              <p:nvPr/>
            </p:nvSpPr>
            <p:spPr bwMode="auto">
              <a:xfrm>
                <a:off x="1762896" y="3185984"/>
                <a:ext cx="3896497" cy="4283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−0.165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+3.993×1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553C4413-919D-45FC-BCF7-2157652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2896" y="3185984"/>
                <a:ext cx="3896497" cy="428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243FD24-0A81-4A43-9314-EE1F7CB3BF7B}"/>
              </a:ext>
            </a:extLst>
          </p:cNvPr>
          <p:cNvSpPr txBox="1">
            <a:spLocks/>
          </p:cNvSpPr>
          <p:nvPr/>
        </p:nvSpPr>
        <p:spPr>
          <a:xfrm>
            <a:off x="1762896" y="3711149"/>
            <a:ext cx="6226306" cy="59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maximal </a:t>
            </a:r>
            <a:r>
              <a:rPr lang="en-US" b="1" dirty="0"/>
              <a:t>three iteration </a:t>
            </a:r>
            <a:r>
              <a:rPr lang="en-US" dirty="0"/>
              <a:t>or </a:t>
            </a:r>
            <a:r>
              <a:rPr lang="en-US" b="1" dirty="0"/>
              <a:t>relative error </a:t>
            </a:r>
            <a:r>
              <a:rPr lang="en-US" dirty="0"/>
              <a:t>of 5%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523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9E10-D761-494A-A7BA-D2F95EC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0C4BC-5EE6-4F47-9C3C-F8257D6BB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667000"/>
                <a:ext cx="7865636" cy="1752600"/>
              </a:xfrm>
            </p:spPr>
            <p:txBody>
              <a:bodyPr/>
              <a:lstStyle/>
              <a:p>
                <a:r>
                  <a:rPr lang="en-US" dirty="0"/>
                  <a:t>Step 1</a:t>
                </a:r>
                <a:br>
                  <a:rPr lang="en-US" dirty="0"/>
                </a:br>
                <a:r>
                  <a:rPr lang="en-US" dirty="0"/>
                  <a:t>Lets assume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=0,11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This assumption is </a:t>
                </a:r>
                <a:r>
                  <a:rPr lang="en-ID" b="1" dirty="0"/>
                  <a:t>right </a:t>
                </a:r>
                <a:r>
                  <a:rPr lang="en-ID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=0,0003993</m:t>
                    </m:r>
                  </m:oMath>
                </a14:m>
                <a:r>
                  <a:rPr lang="en-ID" dirty="0"/>
                  <a:t> </a:t>
                </a:r>
                <a:br>
                  <a:rPr lang="en-ID" dirty="0"/>
                </a:br>
                <a:r>
                  <a:rPr lang="en-ID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0,0002662</m:t>
                    </m:r>
                  </m:oMath>
                </a14:m>
                <a:r>
                  <a:rPr lang="en-ID" dirty="0"/>
                  <a:t> (</a:t>
                </a:r>
                <a:r>
                  <a:rPr lang="en-ID" b="1" dirty="0"/>
                  <a:t>different sign</a:t>
                </a:r>
                <a:r>
                  <a:rPr lang="en-ID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0C4BC-5EE6-4F47-9C3C-F8257D6BB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667000"/>
                <a:ext cx="7865636" cy="1752600"/>
              </a:xfrm>
              <a:blipFill>
                <a:blip r:embed="rId2"/>
                <a:stretch>
                  <a:fillRect l="-1936" t="-9408" b="-62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C48E-80EA-484E-914C-B4515B12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80FC2-5587-42F4-A465-39A8D1CE2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6678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Step 2</a:t>
                </a:r>
                <a:br>
                  <a:rPr lang="en-US" dirty="0"/>
                </a:b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=0,11−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−0,0002662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0,11−0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−0,0002662−0,0003993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=0,066</m:t>
                    </m:r>
                  </m:oMath>
                </a14:m>
                <a:endParaRPr lang="en-ID" dirty="0"/>
              </a:p>
              <a:p>
                <a:r>
                  <a:rPr lang="en-ID" dirty="0"/>
                  <a:t>Step 3</a:t>
                </a:r>
                <a:br>
                  <a:rPr lang="en-ID" dirty="0"/>
                </a:br>
                <a:r>
                  <a:rPr lang="en-ID" b="1" dirty="0"/>
                  <a:t>Check sign </a:t>
                </a:r>
                <a:r>
                  <a:rPr lang="en-ID" dirty="0"/>
                  <a:t>and </a:t>
                </a:r>
                <a:r>
                  <a:rPr lang="en-ID" b="1" dirty="0"/>
                  <a:t>change value</a:t>
                </a:r>
                <a:br>
                  <a:rPr lang="en-ID" dirty="0"/>
                </a:br>
                <a:r>
                  <a:rPr lang="en-ID" dirty="0"/>
                  <a:t>check sign</a:t>
                </a:r>
                <a:br>
                  <a:rPr lang="en-ID" dirty="0"/>
                </a:b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=−0,000032</m:t>
                    </m:r>
                  </m:oMath>
                </a14:m>
                <a:r>
                  <a:rPr lang="en-ID" dirty="0"/>
                  <a:t> (the sign is plus,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br>
                  <a:rPr lang="en-ID" dirty="0"/>
                </a:br>
                <a:r>
                  <a:rPr lang="en-ID" dirty="0"/>
                  <a:t>therefore</a:t>
                </a:r>
                <a:br>
                  <a:rPr lang="en-ID" dirty="0"/>
                </a:br>
                <a:r>
                  <a:rPr lang="en-ID" b="1" dirty="0"/>
                  <a:t>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=0,0066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80FC2-5587-42F4-A465-39A8D1CE2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667898"/>
              </a:xfrm>
              <a:blipFill>
                <a:blip r:embed="rId2"/>
                <a:stretch>
                  <a:fillRect l="-1338" t="-18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7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8498-B56D-4AB2-AD06-566264FB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8F23-CBAE-4B33-80A2-577D3BC4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</a:t>
            </a:r>
            <a:br>
              <a:rPr lang="en-US" dirty="0"/>
            </a:br>
            <a:r>
              <a:rPr lang="en-US" dirty="0"/>
              <a:t>calculate </a:t>
            </a:r>
            <a:r>
              <a:rPr lang="en-US" b="1" dirty="0"/>
              <a:t>relative error </a:t>
            </a:r>
            <a:r>
              <a:rPr lang="en-US" dirty="0"/>
              <a:t>or </a:t>
            </a:r>
            <a:r>
              <a:rPr lang="en-US" b="1" dirty="0"/>
              <a:t>check max iteration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since this is 1</a:t>
            </a:r>
            <a:r>
              <a:rPr lang="en-US" baseline="30000" dirty="0"/>
              <a:t>st</a:t>
            </a:r>
            <a:r>
              <a:rPr lang="en-US" dirty="0"/>
              <a:t> iteration, so it wont have a relative error</a:t>
            </a:r>
            <a:br>
              <a:rPr lang="en-US" dirty="0"/>
            </a:br>
            <a:r>
              <a:rPr lang="en-US" dirty="0"/>
              <a:t>since max iteration is three (3) and its still 1</a:t>
            </a:r>
            <a:r>
              <a:rPr lang="en-US" baseline="30000" dirty="0"/>
              <a:t>st</a:t>
            </a:r>
            <a:r>
              <a:rPr lang="en-US" dirty="0"/>
              <a:t> iteration so we back to </a:t>
            </a:r>
            <a:br>
              <a:rPr lang="en-US" dirty="0"/>
            </a:br>
            <a:r>
              <a:rPr lang="en-US" dirty="0"/>
              <a:t>step 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810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5BCB-2914-460B-AA77-AB67C904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0A75C31-106B-4C2A-AEB4-120DCA45F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479343"/>
                  </p:ext>
                </p:extLst>
              </p:nvPr>
            </p:nvGraphicFramePr>
            <p:xfrm>
              <a:off x="1812324" y="2438399"/>
              <a:ext cx="9448798" cy="3733803"/>
            </p:xfrm>
            <a:graphic>
              <a:graphicData uri="http://schemas.openxmlformats.org/drawingml/2006/table">
                <a:tbl>
                  <a:tblPr firstRow="1">
                    <a:tableStyleId>{3C2FFA5D-87B4-456A-9821-1D502468CF0F}</a:tableStyleId>
                  </a:tblPr>
                  <a:tblGrid>
                    <a:gridCol w="851940">
                      <a:extLst>
                        <a:ext uri="{9D8B030D-6E8A-4147-A177-3AD203B41FA5}">
                          <a16:colId xmlns:a16="http://schemas.microsoft.com/office/drawing/2014/main" val="4224359571"/>
                        </a:ext>
                      </a:extLst>
                    </a:gridCol>
                    <a:gridCol w="1840003">
                      <a:extLst>
                        <a:ext uri="{9D8B030D-6E8A-4147-A177-3AD203B41FA5}">
                          <a16:colId xmlns:a16="http://schemas.microsoft.com/office/drawing/2014/main" val="57192346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270010771"/>
                        </a:ext>
                      </a:extLst>
                    </a:gridCol>
                    <a:gridCol w="1709001">
                      <a:extLst>
                        <a:ext uri="{9D8B030D-6E8A-4147-A177-3AD203B41FA5}">
                          <a16:colId xmlns:a16="http://schemas.microsoft.com/office/drawing/2014/main" val="2750492751"/>
                        </a:ext>
                      </a:extLst>
                    </a:gridCol>
                    <a:gridCol w="1032656">
                      <a:extLst>
                        <a:ext uri="{9D8B030D-6E8A-4147-A177-3AD203B41FA5}">
                          <a16:colId xmlns:a16="http://schemas.microsoft.com/office/drawing/2014/main" val="4294275702"/>
                        </a:ext>
                      </a:extLst>
                    </a:gridCol>
                    <a:gridCol w="1652249">
                      <a:extLst>
                        <a:ext uri="{9D8B030D-6E8A-4147-A177-3AD203B41FA5}">
                          <a16:colId xmlns:a16="http://schemas.microsoft.com/office/drawing/2014/main" val="3235935927"/>
                        </a:ext>
                      </a:extLst>
                    </a:gridCol>
                    <a:gridCol w="991349">
                      <a:extLst>
                        <a:ext uri="{9D8B030D-6E8A-4147-A177-3AD203B41FA5}">
                          <a16:colId xmlns:a16="http://schemas.microsoft.com/office/drawing/2014/main" val="3828501565"/>
                        </a:ext>
                      </a:extLst>
                    </a:gridCol>
                  </a:tblGrid>
                  <a:tr h="41486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20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sz="20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20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sz="2000" b="1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sz="2000" b="1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4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</a:t>
                          </a:r>
                          <a:endParaRPr lang="en-ID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356444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0,000399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-0,00027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0,066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-3,2E-05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054917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0,066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0,000399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-3,2E-05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0,08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290775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0,066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-3,2E-05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0,062390277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-1,1E-07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0,020503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824988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0,062390277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-1,1E-07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0,062377619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-3,3E-10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0,000203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568706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0,062377619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-3,3E-10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-9,9E-13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6E-07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516082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-9,9E-13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-2,9E-15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1,77E-09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142925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-2,9E-15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-8,6E-18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5,25E-12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40312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-8,6E-18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1,54E-14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9281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0A75C31-106B-4C2A-AEB4-120DCA45F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479343"/>
                  </p:ext>
                </p:extLst>
              </p:nvPr>
            </p:nvGraphicFramePr>
            <p:xfrm>
              <a:off x="1812324" y="2438399"/>
              <a:ext cx="9448798" cy="3733803"/>
            </p:xfrm>
            <a:graphic>
              <a:graphicData uri="http://schemas.openxmlformats.org/drawingml/2006/table">
                <a:tbl>
                  <a:tblPr firstRow="1">
                    <a:tableStyleId>{3C2FFA5D-87B4-456A-9821-1D502468CF0F}</a:tableStyleId>
                  </a:tblPr>
                  <a:tblGrid>
                    <a:gridCol w="851940">
                      <a:extLst>
                        <a:ext uri="{9D8B030D-6E8A-4147-A177-3AD203B41FA5}">
                          <a16:colId xmlns:a16="http://schemas.microsoft.com/office/drawing/2014/main" val="4224359571"/>
                        </a:ext>
                      </a:extLst>
                    </a:gridCol>
                    <a:gridCol w="1840003">
                      <a:extLst>
                        <a:ext uri="{9D8B030D-6E8A-4147-A177-3AD203B41FA5}">
                          <a16:colId xmlns:a16="http://schemas.microsoft.com/office/drawing/2014/main" val="57192346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270010771"/>
                        </a:ext>
                      </a:extLst>
                    </a:gridCol>
                    <a:gridCol w="1709001">
                      <a:extLst>
                        <a:ext uri="{9D8B030D-6E8A-4147-A177-3AD203B41FA5}">
                          <a16:colId xmlns:a16="http://schemas.microsoft.com/office/drawing/2014/main" val="2750492751"/>
                        </a:ext>
                      </a:extLst>
                    </a:gridCol>
                    <a:gridCol w="1032656">
                      <a:extLst>
                        <a:ext uri="{9D8B030D-6E8A-4147-A177-3AD203B41FA5}">
                          <a16:colId xmlns:a16="http://schemas.microsoft.com/office/drawing/2014/main" val="4294275702"/>
                        </a:ext>
                      </a:extLst>
                    </a:gridCol>
                    <a:gridCol w="1652249">
                      <a:extLst>
                        <a:ext uri="{9D8B030D-6E8A-4147-A177-3AD203B41FA5}">
                          <a16:colId xmlns:a16="http://schemas.microsoft.com/office/drawing/2014/main" val="3235935927"/>
                        </a:ext>
                      </a:extLst>
                    </a:gridCol>
                    <a:gridCol w="991349">
                      <a:extLst>
                        <a:ext uri="{9D8B030D-6E8A-4147-A177-3AD203B41FA5}">
                          <a16:colId xmlns:a16="http://schemas.microsoft.com/office/drawing/2014/main" val="3828501565"/>
                        </a:ext>
                      </a:extLst>
                    </a:gridCol>
                  </a:tblGrid>
                  <a:tr h="414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1471" r="-1009286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20" t="-1471" r="-367881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333" t="-1471" r="-393778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8078" t="-1471" r="-215302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130" t="-1471" r="-257988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2915" t="-1471" r="-60886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4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</a:t>
                          </a:r>
                          <a:endParaRPr lang="en-ID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356444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0,000399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-0,00027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0,066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-3,2E-05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054917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0,066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0,000399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-3,2E-05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0,08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290775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0,066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-3,2E-05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0,062390277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-1,1E-07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0,020503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824988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0,062390277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-1,1E-07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0,062377619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-3,3E-10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0,000203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568706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0,062377619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-3,3E-10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-9,9E-13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6E-07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516082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-9,9E-13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-2,9E-15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1,77E-09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142925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-2,9E-15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-8,6E-18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5,25E-12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40312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0,06111111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1,13E-05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-8,6E-18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0,062377582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1,54E-14</a:t>
                          </a: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9281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847736F-F21E-4F42-8EB9-CCAC7EFA8275}"/>
              </a:ext>
            </a:extLst>
          </p:cNvPr>
          <p:cNvSpPr/>
          <p:nvPr/>
        </p:nvSpPr>
        <p:spPr>
          <a:xfrm>
            <a:off x="1769268" y="3291630"/>
            <a:ext cx="9448798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D5195-FEA5-4FD3-874E-EE9FE39D5CA2}"/>
              </a:ext>
            </a:extLst>
          </p:cNvPr>
          <p:cNvSpPr/>
          <p:nvPr/>
        </p:nvSpPr>
        <p:spPr>
          <a:xfrm>
            <a:off x="1769268" y="3723583"/>
            <a:ext cx="9448798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B24CD-C365-4A57-8748-E460CE0CAC2E}"/>
              </a:ext>
            </a:extLst>
          </p:cNvPr>
          <p:cNvSpPr/>
          <p:nvPr/>
        </p:nvSpPr>
        <p:spPr>
          <a:xfrm>
            <a:off x="1769268" y="4136008"/>
            <a:ext cx="9448798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352B6-C36E-448D-B2D0-D300757A07B7}"/>
              </a:ext>
            </a:extLst>
          </p:cNvPr>
          <p:cNvSpPr/>
          <p:nvPr/>
        </p:nvSpPr>
        <p:spPr>
          <a:xfrm>
            <a:off x="1769268" y="4535403"/>
            <a:ext cx="9448798" cy="1652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9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249BA6-E785-49F4-9EA9-BC1F577D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 best or don’t do it at all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43A4CA-5AC0-411F-AE1F-7A92432FB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Okta </a:t>
            </a:r>
            <a:r>
              <a:rPr lang="en-US" dirty="0" err="1"/>
              <a:t>Qomaruddin</a:t>
            </a:r>
            <a:r>
              <a:rPr lang="en-US" dirty="0"/>
              <a:t> Aziz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A69AF-6E4B-452F-98BC-EA15483BA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Thank you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29165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"/>
    </mc:Choice>
    <mc:Fallback xmlns="">
      <p:transition spd="slow" advTm="1531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</TotalTime>
  <Words>387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Corbel</vt:lpstr>
      <vt:lpstr>Times New Roman</vt:lpstr>
      <vt:lpstr>Parallax</vt:lpstr>
      <vt:lpstr>Microsoft Word Picture</vt:lpstr>
      <vt:lpstr>Numerical Method</vt:lpstr>
      <vt:lpstr>Regula Falsi’s Basic</vt:lpstr>
      <vt:lpstr>Algorithm</vt:lpstr>
      <vt:lpstr>Example</vt:lpstr>
      <vt:lpstr>Example</vt:lpstr>
      <vt:lpstr>Example</vt:lpstr>
      <vt:lpstr>Example</vt:lpstr>
      <vt:lpstr>Example</vt:lpstr>
      <vt:lpstr>Do your best or don’t do it at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</dc:title>
  <dc:creator>ASUS TUF GAMING</dc:creator>
  <cp:lastModifiedBy>ASUS TUF GAMING</cp:lastModifiedBy>
  <cp:revision>7</cp:revision>
  <dcterms:created xsi:type="dcterms:W3CDTF">2021-02-27T13:37:43Z</dcterms:created>
  <dcterms:modified xsi:type="dcterms:W3CDTF">2021-03-01T08:36:11Z</dcterms:modified>
</cp:coreProperties>
</file>