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4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1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13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57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33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72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46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2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8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58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26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1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3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3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6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D44FBF-270E-4967-B9D7-FDBF3682F951}" type="datetimeFigureOut">
              <a:rPr lang="en-ID" smtClean="0"/>
              <a:t>15/03/2021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8420FF-D288-4D76-A854-F117DFBBF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4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8F28-6466-436F-9774-B7C7D19A9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Method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01AB-9E18-4B01-9484-75662BD02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NEWTON RAPHSON METHOD</a:t>
            </a:r>
            <a:endParaRPr lang="en-ID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5E67FA-2EB3-40A5-BCC8-B05024BCBED5}"/>
              </a:ext>
            </a:extLst>
          </p:cNvPr>
          <p:cNvSpPr txBox="1">
            <a:spLocks/>
          </p:cNvSpPr>
          <p:nvPr/>
        </p:nvSpPr>
        <p:spPr>
          <a:xfrm>
            <a:off x="6771124" y="5918199"/>
            <a:ext cx="5420876" cy="93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Okta Qomaruddin Aziz, S.Si, M.Kom.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5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9"/>
    </mc:Choice>
    <mc:Fallback xmlns="">
      <p:transition spd="slow" advTm="188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E8BB-D45B-4628-B105-9700C74A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Raphson’s Basic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BDE296-D32A-4658-9CC6-642B4320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992425" cy="3124201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gradient as direction</a:t>
            </a:r>
            <a:endParaRPr lang="en-ID" b="1" dirty="0"/>
          </a:p>
          <a:p>
            <a:r>
              <a:rPr lang="en-US" b="1" dirty="0"/>
              <a:t>One</a:t>
            </a:r>
            <a:r>
              <a:rPr lang="en-US" dirty="0"/>
              <a:t> starting point</a:t>
            </a:r>
          </a:p>
          <a:p>
            <a:r>
              <a:rPr lang="en-US" dirty="0"/>
              <a:t>Have to </a:t>
            </a:r>
            <a:r>
              <a:rPr lang="en-US" b="1" dirty="0"/>
              <a:t>know the derivative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10BFE19-267A-4F9F-A17F-50170F702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9186"/>
              </p:ext>
            </p:extLst>
          </p:nvPr>
        </p:nvGraphicFramePr>
        <p:xfrm>
          <a:off x="9814717" y="4162554"/>
          <a:ext cx="21574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31640" progId="Equation.3">
                  <p:embed/>
                </p:oleObj>
              </mc:Choice>
              <mc:Fallback>
                <p:oleObj name="Equation" r:id="rId2" imgW="1028520" imgH="431640" progId="Equation.3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5F119CE3-4D11-40E7-ABFF-41909AD80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717" y="4162554"/>
                        <a:ext cx="2157413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956672C-993D-4FC7-97D1-EF35DE7A9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72105"/>
              </p:ext>
            </p:extLst>
          </p:nvPr>
        </p:nvGraphicFramePr>
        <p:xfrm>
          <a:off x="5341571" y="1862397"/>
          <a:ext cx="5100638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3486240" imgH="3371760" progId="Word.Picture.8">
                  <p:embed/>
                </p:oleObj>
              </mc:Choice>
              <mc:Fallback>
                <p:oleObj name="Picture" r:id="rId4" imgW="3486240" imgH="3371760" progId="Word.Picture.8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C9E8914F-38A6-461E-8F01-53C9A2E05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571" y="1862397"/>
                        <a:ext cx="5100638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6C294A-07B4-4D7E-BDBC-1101189211CD}"/>
              </a:ext>
            </a:extLst>
          </p:cNvPr>
          <p:cNvCxnSpPr/>
          <p:nvPr/>
        </p:nvCxnSpPr>
        <p:spPr>
          <a:xfrm flipV="1">
            <a:off x="8410832" y="3632886"/>
            <a:ext cx="790833" cy="2010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51E48-462B-474B-A218-B3E1BBFDD3E5}"/>
              </a:ext>
            </a:extLst>
          </p:cNvPr>
          <p:cNvCxnSpPr>
            <a:cxnSpLocks/>
          </p:cNvCxnSpPr>
          <p:nvPr/>
        </p:nvCxnSpPr>
        <p:spPr>
          <a:xfrm flipV="1">
            <a:off x="8031892" y="5072192"/>
            <a:ext cx="313038" cy="5707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6BA-37E9-4C9A-83E5-58A62F6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set a </a:t>
                </a:r>
                <a:r>
                  <a:rPr lang="en-US" b="1" dirty="0"/>
                  <a:t>guess</a:t>
                </a:r>
                <a:r>
                  <a:rPr lang="en-US" dirty="0"/>
                  <a:t> for the root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:r>
                  <a:rPr lang="en-US" b="1" dirty="0"/>
                  <a:t>derivate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</a:t>
                </a:r>
                <a:br>
                  <a:rPr lang="en-US" dirty="0"/>
                </a:br>
                <a:r>
                  <a:rPr lang="en-US" dirty="0"/>
                  <a:t>find </a:t>
                </a:r>
                <a:r>
                  <a:rPr lang="en-US" b="1" dirty="0"/>
                  <a:t>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3</a:t>
                </a:r>
                <a:br>
                  <a:rPr lang="en-US" dirty="0"/>
                </a:br>
                <a:r>
                  <a:rPr lang="en-US" dirty="0"/>
                  <a:t>calculate </a:t>
                </a:r>
                <a:r>
                  <a:rPr lang="en-US" b="1" dirty="0"/>
                  <a:t>error</a:t>
                </a:r>
                <a:r>
                  <a:rPr lang="en-US" dirty="0"/>
                  <a:t>, check </a:t>
                </a:r>
                <a:r>
                  <a:rPr lang="en-US" b="1" dirty="0"/>
                  <a:t>tolerance</a:t>
                </a:r>
              </a:p>
              <a:p>
                <a:r>
                  <a:rPr lang="en-ID" dirty="0"/>
                  <a:t>Step 4</a:t>
                </a:r>
                <a:br>
                  <a:rPr lang="en-ID" dirty="0"/>
                </a:br>
                <a:r>
                  <a:rPr lang="en-ID" dirty="0"/>
                  <a:t>if </a:t>
                </a:r>
                <a:r>
                  <a:rPr lang="en-ID" b="1" dirty="0"/>
                  <a:t>error&gt;tolerance </a:t>
                </a:r>
                <a:r>
                  <a:rPr lang="en-ID" dirty="0"/>
                  <a:t>and </a:t>
                </a:r>
                <a:r>
                  <a:rPr lang="en-ID" b="1" dirty="0"/>
                  <a:t>iteration&lt;max iteration </a:t>
                </a:r>
                <a:r>
                  <a:rPr lang="en-ID" dirty="0"/>
                  <a:t>then </a:t>
                </a:r>
                <a:r>
                  <a:rPr lang="en-ID" b="1" dirty="0"/>
                  <a:t>go to step 2</a:t>
                </a:r>
                <a:br>
                  <a:rPr lang="en-ID" dirty="0"/>
                </a:br>
                <a:r>
                  <a:rPr lang="en-ID" dirty="0"/>
                  <a:t>else stop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  <a:blipFill>
                <a:blip r:embed="rId2"/>
                <a:stretch>
                  <a:fillRect l="-1534" t="-3853" b="-12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5C7664D-771B-4727-9532-705968014358}"/>
              </a:ext>
            </a:extLst>
          </p:cNvPr>
          <p:cNvSpPr/>
          <p:nvPr/>
        </p:nvSpPr>
        <p:spPr>
          <a:xfrm>
            <a:off x="8023653" y="2734962"/>
            <a:ext cx="1309816" cy="2924432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A0B11-7AA0-4353-86CC-0770C4AB2655}"/>
              </a:ext>
            </a:extLst>
          </p:cNvPr>
          <p:cNvSpPr txBox="1"/>
          <p:nvPr/>
        </p:nvSpPr>
        <p:spPr>
          <a:xfrm>
            <a:off x="9504964" y="4012512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Iteration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1081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4CF3-D8B1-4F19-B556-686C9F9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4C95AF-F3F0-433F-852E-46328F10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469852" cy="504569"/>
          </a:xfrm>
        </p:spPr>
        <p:txBody>
          <a:bodyPr/>
          <a:lstStyle/>
          <a:p>
            <a:r>
              <a:rPr lang="en-US" dirty="0"/>
              <a:t>Finding roots of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/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−0.165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+3.993×1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243FD24-0A81-4A43-9314-EE1F7CB3BF7B}"/>
              </a:ext>
            </a:extLst>
          </p:cNvPr>
          <p:cNvSpPr txBox="1">
            <a:spLocks/>
          </p:cNvSpPr>
          <p:nvPr/>
        </p:nvSpPr>
        <p:spPr>
          <a:xfrm>
            <a:off x="1762896" y="3711149"/>
            <a:ext cx="6226306" cy="59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maximal </a:t>
            </a:r>
            <a:r>
              <a:rPr lang="en-US" b="1" dirty="0"/>
              <a:t>three iteration </a:t>
            </a:r>
            <a:r>
              <a:rPr lang="en-US" dirty="0"/>
              <a:t>or </a:t>
            </a:r>
            <a:r>
              <a:rPr lang="en-US" b="1" dirty="0"/>
              <a:t>relative error </a:t>
            </a:r>
            <a:r>
              <a:rPr lang="en-US" dirty="0"/>
              <a:t>of 5%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523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9E10-D761-494A-A7BA-D2F95EC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6999"/>
                <a:ext cx="7865636" cy="31983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Lets assume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:r>
                  <a:rPr lang="en-ID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165</m:t>
                    </m:r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993×1</m:t>
                    </m:r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0,0002507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165</m:t>
                    </m:r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993×1</m:t>
                    </m:r>
                    <m:sSup>
                      <m:sSup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−0,330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−0,333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=−0,003</m:t>
                    </m:r>
                  </m:oMath>
                </a14:m>
                <a:br>
                  <a:rPr lang="en-US" dirty="0"/>
                </a:br>
                <a:endParaRPr lang="en-ID" dirty="0"/>
              </a:p>
              <a:p>
                <a:r>
                  <a:rPr lang="en-ID" dirty="0"/>
                  <a:t>Step 2</a:t>
                </a:r>
                <a:br>
                  <a:rPr lang="en-ID" dirty="0"/>
                </a:br>
                <a:r>
                  <a:rPr lang="en-US" dirty="0"/>
                  <a:t>find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−0,0002507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−0.003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=0,016433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6999"/>
                <a:ext cx="7865636" cy="3198341"/>
              </a:xfrm>
              <a:blipFill>
                <a:blip r:embed="rId2"/>
                <a:stretch>
                  <a:fillRect l="-1084" t="-11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498-B56D-4AB2-AD06-566264FB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8F23-CBAE-4B33-80A2-577D3BC4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</a:t>
            </a:r>
            <a:br>
              <a:rPr lang="en-US" dirty="0"/>
            </a:br>
            <a:r>
              <a:rPr lang="en-US" dirty="0"/>
              <a:t>calculate </a:t>
            </a:r>
            <a:r>
              <a:rPr lang="en-US" b="1" dirty="0"/>
              <a:t>relative error </a:t>
            </a:r>
            <a:r>
              <a:rPr lang="en-US" dirty="0"/>
              <a:t>or </a:t>
            </a:r>
            <a:r>
              <a:rPr lang="en-US" b="1" dirty="0"/>
              <a:t>check max iteration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this is 1</a:t>
            </a:r>
            <a:r>
              <a:rPr lang="en-US" baseline="30000" dirty="0"/>
              <a:t>st</a:t>
            </a:r>
            <a:r>
              <a:rPr lang="en-US" dirty="0"/>
              <a:t> iteration, so it wont have a relative error</a:t>
            </a:r>
            <a:br>
              <a:rPr lang="en-US" dirty="0"/>
            </a:br>
            <a:r>
              <a:rPr lang="en-US" dirty="0"/>
              <a:t>since max iteration is three (3) and its still 1</a:t>
            </a:r>
            <a:r>
              <a:rPr lang="en-US" baseline="30000" dirty="0"/>
              <a:t>st</a:t>
            </a:r>
            <a:r>
              <a:rPr lang="en-US" dirty="0"/>
              <a:t> iteration so we back to </a:t>
            </a:r>
            <a:br>
              <a:rPr lang="en-US" dirty="0"/>
            </a:br>
            <a:r>
              <a:rPr lang="en-US" dirty="0"/>
              <a:t>step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10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BCB-2914-460B-AA77-AB67C904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7CFBE67-51DA-4C36-92CC-DF82C42033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696945"/>
                  </p:ext>
                </p:extLst>
              </p:nvPr>
            </p:nvGraphicFramePr>
            <p:xfrm>
              <a:off x="1746422" y="2718486"/>
              <a:ext cx="8720629" cy="2917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156">
                      <a:extLst>
                        <a:ext uri="{9D8B030D-6E8A-4147-A177-3AD203B41FA5}">
                          <a16:colId xmlns:a16="http://schemas.microsoft.com/office/drawing/2014/main" val="4228986276"/>
                        </a:ext>
                      </a:extLst>
                    </a:gridCol>
                    <a:gridCol w="1308094">
                      <a:extLst>
                        <a:ext uri="{9D8B030D-6E8A-4147-A177-3AD203B41FA5}">
                          <a16:colId xmlns:a16="http://schemas.microsoft.com/office/drawing/2014/main" val="1056357549"/>
                        </a:ext>
                      </a:extLst>
                    </a:gridCol>
                    <a:gridCol w="2483611">
                      <a:extLst>
                        <a:ext uri="{9D8B030D-6E8A-4147-A177-3AD203B41FA5}">
                          <a16:colId xmlns:a16="http://schemas.microsoft.com/office/drawing/2014/main" val="3702058034"/>
                        </a:ext>
                      </a:extLst>
                    </a:gridCol>
                    <a:gridCol w="2397642">
                      <a:extLst>
                        <a:ext uri="{9D8B030D-6E8A-4147-A177-3AD203B41FA5}">
                          <a16:colId xmlns:a16="http://schemas.microsoft.com/office/drawing/2014/main" val="2292731891"/>
                        </a:ext>
                      </a:extLst>
                    </a:gridCol>
                    <a:gridCol w="1744126">
                      <a:extLst>
                        <a:ext uri="{9D8B030D-6E8A-4147-A177-3AD203B41FA5}">
                          <a16:colId xmlns:a16="http://schemas.microsoft.com/office/drawing/2014/main" val="1091728417"/>
                        </a:ext>
                      </a:extLst>
                    </a:gridCol>
                  </a:tblGrid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4663237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-0,0002507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D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91615300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0,016433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0,000359179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-0,004612837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5,085193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16634064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-0,000229392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-0,004441903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0,825731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26151984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0,042656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0,000176694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-0,008617854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1,210688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10039660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0,063159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-6,94879E-06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-0,008875298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0,324629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22021688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1,4524E-08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-0,008911786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0,012552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896474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7CFBE67-51DA-4C36-92CC-DF82C42033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696945"/>
                  </p:ext>
                </p:extLst>
              </p:nvPr>
            </p:nvGraphicFramePr>
            <p:xfrm>
              <a:off x="1746422" y="2718486"/>
              <a:ext cx="8720629" cy="2917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156">
                      <a:extLst>
                        <a:ext uri="{9D8B030D-6E8A-4147-A177-3AD203B41FA5}">
                          <a16:colId xmlns:a16="http://schemas.microsoft.com/office/drawing/2014/main" val="4228986276"/>
                        </a:ext>
                      </a:extLst>
                    </a:gridCol>
                    <a:gridCol w="1308094">
                      <a:extLst>
                        <a:ext uri="{9D8B030D-6E8A-4147-A177-3AD203B41FA5}">
                          <a16:colId xmlns:a16="http://schemas.microsoft.com/office/drawing/2014/main" val="1056357549"/>
                        </a:ext>
                      </a:extLst>
                    </a:gridCol>
                    <a:gridCol w="2483611">
                      <a:extLst>
                        <a:ext uri="{9D8B030D-6E8A-4147-A177-3AD203B41FA5}">
                          <a16:colId xmlns:a16="http://schemas.microsoft.com/office/drawing/2014/main" val="3702058034"/>
                        </a:ext>
                      </a:extLst>
                    </a:gridCol>
                    <a:gridCol w="2397642">
                      <a:extLst>
                        <a:ext uri="{9D8B030D-6E8A-4147-A177-3AD203B41FA5}">
                          <a16:colId xmlns:a16="http://schemas.microsoft.com/office/drawing/2014/main" val="2292731891"/>
                        </a:ext>
                      </a:extLst>
                    </a:gridCol>
                    <a:gridCol w="1744126">
                      <a:extLst>
                        <a:ext uri="{9D8B030D-6E8A-4147-A177-3AD203B41FA5}">
                          <a16:colId xmlns:a16="http://schemas.microsoft.com/office/drawing/2014/main" val="1091728417"/>
                        </a:ext>
                      </a:extLst>
                    </a:gridCol>
                  </a:tblGrid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" t="-7246" r="-507907" b="-6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559" t="-7246" r="-167647" b="-6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117" t="-7246" r="-73604" b="-6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4663237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-0,0002507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D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91615300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0,016433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0,000359179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-0,004612837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5,085193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16634064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0,094298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-0,000229392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-0,004441903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0,825731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26151984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0,042656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0,000176694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-0,008617854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1,210688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10039660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0,063159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-6,94879E-06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-0,008875298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0,324629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22021688"/>
                      </a:ext>
                    </a:extLst>
                  </a:tr>
                  <a:tr h="416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1,4524E-08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-0,008911786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0,012552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8964747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2D931-6230-48EA-B748-34899DBBC6FA}"/>
              </a:ext>
            </a:extLst>
          </p:cNvPr>
          <p:cNvCxnSpPr>
            <a:cxnSpLocks/>
          </p:cNvCxnSpPr>
          <p:nvPr/>
        </p:nvCxnSpPr>
        <p:spPr>
          <a:xfrm>
            <a:off x="1614616" y="4819135"/>
            <a:ext cx="9053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49BA6-E785-49F4-9EA9-BC1F57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 is based on your effort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3A4CA-5AC0-411F-AE1F-7A92432FB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Okta </a:t>
            </a:r>
            <a:r>
              <a:rPr lang="en-US" dirty="0" err="1"/>
              <a:t>Qomaruddin</a:t>
            </a:r>
            <a:r>
              <a:rPr lang="en-US" dirty="0"/>
              <a:t> Aziz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69AF-6E4B-452F-98BC-EA15483B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Thank you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9165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</TotalTime>
  <Words>328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Corbel</vt:lpstr>
      <vt:lpstr>Times New Roman</vt:lpstr>
      <vt:lpstr>Parallax</vt:lpstr>
      <vt:lpstr>Microsoft Equation 3.0</vt:lpstr>
      <vt:lpstr>Microsoft Word Picture</vt:lpstr>
      <vt:lpstr>Numerical Method</vt:lpstr>
      <vt:lpstr>Newton Raphson’s Basic</vt:lpstr>
      <vt:lpstr>Algorithm</vt:lpstr>
      <vt:lpstr>Example</vt:lpstr>
      <vt:lpstr>Example</vt:lpstr>
      <vt:lpstr>Example</vt:lpstr>
      <vt:lpstr>Example</vt:lpstr>
      <vt:lpstr>Luck is based on your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</dc:title>
  <dc:creator>ASUS TUF GAMING</dc:creator>
  <cp:lastModifiedBy>ASUS TUF GAMING</cp:lastModifiedBy>
  <cp:revision>6</cp:revision>
  <dcterms:created xsi:type="dcterms:W3CDTF">2021-03-15T04:39:26Z</dcterms:created>
  <dcterms:modified xsi:type="dcterms:W3CDTF">2021-03-15T05:33:55Z</dcterms:modified>
</cp:coreProperties>
</file>