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85" r:id="rId3"/>
    <p:sldId id="289" r:id="rId4"/>
    <p:sldId id="286" r:id="rId5"/>
    <p:sldId id="287" r:id="rId6"/>
    <p:sldId id="261" r:id="rId7"/>
    <p:sldId id="273" r:id="rId8"/>
    <p:sldId id="275" r:id="rId9"/>
    <p:sldId id="276" r:id="rId10"/>
    <p:sldId id="278" r:id="rId11"/>
    <p:sldId id="281" r:id="rId12"/>
    <p:sldId id="282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pos="4339" userDrawn="1">
          <p15:clr>
            <a:srgbClr val="A4A3A4"/>
          </p15:clr>
        </p15:guide>
        <p15:guide id="6" pos="4384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9" pos="3137" userDrawn="1">
          <p15:clr>
            <a:srgbClr val="A4A3A4"/>
          </p15:clr>
        </p15:guide>
        <p15:guide id="10" pos="3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я" initials="Е" lastIdx="1" clrIdx="0">
    <p:extLst>
      <p:ext uri="{19B8F6BF-5375-455C-9EA6-DF929625EA0E}">
        <p15:presenceInfo xmlns:p15="http://schemas.microsoft.com/office/powerpoint/2012/main" xmlns="" userId="Евгени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512"/>
    <a:srgbClr val="002B82"/>
    <a:srgbClr val="47A9FF"/>
    <a:srgbClr val="FFA900"/>
    <a:srgbClr val="F91778"/>
    <a:srgbClr val="3A67B8"/>
    <a:srgbClr val="F3E6FA"/>
    <a:srgbClr val="D4EAFC"/>
    <a:srgbClr val="C2CCF2"/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orient="horz" pos="1117"/>
        <p:guide orient="horz" pos="754"/>
        <p:guide pos="279"/>
        <p:guide pos="3817"/>
        <p:guide pos="7423"/>
        <p:guide pos="4339"/>
        <p:guide pos="4384"/>
        <p:guide pos="3137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F8A2-3B62-42DF-9095-2AFA187D873C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D625-EAB9-4F4A-AABC-7CF52EC5D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7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080226-4DB0-4517-8F32-05A5680E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E6669A5-69B9-463F-8CDA-CAD3838CF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BA8D57B-DAD4-4CDE-96D4-B23A72D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4571-5246-4336-844C-3639210E862E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37300C-B7BE-4E45-B99C-1BAB8047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FA92332-AC56-4F2F-AE02-013B0166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4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DB2AC3-50F8-4877-9761-4690C6F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42AD1C-2B48-4EE0-81D2-680BAEB9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12D5BBB-55A6-4530-A97C-8E2EA0D2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EC52DAF-7ADD-449A-8659-9F5388F7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276B-0792-4E1E-9214-0C369079026E}" type="datetime1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58AD255-2DFD-4776-AEF0-D8BBAEE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019A434-61AD-42E0-85C2-AA4168B8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814B22-A3FA-4BC5-9CCF-7A3F1FEE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6C24574-E644-4481-9BF6-16DEAEAD6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5CDB79F-4B12-4133-9809-5752BEC3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6E66232-513C-4645-A840-C0746641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2380-640A-4E41-A65C-E223B8624FC8}" type="datetime1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673FFE2-6C35-4425-A51B-DCEB93B9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18C6F80-5C8D-48EB-88A2-B49132E0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8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8B75DB-AAD4-4024-9938-3848AC62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44512D5-7101-4345-A5F1-5ED5F87F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A1EDD17-4B56-41D9-9CFF-7783E756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EA9-C183-4BFA-B474-642EDAA0370D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049CD1D-02D4-4A05-A798-D9A9634C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3F0B95-9A63-47FC-8D7B-007D8154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859F4FA-AF46-4528-8389-8CD4794B8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825218-8ABD-4D91-9A1E-C2AFE0F8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8023D65-C371-4EC1-80E4-837717A5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F73-2A95-4B07-81E8-74E04B18BEBD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EAA5872-BEF2-4C4F-9378-86297D54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C215631-8925-41F0-8D38-63A3B85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9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14EB6CA-57A2-4B17-8FCE-8330B4E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7B3D99E0-53A4-47C7-B62E-870D1595C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7" y="971388"/>
            <a:ext cx="6646605" cy="5750087"/>
          </a:xfrm>
          <a:prstGeom prst="rect">
            <a:avLst/>
          </a:prstGeom>
        </p:spPr>
      </p:pic>
      <p:sp>
        <p:nvSpPr>
          <p:cNvPr id="13" name="Рисунок 12">
            <a:extLst>
              <a:ext uri="{FF2B5EF4-FFF2-40B4-BE49-F238E27FC236}">
                <a16:creationId xmlns:a16="http://schemas.microsoft.com/office/drawing/2014/main" xmlns="" id="{8C26C231-FA23-4282-9DF5-245170653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4031" y="1366838"/>
            <a:ext cx="6063457" cy="343138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xmlns="" id="{3A9800C3-D834-4903-B707-AD4150FCDB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15034" y="437808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xmlns="" id="{AF555082-799C-4823-AE79-FBBEA03A4D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8951" y="283815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xmlns="" id="{A193D461-88D6-4E8D-A91D-AC79EEB2A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5652" y="132567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6">
            <a:extLst>
              <a:ext uri="{FF2B5EF4-FFF2-40B4-BE49-F238E27FC236}">
                <a16:creationId xmlns:a16="http://schemas.microsoft.com/office/drawing/2014/main" xmlns="" id="{61DD5022-27B9-481C-9E9B-B35014E07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1806" y="-18680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xmlns="" id="{C05C0981-1E88-49DB-A936-85974EDBD93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4501" y="-82878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2" name="Рисунок 6">
            <a:extLst>
              <a:ext uri="{FF2B5EF4-FFF2-40B4-BE49-F238E27FC236}">
                <a16:creationId xmlns:a16="http://schemas.microsoft.com/office/drawing/2014/main" xmlns="" id="{B5B5B3CE-FBDA-4C11-96AA-76F6B8D0B6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9451" y="71114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xmlns="" id="{F0CF6B2B-48A8-43AD-944E-1F969C6F94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93346" y="221684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xmlns="" id="{ADE8E75D-202B-4C70-BFA4-988B02B5CE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57933" y="-112232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5" name="Рисунок 6">
            <a:extLst>
              <a:ext uri="{FF2B5EF4-FFF2-40B4-BE49-F238E27FC236}">
                <a16:creationId xmlns:a16="http://schemas.microsoft.com/office/drawing/2014/main" xmlns="" id="{231D67C5-E9C4-4369-A360-8980AA1C247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172150" y="383375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4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AEA92F-839C-496F-8FC1-5E287D8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811FB0-3900-4228-9879-BD973634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F40E661-06C7-4BAB-A816-E7D6FFF8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59-F1B0-4161-9738-143CBC6AE5C3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9784D37-EE4E-4890-A77C-7B0DE6B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946C92-E612-4D72-B219-2DE77697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FECFF7-8A53-4108-BC41-B61D77B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8B0AFBF-6D63-4079-93AA-8C079001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2A39957-ED82-451F-8D8B-2DD52B7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D4D-3A9F-414A-A2FD-C66D78AE433D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4EB4C03-7D3D-4F61-A805-06681A20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768170C-7A01-4DE8-BF99-58C767E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3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4B9D22-1441-4B0B-8FC6-97FCF22E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5B8BC88-B05D-428A-A7C3-7C7151D6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82459F2-2961-4F40-8DA0-9589D2AE7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FCC808B-7B2F-4978-BC84-226706F7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63D5-4EFB-41C3-A9B5-D8A5E4364F7C}" type="datetime1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AEC5CE7-5DB9-4CFF-A82C-C1DF1A06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5FC99DE-5F9E-4A93-AAD9-AB39457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BCEA6B-3E00-43CF-823D-9C46ECC1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FF08317-0D3B-465F-BD39-46A42D6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372B717-6D01-47E3-901B-CBA12010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2E3E500-8648-41DB-A3F6-EB0F2D033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E48B21D-BC4A-404D-A95E-923599C40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99F8618-3149-4088-835F-BE6C7C8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FED-03D5-4D69-906C-7015930249F9}" type="datetime1">
              <a:rPr lang="ru-RU" smtClean="0"/>
              <a:t>14.06.2024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3CEF1EA-1AB5-4F33-9E0F-2016BBA8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3F9A4EA-933B-44D9-B245-33F44EE6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DE5BAD-1AE7-4034-9BD5-58A47AF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CA6228C-2A37-4548-A1BA-245F3833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D34-03CB-4526-A513-2E3B5FBF108C}" type="datetime1">
              <a:rPr lang="ru-RU" smtClean="0"/>
              <a:t>14.06.2024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1E9F5F6-BEDC-4D50-A9A6-665DBC20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AF3A39F-9E86-406B-B0E8-75F9DDC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A0C7D40-FA68-4548-A171-05FEC4F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FDA-FD28-4157-ACB5-B2A297CD0D2F}" type="datetime1">
              <a:rPr lang="ru-RU" smtClean="0"/>
              <a:t>14.06.2024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DD5CC54-5F33-4F77-AC77-6E974CEF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286BC59-3C49-4DFB-85B0-B07F42D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6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B4F1CD-B0D3-4C85-845E-DD399CDE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5A59F4B-F998-439C-9679-10B0C856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B91162D-4D8E-486C-ACBB-074803DE2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B707-111D-4BBB-B1A8-8E4D9FDE9760}" type="datetime1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6CA6D4D-69F5-438A-BDBB-6B45E8E3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609B196-0738-47AC-AA48-F4ED38980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11" Type="http://schemas.openxmlformats.org/officeDocument/2006/relationships/image" Target="../media/image29.png"/><Relationship Id="rId5" Type="http://schemas.openxmlformats.org/officeDocument/2006/relationships/image" Target="../media/image26.jpeg"/><Relationship Id="rId10" Type="http://schemas.microsoft.com/office/2007/relationships/hdphoto" Target="../media/hdphoto1.wdp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xmlns="" id="{75840FCE-3F67-4955-86E3-5BE4ADA9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0722"/>
              </p:ext>
            </p:extLst>
          </p:nvPr>
        </p:nvGraphicFramePr>
        <p:xfrm>
          <a:off x="838200" y="167780"/>
          <a:ext cx="10515600" cy="15544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2069287197"/>
                    </a:ext>
                  </a:extLst>
                </a:gridCol>
              </a:tblGrid>
              <a:tr h="12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spc="2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МИНИСТЕРСТВО НАУКИ И ВЫСШЕГО ОБРАЗОВАНИЯ РОССИЙСКОЙ ФЕДЕРАЦИИ</a:t>
                      </a:r>
                      <a:endParaRPr lang="ru-RU" sz="1400" dirty="0">
                        <a:solidFill>
                          <a:srgbClr val="002B8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cap="all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федеральное государственное АВТОНОМНОЕ образовательное учреждение высшего образования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«Национальный исследовательский ядерный университет «МИФИ»</a:t>
                      </a:r>
                      <a:r>
                        <a:rPr kumimoji="0" lang="ru-RU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B8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Димитровградский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инженерно-технологический институт –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(ДИТИ НИЯУ МИФИ)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87986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C91E03-7067-4FF9-A4BB-99DF51A1EE02}"/>
              </a:ext>
            </a:extLst>
          </p:cNvPr>
          <p:cNvSpPr txBox="1"/>
          <p:nvPr/>
        </p:nvSpPr>
        <p:spPr>
          <a:xfrm>
            <a:off x="2891406" y="2590193"/>
            <a:ext cx="6409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B82"/>
                </a:solidFill>
                <a:effectLst/>
                <a:latin typeface="Bahnschrift" pitchFamily="34" charset="0"/>
                <a:ea typeface="Times New Roman" panose="02020603050405020304" pitchFamily="18" charset="0"/>
              </a:rPr>
              <a:t>Дипломный проект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BEE8C79-89EF-4FF4-9CEB-A37664969795}"/>
              </a:ext>
            </a:extLst>
          </p:cNvPr>
          <p:cNvSpPr txBox="1"/>
          <p:nvPr/>
        </p:nvSpPr>
        <p:spPr>
          <a:xfrm>
            <a:off x="2734811" y="3051858"/>
            <a:ext cx="6722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solidFill>
                  <a:srgbClr val="002B82"/>
                </a:solidFill>
                <a:latin typeface="Bahnschrift" pitchFamily="34" charset="0"/>
                <a:ea typeface="Roboto" panose="02000000000000000000" pitchFamily="2" charset="0"/>
                <a:cs typeface="Courier New" panose="02070309020205020404" pitchFamily="49" charset="0"/>
              </a:rPr>
              <a:t>Разработка веб приложения системы лояльности для ООО «АИС Город»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F261D7B-B54D-43D4-A2D1-986E47A0A1E3}"/>
              </a:ext>
            </a:extLst>
          </p:cNvPr>
          <p:cNvSpPr txBox="1"/>
          <p:nvPr/>
        </p:nvSpPr>
        <p:spPr>
          <a:xfrm>
            <a:off x="4624780" y="6383914"/>
            <a:ext cx="2942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spc="300" dirty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Димитровград 2024</a:t>
            </a:r>
            <a:endParaRPr lang="ru-RU" sz="1600" spc="300" dirty="0">
              <a:solidFill>
                <a:srgbClr val="002B8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1D67235-C985-4829-B3BA-E0B1A8C61F1C}"/>
              </a:ext>
            </a:extLst>
          </p:cNvPr>
          <p:cNvSpPr txBox="1"/>
          <p:nvPr/>
        </p:nvSpPr>
        <p:spPr>
          <a:xfrm>
            <a:off x="8030095" y="4869026"/>
            <a:ext cx="4901903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Выполнил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а</a:t>
            </a:r>
            <a:r>
              <a:rPr lang="ru-RU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студентка группы АС-51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Т.И. Иванова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Руководитель</a:t>
            </a: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ст. преподаватель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Н.С. </a:t>
            </a:r>
            <a:r>
              <a:rPr lang="ru-RU" sz="1400" dirty="0" err="1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Казынбаев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Оплата бонусами</a:t>
            </a: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6"/>
          <a:stretch>
            <a:fillRect/>
          </a:stretch>
        </p:blipFill>
        <p:spPr>
          <a:xfrm>
            <a:off x="1860289" y="1044749"/>
            <a:ext cx="1853503" cy="258649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7"/>
          <a:stretch>
            <a:fillRect/>
          </a:stretch>
        </p:blipFill>
        <p:spPr>
          <a:xfrm>
            <a:off x="4833596" y="1336042"/>
            <a:ext cx="4849234" cy="2322267"/>
          </a:xfrm>
          <a:prstGeom prst="rect">
            <a:avLst/>
          </a:prstGeom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886202"/>
            <a:ext cx="3257713" cy="27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трелка вправо 14"/>
          <p:cNvSpPr/>
          <p:nvPr/>
        </p:nvSpPr>
        <p:spPr>
          <a:xfrm>
            <a:off x="3428773" y="3062498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углом вверх 2"/>
          <p:cNvSpPr/>
          <p:nvPr/>
        </p:nvSpPr>
        <p:spPr>
          <a:xfrm rot="16200000" flipH="1">
            <a:off x="5687509" y="3676652"/>
            <a:ext cx="2163138" cy="827904"/>
          </a:xfrm>
          <a:prstGeom prst="bentUpArrow">
            <a:avLst>
              <a:gd name="adj1" fmla="val 15139"/>
              <a:gd name="adj2" fmla="val 17604"/>
              <a:gd name="adj3" fmla="val 2500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792452" y="2528389"/>
            <a:ext cx="21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Выбираем бонусы как способ оплаты, нажимаем оплатить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44506" y="4089416"/>
            <a:ext cx="215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Подтверждаем совершение платежа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33061" y="5812944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5 – Схема работы оплаты бонусами проекта системы лояльности ООО «АИС Город»</a:t>
            </a:r>
          </a:p>
        </p:txBody>
      </p:sp>
      <p:pic>
        <p:nvPicPr>
          <p:cNvPr id="20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66C123D-E682-42B1-B571-8DF0F1D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5139" y="6658659"/>
            <a:ext cx="2743200" cy="238870"/>
          </a:xfrm>
        </p:spPr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286191" y="63994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Тестирование разработанного продукта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97" y="30754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21148"/>
              </p:ext>
            </p:extLst>
          </p:nvPr>
        </p:nvGraphicFramePr>
        <p:xfrm>
          <a:off x="0" y="911315"/>
          <a:ext cx="12191999" cy="5741202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69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548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042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0458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Test-Case 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Наименование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Описание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Вводимые данные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Ожидаемый результат</a:t>
                      </a:r>
                      <a:endParaRPr lang="ru-RU" sz="13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3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существующего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существующего в системе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"sso269391"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0,</a:t>
                      </a:r>
                    </a:p>
                    <a:p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  "message"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ascadia Mono" panose="020B0609020000020004" pitchFamily="49" charset="0"/>
                        </a:rPr>
                        <a:t>null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 panose="020B0609020000020004" pitchFamily="49" charset="0"/>
                        </a:rPr>
                        <a:t>  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 panose="020B0609020000020004" pitchFamily="49" charset="0"/>
                        </a:rPr>
                        <a:t>: 1000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несуществующего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несуществующего в системе пользователя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указанного пользователя!"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при незаданном пользователем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идентификатора пользователя в запросе.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указанного пользователя!"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идентификатора магазина.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указанный мерчант!"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8055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отсутствии пароля магазина.</a:t>
                      </a:r>
                      <a:endParaRPr lang="ru-RU" sz="14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A31515"/>
                          </a:solidFill>
                          <a:latin typeface="Cascadia Mono"/>
                        </a:rPr>
                        <a:t>ric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-merchant"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"password"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0000FF"/>
                          </a:solidFill>
                          <a:latin typeface="Cascadia Mono"/>
                        </a:rPr>
                        <a:t>null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merchantUserId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en-US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"sso221470"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scadia Mono"/>
                      </a:endParaRP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"result"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-1,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 err="1">
                          <a:solidFill>
                            <a:srgbClr val="2E75B6"/>
                          </a:solidFill>
                          <a:latin typeface="Cascadia Mono"/>
                        </a:rPr>
                        <a:t>message</a:t>
                      </a:r>
                      <a:r>
                        <a:rPr lang="ru-RU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</a:t>
                      </a:r>
                      <a:r>
                        <a:rPr lang="ru-RU" sz="1200" dirty="0">
                          <a:solidFill>
                            <a:srgbClr val="A31515"/>
                          </a:solidFill>
                          <a:latin typeface="Cascadia Mono"/>
                        </a:rPr>
                        <a:t>"Не удалось найти указанный мерчант!"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,</a:t>
                      </a:r>
                    </a:p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2E75B6"/>
                          </a:solidFill>
                          <a:latin typeface="Cascadia Mono"/>
                        </a:rPr>
                        <a:t>"balance"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: 0</a:t>
                      </a:r>
                    </a:p>
                    <a:p>
                      <a:r>
                        <a:rPr lang="ru-RU" sz="1200" dirty="0">
                          <a:solidFill>
                            <a:srgbClr val="000000"/>
                          </a:solidFill>
                          <a:latin typeface="Cascadia Mono"/>
                        </a:rPr>
                        <a:t>}</a:t>
                      </a:r>
                    </a:p>
                  </a:txBody>
                  <a:tcPr marL="6907" marR="6907" marT="6907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7CA6F6E-D696-47FC-8813-983909D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46192FF6-0BCD-418A-85CE-B254539D9312}"/>
              </a:ext>
            </a:extLst>
          </p:cNvPr>
          <p:cNvCxnSpPr>
            <a:cxnSpLocks/>
          </p:cNvCxnSpPr>
          <p:nvPr/>
        </p:nvCxnSpPr>
        <p:spPr>
          <a:xfrm>
            <a:off x="5487628" y="1028237"/>
            <a:ext cx="42257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xmlns="" id="{E7A2D47B-A796-464A-8629-6DE4080689FE}"/>
              </a:ext>
            </a:extLst>
          </p:cNvPr>
          <p:cNvSpPr txBox="1"/>
          <p:nvPr/>
        </p:nvSpPr>
        <p:spPr>
          <a:xfrm>
            <a:off x="-10203865" y="1097720"/>
            <a:ext cx="697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300" dirty="0">
                <a:latin typeface="Montserrat Medium" panose="00000600000000000000" pitchFamily="2" charset="-52"/>
              </a:rPr>
              <a:t>Раздел «Карточка архива проекта»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67FFB5-C13F-4251-8F82-3FFE19A5056A}"/>
              </a:ext>
            </a:extLst>
          </p:cNvPr>
          <p:cNvSpPr txBox="1"/>
          <p:nvPr/>
        </p:nvSpPr>
        <p:spPr>
          <a:xfrm>
            <a:off x="-10203865" y="179429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pc="300" dirty="0">
                <a:latin typeface="Century Schoolbook" panose="02040604050505020304" pitchFamily="18" charset="0"/>
              </a:rPr>
              <a:t>Тестирование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D94D58F6-1359-44B1-843A-90CEED356218}"/>
              </a:ext>
            </a:extLst>
          </p:cNvPr>
          <p:cNvCxnSpPr>
            <a:cxnSpLocks/>
          </p:cNvCxnSpPr>
          <p:nvPr/>
        </p:nvCxnSpPr>
        <p:spPr>
          <a:xfrm>
            <a:off x="-10108171" y="869592"/>
            <a:ext cx="35934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www.aisgorod.ru/img/retailops-wh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" y="1138512"/>
            <a:ext cx="4191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5487628" y="427226"/>
            <a:ext cx="352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Заключение</a:t>
            </a: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44" y="48778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487627" y="1285065"/>
            <a:ext cx="47517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По итогам выполнения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дипломного проекта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был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 разработан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веб приложения системы лояльности для ООО «АИС Город». В процессе выполнения проекта, были установлены и решены следующие задачи:</a:t>
            </a:r>
            <a:endParaRPr lang="ru-RU" sz="1600" dirty="0">
              <a:solidFill>
                <a:srgbClr val="002B82"/>
              </a:solidFill>
              <a:latin typeface="Bahnschrif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Были изучены основы программ системы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Освоены навыки проектирования веб-приложений;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Изучены основы интернет-эквайринга и проекта АИС Город. Эквайринг;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Реализовано API проекта программы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 пользовательский интерфейс проекта программы лояльности;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Произведено тестирование программного продукта;</a:t>
            </a:r>
          </a:p>
          <a:p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Разработанный продукт был внедрен в экосистему ООО «АИС Город» и уже сейчас используется в личных кабинетах РИЦ и АЙТИ Город</a:t>
            </a: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527646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998019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3540944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008887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461388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4979553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FD39AF1-9BD7-4A5A-8342-EC3A52C2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5E01C5-47DF-40C2-882E-5D0680B0124B}"/>
              </a:ext>
            </a:extLst>
          </p:cNvPr>
          <p:cNvSpPr txBox="1"/>
          <p:nvPr/>
        </p:nvSpPr>
        <p:spPr>
          <a:xfrm>
            <a:off x="2577719" y="2411283"/>
            <a:ext cx="6982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002B82"/>
                </a:solidFill>
                <a:latin typeface="Bahnschrift" pitchFamily="34" charset="0"/>
              </a:rPr>
              <a:t>Спасибо за внимание!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3619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CA6D043-9D33-44B0-A57F-E42FDF7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166611FE-FE9F-4599-A7F5-6CF521D89860}"/>
              </a:ext>
            </a:extLst>
          </p:cNvPr>
          <p:cNvCxnSpPr>
            <a:cxnSpLocks/>
          </p:cNvCxnSpPr>
          <p:nvPr/>
        </p:nvCxnSpPr>
        <p:spPr>
          <a:xfrm flipV="1">
            <a:off x="429310" y="4597963"/>
            <a:ext cx="0" cy="95410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AB353A-7473-4626-91FF-909164C141AF}"/>
              </a:ext>
            </a:extLst>
          </p:cNvPr>
          <p:cNvSpPr txBox="1"/>
          <p:nvPr/>
        </p:nvSpPr>
        <p:spPr>
          <a:xfrm>
            <a:off x="659447" y="1155123"/>
            <a:ext cx="10828742" cy="57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spc="300" dirty="0">
                <a:solidFill>
                  <a:srgbClr val="F86512"/>
                </a:solidFill>
                <a:latin typeface="Bahnschrift" pitchFamily="34" charset="0"/>
                <a:ea typeface="Roboto Slab ExtraLight" pitchFamily="2" charset="0"/>
              </a:rPr>
              <a:t>Цель</a:t>
            </a:r>
            <a:r>
              <a:rPr lang="ru-RU" spc="3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 работы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-  разработка веб приложения системы лояльности для ООО «АИС Город»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36A13B3-DF4E-4E62-82F2-F0304AEE23FD}"/>
              </a:ext>
            </a:extLst>
          </p:cNvPr>
          <p:cNvSpPr txBox="1"/>
          <p:nvPr/>
        </p:nvSpPr>
        <p:spPr>
          <a:xfrm>
            <a:off x="843470" y="1806227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spc="300" dirty="0">
                <a:solidFill>
                  <a:srgbClr val="F86512"/>
                </a:solidFill>
                <a:latin typeface="Bahnschrift" pitchFamily="34" charset="0"/>
              </a:rPr>
              <a:t>Задачи</a:t>
            </a: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2548864" y="2400070"/>
            <a:ext cx="6686575" cy="779275"/>
            <a:chOff x="6851650" y="746740"/>
            <a:chExt cx="4820483" cy="77927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алгоритм работы систем интернет-эквайринга на примере </a:t>
              </a:r>
              <a:r>
                <a:rPr lang="ru-RU" sz="13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проекта «АИС Город. Эквайринг»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1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системы интернет-эквайринга</a:t>
              </a:r>
            </a:p>
          </p:txBody>
        </p: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6" y="252764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Группа 61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2846358" y="3363298"/>
            <a:ext cx="6686575" cy="579220"/>
            <a:chOff x="6851650" y="746740"/>
            <a:chExt cx="4820483" cy="57922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проекты личных кабинетов оплаты ЖКХ ООО «РИЦ» и ООО «</a:t>
              </a:r>
              <a:r>
                <a:rPr lang="ru-RU" sz="1300" dirty="0" err="1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Айти</a:t>
              </a: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Город»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810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системы личных кабинетов пользователей</a:t>
              </a:r>
            </a:p>
          </p:txBody>
        </p:sp>
      </p:grpSp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80" y="3490874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Группа 65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123905" y="4174045"/>
            <a:ext cx="6686575" cy="579220"/>
            <a:chOff x="6851650" y="746740"/>
            <a:chExt cx="4820483" cy="5792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Спроектировать структуру проекта системы лояльности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928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Спроектировать систему лояльности ООО «АИС Город»</a:t>
              </a:r>
            </a:p>
          </p:txBody>
        </p:sp>
      </p:grp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7" y="43016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Группа 69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421399" y="5077149"/>
            <a:ext cx="6686575" cy="779275"/>
            <a:chOff x="6851650" y="746740"/>
            <a:chExt cx="4820483" cy="77927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Реализовать проект системы лояльности с учетом дальнейшей интеграции в систему ООО «АИС Город»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70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Реализовать систему лояльности ООО «АИС Город»</a:t>
              </a:r>
            </a:p>
          </p:txBody>
        </p:sp>
      </p:grpSp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21" y="5204725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Группа 74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718893" y="5943193"/>
            <a:ext cx="6686575" cy="779275"/>
            <a:chOff x="6851650" y="746740"/>
            <a:chExt cx="4820483" cy="7792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Произвести тестирование проекта системы лояльности, оценить готовность к использованию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349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Протестировать разработанный продукт</a:t>
              </a:r>
            </a:p>
          </p:txBody>
        </p:sp>
      </p:grpSp>
      <p:pic>
        <p:nvPicPr>
          <p:cNvPr id="78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15" y="6070769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9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515536" y="420348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О компании ООО «АИС Город»</a:t>
            </a: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xmlns="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www.aisgorod.ru/img/partner_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82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isgorod.ru/wp-content/uploads/2016/09/cryptopro-graysca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63" y="5581423"/>
            <a:ext cx="20764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isgorod.ru/img/partner_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88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isgorod.ru/img/partner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53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0D1C6A-ED1C-4177-9E58-C0B7185073BD}"/>
              </a:ext>
            </a:extLst>
          </p:cNvPr>
          <p:cNvSpPr txBox="1"/>
          <p:nvPr/>
        </p:nvSpPr>
        <p:spPr>
          <a:xfrm>
            <a:off x="4586991" y="4982781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47A9FF"/>
                </a:solidFill>
                <a:latin typeface="Bahnschrift" pitchFamily="34" charset="0"/>
              </a:rPr>
              <a:t>Партнеры ООО «АИС Город»</a:t>
            </a:r>
          </a:p>
        </p:txBody>
      </p:sp>
      <p:pic>
        <p:nvPicPr>
          <p:cNvPr id="1034" name="Picture 10" descr="https://www.aisgorod.ru/wp-content/themes/aistheme/img/pasp-colo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31" y="1799632"/>
            <a:ext cx="783682" cy="7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aisgorod.ru/wp-content/uploads/2022/07/rias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01" y="1853875"/>
            <a:ext cx="731741" cy="7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B0D1C6A-ED1C-4177-9E58-C0B7185073BD}"/>
              </a:ext>
            </a:extLst>
          </p:cNvPr>
          <p:cNvSpPr txBox="1"/>
          <p:nvPr/>
        </p:nvSpPr>
        <p:spPr>
          <a:xfrm>
            <a:off x="4661152" y="1183140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47A9FF"/>
                </a:solidFill>
                <a:latin typeface="Bahnschrift" pitchFamily="34" charset="0"/>
              </a:rPr>
              <a:t>Продукты ООО «АИС Город»</a:t>
            </a:r>
          </a:p>
        </p:txBody>
      </p:sp>
      <p:pic>
        <p:nvPicPr>
          <p:cNvPr id="1038" name="Picture 14" descr="https://www.aisgorod.ru/wp-content/uploads/2019/07/Meters_logo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6" y="1801260"/>
            <a:ext cx="871538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aisgorod.ru/wp-content/themes/aistheme/img/sys-color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88" y="2030864"/>
            <a:ext cx="5524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aisgorod.ru/wp-content/uploads/2022/07/Picture_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100" y="1875605"/>
            <a:ext cx="718000" cy="7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aisgorod.ru/wp-content/uploads/2022/07/EDS-logo-2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63" y="1948854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https://www.aisgorod.ru/wp-content/uploads/2022/11/bpm_sova_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01" y="1801260"/>
            <a:ext cx="781689" cy="7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4585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Паспортный Стол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21674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Региональная система ЖКХ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559735" y="2672799"/>
            <a:ext cx="116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АИСКУЭ Приборный учет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807242" y="2672799"/>
            <a:ext cx="121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Система Начислений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070341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CRM </a:t>
            </a:r>
            <a:r>
              <a:rPr lang="ru-RU" sz="1400" dirty="0" err="1">
                <a:solidFill>
                  <a:srgbClr val="002B82"/>
                </a:solidFill>
              </a:rPr>
              <a:t>Колл</a:t>
            </a:r>
            <a:r>
              <a:rPr lang="ru-RU" sz="1400" dirty="0">
                <a:solidFill>
                  <a:srgbClr val="002B82"/>
                </a:solidFill>
              </a:rPr>
              <a:t>-центра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155184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Диспетчерская Служба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8266104" y="2780521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BPM/ECM </a:t>
            </a:r>
            <a:r>
              <a:rPr lang="ru-RU" sz="1400" dirty="0">
                <a:solidFill>
                  <a:srgbClr val="002B82"/>
                </a:solidFill>
              </a:rPr>
              <a:t>ЖКХ</a:t>
            </a:r>
          </a:p>
        </p:txBody>
      </p:sp>
      <p:pic>
        <p:nvPicPr>
          <p:cNvPr id="1048" name="Picture 24" descr="https://www.aisgorod.ru/wp-content/uploads/2023/03/kit-logo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08" y="2037260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9242417" y="2852813"/>
            <a:ext cx="1120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КИТ</a:t>
            </a: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2" y="3754514"/>
            <a:ext cx="4600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/>
          <p:cNvCxnSpPr/>
          <p:nvPr/>
        </p:nvCxnSpPr>
        <p:spPr>
          <a:xfrm>
            <a:off x="5036617" y="1861449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9227506" y="1924041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Алгоритм работы интернет-эквайринга</a:t>
            </a: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xmlns="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c SVG Vec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c SVG Vecto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Pc SVG Vecto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9" descr="Internet Connection SVG Fi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C:\Users\ti.salmina\Downloads\internet-connection-svgrepo-c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005564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i.salmina\Downloads\page-quality-svgrepo-c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7" y="1023249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ti.salmina\Downloads\bank-svgrepo-co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34" y="894992"/>
            <a:ext cx="1122944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>
            <a:stCxn id="2059" idx="2"/>
          </p:cNvCxnSpPr>
          <p:nvPr/>
        </p:nvCxnSpPr>
        <p:spPr>
          <a:xfrm>
            <a:off x="2115144" y="2002963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115144" y="2196193"/>
            <a:ext cx="2921473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5051564" y="2738625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51564" y="2196193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938158" y="2196193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051564" y="3279321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5051564" y="3823609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5051564" y="4598717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051564" y="4056285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938158" y="4056285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2115145" y="5397376"/>
            <a:ext cx="292147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7472" y="2196193"/>
            <a:ext cx="2531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Запрос на создание заказа/</a:t>
            </a:r>
            <a:br>
              <a:rPr lang="ru-RU" sz="11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проверки статуса платежа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38157" y="2250587"/>
            <a:ext cx="2432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>
                <a:solidFill>
                  <a:srgbClr val="002B82"/>
                </a:solidFill>
                <a:latin typeface="Bahnschrift" pitchFamily="34" charset="0"/>
              </a:rPr>
              <a:t>Валидация</a:t>
            </a: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, внесение данных в базу эквайринга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14734" y="2848434"/>
            <a:ext cx="2956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Запрос в банк-эмитент для создание платежа/проверки статуса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19157" y="3488167"/>
            <a:ext cx="2039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Ответ от банка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76056" y="4167830"/>
            <a:ext cx="203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Внесение данных в базу эквайринга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95848" y="4605666"/>
            <a:ext cx="2039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Ответ пользователю (ссылка для перехода на страницу оплаты/статус платежа)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3031" y="6251122"/>
            <a:ext cx="370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Схема 1 – Схема работы простейшей системы интернет эквайринга</a:t>
            </a:r>
          </a:p>
        </p:txBody>
      </p:sp>
      <p:cxnSp>
        <p:nvCxnSpPr>
          <p:cNvPr id="69" name="Прямая со стрелкой 68"/>
          <p:cNvCxnSpPr/>
          <p:nvPr/>
        </p:nvCxnSpPr>
        <p:spPr>
          <a:xfrm flipH="1">
            <a:off x="9223550" y="3821753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9223550" y="3279321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10110144" y="3279321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304363" y="3871624"/>
            <a:ext cx="1423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Обработка запросов банком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8131629" y="775607"/>
            <a:ext cx="2449285" cy="5812972"/>
          </a:xfrm>
          <a:prstGeom prst="rect">
            <a:avLst/>
          </a:prstGeom>
          <a:noFill/>
          <a:ln w="28575">
            <a:solidFill>
              <a:srgbClr val="F865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09547" y="621085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B82"/>
                </a:solidFill>
                <a:latin typeface="Bahnschrift" pitchFamily="34" charset="0"/>
              </a:rPr>
              <a:t>Реализуемый слой</a:t>
            </a:r>
          </a:p>
        </p:txBody>
      </p:sp>
      <p:pic>
        <p:nvPicPr>
          <p:cNvPr id="49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3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BB4B28D-E979-4BA2-9337-B0503B57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xmlns="" id="{2847F6A1-2518-415F-A064-C506E806D561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511252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Проекты личных кабинетов пользователей</a:t>
            </a: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0" y="1360846"/>
            <a:ext cx="5783943" cy="27555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57" y="3028368"/>
            <a:ext cx="5995305" cy="287523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61968" y="4296269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Рисунок 1 – Главная страница личного кабинета пользователя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96228" y="5903603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Рисунок 2 – Страница оплаты услуг ЖКХ личного кабинета пользователя</a:t>
            </a:r>
          </a:p>
        </p:txBody>
      </p:sp>
      <p:pic>
        <p:nvPicPr>
          <p:cNvPr id="1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7D73AA6-E9BE-4868-8EC4-659BBC27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xmlns="" id="{306D1CEF-11F8-4575-8F50-1C8E8EE9FC32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632166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7AC06196-0706-4235-BF40-F4AEC4F5BCD9}"/>
              </a:ext>
            </a:extLst>
          </p:cNvPr>
          <p:cNvGrpSpPr/>
          <p:nvPr/>
        </p:nvGrpSpPr>
        <p:grpSpPr>
          <a:xfrm>
            <a:off x="4314962" y="1820174"/>
            <a:ext cx="3389863" cy="3389863"/>
            <a:chOff x="4314962" y="1820174"/>
            <a:chExt cx="3389863" cy="3389863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xmlns="" id="{B2EE98E4-2CD1-4979-9C04-6E8CD12D2628}"/>
                </a:ext>
              </a:extLst>
            </p:cNvPr>
            <p:cNvSpPr/>
            <p:nvPr/>
          </p:nvSpPr>
          <p:spPr>
            <a:xfrm>
              <a:off x="5055079" y="2488727"/>
              <a:ext cx="1981193" cy="1981193"/>
            </a:xfrm>
            <a:prstGeom prst="ellipse">
              <a:avLst/>
            </a:prstGeom>
            <a:solidFill>
              <a:srgbClr val="002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Круг: прозрачная заливка 7">
              <a:extLst>
                <a:ext uri="{FF2B5EF4-FFF2-40B4-BE49-F238E27FC236}">
                  <a16:creationId xmlns:a16="http://schemas.microsoft.com/office/drawing/2014/main" xmlns="" id="{D1C1E8E1-429C-4827-B674-C646F3473717}"/>
                </a:ext>
              </a:extLst>
            </p:cNvPr>
            <p:cNvSpPr/>
            <p:nvPr/>
          </p:nvSpPr>
          <p:spPr>
            <a:xfrm>
              <a:off x="4314962" y="1820174"/>
              <a:ext cx="3389863" cy="3389863"/>
            </a:xfrm>
            <a:prstGeom prst="donut">
              <a:avLst>
                <a:gd name="adj" fmla="val 393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xmlns="" id="{DAD73B74-D7AB-4E10-8AD7-41BA4F1D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716" y="2542098"/>
              <a:ext cx="1773804" cy="1773804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A1854EFD-7FE9-40E6-8A1D-E2E52F464510}"/>
              </a:ext>
            </a:extLst>
          </p:cNvPr>
          <p:cNvGrpSpPr/>
          <p:nvPr/>
        </p:nvGrpSpPr>
        <p:grpSpPr>
          <a:xfrm>
            <a:off x="7929329" y="3243641"/>
            <a:ext cx="2627466" cy="1367619"/>
            <a:chOff x="7929329" y="3243641"/>
            <a:chExt cx="2627466" cy="1367619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xmlns="" id="{D8DD109A-5925-4EA3-8EE8-743BEE07CE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9" t="20185" r="18386" b="23257"/>
            <a:stretch/>
          </p:blipFill>
          <p:spPr bwMode="auto">
            <a:xfrm>
              <a:off x="8020153" y="3243641"/>
              <a:ext cx="797275" cy="72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98B258C-6796-4291-83FF-1D0079449437}"/>
                </a:ext>
              </a:extLst>
            </p:cNvPr>
            <p:cNvSpPr txBox="1"/>
            <p:nvPr/>
          </p:nvSpPr>
          <p:spPr>
            <a:xfrm>
              <a:off x="7929329" y="3964929"/>
              <a:ext cx="26274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Кроссплатформенный фреймворк с открытым исходным кодом для разработки веб-приложений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xmlns="" id="{279AE22F-3138-4383-8BEE-0ED96A624206}"/>
              </a:ext>
            </a:extLst>
          </p:cNvPr>
          <p:cNvGrpSpPr/>
          <p:nvPr/>
        </p:nvGrpSpPr>
        <p:grpSpPr>
          <a:xfrm>
            <a:off x="1936784" y="1505521"/>
            <a:ext cx="2767754" cy="1005435"/>
            <a:chOff x="1936784" y="1505521"/>
            <a:chExt cx="2767754" cy="100543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xmlns="" id="{A9BE73A8-FAF3-4D59-9A35-057DA1A75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3" b="19636"/>
            <a:stretch/>
          </p:blipFill>
          <p:spPr bwMode="auto">
            <a:xfrm>
              <a:off x="3199743" y="1505521"/>
              <a:ext cx="1451627" cy="433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F323D2BF-96D8-4D61-85EB-0D788EE96DE6}"/>
                </a:ext>
              </a:extLst>
            </p:cNvPr>
            <p:cNvSpPr txBox="1"/>
            <p:nvPr/>
          </p:nvSpPr>
          <p:spPr>
            <a:xfrm>
              <a:off x="1936784" y="1864625"/>
              <a:ext cx="27677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Быстрая небольшая библиотека </a:t>
              </a:r>
              <a:r>
                <a:rPr lang="ru-RU" sz="1200" dirty="0" err="1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JavaScript</a:t>
              </a: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 с богатыми возможностями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sp>
        <p:nvSpPr>
          <p:cNvPr id="25" name="Овал 24">
            <a:extLst>
              <a:ext uri="{FF2B5EF4-FFF2-40B4-BE49-F238E27FC236}">
                <a16:creationId xmlns:a16="http://schemas.microsoft.com/office/drawing/2014/main" xmlns="" id="{25D0F594-E637-4696-9EA5-C10BFA9DC0E6}"/>
              </a:ext>
            </a:extLst>
          </p:cNvPr>
          <p:cNvSpPr/>
          <p:nvPr/>
        </p:nvSpPr>
        <p:spPr>
          <a:xfrm>
            <a:off x="4684231" y="1892563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C1966F51-3C35-4B8E-B7F7-07B01BC494C5}"/>
              </a:ext>
            </a:extLst>
          </p:cNvPr>
          <p:cNvSpPr/>
          <p:nvPr/>
        </p:nvSpPr>
        <p:spPr>
          <a:xfrm>
            <a:off x="6677460" y="187231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018D9849-2587-4129-BD35-9FA3FD5BC6BE}"/>
              </a:ext>
            </a:extLst>
          </p:cNvPr>
          <p:cNvSpPr/>
          <p:nvPr/>
        </p:nvSpPr>
        <p:spPr>
          <a:xfrm>
            <a:off x="7307716" y="3629286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6BA62742-2DF8-40D0-A1FD-236C096A3AA4}"/>
              </a:ext>
            </a:extLst>
          </p:cNvPr>
          <p:cNvSpPr/>
          <p:nvPr/>
        </p:nvSpPr>
        <p:spPr>
          <a:xfrm>
            <a:off x="5055079" y="4645758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BDB6D750-915E-4CC2-AB97-B1AB52819E9B}"/>
              </a:ext>
            </a:extLst>
          </p:cNvPr>
          <p:cNvSpPr/>
          <p:nvPr/>
        </p:nvSpPr>
        <p:spPr>
          <a:xfrm>
            <a:off x="4154457" y="324364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4046555" y="164460"/>
            <a:ext cx="3825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Технологии</a:t>
            </a:r>
            <a:r>
              <a:rPr lang="en-US" sz="2400" dirty="0">
                <a:solidFill>
                  <a:srgbClr val="002B82"/>
                </a:solidFill>
                <a:latin typeface="Bahnschrift" pitchFamily="34" charset="0"/>
              </a:rPr>
              <a:t> </a:t>
            </a: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и средства разработки</a:t>
            </a: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68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Exploring .NET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3000">
                        <a14:foregroundMark x1="57333" y1="53500" x2="57333" y2="53500"/>
                        <a14:foregroundMark x1="67333" y1="57000" x2="67333" y2="57000"/>
                        <a14:foregroundMark x1="72667" y1="50750" x2="72667" y2="5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20" y="970088"/>
            <a:ext cx="2550257" cy="170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75" y="2978813"/>
            <a:ext cx="1300946" cy="13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2273192" y="4285253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IDE – Visual Studio 2022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7422135" y="2298090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Целевая платформа .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NET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6.0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xmlns="" id="{6BA62742-2DF8-40D0-A1FD-236C096A3AA4}"/>
              </a:ext>
            </a:extLst>
          </p:cNvPr>
          <p:cNvSpPr/>
          <p:nvPr/>
        </p:nvSpPr>
        <p:spPr>
          <a:xfrm>
            <a:off x="6483375" y="4708350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4" name="Picture 8" descr="NuGet Gallery | newtonsof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49" y="4822812"/>
            <a:ext cx="899633" cy="8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3052719" y="5723078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 err="1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Newtonsoft.Json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 –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это популярная высокопроизводительная платформа JSON для .NET.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AutoShape 10" descr="Insom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36" y="4822812"/>
            <a:ext cx="841025" cy="85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7422135" y="5655832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Insomnia –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это клиент API для совместной работы и инструмент проектирования</a:t>
            </a:r>
          </a:p>
        </p:txBody>
      </p:sp>
      <p:pic>
        <p:nvPicPr>
          <p:cNvPr id="36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4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Схема работы системы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лояльности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43158" y="6324411"/>
            <a:ext cx="644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  <a:latin typeface="Bahnschrift" pitchFamily="34" charset="0"/>
              </a:rPr>
              <a:t>Схема 2 – Схема работы проекта системы лояльности ООО «АИС Город»</a:t>
            </a:r>
          </a:p>
        </p:txBody>
      </p:sp>
      <p:pic>
        <p:nvPicPr>
          <p:cNvPr id="13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070693"/>
            <a:ext cx="7991475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86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76621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Метод получения баланса пользователей</a:t>
            </a: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04" y="28114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5070021" y="1436913"/>
            <a:ext cx="4999301" cy="467463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6" name="Стрелка вправо 15"/>
          <p:cNvSpPr/>
          <p:nvPr/>
        </p:nvSpPr>
        <p:spPr>
          <a:xfrm flipH="1">
            <a:off x="4196442" y="5631047"/>
            <a:ext cx="1199019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5343" y="3845288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Получение бонусов</a:t>
            </a:r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39648" y="2546595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7410481" y="359692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10481" y="4461052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658849" y="244420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1557" y="346058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31332" y="547003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да</a:t>
            </a:r>
          </a:p>
        </p:txBody>
      </p:sp>
      <p:sp>
        <p:nvSpPr>
          <p:cNvPr id="26" name="Стрелка углом 25"/>
          <p:cNvSpPr/>
          <p:nvPr/>
        </p:nvSpPr>
        <p:spPr>
          <a:xfrm rot="10800000">
            <a:off x="5682342" y="5394606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82342" y="5394606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число бонусов</a:t>
            </a: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5079946" y="3352833"/>
            <a:ext cx="2050724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углом 29"/>
          <p:cNvSpPr/>
          <p:nvPr/>
        </p:nvSpPr>
        <p:spPr>
          <a:xfrm rot="16200000" flipH="1">
            <a:off x="4441217" y="2703912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657853" y="2704878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/>
              <a:t>Существует такой пользователь?</a:t>
            </a:r>
          </a:p>
        </p:txBody>
      </p:sp>
      <p:sp>
        <p:nvSpPr>
          <p:cNvPr id="32" name="Блок-схема: решение 31"/>
          <p:cNvSpPr/>
          <p:nvPr/>
        </p:nvSpPr>
        <p:spPr>
          <a:xfrm>
            <a:off x="6736164" y="1736905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Данные магазина валидны?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8819" y="1779074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6414356" y="4979907"/>
            <a:ext cx="525285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решение 34"/>
          <p:cNvSpPr/>
          <p:nvPr/>
        </p:nvSpPr>
        <p:spPr>
          <a:xfrm>
            <a:off x="6764111" y="4706042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Получены ли бонусы?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71709" y="4969234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ошибку</a:t>
            </a:r>
          </a:p>
        </p:txBody>
      </p:sp>
      <p:sp>
        <p:nvSpPr>
          <p:cNvPr id="37" name="Стрелка вправо 36"/>
          <p:cNvSpPr/>
          <p:nvPr/>
        </p:nvSpPr>
        <p:spPr>
          <a:xfrm>
            <a:off x="8403177" y="3845288"/>
            <a:ext cx="218862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flipH="1">
            <a:off x="8403176" y="4090274"/>
            <a:ext cx="218862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004708" y="6177660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3 – Схема работы метода получения баланса пользователей проекта системы лояльности ООО «АИС Город»</a:t>
            </a:r>
          </a:p>
        </p:txBody>
      </p:sp>
      <p:pic>
        <p:nvPicPr>
          <p:cNvPr id="41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 углом 2"/>
          <p:cNvSpPr/>
          <p:nvPr/>
        </p:nvSpPr>
        <p:spPr>
          <a:xfrm rot="5400000">
            <a:off x="5373705" y="-848230"/>
            <a:ext cx="404915" cy="4165372"/>
          </a:xfrm>
          <a:prstGeom prst="ben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08819" y="2704878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51696" y="4706042"/>
            <a:ext cx="416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Нет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50757" y="1248267"/>
            <a:ext cx="37545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"merchant"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"password"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" string 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600" dirty="0" err="1">
                <a:solidFill>
                  <a:srgbClr val="2E75B6"/>
                </a:solidFill>
                <a:latin typeface="Cascadia Mono"/>
              </a:rPr>
              <a:t>merchantUserId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"string"</a:t>
            </a:r>
            <a:endParaRPr lang="en-US" sz="1600" dirty="0">
              <a:solidFill>
                <a:srgbClr val="000000"/>
              </a:solidFill>
              <a:latin typeface="Cascadia Mono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}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342391" y="5112019"/>
            <a:ext cx="29112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"result"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0,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"message"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ascadia Mono"/>
              </a:rPr>
              <a:t>"string"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/>
              </a:rPr>
              <a:t>  </a:t>
            </a:r>
            <a:r>
              <a:rPr lang="en-US" sz="1600" dirty="0">
                <a:solidFill>
                  <a:srgbClr val="2E75B6"/>
                </a:solidFill>
                <a:latin typeface="Cascadia Mono"/>
              </a:rPr>
              <a:t>"balance"</a:t>
            </a:r>
            <a:r>
              <a:rPr lang="en-US" sz="1600" dirty="0">
                <a:solidFill>
                  <a:srgbClr val="000000"/>
                </a:solidFill>
                <a:latin typeface="Cascadia Mono"/>
              </a:rPr>
              <a:t>: 0</a:t>
            </a:r>
          </a:p>
          <a:p>
            <a:r>
              <a:rPr lang="ru-RU" sz="1600" dirty="0">
                <a:solidFill>
                  <a:srgbClr val="000000"/>
                </a:solidFill>
                <a:latin typeface="Cascadia Mono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438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>
                <a:solidFill>
                  <a:srgbClr val="002B82"/>
                </a:solidFill>
                <a:latin typeface="Bahnschrift" pitchFamily="34" charset="0"/>
              </a:rPr>
              <a:t>Получение бонусов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6"/>
          <a:srcRect l="26464" t="21275" r="26037" b="16409"/>
          <a:stretch/>
        </p:blipFill>
        <p:spPr bwMode="auto">
          <a:xfrm>
            <a:off x="2042704" y="3652057"/>
            <a:ext cx="3508784" cy="2160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14" y="1381410"/>
            <a:ext cx="4503538" cy="215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535" y="1261335"/>
            <a:ext cx="2032608" cy="29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углом 2"/>
          <p:cNvSpPr/>
          <p:nvPr/>
        </p:nvSpPr>
        <p:spPr>
          <a:xfrm>
            <a:off x="6151418" y="2826327"/>
            <a:ext cx="1575117" cy="374073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>
            <a:off x="5551488" y="3652056"/>
            <a:ext cx="2992465" cy="412867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124" name="Picture 4" descr="Компания СберМаркет в Москве: информация о компании, проверка работодателя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08" y="4495444"/>
            <a:ext cx="1803862" cy="18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5551488" y="5079076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414356" y="1995330"/>
            <a:ext cx="142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Оплачиваем ЖКХ на сайтах РИЦ и АЙТИ Город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4444" y="3396824"/>
            <a:ext cx="142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Получаем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8785" y="4453218"/>
            <a:ext cx="190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Используем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 для первой покупки в </a:t>
            </a:r>
            <a:r>
              <a:rPr lang="ru-RU" sz="1200" dirty="0" err="1">
                <a:solidFill>
                  <a:srgbClr val="002B82"/>
                </a:solidFill>
                <a:latin typeface="Bahnschrift" pitchFamily="34" charset="0"/>
              </a:rPr>
              <a:t>СберМаркете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5586" y="6275792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Схема 4 – Схема работы получения бонусов проекта системы лояльности ООО «АИС Город»</a:t>
            </a:r>
          </a:p>
        </p:txBody>
      </p:sp>
      <p:pic>
        <p:nvPicPr>
          <p:cNvPr id="21" name="Picture 3" descr="D:\Производственная практика\Diplom\_243358191857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322" y="325596"/>
            <a:ext cx="1982751" cy="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3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6487</TotalTime>
  <Words>918</Words>
  <Application>Microsoft Office PowerPoint</Application>
  <PresentationFormat>Произвольный</PresentationFormat>
  <Paragraphs>184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</dc:creator>
  <cp:lastModifiedBy>Салмина Татьяна Игоревна</cp:lastModifiedBy>
  <cp:revision>289</cp:revision>
  <dcterms:created xsi:type="dcterms:W3CDTF">2023-05-25T06:36:40Z</dcterms:created>
  <dcterms:modified xsi:type="dcterms:W3CDTF">2024-06-14T03:55:26Z</dcterms:modified>
</cp:coreProperties>
</file>