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7" r:id="rId2"/>
    <p:sldId id="285" r:id="rId3"/>
    <p:sldId id="289" r:id="rId4"/>
    <p:sldId id="286" r:id="rId5"/>
    <p:sldId id="287" r:id="rId6"/>
    <p:sldId id="261" r:id="rId7"/>
    <p:sldId id="273" r:id="rId8"/>
    <p:sldId id="275" r:id="rId9"/>
    <p:sldId id="279" r:id="rId10"/>
    <p:sldId id="291" r:id="rId11"/>
    <p:sldId id="290" r:id="rId12"/>
    <p:sldId id="280" r:id="rId13"/>
    <p:sldId id="276" r:id="rId14"/>
    <p:sldId id="278" r:id="rId15"/>
    <p:sldId id="281" r:id="rId16"/>
    <p:sldId id="282" r:id="rId17"/>
    <p:sldId id="265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79" userDrawn="1">
          <p15:clr>
            <a:srgbClr val="A4A3A4"/>
          </p15:clr>
        </p15:guide>
        <p15:guide id="3" pos="3817" userDrawn="1">
          <p15:clr>
            <a:srgbClr val="A4A3A4"/>
          </p15:clr>
        </p15:guide>
        <p15:guide id="4" pos="7423" userDrawn="1">
          <p15:clr>
            <a:srgbClr val="A4A3A4"/>
          </p15:clr>
        </p15:guide>
        <p15:guide id="5" pos="4339" userDrawn="1">
          <p15:clr>
            <a:srgbClr val="A4A3A4"/>
          </p15:clr>
        </p15:guide>
        <p15:guide id="6" pos="4384" userDrawn="1">
          <p15:clr>
            <a:srgbClr val="A4A3A4"/>
          </p15:clr>
        </p15:guide>
        <p15:guide id="7" orient="horz" pos="1117" userDrawn="1">
          <p15:clr>
            <a:srgbClr val="A4A3A4"/>
          </p15:clr>
        </p15:guide>
        <p15:guide id="8" orient="horz" pos="754" userDrawn="1">
          <p15:clr>
            <a:srgbClr val="A4A3A4"/>
          </p15:clr>
        </p15:guide>
        <p15:guide id="9" pos="3137" userDrawn="1">
          <p15:clr>
            <a:srgbClr val="A4A3A4"/>
          </p15:clr>
        </p15:guide>
        <p15:guide id="10" pos="35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Евгения" initials="Е" lastIdx="1" clrIdx="0">
    <p:extLst>
      <p:ext uri="{19B8F6BF-5375-455C-9EA6-DF929625EA0E}">
        <p15:presenceInfo xmlns:p15="http://schemas.microsoft.com/office/powerpoint/2012/main" userId="Евгения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B82"/>
    <a:srgbClr val="47A9FF"/>
    <a:srgbClr val="F86512"/>
    <a:srgbClr val="FFA900"/>
    <a:srgbClr val="F91778"/>
    <a:srgbClr val="3A67B8"/>
    <a:srgbClr val="F3E6FA"/>
    <a:srgbClr val="D4EAFC"/>
    <a:srgbClr val="C2CCF2"/>
    <a:srgbClr val="00A1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Темный стиль 1 - акцент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Темный стиль 1 - акцент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>
        <p:guide orient="horz" pos="2160"/>
        <p:guide pos="279"/>
        <p:guide pos="3817"/>
        <p:guide pos="7423"/>
        <p:guide pos="4339"/>
        <p:guide pos="4384"/>
        <p:guide orient="horz" pos="1117"/>
        <p:guide orient="horz" pos="754"/>
        <p:guide pos="3137"/>
        <p:guide pos="350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A3F8A2-3B62-42DF-9095-2AFA187D873C}" type="datetimeFigureOut">
              <a:rPr lang="ru-RU" smtClean="0"/>
              <a:t>02.06.2024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A1D625-EAB9-4F4A-AABC-7CF52EC5D2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877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080226-4DB0-4517-8F32-05A5680E1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E6669A5-69B9-463F-8CDA-CAD3838CF7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A8D57B-DAD4-4CDE-96D4-B23A72D6F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F4571-5246-4336-844C-3639210E862E}" type="datetime1">
              <a:rPr lang="ru-RU" smtClean="0"/>
              <a:t>02.06.2024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37300C-B7BE-4E45-B99C-1BAB80474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A92332-AC56-4F2F-AE02-013B01666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04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DB2AC3-50F8-4877-9761-4690C6FA8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42AD1C-2B48-4EE0-81D2-680BAEB95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12D5BBB-55A6-4530-A97C-8E2EA0D2E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EC52DAF-7ADD-449A-8659-9F5388F7A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276B-0792-4E1E-9214-0C369079026E}" type="datetime1">
              <a:rPr lang="ru-RU" smtClean="0"/>
              <a:t>02.06.2024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58AD255-2DFD-4776-AEF0-D8BBAEE0D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019A434-61AD-42E0-85C2-AA4168B83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48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14B22-A3FA-4BC5-9CCF-7A3F1FEE4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6C24574-E644-4481-9BF6-16DEAEAD63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5CDB79F-4B12-4133-9809-5752BEC36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E66232-513C-4645-A840-C07466412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2380-640A-4E41-A65C-E223B8624FC8}" type="datetime1">
              <a:rPr lang="ru-RU" smtClean="0"/>
              <a:t>02.06.2024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673FFE2-6C35-4425-A51B-DCEB93B96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18C6F80-5C8D-48EB-88A2-B49132E00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708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8B75DB-AAD4-4024-9938-3848AC622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44512D5-7101-4345-A5F1-5ED5F87F0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1EDD17-4B56-41D9-9CFF-7783E7560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1EA9-C183-4BFA-B474-642EDAA0370D}" type="datetime1">
              <a:rPr lang="ru-RU" smtClean="0"/>
              <a:t>02.06.2024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49CD1D-02D4-4A05-A798-D9A9634C0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3F0B95-9A63-47FC-8D7B-007D81543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882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859F4FA-AF46-4528-8389-8CD4794B8C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9825218-8ABD-4D91-9A1E-C2AFE0F85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023D65-C371-4EC1-80E4-837717A56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14F73-2A95-4B07-81E8-74E04B18BEBD}" type="datetime1">
              <a:rPr lang="ru-RU" smtClean="0"/>
              <a:t>02.06.2024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AA5872-BEF2-4C4F-9378-86297D547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215631-8925-41F0-8D38-63A3B85E8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819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14EB6CA-57A2-4B17-8FCE-8330B4EA9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B3D99E0-53A4-47C7-B62E-870D1595CC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297" y="971388"/>
            <a:ext cx="6646605" cy="5750087"/>
          </a:xfrm>
          <a:prstGeom prst="rect">
            <a:avLst/>
          </a:prstGeom>
        </p:spPr>
      </p:pic>
      <p:sp>
        <p:nvSpPr>
          <p:cNvPr id="13" name="Рисунок 12">
            <a:extLst>
              <a:ext uri="{FF2B5EF4-FFF2-40B4-BE49-F238E27FC236}">
                <a16:creationId xmlns:a16="http://schemas.microsoft.com/office/drawing/2014/main" id="{8C26C231-FA23-4282-9DF5-245170653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84031" y="1366838"/>
            <a:ext cx="6063457" cy="3431381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131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78" userDrawn="1">
          <p15:clr>
            <a:srgbClr val="FBAE40"/>
          </p15:clr>
        </p15:guide>
        <p15:guide id="4" pos="325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>
            <a:extLst>
              <a:ext uri="{FF2B5EF4-FFF2-40B4-BE49-F238E27FC236}">
                <a16:creationId xmlns:a16="http://schemas.microsoft.com/office/drawing/2014/main" id="{3A9800C3-D834-4903-B707-AD4150FCDB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415034" y="4378080"/>
            <a:ext cx="4309892" cy="2424315"/>
          </a:xfrm>
          <a:prstGeom prst="roundRect">
            <a:avLst>
              <a:gd name="adj" fmla="val 4190"/>
            </a:avLst>
          </a:prstGeom>
          <a:solidFill>
            <a:schemeClr val="tx1">
              <a:alpha val="5000"/>
            </a:scheme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/>
          </a:p>
        </p:txBody>
      </p:sp>
      <p:sp>
        <p:nvSpPr>
          <p:cNvPr id="8" name="Рисунок 6">
            <a:extLst>
              <a:ext uri="{FF2B5EF4-FFF2-40B4-BE49-F238E27FC236}">
                <a16:creationId xmlns:a16="http://schemas.microsoft.com/office/drawing/2014/main" id="{AF555082-799C-4823-AE79-FBBEA03A4DE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18951" y="2838152"/>
            <a:ext cx="4309892" cy="2424315"/>
          </a:xfrm>
          <a:prstGeom prst="roundRect">
            <a:avLst>
              <a:gd name="adj" fmla="val 4190"/>
            </a:avLst>
          </a:prstGeom>
          <a:solidFill>
            <a:schemeClr val="tx1">
              <a:alpha val="5000"/>
            </a:scheme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/>
          </a:p>
        </p:txBody>
      </p:sp>
      <p:sp>
        <p:nvSpPr>
          <p:cNvPr id="9" name="Рисунок 6">
            <a:extLst>
              <a:ext uri="{FF2B5EF4-FFF2-40B4-BE49-F238E27FC236}">
                <a16:creationId xmlns:a16="http://schemas.microsoft.com/office/drawing/2014/main" id="{A193D461-88D6-4E8D-A91D-AC79EEB2A3C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795652" y="1325676"/>
            <a:ext cx="4309892" cy="2424315"/>
          </a:xfrm>
          <a:prstGeom prst="roundRect">
            <a:avLst>
              <a:gd name="adj" fmla="val 4190"/>
            </a:avLst>
          </a:prstGeom>
          <a:solidFill>
            <a:schemeClr val="tx1">
              <a:alpha val="5000"/>
            </a:scheme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 dirty="0"/>
          </a:p>
        </p:txBody>
      </p:sp>
      <p:sp>
        <p:nvSpPr>
          <p:cNvPr id="10" name="Рисунок 6">
            <a:extLst>
              <a:ext uri="{FF2B5EF4-FFF2-40B4-BE49-F238E27FC236}">
                <a16:creationId xmlns:a16="http://schemas.microsoft.com/office/drawing/2014/main" id="{61DD5022-27B9-481C-9E9B-B35014E073F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1806" y="-186800"/>
            <a:ext cx="4309892" cy="2424315"/>
          </a:xfrm>
          <a:prstGeom prst="roundRect">
            <a:avLst>
              <a:gd name="adj" fmla="val 4190"/>
            </a:avLst>
          </a:prstGeom>
          <a:solidFill>
            <a:schemeClr val="tx1">
              <a:alpha val="5000"/>
            </a:scheme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/>
          </a:p>
        </p:txBody>
      </p:sp>
      <p:sp>
        <p:nvSpPr>
          <p:cNvPr id="11" name="Рисунок 6">
            <a:extLst>
              <a:ext uri="{FF2B5EF4-FFF2-40B4-BE49-F238E27FC236}">
                <a16:creationId xmlns:a16="http://schemas.microsoft.com/office/drawing/2014/main" id="{C05C0981-1E88-49DB-A936-85974EDBD93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04501" y="-828782"/>
            <a:ext cx="4309892" cy="2424315"/>
          </a:xfrm>
          <a:prstGeom prst="roundRect">
            <a:avLst>
              <a:gd name="adj" fmla="val 4190"/>
            </a:avLst>
          </a:prstGeom>
          <a:solidFill>
            <a:schemeClr val="tx1">
              <a:alpha val="5000"/>
            </a:scheme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/>
          </a:p>
        </p:txBody>
      </p:sp>
      <p:sp>
        <p:nvSpPr>
          <p:cNvPr id="12" name="Рисунок 6">
            <a:extLst>
              <a:ext uri="{FF2B5EF4-FFF2-40B4-BE49-F238E27FC236}">
                <a16:creationId xmlns:a16="http://schemas.microsoft.com/office/drawing/2014/main" id="{B5B5B3CE-FBDA-4C11-96AA-76F6B8D0B66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639451" y="711146"/>
            <a:ext cx="4309892" cy="2424315"/>
          </a:xfrm>
          <a:prstGeom prst="roundRect">
            <a:avLst>
              <a:gd name="adj" fmla="val 4190"/>
            </a:avLst>
          </a:prstGeom>
          <a:solidFill>
            <a:schemeClr val="tx1">
              <a:alpha val="5000"/>
            </a:scheme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/>
          </a:p>
        </p:txBody>
      </p:sp>
      <p:sp>
        <p:nvSpPr>
          <p:cNvPr id="13" name="Рисунок 6">
            <a:extLst>
              <a:ext uri="{FF2B5EF4-FFF2-40B4-BE49-F238E27FC236}">
                <a16:creationId xmlns:a16="http://schemas.microsoft.com/office/drawing/2014/main" id="{F0CF6B2B-48A8-43AD-944E-1F969C6F947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93346" y="2216842"/>
            <a:ext cx="4309892" cy="2424315"/>
          </a:xfrm>
          <a:prstGeom prst="roundRect">
            <a:avLst>
              <a:gd name="adj" fmla="val 4190"/>
            </a:avLst>
          </a:prstGeom>
          <a:solidFill>
            <a:schemeClr val="tx1">
              <a:alpha val="5000"/>
            </a:scheme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/>
          </a:p>
        </p:txBody>
      </p:sp>
      <p:sp>
        <p:nvSpPr>
          <p:cNvPr id="14" name="Рисунок 6">
            <a:extLst>
              <a:ext uri="{FF2B5EF4-FFF2-40B4-BE49-F238E27FC236}">
                <a16:creationId xmlns:a16="http://schemas.microsoft.com/office/drawing/2014/main" id="{ADE8E75D-202B-4C70-BFA4-988B02B5CE9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257933" y="-1122322"/>
            <a:ext cx="4309892" cy="2424315"/>
          </a:xfrm>
          <a:prstGeom prst="roundRect">
            <a:avLst>
              <a:gd name="adj" fmla="val 4190"/>
            </a:avLst>
          </a:prstGeom>
          <a:solidFill>
            <a:schemeClr val="tx1">
              <a:alpha val="5000"/>
            </a:scheme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/>
          </a:p>
        </p:txBody>
      </p:sp>
      <p:sp>
        <p:nvSpPr>
          <p:cNvPr id="15" name="Рисунок 6">
            <a:extLst>
              <a:ext uri="{FF2B5EF4-FFF2-40B4-BE49-F238E27FC236}">
                <a16:creationId xmlns:a16="http://schemas.microsoft.com/office/drawing/2014/main" id="{231D67C5-E9C4-4369-A360-8980AA1C247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0172150" y="383375"/>
            <a:ext cx="4309892" cy="2424315"/>
          </a:xfrm>
          <a:prstGeom prst="roundRect">
            <a:avLst>
              <a:gd name="adj" fmla="val 4190"/>
            </a:avLst>
          </a:prstGeom>
          <a:solidFill>
            <a:schemeClr val="tx1">
              <a:alpha val="5000"/>
            </a:scheme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914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AEA92F-839C-496F-8FC1-5E287D8A2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811FB0-3900-4228-9879-BD973634C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40E661-06C7-4BAB-A816-E7D6FFF85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6059-F1B0-4161-9738-143CBC6AE5C3}" type="datetime1">
              <a:rPr lang="ru-RU" smtClean="0"/>
              <a:t>02.06.2024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784D37-EE4E-4890-A77C-7B0DE6B59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946C92-E612-4D72-B219-2DE77697C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388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FECFF7-8A53-4108-BC41-B61D77B49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8B0AFBF-6D63-4079-93AA-8C079001F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A39957-ED82-451F-8D8B-2DD52B7DE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02D4D-3A9F-414A-A2FD-C66D78AE433D}" type="datetime1">
              <a:rPr lang="ru-RU" smtClean="0"/>
              <a:t>02.06.2024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EB4C03-7D3D-4F61-A805-06681A200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68170C-7A01-4DE8-BF99-58C767EDF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253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4B9D22-1441-4B0B-8FC6-97FCF22E2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B8BC88-B05D-428A-A7C3-7C7151D64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82459F2-2961-4F40-8DA0-9589D2AE7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FCC808B-7B2F-4978-BC84-226706F70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63D5-4EFB-41C3-A9B5-D8A5E4364F7C}" type="datetime1">
              <a:rPr lang="ru-RU" smtClean="0"/>
              <a:t>02.06.2024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AEC5CE7-5DB9-4CFF-A82C-C1DF1A060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5FC99DE-5F9E-4A93-AAD9-AB394579E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747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BCEA6B-3E00-43CF-823D-9C46ECC10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FF08317-0D3B-465F-BD39-46A42D6DC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372B717-6D01-47E3-901B-CBA12010E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2E3E500-8648-41DB-A3F6-EB0F2D033A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E48B21D-BC4A-404D-A95E-923599C40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99F8618-3149-4088-835F-BE6C7C887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5FED-03D5-4D69-906C-7015930249F9}" type="datetime1">
              <a:rPr lang="ru-RU" smtClean="0"/>
              <a:t>02.06.2024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3CEF1EA-1AB5-4F33-9E0F-2016BBA86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3F9A4EA-933B-44D9-B245-33F44EE67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25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DE5BAD-1AE7-4034-9BD5-58A47AF2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CA6228C-2A37-4548-A1BA-245F38336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DD34-03CB-4526-A513-2E3B5FBF108C}" type="datetime1">
              <a:rPr lang="ru-RU" smtClean="0"/>
              <a:t>02.06.2024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1E9F5F6-BEDC-4D50-A9A6-665DBC201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AF3A39F-9E86-406B-B0E8-75F9DDC24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384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A0C7D40-FA68-4548-A171-05FEC4F18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2BFDA-FD28-4157-ACB5-B2A297CD0D2F}" type="datetime1">
              <a:rPr lang="ru-RU" smtClean="0"/>
              <a:t>02.06.2024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DD5CC54-5F33-4F77-AC77-6E974CEF4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286BC59-3C49-4DFB-85B0-B07F42D8A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161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B4F1CD-B0D3-4C85-845E-DD399CDE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5A59F4B-F998-439C-9679-10B0C8568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91162D-4D8E-486C-ACBB-074803DE2D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8B707-111D-4BBB-B1A8-8E4D9FDE9760}" type="datetime1">
              <a:rPr lang="ru-RU" smtClean="0"/>
              <a:t>02.06.2024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CA6D4D-69F5-438A-BDBB-6B45E8E3ED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09B196-0738-47AC-AA48-F4ED389805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54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.png"/><Relationship Id="rId7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.png"/><Relationship Id="rId7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.png"/><Relationship Id="rId7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10" Type="http://schemas.openxmlformats.org/officeDocument/2006/relationships/image" Target="../media/image39.png"/><Relationship Id="rId4" Type="http://schemas.openxmlformats.org/officeDocument/2006/relationships/image" Target="../media/image4.png"/><Relationship Id="rId9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.png"/><Relationship Id="rId7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4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0.png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12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7.jpeg"/><Relationship Id="rId11" Type="http://schemas.microsoft.com/office/2007/relationships/hdphoto" Target="../media/hdphoto1.wdp"/><Relationship Id="rId5" Type="http://schemas.openxmlformats.org/officeDocument/2006/relationships/image" Target="../media/image26.jpeg"/><Relationship Id="rId10" Type="http://schemas.openxmlformats.org/officeDocument/2006/relationships/image" Target="../media/image28.png"/><Relationship Id="rId4" Type="http://schemas.openxmlformats.org/officeDocument/2006/relationships/image" Target="../media/image25.png"/><Relationship Id="rId9" Type="http://schemas.openxmlformats.org/officeDocument/2006/relationships/image" Target="../media/image5.png"/><Relationship Id="rId1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75840FCE-3F67-4955-86E3-5BE4ADA96E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180722"/>
              </p:ext>
            </p:extLst>
          </p:nvPr>
        </p:nvGraphicFramePr>
        <p:xfrm>
          <a:off x="838200" y="167780"/>
          <a:ext cx="10515600" cy="155448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2069287197"/>
                    </a:ext>
                  </a:extLst>
                </a:gridCol>
              </a:tblGrid>
              <a:tr h="12751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spc="200" dirty="0">
                          <a:solidFill>
                            <a:srgbClr val="002B8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МИНИСТЕРСТВО НАУКИ И ВЫСШЕГО ОБРАЗОВАНИЯ РОССИЙСКОЙ ФЕДЕРАЦИИ</a:t>
                      </a:r>
                      <a:endParaRPr lang="ru-RU" sz="1400" dirty="0">
                        <a:solidFill>
                          <a:srgbClr val="002B8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 cap="all" dirty="0">
                          <a:solidFill>
                            <a:srgbClr val="002B8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федеральное государственное АВТОНОМНОЕ образовательное учреждение высшего образования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B82"/>
                          </a:solidFill>
                          <a:effectLst/>
                          <a:latin typeface="Times New Roman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«Национальный исследовательский ядерный университет «МИФИ»</a:t>
                      </a:r>
                      <a:r>
                        <a:rPr kumimoji="0" lang="ru-RU" alt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B8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ru-RU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2B8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2B8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Димитровградский</a:t>
                      </a:r>
                      <a:r>
                        <a:rPr lang="ru-RU" sz="1400" dirty="0">
                          <a:solidFill>
                            <a:srgbClr val="002B8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 инженерно-технологический институт –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2B8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филиал федерального государственного автономного образовательного учреждения высшего образования «Национальный исследовательский ядерный университет «МИФИ»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2B8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(ДИТИ НИЯУ МИФИ)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4300" marR="1143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879866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55C91E03-7067-4FF9-A4BB-99DF51A1EE02}"/>
              </a:ext>
            </a:extLst>
          </p:cNvPr>
          <p:cNvSpPr txBox="1"/>
          <p:nvPr/>
        </p:nvSpPr>
        <p:spPr>
          <a:xfrm>
            <a:off x="2891406" y="2590193"/>
            <a:ext cx="64091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rgbClr val="002B82"/>
                </a:solidFill>
                <a:effectLst/>
                <a:latin typeface="Bahnschrift" pitchFamily="34" charset="0"/>
                <a:ea typeface="Times New Roman" panose="02020603050405020304" pitchFamily="18" charset="0"/>
              </a:rPr>
              <a:t>Дипломный проект</a:t>
            </a:r>
            <a:endParaRPr lang="ru-RU" sz="2400" dirty="0">
              <a:solidFill>
                <a:srgbClr val="002B82"/>
              </a:solidFill>
              <a:latin typeface="Bahnschrift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EE8C79-89EF-4FF4-9CEB-A37664969795}"/>
              </a:ext>
            </a:extLst>
          </p:cNvPr>
          <p:cNvSpPr txBox="1"/>
          <p:nvPr/>
        </p:nvSpPr>
        <p:spPr>
          <a:xfrm>
            <a:off x="2734811" y="3051858"/>
            <a:ext cx="67223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2000" dirty="0">
                <a:solidFill>
                  <a:srgbClr val="002B82"/>
                </a:solidFill>
                <a:latin typeface="Bahnschrift" pitchFamily="34" charset="0"/>
                <a:ea typeface="Roboto" panose="02000000000000000000" pitchFamily="2" charset="0"/>
                <a:cs typeface="Courier New" panose="02070309020205020404" pitchFamily="49" charset="0"/>
              </a:rPr>
              <a:t>Разработка веб приложения системы лояльности для ООО «АИС Город»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261D7B-B54D-43D4-A2D1-986E47A0A1E3}"/>
              </a:ext>
            </a:extLst>
          </p:cNvPr>
          <p:cNvSpPr txBox="1"/>
          <p:nvPr/>
        </p:nvSpPr>
        <p:spPr>
          <a:xfrm>
            <a:off x="4624780" y="6383914"/>
            <a:ext cx="29424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spc="300" dirty="0">
                <a:solidFill>
                  <a:srgbClr val="002B8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Димитровград 2024</a:t>
            </a:r>
            <a:endParaRPr lang="ru-RU" sz="1600" spc="300" dirty="0">
              <a:solidFill>
                <a:srgbClr val="002B8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D67235-C985-4829-B3BA-E0B1A8C61F1C}"/>
              </a:ext>
            </a:extLst>
          </p:cNvPr>
          <p:cNvSpPr txBox="1"/>
          <p:nvPr/>
        </p:nvSpPr>
        <p:spPr>
          <a:xfrm>
            <a:off x="8030095" y="4869026"/>
            <a:ext cx="4901903" cy="1056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2B82"/>
                </a:solidFill>
                <a:effectLst/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Выполнил</a:t>
            </a:r>
            <a:r>
              <a:rPr lang="ru-RU" sz="14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а</a:t>
            </a:r>
            <a:r>
              <a:rPr lang="ru-RU" sz="1400" dirty="0">
                <a:solidFill>
                  <a:srgbClr val="002B82"/>
                </a:solidFill>
                <a:effectLst/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: </a:t>
            </a:r>
            <a:r>
              <a:rPr lang="en-US" sz="1400" dirty="0">
                <a:solidFill>
                  <a:srgbClr val="002B82"/>
                </a:solidFill>
                <a:effectLst/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          </a:t>
            </a:r>
            <a:r>
              <a:rPr lang="ru-RU" sz="14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студентка группы АС-51</a:t>
            </a:r>
            <a:endParaRPr lang="en-US" sz="1400" dirty="0">
              <a:solidFill>
                <a:srgbClr val="002B82"/>
              </a:solidFill>
              <a:latin typeface="Bahnschrift" pitchFamily="34" charset="0"/>
              <a:ea typeface="Roboto Slab ExtraLight" pitchFamily="2" charset="0"/>
              <a:cs typeface="Courier New" panose="02070309020205020404" pitchFamily="49" charset="0"/>
            </a:endParaRPr>
          </a:p>
          <a:p>
            <a:pPr>
              <a:spcAft>
                <a:spcPts val="800"/>
              </a:spcAft>
            </a:pPr>
            <a:r>
              <a:rPr lang="en-US" sz="14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	            </a:t>
            </a:r>
            <a:r>
              <a:rPr lang="ru-RU" sz="14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Т.И. Иванова</a:t>
            </a: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Руководитель</a:t>
            </a:r>
            <a:r>
              <a:rPr lang="en-US" sz="14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:   </a:t>
            </a:r>
            <a:r>
              <a:rPr lang="ru-RU" sz="14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ст. преподаватель</a:t>
            </a:r>
            <a:endParaRPr lang="en-US" sz="1400" dirty="0">
              <a:solidFill>
                <a:srgbClr val="002B82"/>
              </a:solidFill>
              <a:latin typeface="Bahnschrift" pitchFamily="34" charset="0"/>
              <a:ea typeface="Roboto Slab ExtraLight" pitchFamily="2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	            </a:t>
            </a:r>
            <a:r>
              <a:rPr lang="ru-RU" sz="14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Н.С. </a:t>
            </a:r>
            <a:r>
              <a:rPr lang="ru-RU" sz="1400" dirty="0" err="1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Казынбаев</a:t>
            </a:r>
            <a:r>
              <a:rPr lang="ru-RU" sz="14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1026" name="Picture 2" descr="АИС Город » О компании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96" y="112039"/>
            <a:ext cx="813155" cy="78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7117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6B69D13-6D53-45B5-A583-3CF84ACCD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10</a:t>
            </a:fld>
            <a:endParaRPr lang="ru-RU" sz="1600" dirty="0">
              <a:solidFill>
                <a:schemeClr val="tx1"/>
              </a:solidFill>
            </a:endParaRPr>
          </a:p>
        </p:txBody>
      </p:sp>
      <p:pic>
        <p:nvPicPr>
          <p:cNvPr id="6" name="Picture 2" descr="АИС Город » О компании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96" y="112039"/>
            <a:ext cx="813155" cy="78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AF1E99-18A8-45BE-8B3C-7CFA7E1CB1CD}"/>
              </a:ext>
            </a:extLst>
          </p:cNvPr>
          <p:cNvSpPr txBox="1"/>
          <p:nvPr/>
        </p:nvSpPr>
        <p:spPr>
          <a:xfrm>
            <a:off x="2740258" y="187105"/>
            <a:ext cx="54011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rgbClr val="002B82"/>
                </a:solidFill>
                <a:latin typeface="Bahnschrift" pitchFamily="34" charset="0"/>
              </a:rPr>
              <a:t>Метод отображения страницы оплаты заказа</a:t>
            </a:r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278" y="329273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582386" y="1255256"/>
            <a:ext cx="42787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https://test.ru/Payment/Pay/{transactionId}&amp;{orderId}&amp;{merchant}&amp;{approve}&amp;{cancel}&amp;{fail}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6263335" y="553392"/>
            <a:ext cx="4999301" cy="5862955"/>
          </a:xfrm>
          <a:prstGeom prst="roundRect">
            <a:avLst/>
          </a:prstGeom>
          <a:solidFill>
            <a:srgbClr val="002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ru-RU" dirty="0"/>
          </a:p>
        </p:txBody>
      </p:sp>
      <p:sp>
        <p:nvSpPr>
          <p:cNvPr id="14" name="Стрелка вправо 13"/>
          <p:cNvSpPr/>
          <p:nvPr/>
        </p:nvSpPr>
        <p:spPr>
          <a:xfrm>
            <a:off x="5446907" y="1542210"/>
            <a:ext cx="1045028" cy="216265"/>
          </a:xfrm>
          <a:prstGeom prst="rightArrow">
            <a:avLst/>
          </a:prstGeom>
          <a:solidFill>
            <a:srgbClr val="F86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право 14"/>
          <p:cNvSpPr/>
          <p:nvPr/>
        </p:nvSpPr>
        <p:spPr>
          <a:xfrm flipH="1">
            <a:off x="5389757" y="5741435"/>
            <a:ext cx="993321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8955470" y="594784"/>
            <a:ext cx="336114" cy="310243"/>
          </a:xfrm>
          <a:prstGeom prst="ellipse">
            <a:avLst/>
          </a:prstGeom>
          <a:solidFill>
            <a:srgbClr val="002B82"/>
          </a:solidFill>
          <a:ln w="38100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право 16"/>
          <p:cNvSpPr/>
          <p:nvPr/>
        </p:nvSpPr>
        <p:spPr>
          <a:xfrm rot="5400000">
            <a:off x="8973486" y="1001002"/>
            <a:ext cx="300082" cy="108132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трелка вправо 17"/>
          <p:cNvSpPr/>
          <p:nvPr/>
        </p:nvSpPr>
        <p:spPr>
          <a:xfrm rot="5400000">
            <a:off x="8987355" y="2028473"/>
            <a:ext cx="256718" cy="92506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трелка вправо 18"/>
          <p:cNvSpPr/>
          <p:nvPr/>
        </p:nvSpPr>
        <p:spPr>
          <a:xfrm rot="5400000">
            <a:off x="8931447" y="2792517"/>
            <a:ext cx="374274" cy="122461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трелка вправо 19"/>
          <p:cNvSpPr/>
          <p:nvPr/>
        </p:nvSpPr>
        <p:spPr>
          <a:xfrm rot="5400000">
            <a:off x="9032101" y="3472277"/>
            <a:ext cx="187138" cy="122461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9206556" y="1926086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438364" y="3460951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251525" y="5849568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24" name="Стрелка углом 23"/>
          <p:cNvSpPr/>
          <p:nvPr/>
        </p:nvSpPr>
        <p:spPr>
          <a:xfrm rot="10800000">
            <a:off x="7255735" y="5824730"/>
            <a:ext cx="1941394" cy="472882"/>
          </a:xfrm>
          <a:prstGeom prst="ben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70902" y="5833448"/>
            <a:ext cx="18484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Вернуть страницу оплаты</a:t>
            </a:r>
          </a:p>
        </p:txBody>
      </p:sp>
      <p:sp>
        <p:nvSpPr>
          <p:cNvPr id="28" name="Стрелка углом 27"/>
          <p:cNvSpPr/>
          <p:nvPr/>
        </p:nvSpPr>
        <p:spPr>
          <a:xfrm rot="16200000" flipH="1">
            <a:off x="5353107" y="2467214"/>
            <a:ext cx="3592108" cy="1738995"/>
          </a:xfrm>
          <a:prstGeom prst="bentArrow">
            <a:avLst>
              <a:gd name="adj1" fmla="val 5921"/>
              <a:gd name="adj2" fmla="val 9327"/>
              <a:gd name="adj3" fmla="val 12685"/>
              <a:gd name="adj4" fmla="val 43750"/>
            </a:avLst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0" name="Блок-схема: решение 29"/>
          <p:cNvSpPr/>
          <p:nvPr/>
        </p:nvSpPr>
        <p:spPr>
          <a:xfrm>
            <a:off x="7929478" y="1218783"/>
            <a:ext cx="2388099" cy="763997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/>
              <a:t>Заданы мерчант, номер транзакции и номер заказ?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744663" y="1136522"/>
            <a:ext cx="1872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Вернуть страницу ошибку</a:t>
            </a:r>
          </a:p>
        </p:txBody>
      </p:sp>
      <p:sp>
        <p:nvSpPr>
          <p:cNvPr id="32" name="Стрелка вправо 31"/>
          <p:cNvSpPr/>
          <p:nvPr/>
        </p:nvSpPr>
        <p:spPr>
          <a:xfrm flipH="1">
            <a:off x="6910866" y="5428011"/>
            <a:ext cx="1257301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Блок-схема: решение 32"/>
          <p:cNvSpPr/>
          <p:nvPr/>
        </p:nvSpPr>
        <p:spPr>
          <a:xfrm>
            <a:off x="7996834" y="5255942"/>
            <a:ext cx="2330265" cy="582115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/>
              <a:t>У пользователя есть бонусы?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45552" y="5167211"/>
            <a:ext cx="1872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Вернуть страницу ошибку</a:t>
            </a:r>
          </a:p>
        </p:txBody>
      </p:sp>
      <p:sp>
        <p:nvSpPr>
          <p:cNvPr id="35" name="Стрелка вправо 34"/>
          <p:cNvSpPr/>
          <p:nvPr/>
        </p:nvSpPr>
        <p:spPr>
          <a:xfrm rot="5400000">
            <a:off x="9042329" y="4192188"/>
            <a:ext cx="187138" cy="122461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трелка вправо 35"/>
          <p:cNvSpPr/>
          <p:nvPr/>
        </p:nvSpPr>
        <p:spPr>
          <a:xfrm rot="5400000">
            <a:off x="8935215" y="4984603"/>
            <a:ext cx="405586" cy="13709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8336753" y="4360500"/>
            <a:ext cx="1577834" cy="489857"/>
          </a:xfrm>
          <a:prstGeom prst="roundRect">
            <a:avLst/>
          </a:prstGeom>
          <a:solidFill>
            <a:srgbClr val="002B82"/>
          </a:solidFill>
          <a:ln w="19050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Internal/</a:t>
            </a:r>
            <a:r>
              <a:rPr lang="en-US" sz="1100" dirty="0" err="1"/>
              <a:t>GetBalance</a:t>
            </a:r>
            <a:br>
              <a:rPr lang="ru-RU" sz="1100" dirty="0"/>
            </a:br>
            <a:r>
              <a:rPr lang="ru-RU" sz="1100" dirty="0"/>
              <a:t>Получение баланса пользователя</a:t>
            </a:r>
            <a:endParaRPr lang="ru-RU" sz="1100" dirty="0">
              <a:solidFill>
                <a:schemeClr val="bg1"/>
              </a:solidFill>
            </a:endParaRPr>
          </a:p>
        </p:txBody>
      </p:sp>
      <p:sp>
        <p:nvSpPr>
          <p:cNvPr id="38" name="Стрелка вправо 37"/>
          <p:cNvSpPr/>
          <p:nvPr/>
        </p:nvSpPr>
        <p:spPr>
          <a:xfrm>
            <a:off x="9914587" y="4389163"/>
            <a:ext cx="1939956" cy="216265"/>
          </a:xfrm>
          <a:prstGeom prst="rightArrow">
            <a:avLst/>
          </a:prstGeom>
          <a:solidFill>
            <a:srgbClr val="F86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 вправо 38"/>
          <p:cNvSpPr/>
          <p:nvPr/>
        </p:nvSpPr>
        <p:spPr>
          <a:xfrm flipH="1">
            <a:off x="9914587" y="4605428"/>
            <a:ext cx="1809327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9251525" y="3395007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279472" y="4114918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42" name="Стрелка углом 41"/>
          <p:cNvSpPr/>
          <p:nvPr/>
        </p:nvSpPr>
        <p:spPr>
          <a:xfrm rot="16200000" flipH="1">
            <a:off x="6624159" y="3482989"/>
            <a:ext cx="2043852" cy="1540859"/>
          </a:xfrm>
          <a:prstGeom prst="bentArrow">
            <a:avLst>
              <a:gd name="adj1" fmla="val 6042"/>
              <a:gd name="adj2" fmla="val 9327"/>
              <a:gd name="adj3" fmla="val 12685"/>
              <a:gd name="adj4" fmla="val 43750"/>
            </a:avLst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3" name="Блок-схема: решение 42"/>
          <p:cNvSpPr/>
          <p:nvPr/>
        </p:nvSpPr>
        <p:spPr>
          <a:xfrm>
            <a:off x="8116840" y="3036449"/>
            <a:ext cx="2012958" cy="424502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/>
              <a:t>Заказ существует?</a:t>
            </a:r>
          </a:p>
        </p:txBody>
      </p:sp>
      <p:sp>
        <p:nvSpPr>
          <p:cNvPr id="44" name="Стрелка углом 43"/>
          <p:cNvSpPr/>
          <p:nvPr/>
        </p:nvSpPr>
        <p:spPr>
          <a:xfrm rot="16200000" flipH="1">
            <a:off x="7224131" y="3812058"/>
            <a:ext cx="942599" cy="999757"/>
          </a:xfrm>
          <a:prstGeom prst="bentArrow">
            <a:avLst>
              <a:gd name="adj1" fmla="val 6042"/>
              <a:gd name="adj2" fmla="val 9327"/>
              <a:gd name="adj3" fmla="val 12685"/>
              <a:gd name="adj4" fmla="val 43750"/>
            </a:avLst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5" name="Блок-схема: решение 44"/>
          <p:cNvSpPr/>
          <p:nvPr/>
        </p:nvSpPr>
        <p:spPr>
          <a:xfrm>
            <a:off x="7846352" y="3593987"/>
            <a:ext cx="2592011" cy="547150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/>
              <a:t>Заказ в статусе ожидания оплаты?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149161" y="3460951"/>
            <a:ext cx="1872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Вернуть страницу ошибку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074107" y="2940118"/>
            <a:ext cx="1872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Вернуть страницу ошибку</a:t>
            </a:r>
          </a:p>
        </p:txBody>
      </p:sp>
      <p:sp>
        <p:nvSpPr>
          <p:cNvPr id="48" name="Скругленный прямоугольник 47"/>
          <p:cNvSpPr/>
          <p:nvPr/>
        </p:nvSpPr>
        <p:spPr>
          <a:xfrm>
            <a:off x="8316755" y="2173589"/>
            <a:ext cx="1577834" cy="489857"/>
          </a:xfrm>
          <a:prstGeom prst="roundRect">
            <a:avLst/>
          </a:prstGeom>
          <a:solidFill>
            <a:srgbClr val="002B82"/>
          </a:solidFill>
          <a:ln w="19050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Запрос на существование заказа</a:t>
            </a:r>
          </a:p>
        </p:txBody>
      </p:sp>
      <p:sp>
        <p:nvSpPr>
          <p:cNvPr id="49" name="Стрелка вправо 48"/>
          <p:cNvSpPr/>
          <p:nvPr/>
        </p:nvSpPr>
        <p:spPr>
          <a:xfrm>
            <a:off x="9894589" y="2173589"/>
            <a:ext cx="1959954" cy="216265"/>
          </a:xfrm>
          <a:prstGeom prst="rightArrow">
            <a:avLst/>
          </a:prstGeom>
          <a:solidFill>
            <a:srgbClr val="F86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Стрелка вправо 49"/>
          <p:cNvSpPr/>
          <p:nvPr/>
        </p:nvSpPr>
        <p:spPr>
          <a:xfrm flipH="1">
            <a:off x="9894588" y="2389854"/>
            <a:ext cx="1959954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8" y="2104667"/>
            <a:ext cx="3466845" cy="1659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Рисунок 52"/>
          <p:cNvPicPr/>
          <p:nvPr/>
        </p:nvPicPr>
        <p:blipFill>
          <a:blip r:embed="rId8"/>
          <a:stretch>
            <a:fillRect/>
          </a:stretch>
        </p:blipFill>
        <p:spPr>
          <a:xfrm>
            <a:off x="930867" y="4155832"/>
            <a:ext cx="3396406" cy="1626517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4054892" y="6440027"/>
            <a:ext cx="5151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2B82"/>
                </a:solidFill>
                <a:latin typeface="Bahnschrift" pitchFamily="34" charset="0"/>
              </a:rPr>
              <a:t>Схема 5 – Схема работы метода создания заказа проекта системы лояльности ООО «АИС Город»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02816" y="3704367"/>
            <a:ext cx="4655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rgbClr val="002B82"/>
                </a:solidFill>
                <a:latin typeface="Bahnschrift" pitchFamily="34" charset="0"/>
              </a:rPr>
              <a:t>Рисунок 3 – Страница ошибки проекта системы лояльности ООО «АИС Город»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11150" y="5875968"/>
            <a:ext cx="4207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rgbClr val="002B82"/>
                </a:solidFill>
                <a:latin typeface="Bahnschrift" pitchFamily="34" charset="0"/>
              </a:rPr>
              <a:t>Рисунок 4 – Страница подтверждения оплаты проекта системы лояльности ООО «АИС Город»</a:t>
            </a:r>
          </a:p>
        </p:txBody>
      </p:sp>
    </p:spTree>
    <p:extLst>
      <p:ext uri="{BB962C8B-B14F-4D97-AF65-F5344CB8AC3E}">
        <p14:creationId xmlns:p14="http://schemas.microsoft.com/office/powerpoint/2010/main" val="197971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Скругленный прямоугольник 45"/>
          <p:cNvSpPr/>
          <p:nvPr/>
        </p:nvSpPr>
        <p:spPr>
          <a:xfrm>
            <a:off x="6263335" y="553392"/>
            <a:ext cx="4999301" cy="5862955"/>
          </a:xfrm>
          <a:prstGeom prst="roundRect">
            <a:avLst/>
          </a:prstGeom>
          <a:solidFill>
            <a:srgbClr val="002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ru-RU" dirty="0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6B69D13-6D53-45B5-A583-3CF84ACCD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11</a:t>
            </a:fld>
            <a:endParaRPr lang="ru-RU" sz="1600" dirty="0">
              <a:solidFill>
                <a:schemeClr val="tx1"/>
              </a:solidFill>
            </a:endParaRPr>
          </a:p>
        </p:txBody>
      </p:sp>
      <p:pic>
        <p:nvPicPr>
          <p:cNvPr id="6" name="Picture 2" descr="АИС Город » О компании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96" y="112039"/>
            <a:ext cx="813155" cy="78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AF1E99-18A8-45BE-8B3C-7CFA7E1CB1CD}"/>
              </a:ext>
            </a:extLst>
          </p:cNvPr>
          <p:cNvSpPr txBox="1"/>
          <p:nvPr/>
        </p:nvSpPr>
        <p:spPr>
          <a:xfrm>
            <a:off x="3704543" y="98440"/>
            <a:ext cx="54011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2B82"/>
                </a:solidFill>
                <a:latin typeface="Bahnschrift" pitchFamily="34" charset="0"/>
              </a:rPr>
              <a:t>Метод завершения оплаты заказа</a:t>
            </a:r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609" y="160011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Рисунок 12"/>
          <p:cNvPicPr/>
          <p:nvPr/>
        </p:nvPicPr>
        <p:blipFill rotWithShape="1">
          <a:blip r:embed="rId7"/>
          <a:srcRect l="37033" t="3991" r="36871" b="21827"/>
          <a:stretch/>
        </p:blipFill>
        <p:spPr>
          <a:xfrm>
            <a:off x="4534564" y="680015"/>
            <a:ext cx="1329371" cy="1809661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14" name="Стрелка вправо 13"/>
          <p:cNvSpPr/>
          <p:nvPr/>
        </p:nvSpPr>
        <p:spPr>
          <a:xfrm>
            <a:off x="5661194" y="1226260"/>
            <a:ext cx="743913" cy="234542"/>
          </a:xfrm>
          <a:prstGeom prst="rightArrow">
            <a:avLst/>
          </a:prstGeom>
          <a:solidFill>
            <a:srgbClr val="F86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право 14"/>
          <p:cNvSpPr/>
          <p:nvPr/>
        </p:nvSpPr>
        <p:spPr>
          <a:xfrm flipH="1">
            <a:off x="2686050" y="5666663"/>
            <a:ext cx="3697028" cy="291037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право 15"/>
          <p:cNvSpPr/>
          <p:nvPr/>
        </p:nvSpPr>
        <p:spPr>
          <a:xfrm rot="5400000">
            <a:off x="8987355" y="1870708"/>
            <a:ext cx="256718" cy="92506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право 16"/>
          <p:cNvSpPr/>
          <p:nvPr/>
        </p:nvSpPr>
        <p:spPr>
          <a:xfrm rot="5400000">
            <a:off x="9025015" y="2541184"/>
            <a:ext cx="187138" cy="122461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трелка вправо 17"/>
          <p:cNvSpPr/>
          <p:nvPr/>
        </p:nvSpPr>
        <p:spPr>
          <a:xfrm rot="5400000">
            <a:off x="9032101" y="3117620"/>
            <a:ext cx="187138" cy="122461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9206556" y="1719559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286356" y="5258876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22" name="Стрелка углом 21"/>
          <p:cNvSpPr/>
          <p:nvPr/>
        </p:nvSpPr>
        <p:spPr>
          <a:xfrm rot="10800000">
            <a:off x="7255735" y="5824730"/>
            <a:ext cx="1941394" cy="472882"/>
          </a:xfrm>
          <a:prstGeom prst="ben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21073" y="5908771"/>
            <a:ext cx="24368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>
                <a:solidFill>
                  <a:schemeClr val="bg1"/>
                </a:solidFill>
              </a:rPr>
              <a:t>Вернуть страницу завершения платежа</a:t>
            </a:r>
          </a:p>
        </p:txBody>
      </p:sp>
      <p:sp>
        <p:nvSpPr>
          <p:cNvPr id="24" name="Стрелка углом 23"/>
          <p:cNvSpPr/>
          <p:nvPr/>
        </p:nvSpPr>
        <p:spPr>
          <a:xfrm rot="16200000" flipH="1">
            <a:off x="5353107" y="2279953"/>
            <a:ext cx="3592108" cy="1738995"/>
          </a:xfrm>
          <a:prstGeom prst="bentArrow">
            <a:avLst>
              <a:gd name="adj1" fmla="val 5921"/>
              <a:gd name="adj2" fmla="val 9327"/>
              <a:gd name="adj3" fmla="val 12685"/>
              <a:gd name="adj4" fmla="val 43750"/>
            </a:avLst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5" name="Блок-схема: решение 24"/>
          <p:cNvSpPr/>
          <p:nvPr/>
        </p:nvSpPr>
        <p:spPr>
          <a:xfrm>
            <a:off x="7929478" y="1031522"/>
            <a:ext cx="2388099" cy="763997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/>
              <a:t>Заданы мерчант, номер транзакции и номер заказ?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744663" y="949261"/>
            <a:ext cx="1872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Вернуть страницу ошибку</a:t>
            </a:r>
          </a:p>
        </p:txBody>
      </p:sp>
      <p:sp>
        <p:nvSpPr>
          <p:cNvPr id="27" name="Стрелка вправо 26"/>
          <p:cNvSpPr/>
          <p:nvPr/>
        </p:nvSpPr>
        <p:spPr>
          <a:xfrm flipH="1">
            <a:off x="6910866" y="4884257"/>
            <a:ext cx="1257301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Блок-схема: решение 27"/>
          <p:cNvSpPr/>
          <p:nvPr/>
        </p:nvSpPr>
        <p:spPr>
          <a:xfrm>
            <a:off x="7970765" y="4701333"/>
            <a:ext cx="2330265" cy="582115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/>
              <a:t>Запрос прошел успешно?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266629" y="4469170"/>
            <a:ext cx="1872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Вернуть страницу ошибку</a:t>
            </a:r>
          </a:p>
        </p:txBody>
      </p:sp>
      <p:sp>
        <p:nvSpPr>
          <p:cNvPr id="30" name="Стрелка вправо 29"/>
          <p:cNvSpPr/>
          <p:nvPr/>
        </p:nvSpPr>
        <p:spPr>
          <a:xfrm rot="5400000">
            <a:off x="9042329" y="3814331"/>
            <a:ext cx="187138" cy="122461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Стрелка вправо 30"/>
          <p:cNvSpPr/>
          <p:nvPr/>
        </p:nvSpPr>
        <p:spPr>
          <a:xfrm rot="5400000">
            <a:off x="9016835" y="4511613"/>
            <a:ext cx="242345" cy="13709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8336753" y="3969131"/>
            <a:ext cx="1577834" cy="489857"/>
          </a:xfrm>
          <a:prstGeom prst="roundRect">
            <a:avLst/>
          </a:prstGeom>
          <a:solidFill>
            <a:srgbClr val="002B82"/>
          </a:solidFill>
          <a:ln w="19050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Запрос на завершение процесса оплаты</a:t>
            </a:r>
            <a:endParaRPr lang="ru-RU" sz="1100" dirty="0">
              <a:solidFill>
                <a:schemeClr val="bg1"/>
              </a:solidFill>
            </a:endParaRPr>
          </a:p>
        </p:txBody>
      </p:sp>
      <p:sp>
        <p:nvSpPr>
          <p:cNvPr id="33" name="Стрелка вправо 32"/>
          <p:cNvSpPr/>
          <p:nvPr/>
        </p:nvSpPr>
        <p:spPr>
          <a:xfrm>
            <a:off x="9914587" y="3973801"/>
            <a:ext cx="1939956" cy="216265"/>
          </a:xfrm>
          <a:prstGeom prst="rightArrow">
            <a:avLst/>
          </a:prstGeom>
          <a:solidFill>
            <a:srgbClr val="F86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 вправо 33"/>
          <p:cNvSpPr/>
          <p:nvPr/>
        </p:nvSpPr>
        <p:spPr>
          <a:xfrm flipH="1">
            <a:off x="9914587" y="4190066"/>
            <a:ext cx="1809327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/>
          <p:cNvSpPr txBox="1"/>
          <p:nvPr/>
        </p:nvSpPr>
        <p:spPr>
          <a:xfrm>
            <a:off x="9279472" y="2971774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279472" y="3692132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37" name="Стрелка углом 36"/>
          <p:cNvSpPr/>
          <p:nvPr/>
        </p:nvSpPr>
        <p:spPr>
          <a:xfrm rot="16200000" flipH="1">
            <a:off x="6624159" y="3100655"/>
            <a:ext cx="2043852" cy="1540859"/>
          </a:xfrm>
          <a:prstGeom prst="bentArrow">
            <a:avLst>
              <a:gd name="adj1" fmla="val 6042"/>
              <a:gd name="adj2" fmla="val 9327"/>
              <a:gd name="adj3" fmla="val 12685"/>
              <a:gd name="adj4" fmla="val 43750"/>
            </a:avLst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8" name="Блок-схема: решение 37"/>
          <p:cNvSpPr/>
          <p:nvPr/>
        </p:nvSpPr>
        <p:spPr>
          <a:xfrm>
            <a:off x="8116840" y="2654115"/>
            <a:ext cx="2012958" cy="424502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/>
              <a:t>Заказ существует?</a:t>
            </a:r>
          </a:p>
        </p:txBody>
      </p:sp>
      <p:sp>
        <p:nvSpPr>
          <p:cNvPr id="39" name="Стрелка углом 38"/>
          <p:cNvSpPr/>
          <p:nvPr/>
        </p:nvSpPr>
        <p:spPr>
          <a:xfrm rot="16200000" flipH="1">
            <a:off x="6988680" y="3653402"/>
            <a:ext cx="1336824" cy="999757"/>
          </a:xfrm>
          <a:prstGeom prst="bentArrow">
            <a:avLst>
              <a:gd name="adj1" fmla="val 6042"/>
              <a:gd name="adj2" fmla="val 9327"/>
              <a:gd name="adj3" fmla="val 12685"/>
              <a:gd name="adj4" fmla="val 43750"/>
            </a:avLst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0" name="Блок-схема: решение 39"/>
          <p:cNvSpPr/>
          <p:nvPr/>
        </p:nvSpPr>
        <p:spPr>
          <a:xfrm>
            <a:off x="7846352" y="3234842"/>
            <a:ext cx="2592011" cy="547150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/>
              <a:t>Заказ в статусе ожидания оплаты?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184404" y="3096343"/>
            <a:ext cx="1872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Вернуть страницу ошибку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74107" y="2557784"/>
            <a:ext cx="1872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Вернуть страницу ошибку</a:t>
            </a: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8316755" y="2015824"/>
            <a:ext cx="1577834" cy="489857"/>
          </a:xfrm>
          <a:prstGeom prst="roundRect">
            <a:avLst/>
          </a:prstGeom>
          <a:solidFill>
            <a:srgbClr val="002B82"/>
          </a:solidFill>
          <a:ln w="19050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Запрос на существование заказа</a:t>
            </a:r>
          </a:p>
        </p:txBody>
      </p:sp>
      <p:sp>
        <p:nvSpPr>
          <p:cNvPr id="44" name="Стрелка вправо 43"/>
          <p:cNvSpPr/>
          <p:nvPr/>
        </p:nvSpPr>
        <p:spPr>
          <a:xfrm>
            <a:off x="9894589" y="2015824"/>
            <a:ext cx="1959954" cy="216265"/>
          </a:xfrm>
          <a:prstGeom prst="rightArrow">
            <a:avLst/>
          </a:prstGeom>
          <a:solidFill>
            <a:srgbClr val="F86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Стрелка вправо 44"/>
          <p:cNvSpPr/>
          <p:nvPr/>
        </p:nvSpPr>
        <p:spPr>
          <a:xfrm flipH="1">
            <a:off x="9894588" y="2232089"/>
            <a:ext cx="1959954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Овал 46"/>
          <p:cNvSpPr/>
          <p:nvPr/>
        </p:nvSpPr>
        <p:spPr>
          <a:xfrm>
            <a:off x="8955470" y="594784"/>
            <a:ext cx="336114" cy="310243"/>
          </a:xfrm>
          <a:prstGeom prst="ellipse">
            <a:avLst/>
          </a:prstGeom>
          <a:solidFill>
            <a:srgbClr val="002B82"/>
          </a:solidFill>
          <a:ln w="38100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Стрелка вправо 47"/>
          <p:cNvSpPr/>
          <p:nvPr/>
        </p:nvSpPr>
        <p:spPr>
          <a:xfrm rot="5400000">
            <a:off x="9046058" y="928430"/>
            <a:ext cx="174473" cy="127668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Стрелка вправо 48"/>
          <p:cNvSpPr/>
          <p:nvPr/>
        </p:nvSpPr>
        <p:spPr>
          <a:xfrm rot="5400000">
            <a:off x="9016835" y="5311501"/>
            <a:ext cx="242345" cy="13709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Блок-схема: решение 49"/>
          <p:cNvSpPr/>
          <p:nvPr/>
        </p:nvSpPr>
        <p:spPr>
          <a:xfrm>
            <a:off x="7827313" y="5501221"/>
            <a:ext cx="2592011" cy="547150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/>
              <a:t>Статус заказа Операция оплаты в банке прошла успешно?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291584" y="6048371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53" name="Стрелка вправо 52"/>
          <p:cNvSpPr/>
          <p:nvPr/>
        </p:nvSpPr>
        <p:spPr>
          <a:xfrm flipH="1">
            <a:off x="6744663" y="5666663"/>
            <a:ext cx="1257301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/>
          <p:cNvSpPr txBox="1"/>
          <p:nvPr/>
        </p:nvSpPr>
        <p:spPr>
          <a:xfrm>
            <a:off x="6603041" y="5400887"/>
            <a:ext cx="1872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Вернуть страницу ошибку</a:t>
            </a:r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48" y="2319754"/>
            <a:ext cx="3466845" cy="1659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168141" y="4098143"/>
            <a:ext cx="3624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rgbClr val="002B82"/>
                </a:solidFill>
                <a:latin typeface="Bahnschrift" pitchFamily="34" charset="0"/>
              </a:rPr>
              <a:t>Рисунок 5 – Страница ошибки проекта системы лояльности ООО «АИС Город»</a:t>
            </a: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48" y="4545819"/>
            <a:ext cx="2262307" cy="1910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246948" y="6416347"/>
            <a:ext cx="3624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rgbClr val="002B82"/>
                </a:solidFill>
                <a:latin typeface="Bahnschrift" pitchFamily="34" charset="0"/>
              </a:rPr>
              <a:t>Рисунок 6 – Страница завершения платежа личного кабинета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045465" y="6396335"/>
            <a:ext cx="5151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2B82"/>
                </a:solidFill>
                <a:latin typeface="Bahnschrift" pitchFamily="34" charset="0"/>
              </a:rPr>
              <a:t>Схема 6 – Схема работы метода завершения оплаты проекта системы лояльности ООО «АИС Город»</a:t>
            </a:r>
          </a:p>
        </p:txBody>
      </p:sp>
    </p:spTree>
    <p:extLst>
      <p:ext uri="{BB962C8B-B14F-4D97-AF65-F5344CB8AC3E}">
        <p14:creationId xmlns:p14="http://schemas.microsoft.com/office/powerpoint/2010/main" val="396357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9A8B9C5-71A4-40D9-99B8-E419D6DA7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12</a:t>
            </a:fld>
            <a:endParaRPr lang="ru-RU" sz="1600" dirty="0">
              <a:solidFill>
                <a:schemeClr val="tx1"/>
              </a:solidFill>
            </a:endParaRPr>
          </a:p>
        </p:txBody>
      </p:sp>
      <p:pic>
        <p:nvPicPr>
          <p:cNvPr id="5" name="Picture 2" descr="АИС Город » О компании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96" y="112039"/>
            <a:ext cx="813155" cy="78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AF1E99-18A8-45BE-8B3C-7CFA7E1CB1CD}"/>
              </a:ext>
            </a:extLst>
          </p:cNvPr>
          <p:cNvSpPr txBox="1"/>
          <p:nvPr/>
        </p:nvSpPr>
        <p:spPr>
          <a:xfrm>
            <a:off x="3715101" y="160011"/>
            <a:ext cx="54011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2B82"/>
                </a:solidFill>
                <a:latin typeface="Bahnschrift" pitchFamily="34" charset="0"/>
              </a:rPr>
              <a:t>Метод получения статуса заказа</a:t>
            </a:r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944" y="236068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693409" y="1175657"/>
            <a:ext cx="27879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"merchant": "string",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"password": "string",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transactionId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": "string",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orderId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": "string"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6537" y="4814207"/>
            <a:ext cx="26949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"result": 0,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"message": "string",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"status": 1,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statusMessage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": "string"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5097967" y="703099"/>
            <a:ext cx="4999301" cy="5686062"/>
          </a:xfrm>
          <a:prstGeom prst="roundRect">
            <a:avLst/>
          </a:prstGeom>
          <a:solidFill>
            <a:srgbClr val="002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ru-RU" dirty="0"/>
          </a:p>
        </p:txBody>
      </p:sp>
      <p:sp>
        <p:nvSpPr>
          <p:cNvPr id="4" name="Стрелка вправо 3"/>
          <p:cNvSpPr/>
          <p:nvPr/>
        </p:nvSpPr>
        <p:spPr>
          <a:xfrm>
            <a:off x="4253593" y="1775821"/>
            <a:ext cx="1045028" cy="216265"/>
          </a:xfrm>
          <a:prstGeom prst="rightArrow">
            <a:avLst/>
          </a:prstGeom>
          <a:solidFill>
            <a:srgbClr val="F86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право 13"/>
          <p:cNvSpPr/>
          <p:nvPr/>
        </p:nvSpPr>
        <p:spPr>
          <a:xfrm flipH="1">
            <a:off x="4196443" y="5400822"/>
            <a:ext cx="993321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7401614" y="831505"/>
            <a:ext cx="336114" cy="310243"/>
          </a:xfrm>
          <a:prstGeom prst="ellipse">
            <a:avLst/>
          </a:prstGeom>
          <a:solidFill>
            <a:srgbClr val="002B82"/>
          </a:solidFill>
          <a:ln w="38100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право 14"/>
          <p:cNvSpPr/>
          <p:nvPr/>
        </p:nvSpPr>
        <p:spPr>
          <a:xfrm rot="5400000">
            <a:off x="7419630" y="1237723"/>
            <a:ext cx="300082" cy="108132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6825343" y="4257276"/>
            <a:ext cx="1577834" cy="489857"/>
          </a:xfrm>
          <a:prstGeom prst="roundRect">
            <a:avLst/>
          </a:prstGeom>
          <a:solidFill>
            <a:srgbClr val="002B82"/>
          </a:solidFill>
          <a:ln w="19050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Получение статуса</a:t>
            </a:r>
          </a:p>
        </p:txBody>
      </p:sp>
      <p:sp>
        <p:nvSpPr>
          <p:cNvPr id="20" name="Стрелка вправо 19"/>
          <p:cNvSpPr/>
          <p:nvPr/>
        </p:nvSpPr>
        <p:spPr>
          <a:xfrm>
            <a:off x="8403177" y="4257276"/>
            <a:ext cx="2373680" cy="216265"/>
          </a:xfrm>
          <a:prstGeom prst="rightArrow">
            <a:avLst/>
          </a:prstGeom>
          <a:solidFill>
            <a:srgbClr val="F86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 вправо 20"/>
          <p:cNvSpPr/>
          <p:nvPr/>
        </p:nvSpPr>
        <p:spPr>
          <a:xfrm flipH="1">
            <a:off x="8403176" y="4502262"/>
            <a:ext cx="2373680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трелка вправо 21"/>
          <p:cNvSpPr/>
          <p:nvPr/>
        </p:nvSpPr>
        <p:spPr>
          <a:xfrm rot="5400000">
            <a:off x="7439648" y="2251520"/>
            <a:ext cx="256718" cy="92506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 вправо 22"/>
          <p:cNvSpPr/>
          <p:nvPr/>
        </p:nvSpPr>
        <p:spPr>
          <a:xfrm rot="5400000">
            <a:off x="7410481" y="4008908"/>
            <a:ext cx="374274" cy="122461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 вправо 23"/>
          <p:cNvSpPr/>
          <p:nvPr/>
        </p:nvSpPr>
        <p:spPr>
          <a:xfrm rot="5400000">
            <a:off x="7410481" y="4873040"/>
            <a:ext cx="374274" cy="122461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/>
          <p:cNvSpPr txBox="1"/>
          <p:nvPr/>
        </p:nvSpPr>
        <p:spPr>
          <a:xfrm>
            <a:off x="7658849" y="2149133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691557" y="3872568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831332" y="5882027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29" name="Стрелка углом 28"/>
          <p:cNvSpPr/>
          <p:nvPr/>
        </p:nvSpPr>
        <p:spPr>
          <a:xfrm rot="10800000">
            <a:off x="5682342" y="5806594"/>
            <a:ext cx="1941394" cy="472882"/>
          </a:xfrm>
          <a:prstGeom prst="ben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682342" y="5806594"/>
            <a:ext cx="16941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Вернуть число бонусов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502361" y="3021058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Вернуть ошибку</a:t>
            </a:r>
          </a:p>
        </p:txBody>
      </p:sp>
      <p:sp>
        <p:nvSpPr>
          <p:cNvPr id="31" name="Стрелка углом 30"/>
          <p:cNvSpPr/>
          <p:nvPr/>
        </p:nvSpPr>
        <p:spPr>
          <a:xfrm rot="16200000" flipH="1">
            <a:off x="5139349" y="3705417"/>
            <a:ext cx="1931917" cy="1419692"/>
          </a:xfrm>
          <a:prstGeom prst="bentArrow">
            <a:avLst>
              <a:gd name="adj1" fmla="val 6042"/>
              <a:gd name="adj2" fmla="val 9327"/>
              <a:gd name="adj3" fmla="val 12685"/>
              <a:gd name="adj4" fmla="val 43750"/>
            </a:avLst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3" name="Стрелка углом 32"/>
          <p:cNvSpPr/>
          <p:nvPr/>
        </p:nvSpPr>
        <p:spPr>
          <a:xfrm rot="16200000" flipH="1">
            <a:off x="4441217" y="2408837"/>
            <a:ext cx="3029259" cy="1738995"/>
          </a:xfrm>
          <a:prstGeom prst="bentArrow">
            <a:avLst>
              <a:gd name="adj1" fmla="val 5921"/>
              <a:gd name="adj2" fmla="val 9327"/>
              <a:gd name="adj3" fmla="val 12685"/>
              <a:gd name="adj4" fmla="val 43750"/>
            </a:avLst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7" name="Блок-схема: решение 16"/>
          <p:cNvSpPr/>
          <p:nvPr/>
        </p:nvSpPr>
        <p:spPr>
          <a:xfrm>
            <a:off x="6657853" y="3116866"/>
            <a:ext cx="1823636" cy="763997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900" dirty="0"/>
              <a:t>Заказ существует?</a:t>
            </a:r>
          </a:p>
        </p:txBody>
      </p:sp>
      <p:sp>
        <p:nvSpPr>
          <p:cNvPr id="16" name="Блок-схема: решение 15"/>
          <p:cNvSpPr/>
          <p:nvPr/>
        </p:nvSpPr>
        <p:spPr>
          <a:xfrm>
            <a:off x="6736164" y="1441830"/>
            <a:ext cx="1667013" cy="763997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/>
              <a:t>Данные магазина валидны?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551349" y="1359569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Вернуть ошибку</a:t>
            </a:r>
          </a:p>
        </p:txBody>
      </p:sp>
      <p:sp>
        <p:nvSpPr>
          <p:cNvPr id="35" name="Стрелка вправо 34"/>
          <p:cNvSpPr/>
          <p:nvPr/>
        </p:nvSpPr>
        <p:spPr>
          <a:xfrm flipH="1">
            <a:off x="5682341" y="5391895"/>
            <a:ext cx="1257301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Блок-схема: решение 18"/>
          <p:cNvSpPr/>
          <p:nvPr/>
        </p:nvSpPr>
        <p:spPr>
          <a:xfrm>
            <a:off x="6764111" y="5118030"/>
            <a:ext cx="1667013" cy="763997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/>
              <a:t>Получен ли статус?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794342" y="5510872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Вернуть ошибку</a:t>
            </a:r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6793997" y="2426132"/>
            <a:ext cx="1577834" cy="489857"/>
          </a:xfrm>
          <a:prstGeom prst="roundRect">
            <a:avLst/>
          </a:prstGeom>
          <a:solidFill>
            <a:srgbClr val="002B82"/>
          </a:solidFill>
          <a:ln w="19050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Получение заказа</a:t>
            </a:r>
          </a:p>
        </p:txBody>
      </p:sp>
      <p:sp>
        <p:nvSpPr>
          <p:cNvPr id="38" name="Стрелка вправо 37"/>
          <p:cNvSpPr/>
          <p:nvPr/>
        </p:nvSpPr>
        <p:spPr>
          <a:xfrm>
            <a:off x="8371831" y="2426132"/>
            <a:ext cx="2373680" cy="216265"/>
          </a:xfrm>
          <a:prstGeom prst="rightArrow">
            <a:avLst/>
          </a:prstGeom>
          <a:solidFill>
            <a:srgbClr val="F86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 вправо 38"/>
          <p:cNvSpPr/>
          <p:nvPr/>
        </p:nvSpPr>
        <p:spPr>
          <a:xfrm flipH="1">
            <a:off x="8371830" y="2671118"/>
            <a:ext cx="2373680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Стрелка вправо 39"/>
          <p:cNvSpPr/>
          <p:nvPr/>
        </p:nvSpPr>
        <p:spPr>
          <a:xfrm rot="5400000">
            <a:off x="7502708" y="2924540"/>
            <a:ext cx="243569" cy="226469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/>
          <p:cNvSpPr txBox="1"/>
          <p:nvPr/>
        </p:nvSpPr>
        <p:spPr>
          <a:xfrm>
            <a:off x="4045465" y="6396335"/>
            <a:ext cx="5151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2B82"/>
                </a:solidFill>
                <a:latin typeface="Bahnschrift" pitchFamily="34" charset="0"/>
              </a:rPr>
              <a:t>Схема 7 – Схема работы метода получения статуса заказа проекта системы лояльности ООО «АИС Город»</a:t>
            </a:r>
          </a:p>
        </p:txBody>
      </p:sp>
    </p:spTree>
    <p:extLst>
      <p:ext uri="{BB962C8B-B14F-4D97-AF65-F5344CB8AC3E}">
        <p14:creationId xmlns:p14="http://schemas.microsoft.com/office/powerpoint/2010/main" val="3695727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752072B-5092-4F88-88FB-AF2D602A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13</a:t>
            </a:fld>
            <a:endParaRPr lang="ru-RU" sz="1600" dirty="0">
              <a:solidFill>
                <a:schemeClr val="tx1"/>
              </a:solidFill>
            </a:endParaRPr>
          </a:p>
        </p:txBody>
      </p:sp>
      <p:pic>
        <p:nvPicPr>
          <p:cNvPr id="5" name="Picture 2" descr="АИС Город » О компании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96" y="112039"/>
            <a:ext cx="813155" cy="78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AF1E99-18A8-45BE-8B3C-7CFA7E1CB1CD}"/>
              </a:ext>
            </a:extLst>
          </p:cNvPr>
          <p:cNvSpPr txBox="1"/>
          <p:nvPr/>
        </p:nvSpPr>
        <p:spPr>
          <a:xfrm>
            <a:off x="3713792" y="183673"/>
            <a:ext cx="54011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2B82"/>
                </a:solidFill>
                <a:latin typeface="Bahnschrift" pitchFamily="34" charset="0"/>
              </a:rPr>
              <a:t>Клиентский путь</a:t>
            </a:r>
            <a:br>
              <a:rPr lang="ru-RU" sz="2400" dirty="0">
                <a:solidFill>
                  <a:srgbClr val="002B82"/>
                </a:solidFill>
                <a:latin typeface="Bahnschrift" pitchFamily="34" charset="0"/>
              </a:rPr>
            </a:br>
            <a:r>
              <a:rPr lang="ru-RU" sz="2400" dirty="0">
                <a:solidFill>
                  <a:srgbClr val="002B82"/>
                </a:solidFill>
                <a:latin typeface="Bahnschrift" pitchFamily="34" charset="0"/>
              </a:rPr>
              <a:t>Получение бонусов</a:t>
            </a:r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589" y="368981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Рисунок 10"/>
          <p:cNvPicPr/>
          <p:nvPr/>
        </p:nvPicPr>
        <p:blipFill rotWithShape="1">
          <a:blip r:embed="rId7"/>
          <a:srcRect l="26464" t="21275" r="26037" b="16409"/>
          <a:stretch/>
        </p:blipFill>
        <p:spPr bwMode="auto">
          <a:xfrm>
            <a:off x="2042704" y="3652057"/>
            <a:ext cx="3508784" cy="216079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314" y="1381410"/>
            <a:ext cx="4503538" cy="2159812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535" y="1261335"/>
            <a:ext cx="2032608" cy="29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Стрелка углом 2"/>
          <p:cNvSpPr/>
          <p:nvPr/>
        </p:nvSpPr>
        <p:spPr>
          <a:xfrm>
            <a:off x="6151418" y="2826327"/>
            <a:ext cx="1575117" cy="374073"/>
          </a:xfrm>
          <a:prstGeom prst="ben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4" name="Стрелка углом 13"/>
          <p:cNvSpPr/>
          <p:nvPr/>
        </p:nvSpPr>
        <p:spPr>
          <a:xfrm rot="10800000">
            <a:off x="5551488" y="3652056"/>
            <a:ext cx="2992465" cy="412867"/>
          </a:xfrm>
          <a:prstGeom prst="ben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5124" name="Picture 4" descr="Компания СберМаркет в Москве: информация о компании, проверка работодателя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908" y="4495444"/>
            <a:ext cx="1803862" cy="180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Стрелка вправо 3"/>
          <p:cNvSpPr/>
          <p:nvPr/>
        </p:nvSpPr>
        <p:spPr>
          <a:xfrm>
            <a:off x="5551488" y="5079076"/>
            <a:ext cx="2520170" cy="224444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6414356" y="1995330"/>
            <a:ext cx="1426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2B82"/>
                </a:solidFill>
                <a:latin typeface="Bahnschrift" pitchFamily="34" charset="0"/>
              </a:rPr>
              <a:t>Оплачиваем ЖКХ на сайтах РИЦ и АЙТИ Город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34444" y="3396824"/>
            <a:ext cx="1426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2B82"/>
                </a:solidFill>
                <a:latin typeface="Bahnschrift" pitchFamily="34" charset="0"/>
              </a:rPr>
              <a:t>Получаем </a:t>
            </a:r>
            <a:r>
              <a:rPr lang="ru-RU" sz="1200" dirty="0" err="1">
                <a:solidFill>
                  <a:srgbClr val="002B82"/>
                </a:solidFill>
                <a:latin typeface="Bahnschrift" pitchFamily="34" charset="0"/>
              </a:rPr>
              <a:t>промокод</a:t>
            </a:r>
            <a:endParaRPr lang="ru-RU" sz="1200" dirty="0">
              <a:solidFill>
                <a:srgbClr val="002B82"/>
              </a:solidFill>
              <a:latin typeface="Bahnschrif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18785" y="4453218"/>
            <a:ext cx="1907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2B82"/>
                </a:solidFill>
                <a:latin typeface="Bahnschrift" pitchFamily="34" charset="0"/>
              </a:rPr>
              <a:t>Используем </a:t>
            </a:r>
            <a:r>
              <a:rPr lang="ru-RU" sz="1200" dirty="0" err="1">
                <a:solidFill>
                  <a:srgbClr val="002B82"/>
                </a:solidFill>
                <a:latin typeface="Bahnschrift" pitchFamily="34" charset="0"/>
              </a:rPr>
              <a:t>промокод</a:t>
            </a:r>
            <a:r>
              <a:rPr lang="ru-RU" sz="1200" dirty="0">
                <a:solidFill>
                  <a:srgbClr val="002B82"/>
                </a:solidFill>
                <a:latin typeface="Bahnschrift" pitchFamily="34" charset="0"/>
              </a:rPr>
              <a:t> для первой покупки в </a:t>
            </a:r>
            <a:r>
              <a:rPr lang="ru-RU" sz="1200" dirty="0" err="1">
                <a:solidFill>
                  <a:srgbClr val="002B82"/>
                </a:solidFill>
                <a:latin typeface="Bahnschrift" pitchFamily="34" charset="0"/>
              </a:rPr>
              <a:t>СберМаркете</a:t>
            </a:r>
            <a:endParaRPr lang="ru-RU" sz="1200" dirty="0">
              <a:solidFill>
                <a:srgbClr val="002B82"/>
              </a:solidFill>
              <a:latin typeface="Bahnschrift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75586" y="6275792"/>
            <a:ext cx="5151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2B82"/>
                </a:solidFill>
                <a:latin typeface="Bahnschrift" pitchFamily="34" charset="0"/>
              </a:rPr>
              <a:t>Схема 8 – Схема работы получения бонусов проекта системы лояльности ООО «АИС Город»</a:t>
            </a:r>
          </a:p>
        </p:txBody>
      </p:sp>
    </p:spTree>
    <p:extLst>
      <p:ext uri="{BB962C8B-B14F-4D97-AF65-F5344CB8AC3E}">
        <p14:creationId xmlns:p14="http://schemas.microsoft.com/office/powerpoint/2010/main" val="216463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752072B-5092-4F88-88FB-AF2D602A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14</a:t>
            </a:fld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6" name="Picture 2" descr="АИС Город » О компании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96" y="112039"/>
            <a:ext cx="813155" cy="78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DAF1E99-18A8-45BE-8B3C-7CFA7E1CB1CD}"/>
              </a:ext>
            </a:extLst>
          </p:cNvPr>
          <p:cNvSpPr txBox="1"/>
          <p:nvPr/>
        </p:nvSpPr>
        <p:spPr>
          <a:xfrm>
            <a:off x="3713792" y="183673"/>
            <a:ext cx="54011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2B82"/>
                </a:solidFill>
                <a:latin typeface="Bahnschrift" pitchFamily="34" charset="0"/>
              </a:rPr>
              <a:t>Клиентский путь</a:t>
            </a:r>
            <a:br>
              <a:rPr lang="ru-RU" sz="2400" dirty="0">
                <a:solidFill>
                  <a:srgbClr val="002B82"/>
                </a:solidFill>
                <a:latin typeface="Bahnschrift" pitchFamily="34" charset="0"/>
              </a:rPr>
            </a:br>
            <a:r>
              <a:rPr lang="ru-RU" sz="2400" dirty="0">
                <a:solidFill>
                  <a:srgbClr val="002B82"/>
                </a:solidFill>
                <a:latin typeface="Bahnschrift" pitchFamily="34" charset="0"/>
              </a:rPr>
              <a:t>Оплата бонусами</a:t>
            </a:r>
          </a:p>
        </p:txBody>
      </p:sp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589" y="368981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Рисунок 12"/>
          <p:cNvPicPr/>
          <p:nvPr/>
        </p:nvPicPr>
        <p:blipFill>
          <a:blip r:embed="rId7"/>
          <a:stretch>
            <a:fillRect/>
          </a:stretch>
        </p:blipFill>
        <p:spPr>
          <a:xfrm>
            <a:off x="1860289" y="1044749"/>
            <a:ext cx="1853503" cy="2586490"/>
          </a:xfrm>
          <a:prstGeom prst="rect">
            <a:avLst/>
          </a:prstGeom>
        </p:spPr>
      </p:pic>
      <p:pic>
        <p:nvPicPr>
          <p:cNvPr id="14" name="Рисунок 13"/>
          <p:cNvPicPr/>
          <p:nvPr/>
        </p:nvPicPr>
        <p:blipFill>
          <a:blip r:embed="rId8"/>
          <a:stretch>
            <a:fillRect/>
          </a:stretch>
        </p:blipFill>
        <p:spPr>
          <a:xfrm>
            <a:off x="4833596" y="1336042"/>
            <a:ext cx="4849234" cy="2322267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589" y="3886202"/>
            <a:ext cx="3257713" cy="275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Стрелка вправо 14"/>
          <p:cNvSpPr/>
          <p:nvPr/>
        </p:nvSpPr>
        <p:spPr>
          <a:xfrm>
            <a:off x="3428773" y="3062498"/>
            <a:ext cx="2520170" cy="224444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Стрелка углом вверх 2"/>
          <p:cNvSpPr/>
          <p:nvPr/>
        </p:nvSpPr>
        <p:spPr>
          <a:xfrm rot="16200000" flipH="1">
            <a:off x="5687509" y="3676652"/>
            <a:ext cx="2163138" cy="827904"/>
          </a:xfrm>
          <a:prstGeom prst="bentUpArrow">
            <a:avLst>
              <a:gd name="adj1" fmla="val 15139"/>
              <a:gd name="adj2" fmla="val 17604"/>
              <a:gd name="adj3" fmla="val 25000"/>
            </a:avLst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3792452" y="2528389"/>
            <a:ext cx="2156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2B82"/>
                </a:solidFill>
                <a:latin typeface="Bahnschrift" pitchFamily="34" charset="0"/>
              </a:rPr>
              <a:t>Выбираем бонусы как способ оплаты, нажимаем оплатить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44506" y="4089416"/>
            <a:ext cx="2156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2B82"/>
                </a:solidFill>
                <a:latin typeface="Bahnschrift" pitchFamily="34" charset="0"/>
              </a:rPr>
              <a:t>Подтверждаем совершение платежа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33061" y="5812944"/>
            <a:ext cx="5151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2B82"/>
                </a:solidFill>
                <a:latin typeface="Bahnschrift" pitchFamily="34" charset="0"/>
              </a:rPr>
              <a:t>Схема 9 – Схема работы оплаты бонусами проекта системы лояльности ООО «АИС Город»</a:t>
            </a:r>
          </a:p>
        </p:txBody>
      </p:sp>
    </p:spTree>
    <p:extLst>
      <p:ext uri="{BB962C8B-B14F-4D97-AF65-F5344CB8AC3E}">
        <p14:creationId xmlns:p14="http://schemas.microsoft.com/office/powerpoint/2010/main" val="152827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66C123D-E682-42B1-B571-8DF0F1DB8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15</a:t>
            </a:fld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6" name="Picture 2" descr="АИС Город » О компании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96" y="112039"/>
            <a:ext cx="813155" cy="78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AF1E99-18A8-45BE-8B3C-7CFA7E1CB1CD}"/>
              </a:ext>
            </a:extLst>
          </p:cNvPr>
          <p:cNvSpPr txBox="1"/>
          <p:nvPr/>
        </p:nvSpPr>
        <p:spPr>
          <a:xfrm>
            <a:off x="3713792" y="183673"/>
            <a:ext cx="54011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2B82"/>
                </a:solidFill>
                <a:latin typeface="Bahnschrift" pitchFamily="34" charset="0"/>
              </a:rPr>
              <a:t>Тестирование разработанного продукта</a:t>
            </a:r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98" y="427226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335884"/>
              </p:ext>
            </p:extLst>
          </p:nvPr>
        </p:nvGraphicFramePr>
        <p:xfrm>
          <a:off x="320155" y="1046036"/>
          <a:ext cx="11538469" cy="5034589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905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40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2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272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18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706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Test-Case Id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Наименование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Описание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Вводимые данные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Ожидаемый результат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5310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GUB-1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rgbClr val="47A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Получение бонусов у существующего пользователя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rgbClr val="47A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Проверка корректности получения бонусов у существующего в системе пользователя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rgbClr val="47A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{</a:t>
                      </a:r>
                      <a:b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"merchant": "</a:t>
                      </a:r>
                      <a:r>
                        <a:rPr lang="en-US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ric</a:t>
                      </a: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-merchant",</a:t>
                      </a:r>
                      <a:b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"password": "</a:t>
                      </a:r>
                      <a:r>
                        <a:rPr lang="en-US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ric</a:t>
                      </a: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-password",</a:t>
                      </a:r>
                      <a:b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</a:t>
                      </a:r>
                      <a:r>
                        <a:rPr lang="en-US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merchantUserId</a:t>
                      </a: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": "sso269391"</a:t>
                      </a:r>
                      <a:b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}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rgbClr val="47A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{</a:t>
                      </a:r>
                      <a:b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"result": 0,</a:t>
                      </a:r>
                      <a:b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"message": null,</a:t>
                      </a:r>
                      <a:b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"balance": 1000</a:t>
                      </a:r>
                      <a:b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}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rgbClr val="47A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2373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GUB-2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Получение бонусов у несуществующего пользователя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Проверка корректности получения бонусов у несуществующего в системе пользователя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{</a:t>
                      </a:r>
                      <a:b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"merchant": "</a:t>
                      </a:r>
                      <a:r>
                        <a:rPr lang="en-US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ric</a:t>
                      </a: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-merchant",</a:t>
                      </a:r>
                      <a:b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"password": "</a:t>
                      </a:r>
                      <a:r>
                        <a:rPr lang="en-US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ric</a:t>
                      </a: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-password",</a:t>
                      </a:r>
                      <a:b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</a:t>
                      </a:r>
                      <a:r>
                        <a:rPr lang="en-US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merchantUserId</a:t>
                      </a: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": "sso221470"</a:t>
                      </a:r>
                      <a:b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}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{</a:t>
                      </a:r>
                      <a:b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</a:t>
                      </a:r>
                      <a:r>
                        <a:rPr lang="ru-RU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result</a:t>
                      </a: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": -1,</a:t>
                      </a:r>
                      <a:b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</a:t>
                      </a:r>
                      <a:r>
                        <a:rPr lang="ru-RU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message</a:t>
                      </a: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": "Не удалось найти указанного пользователя!",</a:t>
                      </a:r>
                      <a:b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</a:t>
                      </a:r>
                      <a:r>
                        <a:rPr lang="ru-RU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balance</a:t>
                      </a: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": 0</a:t>
                      </a:r>
                      <a:b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}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2373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GUB-3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rgbClr val="47A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Получение бонусов при незаданном пользователем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rgbClr val="47A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Проверка корректности получения бонусов при </a:t>
                      </a:r>
                      <a:r>
                        <a:rPr lang="ru-RU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отсутвии</a:t>
                      </a: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идентификатора пользователя в запросе.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rgbClr val="47A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{</a:t>
                      </a:r>
                      <a:b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"merchant": "</a:t>
                      </a:r>
                      <a:r>
                        <a:rPr lang="en-US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ric</a:t>
                      </a: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-merchant",</a:t>
                      </a:r>
                      <a:b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"password": "</a:t>
                      </a:r>
                      <a:r>
                        <a:rPr lang="en-US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ric</a:t>
                      </a: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-password",</a:t>
                      </a:r>
                      <a:b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</a:t>
                      </a:r>
                      <a:r>
                        <a:rPr lang="en-US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merchantUserId</a:t>
                      </a: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": null</a:t>
                      </a:r>
                      <a:b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}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rgbClr val="47A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{</a:t>
                      </a:r>
                      <a:b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</a:t>
                      </a:r>
                      <a:r>
                        <a:rPr lang="ru-RU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result</a:t>
                      </a: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": -1,</a:t>
                      </a:r>
                      <a:b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</a:t>
                      </a:r>
                      <a:r>
                        <a:rPr lang="ru-RU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message</a:t>
                      </a: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": "Не удалось найти указанного пользователя!",</a:t>
                      </a:r>
                      <a:b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</a:t>
                      </a:r>
                      <a:r>
                        <a:rPr lang="ru-RU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balance</a:t>
                      </a: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": 0</a:t>
                      </a:r>
                      <a:b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}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rgbClr val="47A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2373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GUB-4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Отсутствие данных о магазине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Проверка корректности получения бонусов при </a:t>
                      </a:r>
                      <a:r>
                        <a:rPr lang="ru-RU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отсутвии</a:t>
                      </a: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идентификатора магазина.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{</a:t>
                      </a:r>
                      <a:b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"merchant": null,</a:t>
                      </a:r>
                      <a:b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"password": "</a:t>
                      </a:r>
                      <a:r>
                        <a:rPr lang="en-US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ric</a:t>
                      </a: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-password",</a:t>
                      </a:r>
                      <a:b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</a:t>
                      </a:r>
                      <a:r>
                        <a:rPr lang="en-US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merchantUserId</a:t>
                      </a: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": "sso221470"</a:t>
                      </a:r>
                      <a:b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}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{</a:t>
                      </a:r>
                      <a:b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</a:t>
                      </a:r>
                      <a:r>
                        <a:rPr lang="ru-RU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result</a:t>
                      </a: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": -1,</a:t>
                      </a:r>
                      <a:b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</a:t>
                      </a:r>
                      <a:r>
                        <a:rPr lang="ru-RU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message</a:t>
                      </a: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": "Не удалось найти указанный мерчант!",</a:t>
                      </a:r>
                      <a:b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</a:t>
                      </a:r>
                      <a:r>
                        <a:rPr lang="ru-RU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balance</a:t>
                      </a: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": 0</a:t>
                      </a:r>
                      <a:b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}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02373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GUB-5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rgbClr val="47A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Отсутствие данных о магазине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rgbClr val="47A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Проверка корректности получения бонусов при </a:t>
                      </a:r>
                      <a:r>
                        <a:rPr lang="ru-RU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отсутвии</a:t>
                      </a: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пароля магазина.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rgbClr val="47A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{</a:t>
                      </a:r>
                      <a:b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"merchant": "</a:t>
                      </a:r>
                      <a:r>
                        <a:rPr lang="en-US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ric</a:t>
                      </a: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-merchant",</a:t>
                      </a:r>
                      <a:b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"password": null,</a:t>
                      </a:r>
                      <a:b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</a:t>
                      </a:r>
                      <a:r>
                        <a:rPr lang="en-US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merchantUserId</a:t>
                      </a: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": "sso221470"</a:t>
                      </a:r>
                      <a:b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}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rgbClr val="47A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{</a:t>
                      </a:r>
                      <a:b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</a:t>
                      </a:r>
                      <a:r>
                        <a:rPr lang="ru-RU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result</a:t>
                      </a: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": -1,</a:t>
                      </a:r>
                      <a:b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</a:t>
                      </a:r>
                      <a:r>
                        <a:rPr lang="ru-RU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message</a:t>
                      </a: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": "Не удалось найти указанный мерчант!",</a:t>
                      </a:r>
                      <a:b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</a:t>
                      </a:r>
                      <a:r>
                        <a:rPr lang="ru-RU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balance</a:t>
                      </a: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": 0</a:t>
                      </a:r>
                      <a:b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}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rgbClr val="47A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684143" y="6307425"/>
            <a:ext cx="7460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2B82"/>
                </a:solidFill>
                <a:latin typeface="Bahnschrift" pitchFamily="34" charset="0"/>
              </a:rPr>
              <a:t>Таблица 1 – Тест-кейсы для тестирования метода получения баланса пользователя</a:t>
            </a:r>
          </a:p>
        </p:txBody>
      </p:sp>
    </p:spTree>
    <p:extLst>
      <p:ext uri="{BB962C8B-B14F-4D97-AF65-F5344CB8AC3E}">
        <p14:creationId xmlns:p14="http://schemas.microsoft.com/office/powerpoint/2010/main" val="35935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7CA6F6E-D696-47FC-8813-983909D46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16</a:t>
            </a:fld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46192FF6-0BCD-418A-85CE-B254539D9312}"/>
              </a:ext>
            </a:extLst>
          </p:cNvPr>
          <p:cNvCxnSpPr>
            <a:cxnSpLocks/>
          </p:cNvCxnSpPr>
          <p:nvPr/>
        </p:nvCxnSpPr>
        <p:spPr>
          <a:xfrm>
            <a:off x="5487628" y="1028237"/>
            <a:ext cx="42257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0">
            <a:extLst>
              <a:ext uri="{FF2B5EF4-FFF2-40B4-BE49-F238E27FC236}">
                <a16:creationId xmlns:a16="http://schemas.microsoft.com/office/drawing/2014/main" id="{E7A2D47B-A796-464A-8629-6DE4080689FE}"/>
              </a:ext>
            </a:extLst>
          </p:cNvPr>
          <p:cNvSpPr txBox="1"/>
          <p:nvPr/>
        </p:nvSpPr>
        <p:spPr>
          <a:xfrm>
            <a:off x="-10203865" y="1097720"/>
            <a:ext cx="6973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spc="300" dirty="0">
                <a:latin typeface="Montserrat Medium" panose="00000600000000000000" pitchFamily="2" charset="-52"/>
              </a:rPr>
              <a:t>Раздел «Карточка архива проекта»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67FFB5-C13F-4251-8F82-3FFE19A5056A}"/>
              </a:ext>
            </a:extLst>
          </p:cNvPr>
          <p:cNvSpPr txBox="1"/>
          <p:nvPr/>
        </p:nvSpPr>
        <p:spPr>
          <a:xfrm>
            <a:off x="-10203865" y="179429"/>
            <a:ext cx="3371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spc="300" dirty="0">
                <a:latin typeface="Century Schoolbook" panose="02040604050505020304" pitchFamily="18" charset="0"/>
              </a:rPr>
              <a:t>Тестирование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D94D58F6-1359-44B1-843A-90CEED356218}"/>
              </a:ext>
            </a:extLst>
          </p:cNvPr>
          <p:cNvCxnSpPr>
            <a:cxnSpLocks/>
          </p:cNvCxnSpPr>
          <p:nvPr/>
        </p:nvCxnSpPr>
        <p:spPr>
          <a:xfrm>
            <a:off x="-10108171" y="869592"/>
            <a:ext cx="359344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АИС Город » О компании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96" y="112039"/>
            <a:ext cx="813155" cy="78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www.aisgorod.ru/img/retailops-wha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89" y="1138512"/>
            <a:ext cx="419100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DAF1E99-18A8-45BE-8B3C-7CFA7E1CB1CD}"/>
              </a:ext>
            </a:extLst>
          </p:cNvPr>
          <p:cNvSpPr txBox="1"/>
          <p:nvPr/>
        </p:nvSpPr>
        <p:spPr>
          <a:xfrm>
            <a:off x="5487628" y="427226"/>
            <a:ext cx="35238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2B82"/>
                </a:solidFill>
                <a:latin typeface="Bahnschrift" pitchFamily="34" charset="0"/>
              </a:rPr>
              <a:t>Заключение</a:t>
            </a:r>
          </a:p>
        </p:txBody>
      </p:sp>
      <p:pic>
        <p:nvPicPr>
          <p:cNvPr id="20" name="Picture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344" y="487783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5487627" y="1285065"/>
            <a:ext cx="4751747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x-none" sz="1600">
                <a:solidFill>
                  <a:srgbClr val="002B82"/>
                </a:solidFill>
                <a:latin typeface="Bahnschrift" pitchFamily="34" charset="0"/>
              </a:rPr>
              <a:t>По итогам выполнения </a:t>
            </a:r>
            <a:r>
              <a:rPr lang="ru-RU" sz="1600" dirty="0">
                <a:solidFill>
                  <a:srgbClr val="002B82"/>
                </a:solidFill>
                <a:latin typeface="Bahnschrift" pitchFamily="34" charset="0"/>
              </a:rPr>
              <a:t>дипломного проекта </a:t>
            </a:r>
            <a:r>
              <a:rPr lang="x-none" sz="1600">
                <a:solidFill>
                  <a:srgbClr val="002B82"/>
                </a:solidFill>
                <a:latin typeface="Bahnschrift" pitchFamily="34" charset="0"/>
              </a:rPr>
              <a:t>был</a:t>
            </a:r>
            <a:r>
              <a:rPr lang="ru-RU" sz="1600" dirty="0">
                <a:solidFill>
                  <a:srgbClr val="002B82"/>
                </a:solidFill>
                <a:latin typeface="Bahnschrift" pitchFamily="34" charset="0"/>
              </a:rPr>
              <a:t>о</a:t>
            </a:r>
            <a:r>
              <a:rPr lang="x-none" sz="1600">
                <a:solidFill>
                  <a:srgbClr val="002B82"/>
                </a:solidFill>
                <a:latin typeface="Bahnschrift" pitchFamily="34" charset="0"/>
              </a:rPr>
              <a:t> разработан</a:t>
            </a:r>
            <a:r>
              <a:rPr lang="ru-RU" sz="1600" dirty="0">
                <a:solidFill>
                  <a:srgbClr val="002B82"/>
                </a:solidFill>
                <a:latin typeface="Bahnschrift" pitchFamily="34" charset="0"/>
              </a:rPr>
              <a:t>о </a:t>
            </a:r>
            <a:r>
              <a:rPr lang="x-none" sz="1600">
                <a:solidFill>
                  <a:srgbClr val="002B82"/>
                </a:solidFill>
                <a:latin typeface="Bahnschrift" pitchFamily="34" charset="0"/>
              </a:rPr>
              <a:t>веб приложения системы лояльности для ООО «АИС Город». В процессе выполнения проекта, были установлены и решены следующие задачи:</a:t>
            </a:r>
            <a:endParaRPr lang="ru-RU" sz="1600" dirty="0">
              <a:solidFill>
                <a:srgbClr val="002B82"/>
              </a:solidFill>
              <a:latin typeface="Bahnschrift" pitchFamily="34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1600" dirty="0">
                <a:solidFill>
                  <a:srgbClr val="002B82"/>
                </a:solidFill>
                <a:latin typeface="Bahnschrift" pitchFamily="34" charset="0"/>
              </a:rPr>
              <a:t>Были изучены основы программ системы лояльности;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1600" dirty="0">
                <a:solidFill>
                  <a:srgbClr val="002B82"/>
                </a:solidFill>
                <a:latin typeface="Bahnschrift" pitchFamily="34" charset="0"/>
              </a:rPr>
              <a:t>Освоены навыки проектирования веб-приложений;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1600" dirty="0">
                <a:solidFill>
                  <a:srgbClr val="002B82"/>
                </a:solidFill>
                <a:latin typeface="Bahnschrift" pitchFamily="34" charset="0"/>
              </a:rPr>
              <a:t>Изучены основы интернет-эквайринга и проекта АИС Город. Эквайринг;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1600" dirty="0">
                <a:solidFill>
                  <a:srgbClr val="002B82"/>
                </a:solidFill>
                <a:latin typeface="Bahnschrift" pitchFamily="34" charset="0"/>
              </a:rPr>
              <a:t>Реализовано API проекта программы лояльности;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1600" dirty="0">
                <a:solidFill>
                  <a:srgbClr val="002B82"/>
                </a:solidFill>
                <a:latin typeface="Bahnschrift" pitchFamily="34" charset="0"/>
              </a:rPr>
              <a:t>Реализован пользовательский интерфейс проекта программы лояльности;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600" dirty="0">
                <a:solidFill>
                  <a:srgbClr val="002B82"/>
                </a:solidFill>
                <a:latin typeface="Bahnschrift" pitchFamily="34" charset="0"/>
              </a:rPr>
              <a:t>Произведено тестирование программного продукта;</a:t>
            </a:r>
          </a:p>
          <a:p>
            <a:r>
              <a:rPr lang="ru-RU" sz="1600" dirty="0">
                <a:solidFill>
                  <a:srgbClr val="002B82"/>
                </a:solidFill>
                <a:latin typeface="Bahnschrift" pitchFamily="34" charset="0"/>
              </a:rPr>
              <a:t>Разработанный продукт был внедрен в экосистему ООО «АИС Город» и уже сейчас используется в личных кабинетах РИЦ и АЙТИ Город</a:t>
            </a:r>
          </a:p>
        </p:txBody>
      </p:sp>
      <p:pic>
        <p:nvPicPr>
          <p:cNvPr id="15" name="Picture 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5" y="2527646"/>
            <a:ext cx="423163" cy="300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5" y="2998019"/>
            <a:ext cx="423163" cy="300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4" y="3540944"/>
            <a:ext cx="423163" cy="300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3" y="4008887"/>
            <a:ext cx="423163" cy="300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3" y="4461388"/>
            <a:ext cx="423163" cy="300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5" y="4979553"/>
            <a:ext cx="423163" cy="300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370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FD39AF1-9BD7-4A5A-8342-EC3A52C2D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17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E01C5-47DF-40C2-882E-5D0680B0124B}"/>
              </a:ext>
            </a:extLst>
          </p:cNvPr>
          <p:cNvSpPr txBox="1"/>
          <p:nvPr/>
        </p:nvSpPr>
        <p:spPr>
          <a:xfrm>
            <a:off x="2577719" y="2411283"/>
            <a:ext cx="69826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200" dirty="0">
                <a:solidFill>
                  <a:srgbClr val="002B82"/>
                </a:solidFill>
                <a:latin typeface="Bahnschrift" pitchFamily="34" charset="0"/>
              </a:rPr>
              <a:t>Спасибо за внимание!</a:t>
            </a:r>
          </a:p>
        </p:txBody>
      </p:sp>
      <p:pic>
        <p:nvPicPr>
          <p:cNvPr id="5" name="Picture 2" descr="АИС Город » О компании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96" y="112039"/>
            <a:ext cx="813155" cy="78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17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3619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CA6D043-9D33-44B0-A57F-E42FDF70A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2</a:t>
            </a:fld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166611FE-FE9F-4599-A7F5-6CF521D89860}"/>
              </a:ext>
            </a:extLst>
          </p:cNvPr>
          <p:cNvCxnSpPr>
            <a:cxnSpLocks/>
          </p:cNvCxnSpPr>
          <p:nvPr/>
        </p:nvCxnSpPr>
        <p:spPr>
          <a:xfrm flipV="1">
            <a:off x="429310" y="4597963"/>
            <a:ext cx="0" cy="954108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9AB353A-7473-4626-91FF-909164C141AF}"/>
              </a:ext>
            </a:extLst>
          </p:cNvPr>
          <p:cNvSpPr txBox="1"/>
          <p:nvPr/>
        </p:nvSpPr>
        <p:spPr>
          <a:xfrm>
            <a:off x="659447" y="1155123"/>
            <a:ext cx="10828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spc="300" dirty="0">
                <a:solidFill>
                  <a:srgbClr val="F86512"/>
                </a:solidFill>
                <a:latin typeface="Bahnschrift" pitchFamily="34" charset="0"/>
                <a:ea typeface="Roboto Slab ExtraLight" pitchFamily="2" charset="0"/>
              </a:rPr>
              <a:t>Цель</a:t>
            </a:r>
            <a:r>
              <a:rPr lang="ru-RU" spc="3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</a:rPr>
              <a:t> проектной работы </a:t>
            </a:r>
            <a:r>
              <a:rPr lang="ru-RU" sz="16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</a:rPr>
              <a:t>- разработка веб приложения системы лояльности для ООО «АИС Город»</a:t>
            </a:r>
          </a:p>
        </p:txBody>
      </p:sp>
      <p:pic>
        <p:nvPicPr>
          <p:cNvPr id="17" name="Picture 2" descr="АИС Город » О компании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96" y="112039"/>
            <a:ext cx="813155" cy="78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36A13B3-DF4E-4E62-82F2-F0304AEE23FD}"/>
              </a:ext>
            </a:extLst>
          </p:cNvPr>
          <p:cNvSpPr txBox="1"/>
          <p:nvPr/>
        </p:nvSpPr>
        <p:spPr>
          <a:xfrm>
            <a:off x="843470" y="1806227"/>
            <a:ext cx="13821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b="1" spc="300" dirty="0">
                <a:solidFill>
                  <a:srgbClr val="F86512"/>
                </a:solidFill>
                <a:latin typeface="Bahnschrift" pitchFamily="34" charset="0"/>
              </a:rPr>
              <a:t>Задачи</a:t>
            </a:r>
          </a:p>
        </p:txBody>
      </p:sp>
      <p:grpSp>
        <p:nvGrpSpPr>
          <p:cNvPr id="58" name="Группа 57">
            <a:extLst>
              <a:ext uri="{FF2B5EF4-FFF2-40B4-BE49-F238E27FC236}">
                <a16:creationId xmlns:a16="http://schemas.microsoft.com/office/drawing/2014/main" id="{C0F12DF1-B6A2-45FB-9EBE-120E248E93B6}"/>
              </a:ext>
            </a:extLst>
          </p:cNvPr>
          <p:cNvGrpSpPr/>
          <p:nvPr/>
        </p:nvGrpSpPr>
        <p:grpSpPr>
          <a:xfrm>
            <a:off x="2548864" y="2400070"/>
            <a:ext cx="6686575" cy="779275"/>
            <a:chOff x="6851650" y="746740"/>
            <a:chExt cx="4820483" cy="779275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036D72E-F51E-4E2B-AB6D-9DD8546C4B4B}"/>
                </a:ext>
              </a:extLst>
            </p:cNvPr>
            <p:cNvSpPr txBox="1"/>
            <p:nvPr/>
          </p:nvSpPr>
          <p:spPr>
            <a:xfrm>
              <a:off x="6851650" y="1033572"/>
              <a:ext cx="4820483" cy="49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>
                <a:spcAft>
                  <a:spcPts val="0"/>
                </a:spcAft>
                <a:tabLst>
                  <a:tab pos="629920" algn="l"/>
                </a:tabLst>
              </a:pPr>
              <a:r>
                <a:rPr lang="ru-RU" sz="1300" dirty="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И</a:t>
              </a:r>
              <a:r>
                <a:rPr lang="x-none" sz="130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зучить</a:t>
              </a:r>
              <a:r>
                <a:rPr lang="ru-RU" sz="1300" dirty="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 алгоритм работы систем интернет-эквайринга на примере </a:t>
              </a:r>
              <a:r>
                <a:rPr lang="ru-RU" sz="1300" dirty="0">
                  <a:solidFill>
                    <a:srgbClr val="002B82"/>
                  </a:solidFill>
                  <a:latin typeface="Bahnschrift" pitchFamily="34" charset="0"/>
                  <a:ea typeface="MS Mincho" panose="02020609040205080304" pitchFamily="49" charset="-128"/>
                </a:rPr>
                <a:t>проекта «АИС Город. Эквайринг»</a:t>
              </a:r>
              <a:endParaRPr lang="ru-RU" sz="1300" dirty="0">
                <a:solidFill>
                  <a:srgbClr val="002B82"/>
                </a:solidFill>
                <a:effectLst/>
                <a:latin typeface="Bahnschrift" pitchFamily="34" charset="0"/>
                <a:ea typeface="MS Mincho" panose="02020609040205080304" pitchFamily="49" charset="-128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B0D1C6A-ED1C-4177-9E58-C0B7185073BD}"/>
                </a:ext>
              </a:extLst>
            </p:cNvPr>
            <p:cNvSpPr txBox="1"/>
            <p:nvPr/>
          </p:nvSpPr>
          <p:spPr>
            <a:xfrm>
              <a:off x="6851650" y="746740"/>
              <a:ext cx="30199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47A9FF"/>
                  </a:solidFill>
                  <a:latin typeface="Bahnschrift" pitchFamily="34" charset="0"/>
                </a:rPr>
                <a:t>Изучение системы интернет-эквайринга</a:t>
              </a:r>
            </a:p>
          </p:txBody>
        </p:sp>
      </p:grp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086" y="2527646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2" name="Группа 61">
            <a:extLst>
              <a:ext uri="{FF2B5EF4-FFF2-40B4-BE49-F238E27FC236}">
                <a16:creationId xmlns:a16="http://schemas.microsoft.com/office/drawing/2014/main" id="{C0F12DF1-B6A2-45FB-9EBE-120E248E93B6}"/>
              </a:ext>
            </a:extLst>
          </p:cNvPr>
          <p:cNvGrpSpPr/>
          <p:nvPr/>
        </p:nvGrpSpPr>
        <p:grpSpPr>
          <a:xfrm>
            <a:off x="2846358" y="3363298"/>
            <a:ext cx="6686575" cy="579220"/>
            <a:chOff x="6851650" y="746740"/>
            <a:chExt cx="4820483" cy="579220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036D72E-F51E-4E2B-AB6D-9DD8546C4B4B}"/>
                </a:ext>
              </a:extLst>
            </p:cNvPr>
            <p:cNvSpPr txBox="1"/>
            <p:nvPr/>
          </p:nvSpPr>
          <p:spPr>
            <a:xfrm>
              <a:off x="6851650" y="1033572"/>
              <a:ext cx="4820483" cy="2923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>
                <a:spcAft>
                  <a:spcPts val="0"/>
                </a:spcAft>
                <a:tabLst>
                  <a:tab pos="629920" algn="l"/>
                </a:tabLst>
              </a:pPr>
              <a:r>
                <a:rPr lang="ru-RU" sz="1300" dirty="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И</a:t>
              </a:r>
              <a:r>
                <a:rPr lang="x-none" sz="130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зучить</a:t>
              </a:r>
              <a:r>
                <a:rPr lang="ru-RU" sz="1300" dirty="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 проекты личных кабинетов оплаты ЖКХ ООО «РИЦ» и ООО «</a:t>
              </a:r>
              <a:r>
                <a:rPr lang="ru-RU" sz="1300" dirty="0" err="1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Айти</a:t>
              </a:r>
              <a:r>
                <a:rPr lang="ru-RU" sz="1300" dirty="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 Город»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B0D1C6A-ED1C-4177-9E58-C0B7185073BD}"/>
                </a:ext>
              </a:extLst>
            </p:cNvPr>
            <p:cNvSpPr txBox="1"/>
            <p:nvPr/>
          </p:nvSpPr>
          <p:spPr>
            <a:xfrm>
              <a:off x="6851650" y="746740"/>
              <a:ext cx="38103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47A9FF"/>
                  </a:solidFill>
                  <a:latin typeface="Bahnschrift" pitchFamily="34" charset="0"/>
                </a:rPr>
                <a:t>Изучение системы личных кабинетов пользователей</a:t>
              </a:r>
            </a:p>
          </p:txBody>
        </p:sp>
      </p:grpSp>
      <p:pic>
        <p:nvPicPr>
          <p:cNvPr id="65" name="Picture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580" y="3490874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6" name="Группа 65">
            <a:extLst>
              <a:ext uri="{FF2B5EF4-FFF2-40B4-BE49-F238E27FC236}">
                <a16:creationId xmlns:a16="http://schemas.microsoft.com/office/drawing/2014/main" id="{C0F12DF1-B6A2-45FB-9EBE-120E248E93B6}"/>
              </a:ext>
            </a:extLst>
          </p:cNvPr>
          <p:cNvGrpSpPr/>
          <p:nvPr/>
        </p:nvGrpSpPr>
        <p:grpSpPr>
          <a:xfrm>
            <a:off x="3123905" y="4174045"/>
            <a:ext cx="6686575" cy="779275"/>
            <a:chOff x="6851650" y="746740"/>
            <a:chExt cx="4820483" cy="779275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036D72E-F51E-4E2B-AB6D-9DD8546C4B4B}"/>
                </a:ext>
              </a:extLst>
            </p:cNvPr>
            <p:cNvSpPr txBox="1"/>
            <p:nvPr/>
          </p:nvSpPr>
          <p:spPr>
            <a:xfrm>
              <a:off x="6851650" y="1033572"/>
              <a:ext cx="4820483" cy="49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>
                <a:spcAft>
                  <a:spcPts val="0"/>
                </a:spcAft>
                <a:tabLst>
                  <a:tab pos="629920" algn="l"/>
                </a:tabLst>
              </a:pPr>
              <a:r>
                <a:rPr lang="ru-RU" sz="1300" dirty="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Спроектировать основные методы взаимодействия и работы проекта системы лояльности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B0D1C6A-ED1C-4177-9E58-C0B7185073BD}"/>
                </a:ext>
              </a:extLst>
            </p:cNvPr>
            <p:cNvSpPr txBox="1"/>
            <p:nvPr/>
          </p:nvSpPr>
          <p:spPr>
            <a:xfrm>
              <a:off x="6851650" y="746740"/>
              <a:ext cx="39282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47A9FF"/>
                  </a:solidFill>
                  <a:latin typeface="Bahnschrift" pitchFamily="34" charset="0"/>
                </a:rPr>
                <a:t>Спроектировать систему лояльности ООО «АИС Город»</a:t>
              </a:r>
            </a:p>
          </p:txBody>
        </p:sp>
      </p:grpSp>
      <p:pic>
        <p:nvPicPr>
          <p:cNvPr id="69" name="Picture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127" y="4301621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0" name="Группа 69">
            <a:extLst>
              <a:ext uri="{FF2B5EF4-FFF2-40B4-BE49-F238E27FC236}">
                <a16:creationId xmlns:a16="http://schemas.microsoft.com/office/drawing/2014/main" id="{C0F12DF1-B6A2-45FB-9EBE-120E248E93B6}"/>
              </a:ext>
            </a:extLst>
          </p:cNvPr>
          <p:cNvGrpSpPr/>
          <p:nvPr/>
        </p:nvGrpSpPr>
        <p:grpSpPr>
          <a:xfrm>
            <a:off x="3421399" y="5077149"/>
            <a:ext cx="6686575" cy="779275"/>
            <a:chOff x="6851650" y="746740"/>
            <a:chExt cx="4820483" cy="779275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036D72E-F51E-4E2B-AB6D-9DD8546C4B4B}"/>
                </a:ext>
              </a:extLst>
            </p:cNvPr>
            <p:cNvSpPr txBox="1"/>
            <p:nvPr/>
          </p:nvSpPr>
          <p:spPr>
            <a:xfrm>
              <a:off x="6851650" y="1033572"/>
              <a:ext cx="4820483" cy="49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>
                <a:spcAft>
                  <a:spcPts val="0"/>
                </a:spcAft>
                <a:tabLst>
                  <a:tab pos="629920" algn="l"/>
                </a:tabLst>
              </a:pPr>
              <a:r>
                <a:rPr lang="ru-RU" sz="1300" dirty="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Реализовать проект системы лояльности с учетом дальнейшей интеграции в систему ООО «АИС Город»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B0D1C6A-ED1C-4177-9E58-C0B7185073BD}"/>
                </a:ext>
              </a:extLst>
            </p:cNvPr>
            <p:cNvSpPr txBox="1"/>
            <p:nvPr/>
          </p:nvSpPr>
          <p:spPr>
            <a:xfrm>
              <a:off x="6851650" y="746740"/>
              <a:ext cx="37017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47A9FF"/>
                  </a:solidFill>
                  <a:latin typeface="Bahnschrift" pitchFamily="34" charset="0"/>
                </a:rPr>
                <a:t>Реализовать систему лояльности ООО «АИС Город»</a:t>
              </a:r>
            </a:p>
          </p:txBody>
        </p:sp>
      </p:grpSp>
      <p:pic>
        <p:nvPicPr>
          <p:cNvPr id="73" name="Picture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621" y="5204725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5" name="Группа 74">
            <a:extLst>
              <a:ext uri="{FF2B5EF4-FFF2-40B4-BE49-F238E27FC236}">
                <a16:creationId xmlns:a16="http://schemas.microsoft.com/office/drawing/2014/main" id="{C0F12DF1-B6A2-45FB-9EBE-120E248E93B6}"/>
              </a:ext>
            </a:extLst>
          </p:cNvPr>
          <p:cNvGrpSpPr/>
          <p:nvPr/>
        </p:nvGrpSpPr>
        <p:grpSpPr>
          <a:xfrm>
            <a:off x="3718893" y="5943193"/>
            <a:ext cx="6686575" cy="779275"/>
            <a:chOff x="6851650" y="746740"/>
            <a:chExt cx="4820483" cy="779275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036D72E-F51E-4E2B-AB6D-9DD8546C4B4B}"/>
                </a:ext>
              </a:extLst>
            </p:cNvPr>
            <p:cNvSpPr txBox="1"/>
            <p:nvPr/>
          </p:nvSpPr>
          <p:spPr>
            <a:xfrm>
              <a:off x="6851650" y="1033572"/>
              <a:ext cx="4820483" cy="49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>
                <a:spcAft>
                  <a:spcPts val="0"/>
                </a:spcAft>
                <a:tabLst>
                  <a:tab pos="629920" algn="l"/>
                </a:tabLst>
              </a:pPr>
              <a:r>
                <a:rPr lang="ru-RU" sz="1300" dirty="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Произвести тестирование проекта системы лояльности, оценить готовность к использованию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B0D1C6A-ED1C-4177-9E58-C0B7185073BD}"/>
                </a:ext>
              </a:extLst>
            </p:cNvPr>
            <p:cNvSpPr txBox="1"/>
            <p:nvPr/>
          </p:nvSpPr>
          <p:spPr>
            <a:xfrm>
              <a:off x="6851650" y="746740"/>
              <a:ext cx="30349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47A9FF"/>
                  </a:solidFill>
                  <a:latin typeface="Bahnschrift" pitchFamily="34" charset="0"/>
                </a:rPr>
                <a:t>Протестировать разработанный продукт</a:t>
              </a:r>
            </a:p>
          </p:txBody>
        </p:sp>
      </p:grpSp>
      <p:pic>
        <p:nvPicPr>
          <p:cNvPr id="78" name="Picture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115" y="6070769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092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0DAF1E99-18A8-45BE-8B3C-7CFA7E1CB1CD}"/>
              </a:ext>
            </a:extLst>
          </p:cNvPr>
          <p:cNvSpPr txBox="1"/>
          <p:nvPr/>
        </p:nvSpPr>
        <p:spPr>
          <a:xfrm>
            <a:off x="3515536" y="420348"/>
            <a:ext cx="54011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2B82"/>
                </a:solidFill>
                <a:latin typeface="Bahnschrift" pitchFamily="34" charset="0"/>
              </a:rPr>
              <a:t>О компании ООО «АИС Город»</a:t>
            </a:r>
          </a:p>
        </p:txBody>
      </p:sp>
      <p:sp>
        <p:nvSpPr>
          <p:cNvPr id="44" name="Номер слайда 43">
            <a:extLst>
              <a:ext uri="{FF2B5EF4-FFF2-40B4-BE49-F238E27FC236}">
                <a16:creationId xmlns:a16="http://schemas.microsoft.com/office/drawing/2014/main" id="{420ECB19-C499-40CC-9648-2812AF378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>
                <a:solidFill>
                  <a:schemeClr val="tx1"/>
                </a:solidFill>
              </a:rPr>
              <a:pPr/>
              <a:t>3</a:t>
            </a:fld>
            <a:endParaRPr lang="ru-RU" sz="1600" dirty="0">
              <a:solidFill>
                <a:schemeClr val="tx1"/>
              </a:solidFill>
            </a:endParaRPr>
          </a:p>
        </p:txBody>
      </p:sp>
      <p:pic>
        <p:nvPicPr>
          <p:cNvPr id="14" name="Picture 2" descr="АИС Город » О компании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96" y="112039"/>
            <a:ext cx="813155" cy="78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042" y="424457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s://www.aisgorod.ru/img/partner_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382" y="5581423"/>
            <a:ext cx="1171575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aisgorod.ru/wp-content/uploads/2016/09/cryptopro-grayscal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963" y="5581423"/>
            <a:ext cx="207645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aisgorod.ru/img/partner_5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988" y="5581423"/>
            <a:ext cx="1171575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www.aisgorod.ru/img/partner_1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553" y="5581423"/>
            <a:ext cx="1171575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B0D1C6A-ED1C-4177-9E58-C0B7185073BD}"/>
              </a:ext>
            </a:extLst>
          </p:cNvPr>
          <p:cNvSpPr txBox="1"/>
          <p:nvPr/>
        </p:nvSpPr>
        <p:spPr>
          <a:xfrm>
            <a:off x="4904188" y="5228099"/>
            <a:ext cx="28729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rgbClr val="47A9FF"/>
                </a:solidFill>
                <a:latin typeface="Bahnschrift" pitchFamily="34" charset="0"/>
              </a:rPr>
              <a:t>Партнеры ООО «АИС Город»</a:t>
            </a:r>
          </a:p>
        </p:txBody>
      </p:sp>
      <p:pic>
        <p:nvPicPr>
          <p:cNvPr id="1034" name="Picture 10" descr="https://www.aisgorod.ru/wp-content/themes/aistheme/img/pasp-color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431" y="1799632"/>
            <a:ext cx="783682" cy="783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www.aisgorod.ru/wp-content/uploads/2022/07/rias_logo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301" y="1853875"/>
            <a:ext cx="731741" cy="72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0D1C6A-ED1C-4177-9E58-C0B7185073BD}"/>
              </a:ext>
            </a:extLst>
          </p:cNvPr>
          <p:cNvSpPr txBox="1"/>
          <p:nvPr/>
        </p:nvSpPr>
        <p:spPr>
          <a:xfrm>
            <a:off x="4584989" y="1175892"/>
            <a:ext cx="28696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rgbClr val="47A9FF"/>
                </a:solidFill>
                <a:latin typeface="Bahnschrift" pitchFamily="34" charset="0"/>
              </a:rPr>
              <a:t>Продукты ООО «АИС Город»</a:t>
            </a:r>
          </a:p>
        </p:txBody>
      </p:sp>
      <p:pic>
        <p:nvPicPr>
          <p:cNvPr id="1038" name="Picture 14" descr="https://www.aisgorod.ru/wp-content/uploads/2019/07/Meters_logo2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316" y="1801260"/>
            <a:ext cx="871538" cy="87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www.aisgorod.ru/wp-content/themes/aistheme/img/sys-color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588" y="2030864"/>
            <a:ext cx="55245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www.aisgorod.ru/wp-content/uploads/2022/07/Picture_logo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100" y="1875605"/>
            <a:ext cx="718000" cy="71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www.aisgorod.ru/wp-content/uploads/2022/07/EDS-logo-2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063" y="1948854"/>
            <a:ext cx="5715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2" descr="https://www.aisgorod.ru/wp-content/uploads/2022/11/bpm_sova_logo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501" y="1801260"/>
            <a:ext cx="781689" cy="78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945854" y="2596719"/>
            <a:ext cx="14665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002B82"/>
                </a:solidFill>
              </a:rPr>
              <a:t>Паспортный Стол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2216744" y="2596719"/>
            <a:ext cx="14665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002B82"/>
                </a:solidFill>
              </a:rPr>
              <a:t>Региональная система ЖКХ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3559735" y="2672799"/>
            <a:ext cx="116905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002B82"/>
                </a:solidFill>
              </a:rPr>
              <a:t>АИСКУЭ Приборный учет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4807242" y="2672799"/>
            <a:ext cx="1216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002B82"/>
                </a:solidFill>
              </a:rPr>
              <a:t>Система Начислений</a:t>
            </a:r>
          </a:p>
        </p:txBody>
      </p:sp>
      <p:sp>
        <p:nvSpPr>
          <p:cNvPr id="27" name="Прямоугольник 26"/>
          <p:cNvSpPr/>
          <p:nvPr/>
        </p:nvSpPr>
        <p:spPr>
          <a:xfrm>
            <a:off x="6070341" y="2738625"/>
            <a:ext cx="1120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02B82"/>
                </a:solidFill>
              </a:rPr>
              <a:t>CRM </a:t>
            </a:r>
            <a:r>
              <a:rPr lang="ru-RU" sz="1400" dirty="0" err="1">
                <a:solidFill>
                  <a:srgbClr val="002B82"/>
                </a:solidFill>
              </a:rPr>
              <a:t>Колл</a:t>
            </a:r>
            <a:r>
              <a:rPr lang="ru-RU" sz="1400" dirty="0">
                <a:solidFill>
                  <a:srgbClr val="002B82"/>
                </a:solidFill>
              </a:rPr>
              <a:t>-центра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7155184" y="2738625"/>
            <a:ext cx="1120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002B82"/>
                </a:solidFill>
              </a:rPr>
              <a:t>Диспетчерская Служба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8266104" y="2780521"/>
            <a:ext cx="1120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02B82"/>
                </a:solidFill>
              </a:rPr>
              <a:t>BPM/ECM </a:t>
            </a:r>
            <a:r>
              <a:rPr lang="ru-RU" sz="1400" dirty="0">
                <a:solidFill>
                  <a:srgbClr val="002B82"/>
                </a:solidFill>
              </a:rPr>
              <a:t>ЖКХ</a:t>
            </a:r>
          </a:p>
        </p:txBody>
      </p:sp>
      <p:pic>
        <p:nvPicPr>
          <p:cNvPr id="1048" name="Picture 24" descr="https://www.aisgorod.ru/wp-content/uploads/2023/03/kit-logo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6908" y="2037260"/>
            <a:ext cx="5715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Прямоугольник 30"/>
          <p:cNvSpPr/>
          <p:nvPr/>
        </p:nvSpPr>
        <p:spPr>
          <a:xfrm>
            <a:off x="9242417" y="2852813"/>
            <a:ext cx="11204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002B82"/>
                </a:solidFill>
              </a:rPr>
              <a:t>КИТ</a:t>
            </a:r>
          </a:p>
        </p:txBody>
      </p:sp>
      <p:pic>
        <p:nvPicPr>
          <p:cNvPr id="1051" name="Picture 27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713" y="3752170"/>
            <a:ext cx="460057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55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26"/>
          <p:cNvCxnSpPr/>
          <p:nvPr/>
        </p:nvCxnSpPr>
        <p:spPr>
          <a:xfrm>
            <a:off x="5036617" y="1861449"/>
            <a:ext cx="0" cy="4389673"/>
          </a:xfrm>
          <a:prstGeom prst="line">
            <a:avLst/>
          </a:prstGeom>
          <a:ln w="57150">
            <a:solidFill>
              <a:srgbClr val="47A9FF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9227506" y="1924041"/>
            <a:ext cx="0" cy="4389673"/>
          </a:xfrm>
          <a:prstGeom prst="line">
            <a:avLst/>
          </a:prstGeom>
          <a:ln w="57150">
            <a:solidFill>
              <a:srgbClr val="47A9FF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5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0DAF1E99-18A8-45BE-8B3C-7CFA7E1CB1CD}"/>
              </a:ext>
            </a:extLst>
          </p:cNvPr>
          <p:cNvSpPr txBox="1"/>
          <p:nvPr/>
        </p:nvSpPr>
        <p:spPr>
          <a:xfrm>
            <a:off x="3416299" y="174567"/>
            <a:ext cx="54011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2B82"/>
                </a:solidFill>
                <a:latin typeface="Bahnschrift" pitchFamily="34" charset="0"/>
              </a:rPr>
              <a:t>Алгоритм работы интернет-эквайринга</a:t>
            </a:r>
          </a:p>
        </p:txBody>
      </p:sp>
      <p:sp>
        <p:nvSpPr>
          <p:cNvPr id="44" name="Номер слайда 43">
            <a:extLst>
              <a:ext uri="{FF2B5EF4-FFF2-40B4-BE49-F238E27FC236}">
                <a16:creationId xmlns:a16="http://schemas.microsoft.com/office/drawing/2014/main" id="{420ECB19-C499-40CC-9648-2812AF378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>
                <a:solidFill>
                  <a:schemeClr val="tx1"/>
                </a:solidFill>
              </a:rPr>
              <a:pPr/>
              <a:t>4</a:t>
            </a:fld>
            <a:endParaRPr lang="ru-RU" sz="1600" dirty="0">
              <a:solidFill>
                <a:schemeClr val="tx1"/>
              </a:solidFill>
            </a:endParaRPr>
          </a:p>
        </p:txBody>
      </p:sp>
      <p:pic>
        <p:nvPicPr>
          <p:cNvPr id="14" name="Picture 2" descr="АИС Город » О компании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96" y="112039"/>
            <a:ext cx="813155" cy="78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042" y="424457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utoShape 2" descr="Pc SVG Vec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Pc SVG Vector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Pc SVG Vector Ic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9" descr="Internet Connection SVG Fil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8" name="Picture 10" descr="C:\Users\ti.salmina\Downloads\internet-connection-svgrepo-com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657" y="1005564"/>
            <a:ext cx="1012371" cy="101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Users\ti.salmina\Downloads\page-quality-svgrepo-com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287" y="1023249"/>
            <a:ext cx="979714" cy="97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:\Users\ti.salmina\Downloads\bank-svgrepo-com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034" y="894992"/>
            <a:ext cx="1122944" cy="112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Прямая соединительная линия 9"/>
          <p:cNvCxnSpPr>
            <a:stCxn id="2059" idx="2"/>
          </p:cNvCxnSpPr>
          <p:nvPr/>
        </p:nvCxnSpPr>
        <p:spPr>
          <a:xfrm>
            <a:off x="2115144" y="2002963"/>
            <a:ext cx="0" cy="4389673"/>
          </a:xfrm>
          <a:prstGeom prst="line">
            <a:avLst/>
          </a:prstGeom>
          <a:ln w="57150">
            <a:solidFill>
              <a:srgbClr val="47A9FF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2115144" y="2196193"/>
            <a:ext cx="2921473" cy="0"/>
          </a:xfrm>
          <a:prstGeom prst="straightConnector1">
            <a:avLst/>
          </a:prstGeom>
          <a:ln w="19050">
            <a:solidFill>
              <a:srgbClr val="002B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 flipH="1">
            <a:off x="5051564" y="2738625"/>
            <a:ext cx="886594" cy="0"/>
          </a:xfrm>
          <a:prstGeom prst="straightConnector1">
            <a:avLst/>
          </a:prstGeom>
          <a:ln w="19050">
            <a:solidFill>
              <a:srgbClr val="002B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5051564" y="2196193"/>
            <a:ext cx="886594" cy="0"/>
          </a:xfrm>
          <a:prstGeom prst="line">
            <a:avLst/>
          </a:prstGeom>
          <a:ln w="12700">
            <a:solidFill>
              <a:srgbClr val="002B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5938158" y="2196193"/>
            <a:ext cx="0" cy="542432"/>
          </a:xfrm>
          <a:prstGeom prst="line">
            <a:avLst/>
          </a:prstGeom>
          <a:ln w="12700">
            <a:solidFill>
              <a:srgbClr val="002B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>
            <a:off x="5051564" y="3279321"/>
            <a:ext cx="4175942" cy="0"/>
          </a:xfrm>
          <a:prstGeom prst="straightConnector1">
            <a:avLst/>
          </a:prstGeom>
          <a:ln w="19050">
            <a:solidFill>
              <a:srgbClr val="002B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 flipH="1">
            <a:off x="5051564" y="3823609"/>
            <a:ext cx="4175942" cy="0"/>
          </a:xfrm>
          <a:prstGeom prst="straightConnector1">
            <a:avLst/>
          </a:prstGeom>
          <a:ln w="19050">
            <a:solidFill>
              <a:srgbClr val="002B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 flipH="1">
            <a:off x="5051564" y="4598717"/>
            <a:ext cx="886594" cy="0"/>
          </a:xfrm>
          <a:prstGeom prst="straightConnector1">
            <a:avLst/>
          </a:prstGeom>
          <a:ln w="19050">
            <a:solidFill>
              <a:srgbClr val="002B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5051564" y="4056285"/>
            <a:ext cx="886594" cy="0"/>
          </a:xfrm>
          <a:prstGeom prst="line">
            <a:avLst/>
          </a:prstGeom>
          <a:ln w="12700">
            <a:solidFill>
              <a:srgbClr val="002B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5938158" y="4056285"/>
            <a:ext cx="0" cy="542432"/>
          </a:xfrm>
          <a:prstGeom prst="line">
            <a:avLst/>
          </a:prstGeom>
          <a:ln w="12700">
            <a:solidFill>
              <a:srgbClr val="002B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/>
          <p:nvPr/>
        </p:nvCxnSpPr>
        <p:spPr>
          <a:xfrm flipH="1">
            <a:off x="2115145" y="5397376"/>
            <a:ext cx="2921472" cy="0"/>
          </a:xfrm>
          <a:prstGeom prst="straightConnector1">
            <a:avLst/>
          </a:prstGeom>
          <a:ln w="19050">
            <a:solidFill>
              <a:srgbClr val="002B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547472" y="2196193"/>
            <a:ext cx="25311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rgbClr val="002B82"/>
                </a:solidFill>
                <a:latin typeface="Bahnschrift" pitchFamily="34" charset="0"/>
              </a:rPr>
              <a:t>Запрос на создание заказа/</a:t>
            </a:r>
            <a:br>
              <a:rPr lang="ru-RU" sz="1100" dirty="0">
                <a:solidFill>
                  <a:srgbClr val="002B82"/>
                </a:solidFill>
                <a:latin typeface="Bahnschrift" pitchFamily="34" charset="0"/>
              </a:rPr>
            </a:br>
            <a:r>
              <a:rPr lang="ru-RU" sz="1100" dirty="0">
                <a:solidFill>
                  <a:srgbClr val="002B82"/>
                </a:solidFill>
                <a:latin typeface="Bahnschrift" pitchFamily="34" charset="0"/>
              </a:rPr>
              <a:t>проверки статуса платежа 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938157" y="2250587"/>
            <a:ext cx="24327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err="1">
                <a:solidFill>
                  <a:srgbClr val="002B82"/>
                </a:solidFill>
                <a:latin typeface="Bahnschrift" pitchFamily="34" charset="0"/>
              </a:rPr>
              <a:t>Валидация</a:t>
            </a:r>
            <a:r>
              <a:rPr lang="ru-RU" sz="1100" dirty="0">
                <a:solidFill>
                  <a:srgbClr val="002B82"/>
                </a:solidFill>
                <a:latin typeface="Bahnschrift" pitchFamily="34" charset="0"/>
              </a:rPr>
              <a:t>, внесение данных в базу эквайринга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414734" y="2848434"/>
            <a:ext cx="29561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rgbClr val="002B82"/>
                </a:solidFill>
                <a:latin typeface="Bahnschrift" pitchFamily="34" charset="0"/>
              </a:rPr>
              <a:t>Запрос в банк-эмитент для создание платежа/проверки статуса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319157" y="3488167"/>
            <a:ext cx="2039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rgbClr val="002B82"/>
                </a:solidFill>
                <a:latin typeface="Bahnschrift" pitchFamily="34" charset="0"/>
              </a:rPr>
              <a:t>Ответ от банка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976056" y="4167830"/>
            <a:ext cx="20393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rgbClr val="002B82"/>
                </a:solidFill>
                <a:latin typeface="Bahnschrift" pitchFamily="34" charset="0"/>
              </a:rPr>
              <a:t>Внесение данных в базу эквайринга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495848" y="4605666"/>
            <a:ext cx="20393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rgbClr val="002B82"/>
                </a:solidFill>
                <a:latin typeface="Bahnschrift" pitchFamily="34" charset="0"/>
              </a:rPr>
              <a:t>Ответ пользователю (ссылка для перехода на страницу оплаты/статус платежа)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813031" y="6251122"/>
            <a:ext cx="3706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002B82"/>
                </a:solidFill>
                <a:latin typeface="Bahnschrift" pitchFamily="34" charset="0"/>
              </a:rPr>
              <a:t>Схема 1 – Схема работы простейшей системы интернет эквайринга</a:t>
            </a:r>
          </a:p>
        </p:txBody>
      </p:sp>
      <p:cxnSp>
        <p:nvCxnSpPr>
          <p:cNvPr id="69" name="Прямая со стрелкой 68"/>
          <p:cNvCxnSpPr/>
          <p:nvPr/>
        </p:nvCxnSpPr>
        <p:spPr>
          <a:xfrm flipH="1">
            <a:off x="9223550" y="3821753"/>
            <a:ext cx="886594" cy="0"/>
          </a:xfrm>
          <a:prstGeom prst="straightConnector1">
            <a:avLst/>
          </a:prstGeom>
          <a:ln w="19050">
            <a:solidFill>
              <a:srgbClr val="002B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/>
          <p:nvPr/>
        </p:nvCxnSpPr>
        <p:spPr>
          <a:xfrm>
            <a:off x="9223550" y="3279321"/>
            <a:ext cx="886594" cy="0"/>
          </a:xfrm>
          <a:prstGeom prst="line">
            <a:avLst/>
          </a:prstGeom>
          <a:ln w="12700">
            <a:solidFill>
              <a:srgbClr val="002B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/>
          <p:nvPr/>
        </p:nvCxnSpPr>
        <p:spPr>
          <a:xfrm>
            <a:off x="10110144" y="3279321"/>
            <a:ext cx="0" cy="542432"/>
          </a:xfrm>
          <a:prstGeom prst="line">
            <a:avLst/>
          </a:prstGeom>
          <a:ln w="12700">
            <a:solidFill>
              <a:srgbClr val="002B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9304363" y="3871624"/>
            <a:ext cx="14235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rgbClr val="002B82"/>
                </a:solidFill>
                <a:latin typeface="Bahnschrift" pitchFamily="34" charset="0"/>
              </a:rPr>
              <a:t>Обработка запросов банком</a:t>
            </a:r>
          </a:p>
        </p:txBody>
      </p:sp>
      <p:sp>
        <p:nvSpPr>
          <p:cNvPr id="60" name="Прямоугольник 59"/>
          <p:cNvSpPr/>
          <p:nvPr/>
        </p:nvSpPr>
        <p:spPr>
          <a:xfrm>
            <a:off x="8131629" y="775607"/>
            <a:ext cx="2449285" cy="5812972"/>
          </a:xfrm>
          <a:prstGeom prst="rect">
            <a:avLst/>
          </a:prstGeom>
          <a:noFill/>
          <a:ln w="28575">
            <a:solidFill>
              <a:srgbClr val="F8651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8309547" y="6210856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2B82"/>
                </a:solidFill>
                <a:latin typeface="Bahnschrift" pitchFamily="34" charset="0"/>
              </a:rPr>
              <a:t>Реализуемый слой</a:t>
            </a:r>
          </a:p>
        </p:txBody>
      </p:sp>
    </p:spTree>
    <p:extLst>
      <p:ext uri="{BB962C8B-B14F-4D97-AF65-F5344CB8AC3E}">
        <p14:creationId xmlns:p14="http://schemas.microsoft.com/office/powerpoint/2010/main" val="314935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BB4B28D-E979-4BA2-9337-B0503B57F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>
                <a:solidFill>
                  <a:schemeClr val="tx1"/>
                </a:solidFill>
              </a:rPr>
              <a:pPr/>
              <a:t>5</a:t>
            </a:fld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5" name="линия">
            <a:extLst>
              <a:ext uri="{FF2B5EF4-FFF2-40B4-BE49-F238E27FC236}">
                <a16:creationId xmlns:a16="http://schemas.microsoft.com/office/drawing/2014/main" id="{2847F6A1-2518-415F-A064-C506E806D561}"/>
              </a:ext>
            </a:extLst>
          </p:cNvPr>
          <p:cNvCxnSpPr>
            <a:cxnSpLocks/>
          </p:cNvCxnSpPr>
          <p:nvPr/>
        </p:nvCxnSpPr>
        <p:spPr>
          <a:xfrm>
            <a:off x="443721" y="1036736"/>
            <a:ext cx="5112529" cy="0"/>
          </a:xfrm>
          <a:prstGeom prst="line">
            <a:avLst/>
          </a:prstGeom>
          <a:ln w="38100">
            <a:solidFill>
              <a:srgbClr val="47A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АИС Город » О компании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96" y="112039"/>
            <a:ext cx="813155" cy="78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DAF1E99-18A8-45BE-8B3C-7CFA7E1CB1CD}"/>
              </a:ext>
            </a:extLst>
          </p:cNvPr>
          <p:cNvSpPr txBox="1"/>
          <p:nvPr/>
        </p:nvSpPr>
        <p:spPr>
          <a:xfrm>
            <a:off x="3416299" y="174567"/>
            <a:ext cx="54011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2B82"/>
                </a:solidFill>
                <a:latin typeface="Bahnschrift" pitchFamily="34" charset="0"/>
              </a:rPr>
              <a:t>Проекты личных кабинетов пользователей</a:t>
            </a:r>
          </a:p>
        </p:txBody>
      </p:sp>
      <p:pic>
        <p:nvPicPr>
          <p:cNvPr id="21" name="Picture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042" y="424457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70" y="1360846"/>
            <a:ext cx="5783943" cy="27555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757" y="3028368"/>
            <a:ext cx="5995305" cy="2875235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1961968" y="4296269"/>
            <a:ext cx="3412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002B82"/>
                </a:solidFill>
                <a:latin typeface="Bahnschrift" pitchFamily="34" charset="0"/>
              </a:rPr>
              <a:t>Рисунок 1 – Главная страница личного кабинета пользователя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96000" y="5927935"/>
            <a:ext cx="3412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002B82"/>
                </a:solidFill>
                <a:latin typeface="Bahnschrift" pitchFamily="34" charset="0"/>
              </a:rPr>
              <a:t>Рисунок 2 – Страница оплаты услуг ЖКХ личного кабинета пользователя</a:t>
            </a:r>
          </a:p>
        </p:txBody>
      </p:sp>
    </p:spTree>
    <p:extLst>
      <p:ext uri="{BB962C8B-B14F-4D97-AF65-F5344CB8AC3E}">
        <p14:creationId xmlns:p14="http://schemas.microsoft.com/office/powerpoint/2010/main" val="294509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7D73AA6-E9BE-4868-8EC4-659BBC27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6</a:t>
            </a:fld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5" name="линия">
            <a:extLst>
              <a:ext uri="{FF2B5EF4-FFF2-40B4-BE49-F238E27FC236}">
                <a16:creationId xmlns:a16="http://schemas.microsoft.com/office/drawing/2014/main" id="{306D1CEF-11F8-4575-8F50-1C8E8EE9FC32}"/>
              </a:ext>
            </a:extLst>
          </p:cNvPr>
          <p:cNvCxnSpPr>
            <a:cxnSpLocks/>
          </p:cNvCxnSpPr>
          <p:nvPr/>
        </p:nvCxnSpPr>
        <p:spPr>
          <a:xfrm>
            <a:off x="443721" y="1036736"/>
            <a:ext cx="6321669" cy="0"/>
          </a:xfrm>
          <a:prstGeom prst="line">
            <a:avLst/>
          </a:prstGeom>
          <a:ln w="38100">
            <a:solidFill>
              <a:srgbClr val="47A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7AC06196-0706-4235-BF40-F4AEC4F5BCD9}"/>
              </a:ext>
            </a:extLst>
          </p:cNvPr>
          <p:cNvGrpSpPr/>
          <p:nvPr/>
        </p:nvGrpSpPr>
        <p:grpSpPr>
          <a:xfrm>
            <a:off x="4314962" y="1820174"/>
            <a:ext cx="3389863" cy="3389863"/>
            <a:chOff x="4314962" y="1820174"/>
            <a:chExt cx="3389863" cy="3389863"/>
          </a:xfrm>
        </p:grpSpPr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B2EE98E4-2CD1-4979-9C04-6E8CD12D2628}"/>
                </a:ext>
              </a:extLst>
            </p:cNvPr>
            <p:cNvSpPr/>
            <p:nvPr/>
          </p:nvSpPr>
          <p:spPr>
            <a:xfrm>
              <a:off x="5055079" y="2488727"/>
              <a:ext cx="1981193" cy="1981193"/>
            </a:xfrm>
            <a:prstGeom prst="ellipse">
              <a:avLst/>
            </a:prstGeom>
            <a:solidFill>
              <a:srgbClr val="002B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Круг: прозрачная заливка 7">
              <a:extLst>
                <a:ext uri="{FF2B5EF4-FFF2-40B4-BE49-F238E27FC236}">
                  <a16:creationId xmlns:a16="http://schemas.microsoft.com/office/drawing/2014/main" id="{D1C1E8E1-429C-4827-B674-C646F3473717}"/>
                </a:ext>
              </a:extLst>
            </p:cNvPr>
            <p:cNvSpPr/>
            <p:nvPr/>
          </p:nvSpPr>
          <p:spPr>
            <a:xfrm>
              <a:off x="4314962" y="1820174"/>
              <a:ext cx="3389863" cy="3389863"/>
            </a:xfrm>
            <a:prstGeom prst="donut">
              <a:avLst>
                <a:gd name="adj" fmla="val 3932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id="{DAD73B74-D7AB-4E10-8AD7-41BA4F1D0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8716" y="2542098"/>
              <a:ext cx="1773804" cy="1773804"/>
            </a:xfrm>
            <a:prstGeom prst="rect">
              <a:avLst/>
            </a:prstGeom>
          </p:spPr>
        </p:pic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A1854EFD-7FE9-40E6-8A1D-E2E52F464510}"/>
              </a:ext>
            </a:extLst>
          </p:cNvPr>
          <p:cNvGrpSpPr/>
          <p:nvPr/>
        </p:nvGrpSpPr>
        <p:grpSpPr>
          <a:xfrm>
            <a:off x="7929329" y="3243641"/>
            <a:ext cx="2627466" cy="1367619"/>
            <a:chOff x="7929329" y="3243641"/>
            <a:chExt cx="2627466" cy="1367619"/>
          </a:xfrm>
        </p:grpSpPr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D8DD109A-5925-4EA3-8EE8-743BEE07CED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9" t="20185" r="18386" b="23257"/>
            <a:stretch/>
          </p:blipFill>
          <p:spPr bwMode="auto">
            <a:xfrm>
              <a:off x="8020153" y="3243641"/>
              <a:ext cx="797275" cy="721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98B258C-6796-4291-83FF-1D0079449437}"/>
                </a:ext>
              </a:extLst>
            </p:cNvPr>
            <p:cNvSpPr txBox="1"/>
            <p:nvPr/>
          </p:nvSpPr>
          <p:spPr>
            <a:xfrm>
              <a:off x="7929329" y="3964929"/>
              <a:ext cx="262746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>
                <a:spcAft>
                  <a:spcPts val="0"/>
                </a:spcAft>
                <a:tabLst>
                  <a:tab pos="629920" algn="l"/>
                </a:tabLst>
              </a:pPr>
              <a:r>
                <a:rPr lang="ru-RU" sz="1200" dirty="0">
                  <a:solidFill>
                    <a:srgbClr val="002B82"/>
                  </a:solidFill>
                  <a:latin typeface="Bahnschrift" pitchFamily="34" charset="0"/>
                  <a:ea typeface="MS Mincho" panose="02020609040205080304" pitchFamily="49" charset="-128"/>
                </a:rPr>
                <a:t>Кроссплатформенный фреймворк с открытым исходным кодом для разработки веб-приложений</a:t>
              </a:r>
              <a:endParaRPr lang="ru-RU" sz="1200" dirty="0">
                <a:solidFill>
                  <a:srgbClr val="002B82"/>
                </a:solidFill>
                <a:effectLst/>
                <a:latin typeface="Bahnschrift" pitchFamily="34" charset="0"/>
                <a:ea typeface="MS Mincho" panose="02020609040205080304" pitchFamily="49" charset="-128"/>
              </a:endParaRPr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279AE22F-3138-4383-8BEE-0ED96A624206}"/>
              </a:ext>
            </a:extLst>
          </p:cNvPr>
          <p:cNvGrpSpPr/>
          <p:nvPr/>
        </p:nvGrpSpPr>
        <p:grpSpPr>
          <a:xfrm>
            <a:off x="1936784" y="1505521"/>
            <a:ext cx="2767754" cy="1005435"/>
            <a:chOff x="1936784" y="1505521"/>
            <a:chExt cx="2767754" cy="1005435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A9BE73A8-FAF3-4D59-9A35-057DA1A75DD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613" b="19636"/>
            <a:stretch/>
          </p:blipFill>
          <p:spPr bwMode="auto">
            <a:xfrm>
              <a:off x="3199743" y="1505521"/>
              <a:ext cx="1451627" cy="4336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323D2BF-96D8-4D61-85EB-0D788EE96DE6}"/>
                </a:ext>
              </a:extLst>
            </p:cNvPr>
            <p:cNvSpPr txBox="1"/>
            <p:nvPr/>
          </p:nvSpPr>
          <p:spPr>
            <a:xfrm>
              <a:off x="1936784" y="1864625"/>
              <a:ext cx="276775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>
                <a:spcAft>
                  <a:spcPts val="0"/>
                </a:spcAft>
                <a:tabLst>
                  <a:tab pos="629920" algn="l"/>
                </a:tabLst>
              </a:pPr>
              <a:r>
                <a:rPr lang="ru-RU" sz="1200" dirty="0">
                  <a:solidFill>
                    <a:srgbClr val="002B82"/>
                  </a:solidFill>
                  <a:latin typeface="Bahnschrift" pitchFamily="34" charset="0"/>
                  <a:ea typeface="MS Mincho" panose="02020609040205080304" pitchFamily="49" charset="-128"/>
                </a:rPr>
                <a:t>Быстрая небольшая библиотека </a:t>
              </a:r>
              <a:r>
                <a:rPr lang="ru-RU" sz="1200" dirty="0" err="1">
                  <a:solidFill>
                    <a:srgbClr val="002B82"/>
                  </a:solidFill>
                  <a:latin typeface="Bahnschrift" pitchFamily="34" charset="0"/>
                  <a:ea typeface="MS Mincho" panose="02020609040205080304" pitchFamily="49" charset="-128"/>
                </a:rPr>
                <a:t>JavaScript</a:t>
              </a:r>
              <a:r>
                <a:rPr lang="ru-RU" sz="1200" dirty="0">
                  <a:solidFill>
                    <a:srgbClr val="002B82"/>
                  </a:solidFill>
                  <a:latin typeface="Bahnschrift" pitchFamily="34" charset="0"/>
                  <a:ea typeface="MS Mincho" panose="02020609040205080304" pitchFamily="49" charset="-128"/>
                </a:rPr>
                <a:t> с богатыми возможностями</a:t>
              </a:r>
              <a:endParaRPr lang="ru-RU" sz="1200" dirty="0">
                <a:solidFill>
                  <a:srgbClr val="002B82"/>
                </a:solidFill>
                <a:effectLst/>
                <a:latin typeface="Bahnschrift" pitchFamily="34" charset="0"/>
                <a:ea typeface="MS Mincho" panose="02020609040205080304" pitchFamily="49" charset="-128"/>
              </a:endParaRPr>
            </a:p>
          </p:txBody>
        </p:sp>
      </p:grpSp>
      <p:sp>
        <p:nvSpPr>
          <p:cNvPr id="25" name="Овал 24">
            <a:extLst>
              <a:ext uri="{FF2B5EF4-FFF2-40B4-BE49-F238E27FC236}">
                <a16:creationId xmlns:a16="http://schemas.microsoft.com/office/drawing/2014/main" id="{25D0F594-E637-4696-9EA5-C10BFA9DC0E6}"/>
              </a:ext>
            </a:extLst>
          </p:cNvPr>
          <p:cNvSpPr/>
          <p:nvPr/>
        </p:nvSpPr>
        <p:spPr>
          <a:xfrm>
            <a:off x="4684231" y="1892563"/>
            <a:ext cx="564279" cy="56427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C1966F51-3C35-4B8E-B7F7-07B01BC494C5}"/>
              </a:ext>
            </a:extLst>
          </p:cNvPr>
          <p:cNvSpPr/>
          <p:nvPr/>
        </p:nvSpPr>
        <p:spPr>
          <a:xfrm>
            <a:off x="6677460" y="1872311"/>
            <a:ext cx="564279" cy="56427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018D9849-2587-4129-BD35-9FA3FD5BC6BE}"/>
              </a:ext>
            </a:extLst>
          </p:cNvPr>
          <p:cNvSpPr/>
          <p:nvPr/>
        </p:nvSpPr>
        <p:spPr>
          <a:xfrm>
            <a:off x="7307716" y="3629286"/>
            <a:ext cx="564279" cy="56427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6BA62742-2DF8-40D0-A1FD-236C096A3AA4}"/>
              </a:ext>
            </a:extLst>
          </p:cNvPr>
          <p:cNvSpPr/>
          <p:nvPr/>
        </p:nvSpPr>
        <p:spPr>
          <a:xfrm>
            <a:off x="5055079" y="4645758"/>
            <a:ext cx="564279" cy="56427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BDB6D750-915E-4CC2-AB97-B1AB52819E9B}"/>
              </a:ext>
            </a:extLst>
          </p:cNvPr>
          <p:cNvSpPr/>
          <p:nvPr/>
        </p:nvSpPr>
        <p:spPr>
          <a:xfrm>
            <a:off x="4154457" y="3243641"/>
            <a:ext cx="564279" cy="56427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0" name="Picture 2" descr="АИС Город » О компании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96" y="112039"/>
            <a:ext cx="813155" cy="78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0DAF1E99-18A8-45BE-8B3C-7CFA7E1CB1CD}"/>
              </a:ext>
            </a:extLst>
          </p:cNvPr>
          <p:cNvSpPr txBox="1"/>
          <p:nvPr/>
        </p:nvSpPr>
        <p:spPr>
          <a:xfrm>
            <a:off x="4046555" y="164460"/>
            <a:ext cx="38254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2B82"/>
                </a:solidFill>
                <a:latin typeface="Bahnschrift" pitchFamily="34" charset="0"/>
              </a:rPr>
              <a:t>Технологии</a:t>
            </a:r>
            <a:r>
              <a:rPr lang="en-US" sz="2400" dirty="0">
                <a:solidFill>
                  <a:srgbClr val="002B82"/>
                </a:solidFill>
                <a:latin typeface="Bahnschrift" pitchFamily="34" charset="0"/>
              </a:rPr>
              <a:t> </a:t>
            </a:r>
            <a:r>
              <a:rPr lang="ru-RU" sz="2400" dirty="0">
                <a:solidFill>
                  <a:srgbClr val="002B82"/>
                </a:solidFill>
                <a:latin typeface="Bahnschrift" pitchFamily="34" charset="0"/>
              </a:rPr>
              <a:t>и средства разработки</a:t>
            </a:r>
          </a:p>
        </p:txBody>
      </p:sp>
      <p:pic>
        <p:nvPicPr>
          <p:cNvPr id="54" name="Picture 1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668" y="368981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 descr="Exploring .NET 6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3000">
                        <a14:foregroundMark x1="57333" y1="53500" x2="57333" y2="53500"/>
                        <a14:foregroundMark x1="67333" y1="57000" x2="67333" y2="57000"/>
                        <a14:foregroundMark x1="72667" y1="50750" x2="72667" y2="50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520" y="970088"/>
            <a:ext cx="2550257" cy="170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Microsoft Visual Studio — Википедия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475" y="2978813"/>
            <a:ext cx="1300946" cy="1300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F323D2BF-96D8-4D61-85EB-0D788EE96DE6}"/>
              </a:ext>
            </a:extLst>
          </p:cNvPr>
          <p:cNvSpPr txBox="1"/>
          <p:nvPr/>
        </p:nvSpPr>
        <p:spPr>
          <a:xfrm>
            <a:off x="2273192" y="4285253"/>
            <a:ext cx="2378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  <a:tabLst>
                <a:tab pos="629920" algn="l"/>
              </a:tabLst>
            </a:pPr>
            <a:r>
              <a:rPr lang="en-US" sz="1200" dirty="0">
                <a:solidFill>
                  <a:srgbClr val="002B82"/>
                </a:solidFill>
                <a:latin typeface="Bahnschrift" pitchFamily="34" charset="0"/>
                <a:ea typeface="MS Mincho" panose="02020609040205080304" pitchFamily="49" charset="-128"/>
              </a:rPr>
              <a:t>IDE – Visual Studio 2022</a:t>
            </a:r>
            <a:endParaRPr lang="ru-RU" sz="1200" dirty="0">
              <a:solidFill>
                <a:srgbClr val="002B82"/>
              </a:solidFill>
              <a:effectLst/>
              <a:latin typeface="Bahnschrift" pitchFamily="34" charset="0"/>
              <a:ea typeface="MS Mincho" panose="02020609040205080304" pitchFamily="49" charset="-128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323D2BF-96D8-4D61-85EB-0D788EE96DE6}"/>
              </a:ext>
            </a:extLst>
          </p:cNvPr>
          <p:cNvSpPr txBox="1"/>
          <p:nvPr/>
        </p:nvSpPr>
        <p:spPr>
          <a:xfrm>
            <a:off x="7422135" y="2298090"/>
            <a:ext cx="2378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  <a:tabLst>
                <a:tab pos="629920" algn="l"/>
              </a:tabLst>
            </a:pPr>
            <a:r>
              <a:rPr lang="ru-RU" sz="1200" dirty="0">
                <a:solidFill>
                  <a:srgbClr val="002B82"/>
                </a:solidFill>
                <a:latin typeface="Bahnschrift" pitchFamily="34" charset="0"/>
                <a:ea typeface="MS Mincho" panose="02020609040205080304" pitchFamily="49" charset="-128"/>
              </a:rPr>
              <a:t>Целевая платформа .</a:t>
            </a:r>
            <a:r>
              <a:rPr lang="en-US" sz="1200" dirty="0">
                <a:solidFill>
                  <a:srgbClr val="002B82"/>
                </a:solidFill>
                <a:latin typeface="Bahnschrift" pitchFamily="34" charset="0"/>
                <a:ea typeface="MS Mincho" panose="02020609040205080304" pitchFamily="49" charset="-128"/>
              </a:rPr>
              <a:t>net6.0</a:t>
            </a:r>
            <a:endParaRPr lang="ru-RU" sz="1200" dirty="0">
              <a:solidFill>
                <a:srgbClr val="002B82"/>
              </a:solidFill>
              <a:effectLst/>
              <a:latin typeface="Bahnschrift" pitchFamily="34" charset="0"/>
              <a:ea typeface="MS Mincho" panose="02020609040205080304" pitchFamily="49" charset="-128"/>
            </a:endParaRPr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6BA62742-2DF8-40D0-A1FD-236C096A3AA4}"/>
              </a:ext>
            </a:extLst>
          </p:cNvPr>
          <p:cNvSpPr/>
          <p:nvPr/>
        </p:nvSpPr>
        <p:spPr>
          <a:xfrm>
            <a:off x="6483375" y="4708350"/>
            <a:ext cx="564279" cy="56427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104" name="Picture 8" descr="NuGet Gallery | newtonsoft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949" y="4822812"/>
            <a:ext cx="899633" cy="89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F323D2BF-96D8-4D61-85EB-0D788EE96DE6}"/>
              </a:ext>
            </a:extLst>
          </p:cNvPr>
          <p:cNvSpPr txBox="1"/>
          <p:nvPr/>
        </p:nvSpPr>
        <p:spPr>
          <a:xfrm>
            <a:off x="3052719" y="5723078"/>
            <a:ext cx="27677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  <a:tabLst>
                <a:tab pos="629920" algn="l"/>
              </a:tabLst>
            </a:pPr>
            <a:r>
              <a:rPr lang="ru-RU" sz="1200" dirty="0">
                <a:solidFill>
                  <a:srgbClr val="002B82"/>
                </a:solidFill>
                <a:latin typeface="Bahnschrift" pitchFamily="34" charset="0"/>
                <a:ea typeface="MS Mincho" panose="02020609040205080304" pitchFamily="49" charset="-128"/>
              </a:rPr>
              <a:t>Популярная высокопроизводительная платформа JSON для .NET.</a:t>
            </a:r>
            <a:endParaRPr lang="ru-RU" sz="1200" dirty="0">
              <a:solidFill>
                <a:srgbClr val="002B82"/>
              </a:solidFill>
              <a:effectLst/>
              <a:latin typeface="Bahnschrift" pitchFamily="34" charset="0"/>
              <a:ea typeface="MS Mincho" panose="02020609040205080304" pitchFamily="49" charset="-128"/>
            </a:endParaRPr>
          </a:p>
        </p:txBody>
      </p:sp>
      <p:sp>
        <p:nvSpPr>
          <p:cNvPr id="3" name="AutoShape 10" descr="Insomn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536" y="4822812"/>
            <a:ext cx="841025" cy="850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F323D2BF-96D8-4D61-85EB-0D788EE96DE6}"/>
              </a:ext>
            </a:extLst>
          </p:cNvPr>
          <p:cNvSpPr txBox="1"/>
          <p:nvPr/>
        </p:nvSpPr>
        <p:spPr>
          <a:xfrm>
            <a:off x="7422135" y="5655832"/>
            <a:ext cx="27677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  <a:tabLst>
                <a:tab pos="629920" algn="l"/>
              </a:tabLst>
            </a:pPr>
            <a:r>
              <a:rPr lang="ru-RU" sz="1200" dirty="0">
                <a:solidFill>
                  <a:srgbClr val="002B82"/>
                </a:solidFill>
                <a:latin typeface="Bahnschrift" pitchFamily="34" charset="0"/>
                <a:ea typeface="MS Mincho" panose="02020609040205080304" pitchFamily="49" charset="-128"/>
              </a:rPr>
              <a:t>Клиент API для совместной работы и инструмент проектирования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192042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752072B-5092-4F88-88FB-AF2D602A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7</a:t>
            </a:fld>
            <a:endParaRPr lang="ru-RU" sz="1600" dirty="0">
              <a:solidFill>
                <a:schemeClr val="tx1"/>
              </a:solidFill>
            </a:endParaRPr>
          </a:p>
        </p:txBody>
      </p:sp>
      <p:pic>
        <p:nvPicPr>
          <p:cNvPr id="64" name="Picture 2" descr="АИС Город » О компании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96" y="112039"/>
            <a:ext cx="813155" cy="78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0DAF1E99-18A8-45BE-8B3C-7CFA7E1CB1CD}"/>
              </a:ext>
            </a:extLst>
          </p:cNvPr>
          <p:cNvSpPr txBox="1"/>
          <p:nvPr/>
        </p:nvSpPr>
        <p:spPr>
          <a:xfrm>
            <a:off x="3713793" y="329273"/>
            <a:ext cx="54011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2B82"/>
                </a:solidFill>
                <a:latin typeface="Bahnschrift" pitchFamily="34" charset="0"/>
              </a:rPr>
              <a:t>Схема работы системы лояльности в системе ООО «АИС Город»</a:t>
            </a:r>
          </a:p>
        </p:txBody>
      </p:sp>
      <p:pic>
        <p:nvPicPr>
          <p:cNvPr id="70" name="Picture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804" y="492121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Рисунок 9" descr="D:\Производственная практика\02-05 2024\Бонус-банка.png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264" y="1192209"/>
            <a:ext cx="8057471" cy="517367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2943158" y="6324411"/>
            <a:ext cx="6445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002B82"/>
                </a:solidFill>
                <a:latin typeface="Bahnschrift" pitchFamily="34" charset="0"/>
              </a:rPr>
              <a:t>Схема 2 – Схема работы проекта системы лояльности ООО «АИС Город»</a:t>
            </a:r>
          </a:p>
        </p:txBody>
      </p:sp>
    </p:spTree>
    <p:extLst>
      <p:ext uri="{BB962C8B-B14F-4D97-AF65-F5344CB8AC3E}">
        <p14:creationId xmlns:p14="http://schemas.microsoft.com/office/powerpoint/2010/main" val="242886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752072B-5092-4F88-88FB-AF2D602A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8</a:t>
            </a:fld>
            <a:endParaRPr lang="ru-RU" sz="1600" dirty="0">
              <a:solidFill>
                <a:schemeClr val="tx1"/>
              </a:solidFill>
            </a:endParaRPr>
          </a:p>
        </p:txBody>
      </p:sp>
      <p:pic>
        <p:nvPicPr>
          <p:cNvPr id="6" name="Picture 2" descr="АИС Город » О компании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96" y="112039"/>
            <a:ext cx="813155" cy="78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DAF1E99-18A8-45BE-8B3C-7CFA7E1CB1CD}"/>
              </a:ext>
            </a:extLst>
          </p:cNvPr>
          <p:cNvSpPr txBox="1"/>
          <p:nvPr/>
        </p:nvSpPr>
        <p:spPr>
          <a:xfrm>
            <a:off x="3713793" y="76621"/>
            <a:ext cx="54011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2B82"/>
                </a:solidFill>
                <a:latin typeface="Bahnschrift" pitchFamily="34" charset="0"/>
              </a:rPr>
              <a:t>Метод получения баланса пользователей</a:t>
            </a:r>
          </a:p>
        </p:txBody>
      </p:sp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604" y="281142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17656" y="1160270"/>
            <a:ext cx="26019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{ 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"merchant": "string",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"password": "string", 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merchantUserId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": "string“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}</a:t>
            </a:r>
            <a:endParaRPr lang="ru-RU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7656" y="5314951"/>
            <a:ext cx="43972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latin typeface="Courier New" pitchFamily="49" charset="0"/>
                <a:cs typeface="Courier New" pitchFamily="49" charset="0"/>
              </a:rPr>
              <a:t>{ </a:t>
            </a:r>
          </a:p>
          <a:p>
            <a:r>
              <a:rPr lang="da-DK" sz="1200" dirty="0">
                <a:latin typeface="Courier New" pitchFamily="49" charset="0"/>
                <a:cs typeface="Courier New" pitchFamily="49" charset="0"/>
              </a:rPr>
              <a:t>"result": 0, </a:t>
            </a:r>
          </a:p>
          <a:p>
            <a:r>
              <a:rPr lang="da-DK" sz="1200" dirty="0">
                <a:latin typeface="Courier New" pitchFamily="49" charset="0"/>
                <a:cs typeface="Courier New" pitchFamily="49" charset="0"/>
              </a:rPr>
              <a:t>"message": "string", </a:t>
            </a:r>
          </a:p>
          <a:p>
            <a:r>
              <a:rPr lang="da-DK" sz="1200" dirty="0">
                <a:latin typeface="Courier New" pitchFamily="49" charset="0"/>
                <a:cs typeface="Courier New" pitchFamily="49" charset="0"/>
              </a:rPr>
              <a:t>"balance": 0 </a:t>
            </a:r>
          </a:p>
          <a:p>
            <a:r>
              <a:rPr lang="da-DK" sz="1200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5070021" y="927227"/>
            <a:ext cx="4999301" cy="5184322"/>
          </a:xfrm>
          <a:prstGeom prst="roundRect">
            <a:avLst/>
          </a:prstGeom>
          <a:solidFill>
            <a:srgbClr val="002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ru-RU" dirty="0"/>
          </a:p>
        </p:txBody>
      </p:sp>
      <p:sp>
        <p:nvSpPr>
          <p:cNvPr id="15" name="Стрелка вправо 14"/>
          <p:cNvSpPr/>
          <p:nvPr/>
        </p:nvSpPr>
        <p:spPr>
          <a:xfrm>
            <a:off x="4253593" y="1628773"/>
            <a:ext cx="1045028" cy="216265"/>
          </a:xfrm>
          <a:prstGeom prst="rightArrow">
            <a:avLst/>
          </a:prstGeom>
          <a:solidFill>
            <a:srgbClr val="F86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право 15"/>
          <p:cNvSpPr/>
          <p:nvPr/>
        </p:nvSpPr>
        <p:spPr>
          <a:xfrm flipH="1">
            <a:off x="4196443" y="5253774"/>
            <a:ext cx="993321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7401614" y="1126580"/>
            <a:ext cx="336114" cy="310243"/>
          </a:xfrm>
          <a:prstGeom prst="ellipse">
            <a:avLst/>
          </a:prstGeom>
          <a:solidFill>
            <a:srgbClr val="002B82"/>
          </a:solidFill>
          <a:ln w="38100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трелка вправо 17"/>
          <p:cNvSpPr/>
          <p:nvPr/>
        </p:nvSpPr>
        <p:spPr>
          <a:xfrm rot="5400000">
            <a:off x="7419630" y="1532798"/>
            <a:ext cx="300082" cy="108132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5343" y="3845288"/>
            <a:ext cx="1577834" cy="489857"/>
          </a:xfrm>
          <a:prstGeom prst="roundRect">
            <a:avLst/>
          </a:prstGeom>
          <a:solidFill>
            <a:srgbClr val="002B82"/>
          </a:solidFill>
          <a:ln w="19050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Получение бонусов</a:t>
            </a:r>
          </a:p>
        </p:txBody>
      </p:sp>
      <p:sp>
        <p:nvSpPr>
          <p:cNvPr id="20" name="Стрелка вправо 19"/>
          <p:cNvSpPr/>
          <p:nvPr/>
        </p:nvSpPr>
        <p:spPr>
          <a:xfrm rot="5400000">
            <a:off x="7439648" y="2546595"/>
            <a:ext cx="256718" cy="92506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 вправо 20"/>
          <p:cNvSpPr/>
          <p:nvPr/>
        </p:nvSpPr>
        <p:spPr>
          <a:xfrm rot="5400000">
            <a:off x="7410481" y="3596920"/>
            <a:ext cx="374274" cy="122461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трелка вправо 21"/>
          <p:cNvSpPr/>
          <p:nvPr/>
        </p:nvSpPr>
        <p:spPr>
          <a:xfrm rot="5400000">
            <a:off x="7410481" y="4461052"/>
            <a:ext cx="374274" cy="122461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7658849" y="2444208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91557" y="3460580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831332" y="5470039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26" name="Стрелка углом 25"/>
          <p:cNvSpPr/>
          <p:nvPr/>
        </p:nvSpPr>
        <p:spPr>
          <a:xfrm rot="10800000">
            <a:off x="5682342" y="5394606"/>
            <a:ext cx="1941394" cy="472882"/>
          </a:xfrm>
          <a:prstGeom prst="ben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82342" y="5394606"/>
            <a:ext cx="16941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Вернуть число бонусов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02361" y="2609070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Вернуть ошибку</a:t>
            </a:r>
          </a:p>
        </p:txBody>
      </p:sp>
      <p:sp>
        <p:nvSpPr>
          <p:cNvPr id="29" name="Стрелка углом 28"/>
          <p:cNvSpPr/>
          <p:nvPr/>
        </p:nvSpPr>
        <p:spPr>
          <a:xfrm rot="16200000" flipH="1">
            <a:off x="5139349" y="3293429"/>
            <a:ext cx="1931917" cy="1419692"/>
          </a:xfrm>
          <a:prstGeom prst="bentArrow">
            <a:avLst>
              <a:gd name="adj1" fmla="val 6042"/>
              <a:gd name="adj2" fmla="val 9327"/>
              <a:gd name="adj3" fmla="val 12685"/>
              <a:gd name="adj4" fmla="val 43750"/>
            </a:avLst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0" name="Стрелка углом 29"/>
          <p:cNvSpPr/>
          <p:nvPr/>
        </p:nvSpPr>
        <p:spPr>
          <a:xfrm rot="16200000" flipH="1">
            <a:off x="4441217" y="2703912"/>
            <a:ext cx="3029259" cy="1738995"/>
          </a:xfrm>
          <a:prstGeom prst="bentArrow">
            <a:avLst>
              <a:gd name="adj1" fmla="val 5921"/>
              <a:gd name="adj2" fmla="val 9327"/>
              <a:gd name="adj3" fmla="val 12685"/>
              <a:gd name="adj4" fmla="val 43750"/>
            </a:avLst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1" name="Блок-схема: решение 30"/>
          <p:cNvSpPr/>
          <p:nvPr/>
        </p:nvSpPr>
        <p:spPr>
          <a:xfrm>
            <a:off x="6657853" y="2704878"/>
            <a:ext cx="1823636" cy="763997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900" dirty="0"/>
              <a:t>Существует такой пользователь?</a:t>
            </a:r>
          </a:p>
        </p:txBody>
      </p:sp>
      <p:sp>
        <p:nvSpPr>
          <p:cNvPr id="32" name="Блок-схема: решение 31"/>
          <p:cNvSpPr/>
          <p:nvPr/>
        </p:nvSpPr>
        <p:spPr>
          <a:xfrm>
            <a:off x="6736164" y="1736905"/>
            <a:ext cx="1667013" cy="763997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/>
              <a:t>Данные магазина валидны?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551349" y="1654644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Вернуть ошибку</a:t>
            </a:r>
          </a:p>
        </p:txBody>
      </p:sp>
      <p:sp>
        <p:nvSpPr>
          <p:cNvPr id="34" name="Стрелка вправо 33"/>
          <p:cNvSpPr/>
          <p:nvPr/>
        </p:nvSpPr>
        <p:spPr>
          <a:xfrm flipH="1">
            <a:off x="5682341" y="4979907"/>
            <a:ext cx="1257301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Блок-схема: решение 34"/>
          <p:cNvSpPr/>
          <p:nvPr/>
        </p:nvSpPr>
        <p:spPr>
          <a:xfrm>
            <a:off x="6764111" y="4706042"/>
            <a:ext cx="1667013" cy="763997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/>
              <a:t>Получены ли бонусы?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794342" y="4657419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Вернуть ошибку</a:t>
            </a:r>
          </a:p>
        </p:txBody>
      </p:sp>
      <p:sp>
        <p:nvSpPr>
          <p:cNvPr id="37" name="Стрелка вправо 36"/>
          <p:cNvSpPr/>
          <p:nvPr/>
        </p:nvSpPr>
        <p:spPr>
          <a:xfrm>
            <a:off x="8403177" y="3845288"/>
            <a:ext cx="2373680" cy="216265"/>
          </a:xfrm>
          <a:prstGeom prst="rightArrow">
            <a:avLst/>
          </a:prstGeom>
          <a:solidFill>
            <a:srgbClr val="F86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Стрелка вправо 37"/>
          <p:cNvSpPr/>
          <p:nvPr/>
        </p:nvSpPr>
        <p:spPr>
          <a:xfrm flipH="1">
            <a:off x="8403176" y="4090274"/>
            <a:ext cx="2373680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5004708" y="6177660"/>
            <a:ext cx="5151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2B82"/>
                </a:solidFill>
                <a:latin typeface="Bahnschrift" pitchFamily="34" charset="0"/>
              </a:rPr>
              <a:t>Схема 3 – Схема работы метода получения баланса пользователей проекта системы лояльности ООО «АИС Город»</a:t>
            </a:r>
          </a:p>
        </p:txBody>
      </p:sp>
    </p:spTree>
    <p:extLst>
      <p:ext uri="{BB962C8B-B14F-4D97-AF65-F5344CB8AC3E}">
        <p14:creationId xmlns:p14="http://schemas.microsoft.com/office/powerpoint/2010/main" val="294389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6B69D13-6D53-45B5-A583-3CF84ACCD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9</a:t>
            </a:fld>
            <a:endParaRPr lang="ru-RU" sz="1600" dirty="0">
              <a:solidFill>
                <a:schemeClr val="tx1"/>
              </a:solidFill>
            </a:endParaRPr>
          </a:p>
        </p:txBody>
      </p:sp>
      <p:pic>
        <p:nvPicPr>
          <p:cNvPr id="6" name="Picture 2" descr="АИС Город » О компании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96" y="112039"/>
            <a:ext cx="813155" cy="78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AF1E99-18A8-45BE-8B3C-7CFA7E1CB1CD}"/>
              </a:ext>
            </a:extLst>
          </p:cNvPr>
          <p:cNvSpPr txBox="1"/>
          <p:nvPr/>
        </p:nvSpPr>
        <p:spPr>
          <a:xfrm>
            <a:off x="2965410" y="219440"/>
            <a:ext cx="54011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2B82"/>
                </a:solidFill>
                <a:latin typeface="Bahnschrift" pitchFamily="34" charset="0"/>
              </a:rPr>
              <a:t>Метод создания заказа</a:t>
            </a:r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021" y="286872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93409" y="1175657"/>
            <a:ext cx="32528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{ 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"merchant": "string", 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"password": "string", 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merchantUserId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": "string", 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merchantOrderNumber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": "string", 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"description": "string", 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"amount": 0, 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clientApprovedUrl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": "string", 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clientCancelUrl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": "string", 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clientFailUrl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": "string", 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": "string" 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06537" y="4814207"/>
            <a:ext cx="269496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{ 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"result": 0, 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"message": "string", 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transactionId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": "string", 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orderId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": "string", 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redirectUrl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": "string" 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5070021" y="787003"/>
            <a:ext cx="4999301" cy="5862955"/>
          </a:xfrm>
          <a:prstGeom prst="roundRect">
            <a:avLst/>
          </a:prstGeom>
          <a:solidFill>
            <a:srgbClr val="002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ru-RU" dirty="0"/>
          </a:p>
        </p:txBody>
      </p:sp>
      <p:sp>
        <p:nvSpPr>
          <p:cNvPr id="14" name="Стрелка вправо 13"/>
          <p:cNvSpPr/>
          <p:nvPr/>
        </p:nvSpPr>
        <p:spPr>
          <a:xfrm>
            <a:off x="4253593" y="1775821"/>
            <a:ext cx="1045028" cy="216265"/>
          </a:xfrm>
          <a:prstGeom prst="rightArrow">
            <a:avLst/>
          </a:prstGeom>
          <a:solidFill>
            <a:srgbClr val="F86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право 14"/>
          <p:cNvSpPr/>
          <p:nvPr/>
        </p:nvSpPr>
        <p:spPr>
          <a:xfrm flipH="1">
            <a:off x="4196443" y="5400822"/>
            <a:ext cx="993321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7401614" y="842069"/>
            <a:ext cx="336114" cy="310243"/>
          </a:xfrm>
          <a:prstGeom prst="ellipse">
            <a:avLst/>
          </a:prstGeom>
          <a:solidFill>
            <a:srgbClr val="002B82"/>
          </a:solidFill>
          <a:ln w="38100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право 16"/>
          <p:cNvSpPr/>
          <p:nvPr/>
        </p:nvSpPr>
        <p:spPr>
          <a:xfrm rot="5400000">
            <a:off x="7419630" y="1248287"/>
            <a:ext cx="300082" cy="108132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трелка вправо 18"/>
          <p:cNvSpPr/>
          <p:nvPr/>
        </p:nvSpPr>
        <p:spPr>
          <a:xfrm rot="5400000">
            <a:off x="7439648" y="2262084"/>
            <a:ext cx="256718" cy="92506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трелка вправо 19"/>
          <p:cNvSpPr/>
          <p:nvPr/>
        </p:nvSpPr>
        <p:spPr>
          <a:xfrm rot="5400000">
            <a:off x="7410481" y="3312409"/>
            <a:ext cx="374274" cy="122461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/>
          <p:cNvSpPr txBox="1"/>
          <p:nvPr/>
        </p:nvSpPr>
        <p:spPr>
          <a:xfrm>
            <a:off x="7658849" y="2159697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91557" y="3176069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831332" y="6199202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25" name="Стрелка углом 24"/>
          <p:cNvSpPr/>
          <p:nvPr/>
        </p:nvSpPr>
        <p:spPr>
          <a:xfrm rot="10800000">
            <a:off x="5682342" y="6123769"/>
            <a:ext cx="1941394" cy="472882"/>
          </a:xfrm>
          <a:prstGeom prst="ben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98621" y="6083179"/>
            <a:ext cx="20308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Вернуть данные для оплаты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02361" y="2324559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Вернуть ошибку</a:t>
            </a:r>
          </a:p>
        </p:txBody>
      </p:sp>
      <p:sp>
        <p:nvSpPr>
          <p:cNvPr id="28" name="Стрелка углом 27"/>
          <p:cNvSpPr/>
          <p:nvPr/>
        </p:nvSpPr>
        <p:spPr>
          <a:xfrm rot="16200000" flipH="1">
            <a:off x="4729904" y="3418364"/>
            <a:ext cx="2750808" cy="1419692"/>
          </a:xfrm>
          <a:prstGeom prst="bentArrow">
            <a:avLst>
              <a:gd name="adj1" fmla="val 6042"/>
              <a:gd name="adj2" fmla="val 9327"/>
              <a:gd name="adj3" fmla="val 12685"/>
              <a:gd name="adj4" fmla="val 43750"/>
            </a:avLst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9" name="Стрелка углом 28"/>
          <p:cNvSpPr/>
          <p:nvPr/>
        </p:nvSpPr>
        <p:spPr>
          <a:xfrm rot="16200000" flipH="1">
            <a:off x="4159793" y="2700825"/>
            <a:ext cx="3592108" cy="1738995"/>
          </a:xfrm>
          <a:prstGeom prst="bentArrow">
            <a:avLst>
              <a:gd name="adj1" fmla="val 5921"/>
              <a:gd name="adj2" fmla="val 9327"/>
              <a:gd name="adj3" fmla="val 12685"/>
              <a:gd name="adj4" fmla="val 43750"/>
            </a:avLst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0" name="Блок-схема: решение 29"/>
          <p:cNvSpPr/>
          <p:nvPr/>
        </p:nvSpPr>
        <p:spPr>
          <a:xfrm>
            <a:off x="6657853" y="2420367"/>
            <a:ext cx="1823636" cy="763997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900" dirty="0"/>
              <a:t>Существует такой пользователь?</a:t>
            </a:r>
          </a:p>
        </p:txBody>
      </p:sp>
      <p:sp>
        <p:nvSpPr>
          <p:cNvPr id="31" name="Блок-схема: решение 30"/>
          <p:cNvSpPr/>
          <p:nvPr/>
        </p:nvSpPr>
        <p:spPr>
          <a:xfrm>
            <a:off x="6736164" y="1452394"/>
            <a:ext cx="1667013" cy="763997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/>
              <a:t>Данные магазина валидны?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551349" y="1370133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Вернуть ошибку</a:t>
            </a:r>
          </a:p>
        </p:txBody>
      </p:sp>
      <p:sp>
        <p:nvSpPr>
          <p:cNvPr id="33" name="Стрелка вправо 32"/>
          <p:cNvSpPr/>
          <p:nvPr/>
        </p:nvSpPr>
        <p:spPr>
          <a:xfrm flipH="1">
            <a:off x="5680878" y="5780611"/>
            <a:ext cx="1257301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Блок-схема: решение 33"/>
          <p:cNvSpPr/>
          <p:nvPr/>
        </p:nvSpPr>
        <p:spPr>
          <a:xfrm>
            <a:off x="6764111" y="5617087"/>
            <a:ext cx="1667013" cy="582115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/>
              <a:t>Заказ создан?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80878" y="5503612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Вернуть ошибку</a:t>
            </a:r>
          </a:p>
        </p:txBody>
      </p:sp>
      <p:sp>
        <p:nvSpPr>
          <p:cNvPr id="39" name="Стрелка вправо 38"/>
          <p:cNvSpPr/>
          <p:nvPr/>
        </p:nvSpPr>
        <p:spPr>
          <a:xfrm rot="5400000">
            <a:off x="7128815" y="4490409"/>
            <a:ext cx="911788" cy="144247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Стрелка вправо 39"/>
          <p:cNvSpPr/>
          <p:nvPr/>
        </p:nvSpPr>
        <p:spPr>
          <a:xfrm rot="5400000">
            <a:off x="7502033" y="5494548"/>
            <a:ext cx="187138" cy="122461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6825343" y="5016847"/>
            <a:ext cx="1577834" cy="489857"/>
          </a:xfrm>
          <a:prstGeom prst="roundRect">
            <a:avLst/>
          </a:prstGeom>
          <a:solidFill>
            <a:srgbClr val="002B82"/>
          </a:solidFill>
          <a:ln w="19050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заказа</a:t>
            </a:r>
          </a:p>
        </p:txBody>
      </p:sp>
      <p:sp>
        <p:nvSpPr>
          <p:cNvPr id="41" name="Стрелка вправо 40"/>
          <p:cNvSpPr/>
          <p:nvPr/>
        </p:nvSpPr>
        <p:spPr>
          <a:xfrm>
            <a:off x="8403176" y="5013259"/>
            <a:ext cx="2373680" cy="216265"/>
          </a:xfrm>
          <a:prstGeom prst="rightArrow">
            <a:avLst/>
          </a:prstGeom>
          <a:solidFill>
            <a:srgbClr val="F86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Стрелка вправо 41"/>
          <p:cNvSpPr/>
          <p:nvPr/>
        </p:nvSpPr>
        <p:spPr>
          <a:xfrm flipH="1">
            <a:off x="8403175" y="5258245"/>
            <a:ext cx="2373680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8058211" y="4718756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45" name="Стрелка углом 44"/>
          <p:cNvSpPr/>
          <p:nvPr/>
        </p:nvSpPr>
        <p:spPr>
          <a:xfrm rot="16200000" flipH="1">
            <a:off x="5448613" y="3986526"/>
            <a:ext cx="1756157" cy="1288701"/>
          </a:xfrm>
          <a:prstGeom prst="bentArrow">
            <a:avLst>
              <a:gd name="adj1" fmla="val 6042"/>
              <a:gd name="adj2" fmla="val 9327"/>
              <a:gd name="adj3" fmla="val 12685"/>
              <a:gd name="adj4" fmla="val 43750"/>
            </a:avLst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6" name="Блок-схема: решение 35"/>
          <p:cNvSpPr/>
          <p:nvPr/>
        </p:nvSpPr>
        <p:spPr>
          <a:xfrm>
            <a:off x="6764110" y="3559487"/>
            <a:ext cx="1667013" cy="547150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/>
              <a:t>Валидна сумма?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793033" y="3326605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Вернуть ошибку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99685" y="6245368"/>
            <a:ext cx="5151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2B82"/>
                </a:solidFill>
                <a:latin typeface="Bahnschrift" pitchFamily="34" charset="0"/>
              </a:rPr>
              <a:t>Схема 4 – Схема работы метода создания заказа проекта системы лояльности ООО «АИС Город»</a:t>
            </a:r>
          </a:p>
        </p:txBody>
      </p:sp>
    </p:spTree>
    <p:extLst>
      <p:ext uri="{BB962C8B-B14F-4D97-AF65-F5344CB8AC3E}">
        <p14:creationId xmlns:p14="http://schemas.microsoft.com/office/powerpoint/2010/main" val="45555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6305</TotalTime>
  <Words>1506</Words>
  <Application>Microsoft Office PowerPoint</Application>
  <PresentationFormat>Широкоэкранный</PresentationFormat>
  <Paragraphs>254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9" baseType="lpstr">
      <vt:lpstr>MS Mincho</vt:lpstr>
      <vt:lpstr>Arial</vt:lpstr>
      <vt:lpstr>Bahnschrift</vt:lpstr>
      <vt:lpstr>Calibri</vt:lpstr>
      <vt:lpstr>Calibri Light</vt:lpstr>
      <vt:lpstr>Century Schoolbook</vt:lpstr>
      <vt:lpstr>Courier New</vt:lpstr>
      <vt:lpstr>Montserrat Medium</vt:lpstr>
      <vt:lpstr>Roboto</vt:lpstr>
      <vt:lpstr>Roboto Slab ExtraLight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Евгения</dc:creator>
  <cp:lastModifiedBy>Татьяна Иванова</cp:lastModifiedBy>
  <cp:revision>270</cp:revision>
  <dcterms:created xsi:type="dcterms:W3CDTF">2023-05-25T06:36:40Z</dcterms:created>
  <dcterms:modified xsi:type="dcterms:W3CDTF">2024-06-02T12:26:40Z</dcterms:modified>
</cp:coreProperties>
</file>