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9"/>
  </p:notesMasterIdLst>
  <p:sldIdLst>
    <p:sldId id="257" r:id="rId2"/>
    <p:sldId id="285" r:id="rId3"/>
    <p:sldId id="289" r:id="rId4"/>
    <p:sldId id="286" r:id="rId5"/>
    <p:sldId id="287" r:id="rId6"/>
    <p:sldId id="261" r:id="rId7"/>
    <p:sldId id="273" r:id="rId8"/>
    <p:sldId id="275" r:id="rId9"/>
    <p:sldId id="279" r:id="rId10"/>
    <p:sldId id="291" r:id="rId11"/>
    <p:sldId id="290" r:id="rId12"/>
    <p:sldId id="280" r:id="rId13"/>
    <p:sldId id="276" r:id="rId14"/>
    <p:sldId id="278" r:id="rId15"/>
    <p:sldId id="281" r:id="rId16"/>
    <p:sldId id="282" r:id="rId17"/>
    <p:sldId id="265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279" userDrawn="1">
          <p15:clr>
            <a:srgbClr val="A4A3A4"/>
          </p15:clr>
        </p15:guide>
        <p15:guide id="3" pos="3817" userDrawn="1">
          <p15:clr>
            <a:srgbClr val="A4A3A4"/>
          </p15:clr>
        </p15:guide>
        <p15:guide id="4" pos="7423" userDrawn="1">
          <p15:clr>
            <a:srgbClr val="A4A3A4"/>
          </p15:clr>
        </p15:guide>
        <p15:guide id="5" pos="4339" userDrawn="1">
          <p15:clr>
            <a:srgbClr val="A4A3A4"/>
          </p15:clr>
        </p15:guide>
        <p15:guide id="6" pos="4384" userDrawn="1">
          <p15:clr>
            <a:srgbClr val="A4A3A4"/>
          </p15:clr>
        </p15:guide>
        <p15:guide id="7" orient="horz" pos="1117" userDrawn="1">
          <p15:clr>
            <a:srgbClr val="A4A3A4"/>
          </p15:clr>
        </p15:guide>
        <p15:guide id="8" orient="horz" pos="754" userDrawn="1">
          <p15:clr>
            <a:srgbClr val="A4A3A4"/>
          </p15:clr>
        </p15:guide>
        <p15:guide id="9" pos="3137" userDrawn="1">
          <p15:clr>
            <a:srgbClr val="A4A3A4"/>
          </p15:clr>
        </p15:guide>
        <p15:guide id="10" pos="350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Евгения" initials="Е" lastIdx="1" clrIdx="0">
    <p:extLst>
      <p:ext uri="{19B8F6BF-5375-455C-9EA6-DF929625EA0E}">
        <p15:presenceInfo xmlns="" xmlns:p15="http://schemas.microsoft.com/office/powerpoint/2012/main" userId="Евгения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B82"/>
    <a:srgbClr val="47A9FF"/>
    <a:srgbClr val="F86512"/>
    <a:srgbClr val="FFA900"/>
    <a:srgbClr val="F91778"/>
    <a:srgbClr val="3A67B8"/>
    <a:srgbClr val="F3E6FA"/>
    <a:srgbClr val="D4EAFC"/>
    <a:srgbClr val="C2CCF2"/>
    <a:srgbClr val="00A1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Темный стиль 1 - акцент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Темный стиль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Темный стиль 1 - акцент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5758FB7-9AC5-4552-8A53-C91805E547FA}" styleName="Стиль из темы 1 - акцент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-936" y="-462"/>
      </p:cViewPr>
      <p:guideLst>
        <p:guide orient="horz" pos="2160"/>
        <p:guide orient="horz" pos="1117"/>
        <p:guide orient="horz" pos="754"/>
        <p:guide pos="279"/>
        <p:guide pos="3817"/>
        <p:guide pos="7423"/>
        <p:guide pos="4339"/>
        <p:guide pos="4384"/>
        <p:guide pos="3137"/>
        <p:guide pos="350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4" d="100"/>
          <a:sy n="84" d="100"/>
        </p:scale>
        <p:origin x="382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A3F8A2-3B62-42DF-9095-2AFA187D873C}" type="datetimeFigureOut">
              <a:rPr lang="ru-RU" smtClean="0"/>
              <a:t>31.05.2024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A1D625-EAB9-4F4A-AABC-7CF52EC5D2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38772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C8080226-4DB0-4517-8F32-05A5680E1D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="" xmlns:a16="http://schemas.microsoft.com/office/drawing/2014/main" id="{4E6669A5-69B9-463F-8CDA-CAD3838CF7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4BA8D57B-DAD4-4CDE-96D4-B23A72D6F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F4571-5246-4336-844C-3639210E862E}" type="datetime1">
              <a:rPr lang="ru-RU" smtClean="0"/>
              <a:t>31.05.2024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A037300C-B7BE-4E45-B99C-1BAB80474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4FA92332-AC56-4F2F-AE02-013B01666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6B1F-0750-41DB-8F6A-D201E2389C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5042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35DB2AC3-50F8-4877-9761-4690C6FA8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4642AD1C-2B48-4EE0-81D2-680BAEB957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="" xmlns:a16="http://schemas.microsoft.com/office/drawing/2014/main" id="{512D5BBB-55A6-4530-A97C-8E2EA0D2E8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="" xmlns:a16="http://schemas.microsoft.com/office/drawing/2014/main" id="{4EC52DAF-7ADD-449A-8659-9F5388F7A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0276B-0792-4E1E-9214-0C369079026E}" type="datetime1">
              <a:rPr lang="ru-RU" smtClean="0"/>
              <a:t>31.05.2024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="" xmlns:a16="http://schemas.microsoft.com/office/drawing/2014/main" id="{F58AD255-2DFD-4776-AEF0-D8BBAEE0D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="" xmlns:a16="http://schemas.microsoft.com/office/drawing/2014/main" id="{5019A434-61AD-42E0-85C2-AA4168B83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6B1F-0750-41DB-8F6A-D201E2389C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5484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AB814B22-A3FA-4BC5-9CCF-7A3F1FEE4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="" xmlns:a16="http://schemas.microsoft.com/office/drawing/2014/main" id="{E6C24574-E644-4481-9BF6-16DEAEAD63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="" xmlns:a16="http://schemas.microsoft.com/office/drawing/2014/main" id="{15CDB79F-4B12-4133-9809-5752BEC36E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="" xmlns:a16="http://schemas.microsoft.com/office/drawing/2014/main" id="{56E66232-513C-4645-A840-C07466412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62380-640A-4E41-A65C-E223B8624FC8}" type="datetime1">
              <a:rPr lang="ru-RU" smtClean="0"/>
              <a:t>31.05.2024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="" xmlns:a16="http://schemas.microsoft.com/office/drawing/2014/main" id="{1673FFE2-6C35-4425-A51B-DCEB93B96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="" xmlns:a16="http://schemas.microsoft.com/office/drawing/2014/main" id="{B18C6F80-5C8D-48EB-88A2-B49132E00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6B1F-0750-41DB-8F6A-D201E2389C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7085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DB8B75DB-AAD4-4024-9938-3848AC622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="" xmlns:a16="http://schemas.microsoft.com/office/drawing/2014/main" id="{E44512D5-7101-4345-A5F1-5ED5F87F01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8A1EDD17-4B56-41D9-9CFF-7783E7560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51EA9-C183-4BFA-B474-642EDAA0370D}" type="datetime1">
              <a:rPr lang="ru-RU" smtClean="0"/>
              <a:t>31.05.2024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D049CD1D-02D4-4A05-A798-D9A9634C0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203F0B95-9A63-47FC-8D7B-007D81543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6B1F-0750-41DB-8F6A-D201E2389C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8829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="" xmlns:a16="http://schemas.microsoft.com/office/drawing/2014/main" id="{D859F4FA-AF46-4528-8389-8CD4794B8C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="" xmlns:a16="http://schemas.microsoft.com/office/drawing/2014/main" id="{59825218-8ABD-4D91-9A1E-C2AFE0F85B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E8023D65-C371-4EC1-80E4-837717A56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14F73-2A95-4B07-81E8-74E04B18BEBD}" type="datetime1">
              <a:rPr lang="ru-RU" smtClean="0"/>
              <a:t>31.05.2024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8EAA5872-BEF2-4C4F-9378-86297D547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DC215631-8925-41F0-8D38-63A3B85E8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6B1F-0750-41DB-8F6A-D201E2389C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8190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>
            <a:extLst>
              <a:ext uri="{FF2B5EF4-FFF2-40B4-BE49-F238E27FC236}">
                <a16:creationId xmlns="" xmlns:a16="http://schemas.microsoft.com/office/drawing/2014/main" id="{614EB6CA-57A2-4B17-8FCE-8330B4EA9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6B1F-0750-41DB-8F6A-D201E2389C1C}" type="slidenum">
              <a:rPr lang="ru-RU" smtClean="0"/>
              <a:t>‹#›</a:t>
            </a:fld>
            <a:endParaRPr lang="ru-RU"/>
          </a:p>
        </p:txBody>
      </p:sp>
      <p:pic>
        <p:nvPicPr>
          <p:cNvPr id="11" name="Рисунок 10">
            <a:extLst>
              <a:ext uri="{FF2B5EF4-FFF2-40B4-BE49-F238E27FC236}">
                <a16:creationId xmlns="" xmlns:a16="http://schemas.microsoft.com/office/drawing/2014/main" id="{7B3D99E0-53A4-47C7-B62E-870D1595CC7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7297" y="971388"/>
            <a:ext cx="6646605" cy="5750087"/>
          </a:xfrm>
          <a:prstGeom prst="rect">
            <a:avLst/>
          </a:prstGeom>
        </p:spPr>
      </p:pic>
      <p:sp>
        <p:nvSpPr>
          <p:cNvPr id="13" name="Рисунок 12">
            <a:extLst>
              <a:ext uri="{FF2B5EF4-FFF2-40B4-BE49-F238E27FC236}">
                <a16:creationId xmlns="" xmlns:a16="http://schemas.microsoft.com/office/drawing/2014/main" id="{8C26C231-FA23-4282-9DF5-245170653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84031" y="1366838"/>
            <a:ext cx="6063457" cy="3431381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1314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=""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7378" userDrawn="1">
          <p15:clr>
            <a:srgbClr val="FBAE40"/>
          </p15:clr>
        </p15:guide>
        <p15:guide id="4" pos="325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Рисунок 6">
            <a:extLst>
              <a:ext uri="{FF2B5EF4-FFF2-40B4-BE49-F238E27FC236}">
                <a16:creationId xmlns="" xmlns:a16="http://schemas.microsoft.com/office/drawing/2014/main" id="{3A9800C3-D834-4903-B707-AD4150FCDBA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415034" y="4378080"/>
            <a:ext cx="4309892" cy="2424315"/>
          </a:xfrm>
          <a:prstGeom prst="roundRect">
            <a:avLst>
              <a:gd name="adj" fmla="val 4190"/>
            </a:avLst>
          </a:prstGeom>
          <a:solidFill>
            <a:schemeClr val="tx1">
              <a:alpha val="5000"/>
            </a:schemeClr>
          </a:solidFill>
          <a:effectLst>
            <a:reflection blurRad="76200" stA="40000" endPos="98000" dir="5400000" sy="-100000" algn="bl" rotWithShape="0"/>
          </a:effectLst>
          <a:scene3d>
            <a:camera prst="orthographicFront">
              <a:rot lat="19800000" lon="3240000" rev="17880000"/>
            </a:camera>
            <a:lightRig rig="soft" dir="t"/>
          </a:scene3d>
          <a:sp3d extrusionH="95250" prstMaterial="plastic"/>
        </p:spPr>
        <p:txBody>
          <a:bodyPr/>
          <a:lstStyle/>
          <a:p>
            <a:endParaRPr lang="ru-RU"/>
          </a:p>
        </p:txBody>
      </p:sp>
      <p:sp>
        <p:nvSpPr>
          <p:cNvPr id="8" name="Рисунок 6">
            <a:extLst>
              <a:ext uri="{FF2B5EF4-FFF2-40B4-BE49-F238E27FC236}">
                <a16:creationId xmlns="" xmlns:a16="http://schemas.microsoft.com/office/drawing/2014/main" id="{AF555082-799C-4823-AE79-FBBEA03A4DE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618951" y="2838152"/>
            <a:ext cx="4309892" cy="2424315"/>
          </a:xfrm>
          <a:prstGeom prst="roundRect">
            <a:avLst>
              <a:gd name="adj" fmla="val 4190"/>
            </a:avLst>
          </a:prstGeom>
          <a:solidFill>
            <a:schemeClr val="tx1">
              <a:alpha val="5000"/>
            </a:schemeClr>
          </a:solidFill>
          <a:effectLst>
            <a:reflection blurRad="76200" stA="40000" endPos="98000" dir="5400000" sy="-100000" algn="bl" rotWithShape="0"/>
          </a:effectLst>
          <a:scene3d>
            <a:camera prst="orthographicFront">
              <a:rot lat="19800000" lon="3240000" rev="17880000"/>
            </a:camera>
            <a:lightRig rig="soft" dir="t"/>
          </a:scene3d>
          <a:sp3d extrusionH="95250" prstMaterial="plastic"/>
        </p:spPr>
        <p:txBody>
          <a:bodyPr/>
          <a:lstStyle/>
          <a:p>
            <a:endParaRPr lang="ru-RU"/>
          </a:p>
        </p:txBody>
      </p:sp>
      <p:sp>
        <p:nvSpPr>
          <p:cNvPr id="9" name="Рисунок 6">
            <a:extLst>
              <a:ext uri="{FF2B5EF4-FFF2-40B4-BE49-F238E27FC236}">
                <a16:creationId xmlns="" xmlns:a16="http://schemas.microsoft.com/office/drawing/2014/main" id="{A193D461-88D6-4E8D-A91D-AC79EEB2A3C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795652" y="1325676"/>
            <a:ext cx="4309892" cy="2424315"/>
          </a:xfrm>
          <a:prstGeom prst="roundRect">
            <a:avLst>
              <a:gd name="adj" fmla="val 4190"/>
            </a:avLst>
          </a:prstGeom>
          <a:solidFill>
            <a:schemeClr val="tx1">
              <a:alpha val="5000"/>
            </a:schemeClr>
          </a:solidFill>
          <a:effectLst>
            <a:reflection blurRad="76200" stA="40000" endPos="98000" dir="5400000" sy="-100000" algn="bl" rotWithShape="0"/>
          </a:effectLst>
          <a:scene3d>
            <a:camera prst="orthographicFront">
              <a:rot lat="19800000" lon="3240000" rev="17880000"/>
            </a:camera>
            <a:lightRig rig="soft" dir="t"/>
          </a:scene3d>
          <a:sp3d extrusionH="95250" prstMaterial="plastic"/>
        </p:spPr>
        <p:txBody>
          <a:bodyPr/>
          <a:lstStyle/>
          <a:p>
            <a:endParaRPr lang="ru-RU" dirty="0"/>
          </a:p>
        </p:txBody>
      </p:sp>
      <p:sp>
        <p:nvSpPr>
          <p:cNvPr id="10" name="Рисунок 6">
            <a:extLst>
              <a:ext uri="{FF2B5EF4-FFF2-40B4-BE49-F238E27FC236}">
                <a16:creationId xmlns="" xmlns:a16="http://schemas.microsoft.com/office/drawing/2014/main" id="{61DD5022-27B9-481C-9E9B-B35014E073F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51806" y="-186800"/>
            <a:ext cx="4309892" cy="2424315"/>
          </a:xfrm>
          <a:prstGeom prst="roundRect">
            <a:avLst>
              <a:gd name="adj" fmla="val 4190"/>
            </a:avLst>
          </a:prstGeom>
          <a:solidFill>
            <a:schemeClr val="tx1">
              <a:alpha val="5000"/>
            </a:schemeClr>
          </a:solidFill>
          <a:effectLst>
            <a:reflection blurRad="76200" stA="40000" endPos="98000" dir="5400000" sy="-100000" algn="bl" rotWithShape="0"/>
          </a:effectLst>
          <a:scene3d>
            <a:camera prst="orthographicFront">
              <a:rot lat="19800000" lon="3240000" rev="17880000"/>
            </a:camera>
            <a:lightRig rig="soft" dir="t"/>
          </a:scene3d>
          <a:sp3d extrusionH="95250" prstMaterial="plastic"/>
        </p:spPr>
        <p:txBody>
          <a:bodyPr/>
          <a:lstStyle/>
          <a:p>
            <a:endParaRPr lang="ru-RU"/>
          </a:p>
        </p:txBody>
      </p:sp>
      <p:sp>
        <p:nvSpPr>
          <p:cNvPr id="11" name="Рисунок 6">
            <a:extLst>
              <a:ext uri="{FF2B5EF4-FFF2-40B4-BE49-F238E27FC236}">
                <a16:creationId xmlns="" xmlns:a16="http://schemas.microsoft.com/office/drawing/2014/main" id="{C05C0981-1E88-49DB-A936-85974EDBD93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804501" y="-828782"/>
            <a:ext cx="4309892" cy="2424315"/>
          </a:xfrm>
          <a:prstGeom prst="roundRect">
            <a:avLst>
              <a:gd name="adj" fmla="val 4190"/>
            </a:avLst>
          </a:prstGeom>
          <a:solidFill>
            <a:schemeClr val="tx1">
              <a:alpha val="5000"/>
            </a:schemeClr>
          </a:solidFill>
          <a:effectLst>
            <a:reflection blurRad="76200" stA="40000" endPos="98000" dir="5400000" sy="-100000" algn="bl" rotWithShape="0"/>
          </a:effectLst>
          <a:scene3d>
            <a:camera prst="orthographicFront">
              <a:rot lat="19800000" lon="3240000" rev="17880000"/>
            </a:camera>
            <a:lightRig rig="soft" dir="t"/>
          </a:scene3d>
          <a:sp3d extrusionH="95250" prstMaterial="plastic"/>
        </p:spPr>
        <p:txBody>
          <a:bodyPr/>
          <a:lstStyle/>
          <a:p>
            <a:endParaRPr lang="ru-RU"/>
          </a:p>
        </p:txBody>
      </p:sp>
      <p:sp>
        <p:nvSpPr>
          <p:cNvPr id="12" name="Рисунок 6">
            <a:extLst>
              <a:ext uri="{FF2B5EF4-FFF2-40B4-BE49-F238E27FC236}">
                <a16:creationId xmlns="" xmlns:a16="http://schemas.microsoft.com/office/drawing/2014/main" id="{B5B5B3CE-FBDA-4C11-96AA-76F6B8D0B661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639451" y="711146"/>
            <a:ext cx="4309892" cy="2424315"/>
          </a:xfrm>
          <a:prstGeom prst="roundRect">
            <a:avLst>
              <a:gd name="adj" fmla="val 4190"/>
            </a:avLst>
          </a:prstGeom>
          <a:solidFill>
            <a:schemeClr val="tx1">
              <a:alpha val="5000"/>
            </a:schemeClr>
          </a:solidFill>
          <a:effectLst>
            <a:reflection blurRad="76200" stA="40000" endPos="98000" dir="5400000" sy="-100000" algn="bl" rotWithShape="0"/>
          </a:effectLst>
          <a:scene3d>
            <a:camera prst="orthographicFront">
              <a:rot lat="19800000" lon="3240000" rev="17880000"/>
            </a:camera>
            <a:lightRig rig="soft" dir="t"/>
          </a:scene3d>
          <a:sp3d extrusionH="95250" prstMaterial="plastic"/>
        </p:spPr>
        <p:txBody>
          <a:bodyPr/>
          <a:lstStyle/>
          <a:p>
            <a:endParaRPr lang="ru-RU"/>
          </a:p>
        </p:txBody>
      </p:sp>
      <p:sp>
        <p:nvSpPr>
          <p:cNvPr id="13" name="Рисунок 6">
            <a:extLst>
              <a:ext uri="{FF2B5EF4-FFF2-40B4-BE49-F238E27FC236}">
                <a16:creationId xmlns="" xmlns:a16="http://schemas.microsoft.com/office/drawing/2014/main" id="{F0CF6B2B-48A8-43AD-944E-1F969C6F9473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493346" y="2216842"/>
            <a:ext cx="4309892" cy="2424315"/>
          </a:xfrm>
          <a:prstGeom prst="roundRect">
            <a:avLst>
              <a:gd name="adj" fmla="val 4190"/>
            </a:avLst>
          </a:prstGeom>
          <a:solidFill>
            <a:schemeClr val="tx1">
              <a:alpha val="5000"/>
            </a:schemeClr>
          </a:solidFill>
          <a:effectLst>
            <a:reflection blurRad="76200" stA="40000" endPos="98000" dir="5400000" sy="-100000" algn="bl" rotWithShape="0"/>
          </a:effectLst>
          <a:scene3d>
            <a:camera prst="orthographicFront">
              <a:rot lat="19800000" lon="3240000" rev="17880000"/>
            </a:camera>
            <a:lightRig rig="soft" dir="t"/>
          </a:scene3d>
          <a:sp3d extrusionH="95250" prstMaterial="plastic"/>
        </p:spPr>
        <p:txBody>
          <a:bodyPr/>
          <a:lstStyle/>
          <a:p>
            <a:endParaRPr lang="ru-RU"/>
          </a:p>
        </p:txBody>
      </p:sp>
      <p:sp>
        <p:nvSpPr>
          <p:cNvPr id="14" name="Рисунок 6">
            <a:extLst>
              <a:ext uri="{FF2B5EF4-FFF2-40B4-BE49-F238E27FC236}">
                <a16:creationId xmlns="" xmlns:a16="http://schemas.microsoft.com/office/drawing/2014/main" id="{ADE8E75D-202B-4C70-BFA4-988B02B5CE9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7257933" y="-1122322"/>
            <a:ext cx="4309892" cy="2424315"/>
          </a:xfrm>
          <a:prstGeom prst="roundRect">
            <a:avLst>
              <a:gd name="adj" fmla="val 4190"/>
            </a:avLst>
          </a:prstGeom>
          <a:solidFill>
            <a:schemeClr val="tx1">
              <a:alpha val="5000"/>
            </a:schemeClr>
          </a:solidFill>
          <a:effectLst>
            <a:reflection blurRad="76200" stA="40000" endPos="98000" dir="5400000" sy="-100000" algn="bl" rotWithShape="0"/>
          </a:effectLst>
          <a:scene3d>
            <a:camera prst="orthographicFront">
              <a:rot lat="19800000" lon="3240000" rev="17880000"/>
            </a:camera>
            <a:lightRig rig="soft" dir="t"/>
          </a:scene3d>
          <a:sp3d extrusionH="95250" prstMaterial="plastic"/>
        </p:spPr>
        <p:txBody>
          <a:bodyPr/>
          <a:lstStyle/>
          <a:p>
            <a:endParaRPr lang="ru-RU"/>
          </a:p>
        </p:txBody>
      </p:sp>
      <p:sp>
        <p:nvSpPr>
          <p:cNvPr id="15" name="Рисунок 6">
            <a:extLst>
              <a:ext uri="{FF2B5EF4-FFF2-40B4-BE49-F238E27FC236}">
                <a16:creationId xmlns="" xmlns:a16="http://schemas.microsoft.com/office/drawing/2014/main" id="{231D67C5-E9C4-4369-A360-8980AA1C247A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10172150" y="383375"/>
            <a:ext cx="4309892" cy="2424315"/>
          </a:xfrm>
          <a:prstGeom prst="roundRect">
            <a:avLst>
              <a:gd name="adj" fmla="val 4190"/>
            </a:avLst>
          </a:prstGeom>
          <a:solidFill>
            <a:schemeClr val="tx1">
              <a:alpha val="5000"/>
            </a:schemeClr>
          </a:solidFill>
          <a:effectLst>
            <a:reflection blurRad="76200" stA="40000" endPos="98000" dir="5400000" sy="-100000" algn="bl" rotWithShape="0"/>
          </a:effectLst>
          <a:scene3d>
            <a:camera prst="orthographicFront">
              <a:rot lat="19800000" lon="3240000" rev="17880000"/>
            </a:camera>
            <a:lightRig rig="soft" dir="t"/>
          </a:scene3d>
          <a:sp3d extrusionH="95250" prstMaterial="plastic"/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9141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A1AEA92F-839C-496F-8FC1-5E287D8A2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05811FB0-3900-4228-9879-BD973634C2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DF40E661-06C7-4BAB-A816-E7D6FFF85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26059-F1B0-4161-9738-143CBC6AE5C3}" type="datetime1">
              <a:rPr lang="ru-RU" smtClean="0"/>
              <a:t>31.05.2024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E9784D37-EE4E-4890-A77C-7B0DE6B59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46946C92-E612-4D72-B219-2DE77697C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6B1F-0750-41DB-8F6A-D201E2389C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3886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90FECFF7-8A53-4108-BC41-B61D77B49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="" xmlns:a16="http://schemas.microsoft.com/office/drawing/2014/main" id="{B8B0AFBF-6D63-4079-93AA-8C079001F1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82A39957-ED82-451F-8D8B-2DD52B7DE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02D4D-3A9F-414A-A2FD-C66D78AE433D}" type="datetime1">
              <a:rPr lang="ru-RU" smtClean="0"/>
              <a:t>31.05.2024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04EB4C03-7D3D-4F61-A805-06681A200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C768170C-7A01-4DE8-BF99-58C767EDF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6B1F-0750-41DB-8F6A-D201E2389C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2533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074B9D22-1441-4B0B-8FC6-97FCF22E2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C5B8BC88-B05D-428A-A7C3-7C7151D64C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="" xmlns:a16="http://schemas.microsoft.com/office/drawing/2014/main" id="{782459F2-2961-4F40-8DA0-9589D2AE72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="" xmlns:a16="http://schemas.microsoft.com/office/drawing/2014/main" id="{8FCC808B-7B2F-4978-BC84-226706F70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963D5-4EFB-41C3-A9B5-D8A5E4364F7C}" type="datetime1">
              <a:rPr lang="ru-RU" smtClean="0"/>
              <a:t>31.05.2024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="" xmlns:a16="http://schemas.microsoft.com/office/drawing/2014/main" id="{AAEC5CE7-5DB9-4CFF-A82C-C1DF1A060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="" xmlns:a16="http://schemas.microsoft.com/office/drawing/2014/main" id="{85FC99DE-5F9E-4A93-AAD9-AB394579E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6B1F-0750-41DB-8F6A-D201E2389C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7478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C8BCEA6B-3E00-43CF-823D-9C46ECC10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="" xmlns:a16="http://schemas.microsoft.com/office/drawing/2014/main" id="{0FF08317-0D3B-465F-BD39-46A42D6DC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="" xmlns:a16="http://schemas.microsoft.com/office/drawing/2014/main" id="{A372B717-6D01-47E3-901B-CBA12010E9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="" xmlns:a16="http://schemas.microsoft.com/office/drawing/2014/main" id="{22E3E500-8648-41DB-A3F6-EB0F2D033A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="" xmlns:a16="http://schemas.microsoft.com/office/drawing/2014/main" id="{8E48B21D-BC4A-404D-A95E-923599C400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="" xmlns:a16="http://schemas.microsoft.com/office/drawing/2014/main" id="{799F8618-3149-4088-835F-BE6C7C887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95FED-03D5-4D69-906C-7015930249F9}" type="datetime1">
              <a:rPr lang="ru-RU" smtClean="0"/>
              <a:t>31.05.2024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="" xmlns:a16="http://schemas.microsoft.com/office/drawing/2014/main" id="{73CEF1EA-1AB5-4F33-9E0F-2016BBA86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="" xmlns:a16="http://schemas.microsoft.com/office/drawing/2014/main" id="{13F9A4EA-933B-44D9-B245-33F44EE67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6B1F-0750-41DB-8F6A-D201E2389C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7251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7CDE5BAD-1AE7-4034-9BD5-58A47AF21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="" xmlns:a16="http://schemas.microsoft.com/office/drawing/2014/main" id="{4CA6228C-2A37-4548-A1BA-245F38336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6DD34-03CB-4526-A513-2E3B5FBF108C}" type="datetime1">
              <a:rPr lang="ru-RU" smtClean="0"/>
              <a:t>31.05.2024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="" xmlns:a16="http://schemas.microsoft.com/office/drawing/2014/main" id="{D1E9F5F6-BEDC-4D50-A9A6-665DBC201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="" xmlns:a16="http://schemas.microsoft.com/office/drawing/2014/main" id="{3AF3A39F-9E86-406B-B0E8-75F9DDC24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6B1F-0750-41DB-8F6A-D201E2389C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3840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="" xmlns:a16="http://schemas.microsoft.com/office/drawing/2014/main" id="{8A0C7D40-FA68-4548-A171-05FEC4F18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2BFDA-FD28-4157-ACB5-B2A297CD0D2F}" type="datetime1">
              <a:rPr lang="ru-RU" smtClean="0"/>
              <a:t>31.05.2024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="" xmlns:a16="http://schemas.microsoft.com/office/drawing/2014/main" id="{CDD5CC54-5F33-4F77-AC77-6E974CEF4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="" xmlns:a16="http://schemas.microsoft.com/office/drawing/2014/main" id="{6286BC59-3C49-4DFB-85B0-B07F42D8A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6B1F-0750-41DB-8F6A-D201E2389C1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51616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E4B4F1CD-B0D3-4C85-845E-DD399CDED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="" xmlns:a16="http://schemas.microsoft.com/office/drawing/2014/main" id="{75A59F4B-F998-439C-9679-10B0C8568B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1B91162D-4D8E-486C-ACBB-074803DE2D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48B707-111D-4BBB-B1A8-8E4D9FDE9760}" type="datetime1">
              <a:rPr lang="ru-RU" smtClean="0"/>
              <a:t>31.05.2024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86CA6D4D-69F5-438A-BDBB-6B45E8E3ED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7609B196-0738-47AC-AA48-F4ED389805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CC6B1F-0750-41DB-8F6A-D201E2389C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7541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60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3.png"/><Relationship Id="rId7" Type="http://schemas.openxmlformats.org/officeDocument/2006/relationships/image" Target="../media/image3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5.pn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3.png"/><Relationship Id="rId7" Type="http://schemas.openxmlformats.org/officeDocument/2006/relationships/image" Target="../media/image3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5.png"/><Relationship Id="rId5" Type="http://schemas.openxmlformats.org/officeDocument/2006/relationships/image" Target="../media/image6.png"/><Relationship Id="rId4" Type="http://schemas.openxmlformats.org/officeDocument/2006/relationships/image" Target="../media/image4.png"/><Relationship Id="rId9" Type="http://schemas.openxmlformats.org/officeDocument/2006/relationships/image" Target="../media/image3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5.pn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.png"/><Relationship Id="rId7" Type="http://schemas.openxmlformats.org/officeDocument/2006/relationships/image" Target="../media/image3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5.png"/><Relationship Id="rId5" Type="http://schemas.openxmlformats.org/officeDocument/2006/relationships/image" Target="../media/image6.png"/><Relationship Id="rId10" Type="http://schemas.openxmlformats.org/officeDocument/2006/relationships/image" Target="../media/image39.png"/><Relationship Id="rId4" Type="http://schemas.openxmlformats.org/officeDocument/2006/relationships/image" Target="../media/image4.png"/><Relationship Id="rId9" Type="http://schemas.openxmlformats.org/officeDocument/2006/relationships/image" Target="../media/image3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3.png"/><Relationship Id="rId7" Type="http://schemas.openxmlformats.org/officeDocument/2006/relationships/image" Target="../media/image4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5.png"/><Relationship Id="rId5" Type="http://schemas.openxmlformats.org/officeDocument/2006/relationships/image" Target="../media/image6.png"/><Relationship Id="rId4" Type="http://schemas.openxmlformats.org/officeDocument/2006/relationships/image" Target="../media/image4.png"/><Relationship Id="rId9" Type="http://schemas.openxmlformats.org/officeDocument/2006/relationships/image" Target="../media/image4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5.pn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4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5.png"/><Relationship Id="rId5" Type="http://schemas.openxmlformats.org/officeDocument/2006/relationships/image" Target="../media/image6.png"/><Relationship Id="rId4" Type="http://schemas.openxmlformats.org/officeDocument/2006/relationships/image" Target="../media/image4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5.pn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.png"/><Relationship Id="rId11" Type="http://schemas.openxmlformats.org/officeDocument/2006/relationships/image" Target="../media/image11.png"/><Relationship Id="rId5" Type="http://schemas.openxmlformats.org/officeDocument/2006/relationships/image" Target="../media/image6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3.png"/><Relationship Id="rId7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.png"/><Relationship Id="rId5" Type="http://schemas.openxmlformats.org/officeDocument/2006/relationships/image" Target="../media/image6.png"/><Relationship Id="rId4" Type="http://schemas.openxmlformats.org/officeDocument/2006/relationships/image" Target="../media/image4.png"/><Relationship Id="rId9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3.png"/><Relationship Id="rId7" Type="http://schemas.openxmlformats.org/officeDocument/2006/relationships/image" Target="../media/image2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5.pn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30.png"/><Relationship Id="rId3" Type="http://schemas.openxmlformats.org/officeDocument/2006/relationships/image" Target="../media/image3.png"/><Relationship Id="rId7" Type="http://schemas.openxmlformats.org/officeDocument/2006/relationships/image" Target="../media/image4.png"/><Relationship Id="rId12" Type="http://schemas.openxmlformats.org/officeDocument/2006/relationships/image" Target="../media/image2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7.jpeg"/><Relationship Id="rId11" Type="http://schemas.microsoft.com/office/2007/relationships/hdphoto" Target="../media/hdphoto1.wdp"/><Relationship Id="rId5" Type="http://schemas.openxmlformats.org/officeDocument/2006/relationships/image" Target="../media/image26.jpeg"/><Relationship Id="rId10" Type="http://schemas.openxmlformats.org/officeDocument/2006/relationships/image" Target="../media/image28.png"/><Relationship Id="rId4" Type="http://schemas.openxmlformats.org/officeDocument/2006/relationships/image" Target="../media/image25.png"/><Relationship Id="rId9" Type="http://schemas.openxmlformats.org/officeDocument/2006/relationships/image" Target="../media/image5.png"/><Relationship Id="rId14" Type="http://schemas.openxmlformats.org/officeDocument/2006/relationships/image" Target="../media/image3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3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5.pn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5.pn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5.pn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7" name="Picture 1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7"/>
          <a:stretch/>
        </p:blipFill>
        <p:spPr bwMode="auto">
          <a:xfrm>
            <a:off x="10069322" y="79875"/>
            <a:ext cx="2122678" cy="53175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85071"/>
            <a:ext cx="2276475" cy="507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6" name="Таблица 15">
            <a:extLst>
              <a:ext uri="{FF2B5EF4-FFF2-40B4-BE49-F238E27FC236}">
                <a16:creationId xmlns="" xmlns:a16="http://schemas.microsoft.com/office/drawing/2014/main" id="{75840FCE-3F67-4955-86E3-5BE4ADA96E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5180722"/>
              </p:ext>
            </p:extLst>
          </p:nvPr>
        </p:nvGraphicFramePr>
        <p:xfrm>
          <a:off x="838200" y="167780"/>
          <a:ext cx="10515600" cy="1554480"/>
        </p:xfrm>
        <a:graphic>
          <a:graphicData uri="http://schemas.openxmlformats.org/drawingml/2006/table">
            <a:tbl>
              <a:tblPr/>
              <a:tblGrid>
                <a:gridCol w="10515600">
                  <a:extLst>
                    <a:ext uri="{9D8B030D-6E8A-4147-A177-3AD203B41FA5}">
                      <a16:colId xmlns="" xmlns:a16="http://schemas.microsoft.com/office/drawing/2014/main" val="2069287197"/>
                    </a:ext>
                  </a:extLst>
                </a:gridCol>
              </a:tblGrid>
              <a:tr h="12751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00" spc="200" dirty="0">
                          <a:solidFill>
                            <a:srgbClr val="002B82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itchFamily="18" charset="0"/>
                        </a:rPr>
                        <a:t>МИНИСТЕРСТВО НАУКИ И ВЫСШЕГО ОБРАЗОВАНИЯ РОССИЙСКОЙ ФЕДЕРАЦИИ</a:t>
                      </a:r>
                      <a:endParaRPr lang="ru-RU" sz="1400" dirty="0">
                        <a:solidFill>
                          <a:srgbClr val="002B8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800" cap="all" dirty="0">
                          <a:solidFill>
                            <a:srgbClr val="002B82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itchFamily="18" charset="0"/>
                        </a:rPr>
                        <a:t>федеральное государственное АВТОНОМНОЕ образовательное учреждение высшего образования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2B82"/>
                          </a:solidFill>
                          <a:effectLst/>
                          <a:latin typeface="Times New Roman" pitchFamily="18" charset="0"/>
                          <a:ea typeface="Times New Roman" panose="02020603050405020304" pitchFamily="18" charset="0"/>
                          <a:cs typeface="Times New Roman" pitchFamily="18" charset="0"/>
                        </a:rPr>
                        <a:t>«Национальный исследовательский ядерный университет «МИФИ»</a:t>
                      </a:r>
                      <a:r>
                        <a:rPr kumimoji="0" lang="ru-RU" alt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2B8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endParaRPr kumimoji="0" lang="ru-RU" altLang="ru-RU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2B8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dirty="0" err="1">
                          <a:solidFill>
                            <a:srgbClr val="002B82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itchFamily="18" charset="0"/>
                        </a:rPr>
                        <a:t>Димитровградский</a:t>
                      </a:r>
                      <a:r>
                        <a:rPr lang="ru-RU" sz="1400" dirty="0">
                          <a:solidFill>
                            <a:srgbClr val="002B82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ru-RU" sz="1400" dirty="0" smtClean="0">
                          <a:solidFill>
                            <a:srgbClr val="002B82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itchFamily="18" charset="0"/>
                        </a:rPr>
                        <a:t>инженерно-технологический </a:t>
                      </a:r>
                      <a:r>
                        <a:rPr lang="ru-RU" sz="1400" dirty="0">
                          <a:solidFill>
                            <a:srgbClr val="002B82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itchFamily="18" charset="0"/>
                        </a:rPr>
                        <a:t>институт –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2B82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itchFamily="18" charset="0"/>
                        </a:rPr>
                        <a:t>филиал федерального государственного автономного образовательного учреждения высшего образования «Национальный исследовательский ядерный университет «МИФИ»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2B82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itchFamily="18" charset="0"/>
                        </a:rPr>
                        <a:t>(ДИТИ НИЯУ МИФИ)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14300" marR="11430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658798668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55C91E03-7067-4FF9-A4BB-99DF51A1EE02}"/>
              </a:ext>
            </a:extLst>
          </p:cNvPr>
          <p:cNvSpPr txBox="1"/>
          <p:nvPr/>
        </p:nvSpPr>
        <p:spPr>
          <a:xfrm>
            <a:off x="2891406" y="2590193"/>
            <a:ext cx="640918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b="1" dirty="0">
                <a:solidFill>
                  <a:srgbClr val="002B82"/>
                </a:solidFill>
                <a:effectLst/>
                <a:latin typeface="Bahnschrift" pitchFamily="34" charset="0"/>
                <a:ea typeface="Times New Roman" panose="02020603050405020304" pitchFamily="18" charset="0"/>
              </a:rPr>
              <a:t>Дипломный проект</a:t>
            </a:r>
            <a:endParaRPr lang="ru-RU" sz="2400" dirty="0">
              <a:solidFill>
                <a:srgbClr val="002B82"/>
              </a:solidFill>
              <a:latin typeface="Bahnschrift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2BEE8C79-89EF-4FF4-9CEB-A37664969795}"/>
              </a:ext>
            </a:extLst>
          </p:cNvPr>
          <p:cNvSpPr txBox="1"/>
          <p:nvPr/>
        </p:nvSpPr>
        <p:spPr>
          <a:xfrm>
            <a:off x="2094451" y="3045050"/>
            <a:ext cx="800309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ru-RU" sz="2000" dirty="0">
                <a:solidFill>
                  <a:srgbClr val="002B82"/>
                </a:solidFill>
                <a:latin typeface="Bahnschrift" pitchFamily="34" charset="0"/>
                <a:ea typeface="Roboto" panose="02000000000000000000" pitchFamily="2" charset="0"/>
                <a:cs typeface="Courier New" panose="02070309020205020404" pitchFamily="49" charset="0"/>
              </a:rPr>
              <a:t>Разработка веб приложения системы лояльности для ООО «АИС Город»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DF261D7B-B54D-43D4-A2D1-986E47A0A1E3}"/>
              </a:ext>
            </a:extLst>
          </p:cNvPr>
          <p:cNvSpPr txBox="1"/>
          <p:nvPr/>
        </p:nvSpPr>
        <p:spPr>
          <a:xfrm>
            <a:off x="4624780" y="6383914"/>
            <a:ext cx="294244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spc="300" dirty="0">
                <a:solidFill>
                  <a:srgbClr val="002B8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Димитровград </a:t>
            </a:r>
            <a:r>
              <a:rPr lang="ru-RU" sz="1600" spc="300" dirty="0" smtClean="0">
                <a:solidFill>
                  <a:srgbClr val="002B8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2024</a:t>
            </a:r>
            <a:endParaRPr lang="ru-RU" sz="1600" spc="300" dirty="0">
              <a:solidFill>
                <a:srgbClr val="002B82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E1D67235-C985-4829-B3BA-E0B1A8C61F1C}"/>
              </a:ext>
            </a:extLst>
          </p:cNvPr>
          <p:cNvSpPr txBox="1"/>
          <p:nvPr/>
        </p:nvSpPr>
        <p:spPr>
          <a:xfrm>
            <a:off x="8030095" y="4869026"/>
            <a:ext cx="4901903" cy="10567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ru-RU" sz="1400" dirty="0" smtClean="0">
                <a:solidFill>
                  <a:srgbClr val="002B82"/>
                </a:solidFill>
                <a:effectLst/>
                <a:latin typeface="Bahnschrift" pitchFamily="34" charset="0"/>
                <a:ea typeface="Roboto Slab ExtraLight" pitchFamily="2" charset="0"/>
                <a:cs typeface="Courier New" panose="02070309020205020404" pitchFamily="49" charset="0"/>
              </a:rPr>
              <a:t>Выполнил</a:t>
            </a:r>
            <a:r>
              <a:rPr lang="ru-RU" sz="1400" dirty="0">
                <a:solidFill>
                  <a:srgbClr val="002B82"/>
                </a:solidFill>
                <a:latin typeface="Bahnschrift" pitchFamily="34" charset="0"/>
                <a:ea typeface="Roboto Slab ExtraLight" pitchFamily="2" charset="0"/>
                <a:cs typeface="Courier New" panose="02070309020205020404" pitchFamily="49" charset="0"/>
              </a:rPr>
              <a:t>а</a:t>
            </a:r>
            <a:r>
              <a:rPr lang="ru-RU" sz="1400" dirty="0" smtClean="0">
                <a:solidFill>
                  <a:srgbClr val="002B82"/>
                </a:solidFill>
                <a:effectLst/>
                <a:latin typeface="Bahnschrift" pitchFamily="34" charset="0"/>
                <a:ea typeface="Roboto Slab ExtraLight" pitchFamily="2" charset="0"/>
                <a:cs typeface="Courier New" panose="02070309020205020404" pitchFamily="49" charset="0"/>
              </a:rPr>
              <a:t>: </a:t>
            </a:r>
            <a:r>
              <a:rPr lang="en-US" sz="1400" dirty="0" smtClean="0">
                <a:solidFill>
                  <a:srgbClr val="002B82"/>
                </a:solidFill>
                <a:effectLst/>
                <a:latin typeface="Bahnschrift" pitchFamily="34" charset="0"/>
                <a:ea typeface="Roboto Slab ExtraLight" pitchFamily="2" charset="0"/>
                <a:cs typeface="Courier New" panose="02070309020205020404" pitchFamily="49" charset="0"/>
              </a:rPr>
              <a:t>          </a:t>
            </a:r>
            <a:r>
              <a:rPr lang="ru-RU" sz="1400" dirty="0" smtClean="0">
                <a:solidFill>
                  <a:srgbClr val="002B82"/>
                </a:solidFill>
                <a:latin typeface="Bahnschrift" pitchFamily="34" charset="0"/>
                <a:ea typeface="Roboto Slab ExtraLight" pitchFamily="2" charset="0"/>
                <a:cs typeface="Courier New" panose="02070309020205020404" pitchFamily="49" charset="0"/>
              </a:rPr>
              <a:t>студентка </a:t>
            </a:r>
            <a:r>
              <a:rPr lang="ru-RU" sz="1400" dirty="0">
                <a:solidFill>
                  <a:srgbClr val="002B82"/>
                </a:solidFill>
                <a:latin typeface="Bahnschrift" pitchFamily="34" charset="0"/>
                <a:ea typeface="Roboto Slab ExtraLight" pitchFamily="2" charset="0"/>
                <a:cs typeface="Courier New" panose="02070309020205020404" pitchFamily="49" charset="0"/>
              </a:rPr>
              <a:t>группы АС-51</a:t>
            </a:r>
            <a:endParaRPr lang="en-US" sz="1400" dirty="0">
              <a:solidFill>
                <a:srgbClr val="002B82"/>
              </a:solidFill>
              <a:latin typeface="Bahnschrift" pitchFamily="34" charset="0"/>
              <a:ea typeface="Roboto Slab ExtraLight" pitchFamily="2" charset="0"/>
              <a:cs typeface="Courier New" panose="02070309020205020404" pitchFamily="49" charset="0"/>
            </a:endParaRPr>
          </a:p>
          <a:p>
            <a:pPr>
              <a:spcAft>
                <a:spcPts val="800"/>
              </a:spcAft>
            </a:pPr>
            <a:r>
              <a:rPr lang="en-US" sz="1400" dirty="0">
                <a:solidFill>
                  <a:srgbClr val="002B82"/>
                </a:solidFill>
                <a:latin typeface="Bahnschrift" pitchFamily="34" charset="0"/>
                <a:ea typeface="Roboto Slab ExtraLight" pitchFamily="2" charset="0"/>
                <a:cs typeface="Courier New" panose="02070309020205020404" pitchFamily="49" charset="0"/>
              </a:rPr>
              <a:t>	            </a:t>
            </a:r>
            <a:r>
              <a:rPr lang="ru-RU" sz="1400" dirty="0" smtClean="0">
                <a:solidFill>
                  <a:srgbClr val="002B82"/>
                </a:solidFill>
                <a:latin typeface="Bahnschrift" pitchFamily="34" charset="0"/>
                <a:ea typeface="Roboto Slab ExtraLight" pitchFamily="2" charset="0"/>
                <a:cs typeface="Courier New" panose="02070309020205020404" pitchFamily="49" charset="0"/>
              </a:rPr>
              <a:t>Т.И. Иванова</a:t>
            </a:r>
            <a:endParaRPr lang="ru-RU" sz="1400" dirty="0">
              <a:solidFill>
                <a:srgbClr val="002B82"/>
              </a:solidFill>
              <a:latin typeface="Bahnschrift" pitchFamily="34" charset="0"/>
              <a:ea typeface="Roboto Slab ExtraLight" pitchFamily="2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ru-RU" sz="1400" dirty="0">
                <a:solidFill>
                  <a:srgbClr val="002B82"/>
                </a:solidFill>
                <a:latin typeface="Bahnschrift" pitchFamily="34" charset="0"/>
                <a:ea typeface="Roboto Slab ExtraLight" pitchFamily="2" charset="0"/>
                <a:cs typeface="Courier New" panose="02070309020205020404" pitchFamily="49" charset="0"/>
              </a:rPr>
              <a:t>Руководитель</a:t>
            </a:r>
            <a:r>
              <a:rPr lang="en-US" sz="1400" dirty="0">
                <a:solidFill>
                  <a:srgbClr val="002B82"/>
                </a:solidFill>
                <a:latin typeface="Bahnschrift" pitchFamily="34" charset="0"/>
                <a:ea typeface="Roboto Slab ExtraLight" pitchFamily="2" charset="0"/>
                <a:cs typeface="Courier New" panose="02070309020205020404" pitchFamily="49" charset="0"/>
              </a:rPr>
              <a:t>:   </a:t>
            </a:r>
            <a:r>
              <a:rPr lang="ru-RU" sz="1400" dirty="0">
                <a:solidFill>
                  <a:srgbClr val="002B82"/>
                </a:solidFill>
                <a:latin typeface="Bahnschrift" pitchFamily="34" charset="0"/>
                <a:ea typeface="Roboto Slab ExtraLight" pitchFamily="2" charset="0"/>
                <a:cs typeface="Courier New" panose="02070309020205020404" pitchFamily="49" charset="0"/>
              </a:rPr>
              <a:t>ст. преподаватель</a:t>
            </a:r>
            <a:endParaRPr lang="en-US" sz="1400" dirty="0">
              <a:solidFill>
                <a:srgbClr val="002B82"/>
              </a:solidFill>
              <a:latin typeface="Bahnschrift" pitchFamily="34" charset="0"/>
              <a:ea typeface="Roboto Slab ExtraLight" pitchFamily="2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2B82"/>
                </a:solidFill>
                <a:latin typeface="Bahnschrift" pitchFamily="34" charset="0"/>
                <a:ea typeface="Roboto Slab ExtraLight" pitchFamily="2" charset="0"/>
                <a:cs typeface="Courier New" panose="02070309020205020404" pitchFamily="49" charset="0"/>
              </a:rPr>
              <a:t>	            </a:t>
            </a:r>
            <a:r>
              <a:rPr lang="ru-RU" sz="1400" dirty="0">
                <a:solidFill>
                  <a:srgbClr val="002B82"/>
                </a:solidFill>
                <a:latin typeface="Bahnschrift" pitchFamily="34" charset="0"/>
                <a:ea typeface="Roboto Slab ExtraLight" pitchFamily="2" charset="0"/>
                <a:cs typeface="Courier New" panose="02070309020205020404" pitchFamily="49" charset="0"/>
              </a:rPr>
              <a:t>Н.С. </a:t>
            </a:r>
            <a:r>
              <a:rPr lang="ru-RU" sz="1400" dirty="0" err="1">
                <a:solidFill>
                  <a:srgbClr val="002B82"/>
                </a:solidFill>
                <a:latin typeface="Bahnschrift" pitchFamily="34" charset="0"/>
                <a:ea typeface="Roboto Slab ExtraLight" pitchFamily="2" charset="0"/>
                <a:cs typeface="Courier New" panose="02070309020205020404" pitchFamily="49" charset="0"/>
              </a:rPr>
              <a:t>Казынбаев</a:t>
            </a:r>
            <a:r>
              <a:rPr lang="ru-RU" sz="1400" dirty="0">
                <a:solidFill>
                  <a:srgbClr val="002B82"/>
                </a:solidFill>
                <a:latin typeface="Bahnschrift" pitchFamily="34" charset="0"/>
                <a:ea typeface="Roboto Slab ExtraLight" pitchFamily="2" charset="0"/>
                <a:cs typeface="Courier New" panose="02070309020205020404" pitchFamily="49" charset="0"/>
              </a:rPr>
              <a:t> </a:t>
            </a:r>
          </a:p>
        </p:txBody>
      </p:sp>
      <p:pic>
        <p:nvPicPr>
          <p:cNvPr id="1026" name="Picture 2" descr="АИС Город » О компании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6096" y="112039"/>
            <a:ext cx="813155" cy="782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44" y="160011"/>
            <a:ext cx="1464252" cy="734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17117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7"/>
          <a:stretch/>
        </p:blipFill>
        <p:spPr bwMode="auto">
          <a:xfrm>
            <a:off x="10069322" y="79875"/>
            <a:ext cx="2122678" cy="53175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85071"/>
            <a:ext cx="2276475" cy="507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Номер слайда 1">
            <a:extLst>
              <a:ext uri="{FF2B5EF4-FFF2-40B4-BE49-F238E27FC236}">
                <a16:creationId xmlns="" xmlns:a16="http://schemas.microsoft.com/office/drawing/2014/main" id="{D6B69D13-6D53-45B5-A583-3CF84ACCD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6B1F-0750-41DB-8F6A-D201E2389C1C}" type="slidenum">
              <a:rPr lang="ru-RU" sz="1600" smtClean="0">
                <a:solidFill>
                  <a:schemeClr val="tx1"/>
                </a:solidFill>
              </a:rPr>
              <a:t>10</a:t>
            </a:fld>
            <a:endParaRPr lang="ru-RU" sz="1600" dirty="0">
              <a:solidFill>
                <a:schemeClr val="tx1"/>
              </a:solidFill>
            </a:endParaRPr>
          </a:p>
        </p:txBody>
      </p:sp>
      <p:pic>
        <p:nvPicPr>
          <p:cNvPr id="6" name="Picture 2" descr="АИС Город » О компании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6096" y="112039"/>
            <a:ext cx="813155" cy="782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0DAF1E99-18A8-45BE-8B3C-7CFA7E1CB1CD}"/>
              </a:ext>
            </a:extLst>
          </p:cNvPr>
          <p:cNvSpPr txBox="1"/>
          <p:nvPr/>
        </p:nvSpPr>
        <p:spPr>
          <a:xfrm>
            <a:off x="2740258" y="187105"/>
            <a:ext cx="540112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000" dirty="0" smtClean="0">
                <a:solidFill>
                  <a:srgbClr val="002B82"/>
                </a:solidFill>
                <a:latin typeface="Bahnschrift" pitchFamily="34" charset="0"/>
              </a:rPr>
              <a:t>Метод отображения страницы оплаты заказа</a:t>
            </a:r>
            <a:endParaRPr lang="ru-RU" sz="2000" dirty="0">
              <a:solidFill>
                <a:srgbClr val="002B82"/>
              </a:solidFill>
              <a:latin typeface="Bahnschrift" pitchFamily="34" charset="0"/>
            </a:endParaRPr>
          </a:p>
        </p:txBody>
      </p:sp>
      <p:pic>
        <p:nvPicPr>
          <p:cNvPr id="10" name="Picture 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4278" y="329273"/>
            <a:ext cx="594989" cy="421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44" y="160011"/>
            <a:ext cx="1464252" cy="734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582386" y="1255256"/>
            <a:ext cx="427877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https://test.ru/Payment/Pay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/{transactionId}&amp;{orderId}&amp;{merchant}&amp;{approve}&amp;{cancel}&amp;{fail}</a:t>
            </a:r>
            <a:endParaRPr lang="ru-RU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6263335" y="553392"/>
            <a:ext cx="4999301" cy="5862955"/>
          </a:xfrm>
          <a:prstGeom prst="roundRect">
            <a:avLst/>
          </a:prstGeom>
          <a:solidFill>
            <a:srgbClr val="002B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ru-RU" dirty="0"/>
          </a:p>
        </p:txBody>
      </p:sp>
      <p:sp>
        <p:nvSpPr>
          <p:cNvPr id="14" name="Стрелка вправо 13"/>
          <p:cNvSpPr/>
          <p:nvPr/>
        </p:nvSpPr>
        <p:spPr>
          <a:xfrm>
            <a:off x="5446907" y="1542210"/>
            <a:ext cx="1045028" cy="216265"/>
          </a:xfrm>
          <a:prstGeom prst="rightArrow">
            <a:avLst/>
          </a:prstGeom>
          <a:solidFill>
            <a:srgbClr val="F865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Стрелка вправо 14"/>
          <p:cNvSpPr/>
          <p:nvPr/>
        </p:nvSpPr>
        <p:spPr>
          <a:xfrm flipH="1">
            <a:off x="5389757" y="5741435"/>
            <a:ext cx="993321" cy="216265"/>
          </a:xfrm>
          <a:prstGeom prst="rightArrow">
            <a:avLst/>
          </a:prstGeom>
          <a:solidFill>
            <a:srgbClr val="4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Овал 15"/>
          <p:cNvSpPr/>
          <p:nvPr/>
        </p:nvSpPr>
        <p:spPr>
          <a:xfrm>
            <a:off x="8955470" y="594784"/>
            <a:ext cx="336114" cy="310243"/>
          </a:xfrm>
          <a:prstGeom prst="ellipse">
            <a:avLst/>
          </a:prstGeom>
          <a:solidFill>
            <a:srgbClr val="002B82"/>
          </a:solidFill>
          <a:ln w="38100">
            <a:solidFill>
              <a:srgbClr val="47A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Стрелка вправо 16"/>
          <p:cNvSpPr/>
          <p:nvPr/>
        </p:nvSpPr>
        <p:spPr>
          <a:xfrm rot="5400000">
            <a:off x="8973486" y="1001002"/>
            <a:ext cx="300082" cy="108132"/>
          </a:xfrm>
          <a:prstGeom prst="rightArrow">
            <a:avLst/>
          </a:prstGeom>
          <a:solidFill>
            <a:srgbClr val="4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Стрелка вправо 17"/>
          <p:cNvSpPr/>
          <p:nvPr/>
        </p:nvSpPr>
        <p:spPr>
          <a:xfrm rot="5400000">
            <a:off x="8987355" y="2028473"/>
            <a:ext cx="256718" cy="92506"/>
          </a:xfrm>
          <a:prstGeom prst="rightArrow">
            <a:avLst/>
          </a:prstGeom>
          <a:solidFill>
            <a:srgbClr val="4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Стрелка вправо 18"/>
          <p:cNvSpPr/>
          <p:nvPr/>
        </p:nvSpPr>
        <p:spPr>
          <a:xfrm rot="5400000">
            <a:off x="8931447" y="2792517"/>
            <a:ext cx="374274" cy="122461"/>
          </a:xfrm>
          <a:prstGeom prst="rightArrow">
            <a:avLst/>
          </a:prstGeom>
          <a:solidFill>
            <a:srgbClr val="4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Стрелка вправо 19"/>
          <p:cNvSpPr/>
          <p:nvPr/>
        </p:nvSpPr>
        <p:spPr>
          <a:xfrm rot="5400000">
            <a:off x="9032101" y="3472277"/>
            <a:ext cx="187138" cy="122461"/>
          </a:xfrm>
          <a:prstGeom prst="rightArrow">
            <a:avLst/>
          </a:prstGeom>
          <a:solidFill>
            <a:srgbClr val="4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TextBox 20"/>
          <p:cNvSpPr txBox="1"/>
          <p:nvPr/>
        </p:nvSpPr>
        <p:spPr>
          <a:xfrm>
            <a:off x="9206556" y="1926086"/>
            <a:ext cx="3449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 smtClean="0">
                <a:solidFill>
                  <a:schemeClr val="bg1"/>
                </a:solidFill>
              </a:rPr>
              <a:t>да</a:t>
            </a:r>
            <a:endParaRPr lang="ru-RU" sz="1200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0438364" y="3460951"/>
            <a:ext cx="3449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 smtClean="0">
                <a:solidFill>
                  <a:schemeClr val="bg1"/>
                </a:solidFill>
              </a:rPr>
              <a:t>да</a:t>
            </a:r>
            <a:endParaRPr lang="ru-RU" sz="1200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251525" y="5849568"/>
            <a:ext cx="3449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 smtClean="0">
                <a:solidFill>
                  <a:schemeClr val="bg1"/>
                </a:solidFill>
              </a:rPr>
              <a:t>да</a:t>
            </a:r>
            <a:endParaRPr lang="ru-RU" sz="1200" dirty="0">
              <a:solidFill>
                <a:schemeClr val="bg1"/>
              </a:solidFill>
            </a:endParaRPr>
          </a:p>
        </p:txBody>
      </p:sp>
      <p:sp>
        <p:nvSpPr>
          <p:cNvPr id="24" name="Стрелка углом 23"/>
          <p:cNvSpPr/>
          <p:nvPr/>
        </p:nvSpPr>
        <p:spPr>
          <a:xfrm rot="10800000">
            <a:off x="7255735" y="5824730"/>
            <a:ext cx="1941394" cy="472882"/>
          </a:xfrm>
          <a:prstGeom prst="bentArrow">
            <a:avLst/>
          </a:prstGeom>
          <a:solidFill>
            <a:srgbClr val="4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870902" y="5833448"/>
            <a:ext cx="18484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 smtClean="0">
                <a:solidFill>
                  <a:schemeClr val="bg1"/>
                </a:solidFill>
              </a:rPr>
              <a:t>Вернуть страницу оплаты</a:t>
            </a:r>
            <a:endParaRPr lang="ru-RU" sz="1200" dirty="0">
              <a:solidFill>
                <a:schemeClr val="bg1"/>
              </a:solidFill>
            </a:endParaRPr>
          </a:p>
        </p:txBody>
      </p:sp>
      <p:sp>
        <p:nvSpPr>
          <p:cNvPr id="28" name="Стрелка углом 27"/>
          <p:cNvSpPr/>
          <p:nvPr/>
        </p:nvSpPr>
        <p:spPr>
          <a:xfrm rot="16200000" flipH="1">
            <a:off x="5353107" y="2467214"/>
            <a:ext cx="3592108" cy="1738995"/>
          </a:xfrm>
          <a:prstGeom prst="bentArrow">
            <a:avLst>
              <a:gd name="adj1" fmla="val 5921"/>
              <a:gd name="adj2" fmla="val 9327"/>
              <a:gd name="adj3" fmla="val 12685"/>
              <a:gd name="adj4" fmla="val 43750"/>
            </a:avLst>
          </a:prstGeom>
          <a:solidFill>
            <a:srgbClr val="4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30" name="Блок-схема: решение 29"/>
          <p:cNvSpPr/>
          <p:nvPr/>
        </p:nvSpPr>
        <p:spPr>
          <a:xfrm>
            <a:off x="7929478" y="1218783"/>
            <a:ext cx="2388099" cy="763997"/>
          </a:xfrm>
          <a:prstGeom prst="flowChartDecision">
            <a:avLst/>
          </a:prstGeom>
          <a:solidFill>
            <a:srgbClr val="002B82"/>
          </a:solidFill>
          <a:ln w="28575">
            <a:solidFill>
              <a:srgbClr val="47A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 smtClean="0"/>
              <a:t>Заданы мерчант, номер транзакции и номер заказ?</a:t>
            </a:r>
            <a:endParaRPr lang="ru-RU" sz="1000" dirty="0"/>
          </a:p>
        </p:txBody>
      </p:sp>
      <p:sp>
        <p:nvSpPr>
          <p:cNvPr id="31" name="TextBox 30"/>
          <p:cNvSpPr txBox="1"/>
          <p:nvPr/>
        </p:nvSpPr>
        <p:spPr>
          <a:xfrm>
            <a:off x="6744663" y="1136522"/>
            <a:ext cx="18729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>
                <a:solidFill>
                  <a:schemeClr val="bg1"/>
                </a:solidFill>
              </a:rPr>
              <a:t>Вернуть страницу </a:t>
            </a:r>
            <a:r>
              <a:rPr lang="ru-RU" sz="1200" dirty="0" smtClean="0">
                <a:solidFill>
                  <a:schemeClr val="bg1"/>
                </a:solidFill>
              </a:rPr>
              <a:t>ошибку</a:t>
            </a:r>
            <a:endParaRPr lang="ru-RU" sz="1200" dirty="0">
              <a:solidFill>
                <a:schemeClr val="bg1"/>
              </a:solidFill>
            </a:endParaRPr>
          </a:p>
        </p:txBody>
      </p:sp>
      <p:sp>
        <p:nvSpPr>
          <p:cNvPr id="32" name="Стрелка вправо 31"/>
          <p:cNvSpPr/>
          <p:nvPr/>
        </p:nvSpPr>
        <p:spPr>
          <a:xfrm flipH="1">
            <a:off x="6910866" y="5428011"/>
            <a:ext cx="1257301" cy="216265"/>
          </a:xfrm>
          <a:prstGeom prst="rightArrow">
            <a:avLst/>
          </a:prstGeom>
          <a:solidFill>
            <a:srgbClr val="4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Блок-схема: решение 32"/>
          <p:cNvSpPr/>
          <p:nvPr/>
        </p:nvSpPr>
        <p:spPr>
          <a:xfrm>
            <a:off x="7996834" y="5255942"/>
            <a:ext cx="2330265" cy="582115"/>
          </a:xfrm>
          <a:prstGeom prst="flowChartDecision">
            <a:avLst/>
          </a:prstGeom>
          <a:solidFill>
            <a:srgbClr val="002B82"/>
          </a:solidFill>
          <a:ln w="28575">
            <a:solidFill>
              <a:srgbClr val="47A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 smtClean="0"/>
              <a:t>У пользователя есть бонусы?</a:t>
            </a:r>
            <a:endParaRPr lang="ru-RU" sz="1000" dirty="0"/>
          </a:p>
        </p:txBody>
      </p:sp>
      <p:sp>
        <p:nvSpPr>
          <p:cNvPr id="34" name="TextBox 33"/>
          <p:cNvSpPr txBox="1"/>
          <p:nvPr/>
        </p:nvSpPr>
        <p:spPr>
          <a:xfrm>
            <a:off x="6845552" y="5167211"/>
            <a:ext cx="18729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>
                <a:solidFill>
                  <a:schemeClr val="bg1"/>
                </a:solidFill>
              </a:rPr>
              <a:t>Вернуть страницу </a:t>
            </a:r>
            <a:r>
              <a:rPr lang="ru-RU" sz="1200" dirty="0" smtClean="0">
                <a:solidFill>
                  <a:schemeClr val="bg1"/>
                </a:solidFill>
              </a:rPr>
              <a:t>ошибку</a:t>
            </a:r>
            <a:endParaRPr lang="ru-RU" sz="1200" dirty="0">
              <a:solidFill>
                <a:schemeClr val="bg1"/>
              </a:solidFill>
            </a:endParaRPr>
          </a:p>
        </p:txBody>
      </p:sp>
      <p:sp>
        <p:nvSpPr>
          <p:cNvPr id="35" name="Стрелка вправо 34"/>
          <p:cNvSpPr/>
          <p:nvPr/>
        </p:nvSpPr>
        <p:spPr>
          <a:xfrm rot="5400000">
            <a:off x="9042329" y="4192188"/>
            <a:ext cx="187138" cy="122461"/>
          </a:xfrm>
          <a:prstGeom prst="rightArrow">
            <a:avLst/>
          </a:prstGeom>
          <a:solidFill>
            <a:srgbClr val="4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Стрелка вправо 35"/>
          <p:cNvSpPr/>
          <p:nvPr/>
        </p:nvSpPr>
        <p:spPr>
          <a:xfrm rot="5400000">
            <a:off x="8935215" y="4984603"/>
            <a:ext cx="405586" cy="137095"/>
          </a:xfrm>
          <a:prstGeom prst="rightArrow">
            <a:avLst/>
          </a:prstGeom>
          <a:solidFill>
            <a:srgbClr val="4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Скругленный прямоугольник 36"/>
          <p:cNvSpPr/>
          <p:nvPr/>
        </p:nvSpPr>
        <p:spPr>
          <a:xfrm>
            <a:off x="8336753" y="4360500"/>
            <a:ext cx="1577834" cy="489857"/>
          </a:xfrm>
          <a:prstGeom prst="roundRect">
            <a:avLst/>
          </a:prstGeom>
          <a:solidFill>
            <a:srgbClr val="002B82"/>
          </a:solidFill>
          <a:ln w="19050">
            <a:solidFill>
              <a:srgbClr val="47A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Internal/</a:t>
            </a:r>
            <a:r>
              <a:rPr lang="en-US" sz="1100" dirty="0" err="1" smtClean="0"/>
              <a:t>GetBalance</a:t>
            </a:r>
            <a:r>
              <a:rPr lang="ru-RU" sz="1100" dirty="0" smtClean="0"/>
              <a:t/>
            </a:r>
            <a:br>
              <a:rPr lang="ru-RU" sz="1100" dirty="0" smtClean="0"/>
            </a:br>
            <a:r>
              <a:rPr lang="ru-RU" sz="1100" dirty="0" smtClean="0"/>
              <a:t>Получение баланса пользователя</a:t>
            </a:r>
            <a:endParaRPr lang="ru-RU" sz="1100" dirty="0">
              <a:solidFill>
                <a:schemeClr val="bg1"/>
              </a:solidFill>
            </a:endParaRPr>
          </a:p>
        </p:txBody>
      </p:sp>
      <p:sp>
        <p:nvSpPr>
          <p:cNvPr id="38" name="Стрелка вправо 37"/>
          <p:cNvSpPr/>
          <p:nvPr/>
        </p:nvSpPr>
        <p:spPr>
          <a:xfrm>
            <a:off x="9914587" y="4389163"/>
            <a:ext cx="1939956" cy="216265"/>
          </a:xfrm>
          <a:prstGeom prst="rightArrow">
            <a:avLst/>
          </a:prstGeom>
          <a:solidFill>
            <a:srgbClr val="F865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Стрелка вправо 38"/>
          <p:cNvSpPr/>
          <p:nvPr/>
        </p:nvSpPr>
        <p:spPr>
          <a:xfrm flipH="1">
            <a:off x="9914587" y="4605428"/>
            <a:ext cx="1809327" cy="216265"/>
          </a:xfrm>
          <a:prstGeom prst="rightArrow">
            <a:avLst/>
          </a:prstGeom>
          <a:solidFill>
            <a:srgbClr val="4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TextBox 39"/>
          <p:cNvSpPr txBox="1"/>
          <p:nvPr/>
        </p:nvSpPr>
        <p:spPr>
          <a:xfrm>
            <a:off x="9251525" y="3395007"/>
            <a:ext cx="3449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 smtClean="0">
                <a:solidFill>
                  <a:schemeClr val="bg1"/>
                </a:solidFill>
              </a:rPr>
              <a:t>да</a:t>
            </a:r>
            <a:endParaRPr lang="ru-RU" sz="1200" dirty="0">
              <a:solidFill>
                <a:schemeClr val="bg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9279472" y="4114918"/>
            <a:ext cx="3449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 smtClean="0">
                <a:solidFill>
                  <a:schemeClr val="bg1"/>
                </a:solidFill>
              </a:rPr>
              <a:t>да</a:t>
            </a:r>
            <a:endParaRPr lang="ru-RU" sz="1200" dirty="0">
              <a:solidFill>
                <a:schemeClr val="bg1"/>
              </a:solidFill>
            </a:endParaRPr>
          </a:p>
        </p:txBody>
      </p:sp>
      <p:sp>
        <p:nvSpPr>
          <p:cNvPr id="42" name="Стрелка углом 41"/>
          <p:cNvSpPr/>
          <p:nvPr/>
        </p:nvSpPr>
        <p:spPr>
          <a:xfrm rot="16200000" flipH="1">
            <a:off x="6624159" y="3482989"/>
            <a:ext cx="2043852" cy="1540859"/>
          </a:xfrm>
          <a:prstGeom prst="bentArrow">
            <a:avLst>
              <a:gd name="adj1" fmla="val 6042"/>
              <a:gd name="adj2" fmla="val 9327"/>
              <a:gd name="adj3" fmla="val 12685"/>
              <a:gd name="adj4" fmla="val 43750"/>
            </a:avLst>
          </a:prstGeom>
          <a:solidFill>
            <a:srgbClr val="4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43" name="Блок-схема: решение 42"/>
          <p:cNvSpPr/>
          <p:nvPr/>
        </p:nvSpPr>
        <p:spPr>
          <a:xfrm>
            <a:off x="8116840" y="3036449"/>
            <a:ext cx="2012958" cy="424502"/>
          </a:xfrm>
          <a:prstGeom prst="flowChartDecision">
            <a:avLst/>
          </a:prstGeom>
          <a:solidFill>
            <a:srgbClr val="002B82"/>
          </a:solidFill>
          <a:ln w="28575">
            <a:solidFill>
              <a:srgbClr val="47A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 smtClean="0"/>
              <a:t>Заказ существует?</a:t>
            </a:r>
            <a:endParaRPr lang="ru-RU" sz="1000" dirty="0"/>
          </a:p>
        </p:txBody>
      </p:sp>
      <p:sp>
        <p:nvSpPr>
          <p:cNvPr id="44" name="Стрелка углом 43"/>
          <p:cNvSpPr/>
          <p:nvPr/>
        </p:nvSpPr>
        <p:spPr>
          <a:xfrm rot="16200000" flipH="1">
            <a:off x="7224131" y="3812058"/>
            <a:ext cx="942599" cy="999757"/>
          </a:xfrm>
          <a:prstGeom prst="bentArrow">
            <a:avLst>
              <a:gd name="adj1" fmla="val 6042"/>
              <a:gd name="adj2" fmla="val 9327"/>
              <a:gd name="adj3" fmla="val 12685"/>
              <a:gd name="adj4" fmla="val 43750"/>
            </a:avLst>
          </a:prstGeom>
          <a:solidFill>
            <a:srgbClr val="4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45" name="Блок-схема: решение 44"/>
          <p:cNvSpPr/>
          <p:nvPr/>
        </p:nvSpPr>
        <p:spPr>
          <a:xfrm>
            <a:off x="7846352" y="3593987"/>
            <a:ext cx="2592011" cy="547150"/>
          </a:xfrm>
          <a:prstGeom prst="flowChartDecision">
            <a:avLst/>
          </a:prstGeom>
          <a:solidFill>
            <a:srgbClr val="002B82"/>
          </a:solidFill>
          <a:ln w="28575">
            <a:solidFill>
              <a:srgbClr val="47A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 smtClean="0"/>
              <a:t>Заказ в статусе ожидания оплаты?</a:t>
            </a:r>
            <a:endParaRPr lang="ru-RU" sz="1000" dirty="0"/>
          </a:p>
        </p:txBody>
      </p:sp>
      <p:sp>
        <p:nvSpPr>
          <p:cNvPr id="46" name="TextBox 45"/>
          <p:cNvSpPr txBox="1"/>
          <p:nvPr/>
        </p:nvSpPr>
        <p:spPr>
          <a:xfrm>
            <a:off x="7149161" y="3460951"/>
            <a:ext cx="18729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>
                <a:solidFill>
                  <a:schemeClr val="bg1"/>
                </a:solidFill>
              </a:rPr>
              <a:t>Вернуть страницу </a:t>
            </a:r>
            <a:r>
              <a:rPr lang="ru-RU" sz="1200" dirty="0" smtClean="0">
                <a:solidFill>
                  <a:schemeClr val="bg1"/>
                </a:solidFill>
              </a:rPr>
              <a:t>ошибку</a:t>
            </a:r>
            <a:endParaRPr lang="ru-RU" sz="1200" dirty="0">
              <a:solidFill>
                <a:schemeClr val="bg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074107" y="2940118"/>
            <a:ext cx="18729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>
                <a:solidFill>
                  <a:schemeClr val="bg1"/>
                </a:solidFill>
              </a:rPr>
              <a:t>Вернуть страницу </a:t>
            </a:r>
            <a:r>
              <a:rPr lang="ru-RU" sz="1200" dirty="0" smtClean="0">
                <a:solidFill>
                  <a:schemeClr val="bg1"/>
                </a:solidFill>
              </a:rPr>
              <a:t>ошибку</a:t>
            </a:r>
            <a:endParaRPr lang="ru-RU" sz="1200" dirty="0">
              <a:solidFill>
                <a:schemeClr val="bg1"/>
              </a:solidFill>
            </a:endParaRPr>
          </a:p>
        </p:txBody>
      </p:sp>
      <p:sp>
        <p:nvSpPr>
          <p:cNvPr id="48" name="Скругленный прямоугольник 47"/>
          <p:cNvSpPr/>
          <p:nvPr/>
        </p:nvSpPr>
        <p:spPr>
          <a:xfrm>
            <a:off x="8316755" y="2173589"/>
            <a:ext cx="1577834" cy="489857"/>
          </a:xfrm>
          <a:prstGeom prst="roundRect">
            <a:avLst/>
          </a:prstGeom>
          <a:solidFill>
            <a:srgbClr val="002B82"/>
          </a:solidFill>
          <a:ln w="19050">
            <a:solidFill>
              <a:srgbClr val="47A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 smtClean="0">
                <a:solidFill>
                  <a:schemeClr val="bg1"/>
                </a:solidFill>
              </a:rPr>
              <a:t>Запрос на существование заказа</a:t>
            </a:r>
            <a:endParaRPr lang="ru-RU" sz="1100" dirty="0">
              <a:solidFill>
                <a:schemeClr val="bg1"/>
              </a:solidFill>
            </a:endParaRPr>
          </a:p>
        </p:txBody>
      </p:sp>
      <p:sp>
        <p:nvSpPr>
          <p:cNvPr id="49" name="Стрелка вправо 48"/>
          <p:cNvSpPr/>
          <p:nvPr/>
        </p:nvSpPr>
        <p:spPr>
          <a:xfrm>
            <a:off x="9894589" y="2173589"/>
            <a:ext cx="1959954" cy="216265"/>
          </a:xfrm>
          <a:prstGeom prst="rightArrow">
            <a:avLst/>
          </a:prstGeom>
          <a:solidFill>
            <a:srgbClr val="F865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0" name="Стрелка вправо 49"/>
          <p:cNvSpPr/>
          <p:nvPr/>
        </p:nvSpPr>
        <p:spPr>
          <a:xfrm flipH="1">
            <a:off x="9894588" y="2389854"/>
            <a:ext cx="1959954" cy="216265"/>
          </a:xfrm>
          <a:prstGeom prst="rightArrow">
            <a:avLst/>
          </a:prstGeom>
          <a:solidFill>
            <a:srgbClr val="4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428" y="2104667"/>
            <a:ext cx="3466845" cy="16593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" name="Рисунок 52"/>
          <p:cNvPicPr/>
          <p:nvPr/>
        </p:nvPicPr>
        <p:blipFill>
          <a:blip r:embed="rId8"/>
          <a:stretch>
            <a:fillRect/>
          </a:stretch>
        </p:blipFill>
        <p:spPr>
          <a:xfrm>
            <a:off x="930867" y="4155832"/>
            <a:ext cx="3396406" cy="1626517"/>
          </a:xfrm>
          <a:prstGeom prst="rect">
            <a:avLst/>
          </a:prstGeom>
        </p:spPr>
      </p:pic>
      <p:sp>
        <p:nvSpPr>
          <p:cNvPr id="54" name="TextBox 53"/>
          <p:cNvSpPr txBox="1"/>
          <p:nvPr/>
        </p:nvSpPr>
        <p:spPr>
          <a:xfrm>
            <a:off x="4054892" y="6440027"/>
            <a:ext cx="5151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solidFill>
                  <a:srgbClr val="002B82"/>
                </a:solidFill>
                <a:latin typeface="Bahnschrift" pitchFamily="34" charset="0"/>
              </a:rPr>
              <a:t>Схема 5 – Схема работы метода </a:t>
            </a:r>
            <a:r>
              <a:rPr lang="ru-RU" sz="1200" dirty="0">
                <a:solidFill>
                  <a:srgbClr val="002B82"/>
                </a:solidFill>
                <a:latin typeface="Bahnschrift" pitchFamily="34" charset="0"/>
              </a:rPr>
              <a:t>создания заказа </a:t>
            </a:r>
            <a:r>
              <a:rPr lang="ru-RU" sz="1200" dirty="0" smtClean="0">
                <a:solidFill>
                  <a:srgbClr val="002B82"/>
                </a:solidFill>
                <a:latin typeface="Bahnschrift" pitchFamily="34" charset="0"/>
              </a:rPr>
              <a:t>проекта системы лояльности ООО «АИС Город»</a:t>
            </a:r>
            <a:endParaRPr lang="ru-RU" sz="1200" dirty="0">
              <a:solidFill>
                <a:srgbClr val="002B82"/>
              </a:solidFill>
              <a:latin typeface="Bahnschrift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02816" y="3704367"/>
            <a:ext cx="46550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 smtClean="0">
                <a:solidFill>
                  <a:srgbClr val="002B82"/>
                </a:solidFill>
                <a:latin typeface="Bahnschrift" pitchFamily="34" charset="0"/>
              </a:rPr>
              <a:t>Рисунок 3 – Страница ошибки проекта системы лояльности ООО «АИС Город»</a:t>
            </a:r>
            <a:endParaRPr lang="ru-RU" sz="1000" dirty="0">
              <a:solidFill>
                <a:srgbClr val="002B82"/>
              </a:solidFill>
              <a:latin typeface="Bahnschrift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11150" y="5875968"/>
            <a:ext cx="42071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 smtClean="0">
                <a:solidFill>
                  <a:srgbClr val="002B82"/>
                </a:solidFill>
                <a:latin typeface="Bahnschrift" pitchFamily="34" charset="0"/>
              </a:rPr>
              <a:t>Рисунок 4 – Страница подтверждения оплаты проекта системы лояльности ООО «АИС Город»</a:t>
            </a:r>
            <a:endParaRPr lang="ru-RU" sz="1000" dirty="0">
              <a:solidFill>
                <a:srgbClr val="002B82"/>
              </a:solidFill>
              <a:latin typeface="Bahnschrif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9717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7"/>
          <a:stretch/>
        </p:blipFill>
        <p:spPr bwMode="auto">
          <a:xfrm>
            <a:off x="10069322" y="79875"/>
            <a:ext cx="2122678" cy="53175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Скругленный прямоугольник 45"/>
          <p:cNvSpPr/>
          <p:nvPr/>
        </p:nvSpPr>
        <p:spPr>
          <a:xfrm>
            <a:off x="6263335" y="553392"/>
            <a:ext cx="4999301" cy="5862955"/>
          </a:xfrm>
          <a:prstGeom prst="roundRect">
            <a:avLst/>
          </a:prstGeom>
          <a:solidFill>
            <a:srgbClr val="002B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ru-RU" dirty="0"/>
          </a:p>
        </p:txBody>
      </p:sp>
      <p:pic>
        <p:nvPicPr>
          <p:cNvPr id="8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85071"/>
            <a:ext cx="2276475" cy="507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Номер слайда 1">
            <a:extLst>
              <a:ext uri="{FF2B5EF4-FFF2-40B4-BE49-F238E27FC236}">
                <a16:creationId xmlns="" xmlns:a16="http://schemas.microsoft.com/office/drawing/2014/main" id="{D6B69D13-6D53-45B5-A583-3CF84ACCD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6B1F-0750-41DB-8F6A-D201E2389C1C}" type="slidenum">
              <a:rPr lang="ru-RU" sz="1600" smtClean="0">
                <a:solidFill>
                  <a:schemeClr val="tx1"/>
                </a:solidFill>
              </a:rPr>
              <a:t>11</a:t>
            </a:fld>
            <a:endParaRPr lang="ru-RU" sz="1600" dirty="0">
              <a:solidFill>
                <a:schemeClr val="tx1"/>
              </a:solidFill>
            </a:endParaRPr>
          </a:p>
        </p:txBody>
      </p:sp>
      <p:pic>
        <p:nvPicPr>
          <p:cNvPr id="6" name="Picture 2" descr="АИС Город » О компании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6096" y="112039"/>
            <a:ext cx="813155" cy="782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0DAF1E99-18A8-45BE-8B3C-7CFA7E1CB1CD}"/>
              </a:ext>
            </a:extLst>
          </p:cNvPr>
          <p:cNvSpPr txBox="1"/>
          <p:nvPr/>
        </p:nvSpPr>
        <p:spPr>
          <a:xfrm>
            <a:off x="3704543" y="98440"/>
            <a:ext cx="540112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dirty="0" smtClean="0">
                <a:solidFill>
                  <a:srgbClr val="002B82"/>
                </a:solidFill>
                <a:latin typeface="Bahnschrift" pitchFamily="34" charset="0"/>
              </a:rPr>
              <a:t>Метод завершения оплаты заказа</a:t>
            </a:r>
            <a:endParaRPr lang="ru-RU" sz="2400" dirty="0">
              <a:solidFill>
                <a:srgbClr val="002B82"/>
              </a:solidFill>
              <a:latin typeface="Bahnschrift" pitchFamily="34" charset="0"/>
            </a:endParaRPr>
          </a:p>
        </p:txBody>
      </p:sp>
      <p:pic>
        <p:nvPicPr>
          <p:cNvPr id="10" name="Picture 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7609" y="160011"/>
            <a:ext cx="594989" cy="421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44" y="160011"/>
            <a:ext cx="1464252" cy="734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Рисунок 12"/>
          <p:cNvPicPr/>
          <p:nvPr/>
        </p:nvPicPr>
        <p:blipFill rotWithShape="1">
          <a:blip r:embed="rId7"/>
          <a:srcRect l="37033" t="3991" r="36871" b="21827"/>
          <a:stretch/>
        </p:blipFill>
        <p:spPr>
          <a:xfrm>
            <a:off x="4534564" y="680015"/>
            <a:ext cx="1329371" cy="1809661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sp>
        <p:nvSpPr>
          <p:cNvPr id="14" name="Стрелка вправо 13"/>
          <p:cNvSpPr/>
          <p:nvPr/>
        </p:nvSpPr>
        <p:spPr>
          <a:xfrm>
            <a:off x="5661194" y="1226260"/>
            <a:ext cx="743913" cy="234542"/>
          </a:xfrm>
          <a:prstGeom prst="rightArrow">
            <a:avLst/>
          </a:prstGeom>
          <a:solidFill>
            <a:srgbClr val="F865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Стрелка вправо 14"/>
          <p:cNvSpPr/>
          <p:nvPr/>
        </p:nvSpPr>
        <p:spPr>
          <a:xfrm flipH="1">
            <a:off x="2686050" y="5666663"/>
            <a:ext cx="3697028" cy="291037"/>
          </a:xfrm>
          <a:prstGeom prst="rightArrow">
            <a:avLst/>
          </a:prstGeom>
          <a:solidFill>
            <a:srgbClr val="4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Стрелка вправо 15"/>
          <p:cNvSpPr/>
          <p:nvPr/>
        </p:nvSpPr>
        <p:spPr>
          <a:xfrm rot="5400000">
            <a:off x="8987355" y="1870708"/>
            <a:ext cx="256718" cy="92506"/>
          </a:xfrm>
          <a:prstGeom prst="rightArrow">
            <a:avLst/>
          </a:prstGeom>
          <a:solidFill>
            <a:srgbClr val="4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Стрелка вправо 16"/>
          <p:cNvSpPr/>
          <p:nvPr/>
        </p:nvSpPr>
        <p:spPr>
          <a:xfrm rot="5400000">
            <a:off x="9025015" y="2541184"/>
            <a:ext cx="187138" cy="122461"/>
          </a:xfrm>
          <a:prstGeom prst="rightArrow">
            <a:avLst/>
          </a:prstGeom>
          <a:solidFill>
            <a:srgbClr val="4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Стрелка вправо 17"/>
          <p:cNvSpPr/>
          <p:nvPr/>
        </p:nvSpPr>
        <p:spPr>
          <a:xfrm rot="5400000">
            <a:off x="9032101" y="3117620"/>
            <a:ext cx="187138" cy="122461"/>
          </a:xfrm>
          <a:prstGeom prst="rightArrow">
            <a:avLst/>
          </a:prstGeom>
          <a:solidFill>
            <a:srgbClr val="4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TextBox 18"/>
          <p:cNvSpPr txBox="1"/>
          <p:nvPr/>
        </p:nvSpPr>
        <p:spPr>
          <a:xfrm>
            <a:off x="9206556" y="1719559"/>
            <a:ext cx="3449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 smtClean="0">
                <a:solidFill>
                  <a:schemeClr val="bg1"/>
                </a:solidFill>
              </a:rPr>
              <a:t>да</a:t>
            </a:r>
            <a:endParaRPr lang="ru-RU" sz="1200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286356" y="5258876"/>
            <a:ext cx="3449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 smtClean="0">
                <a:solidFill>
                  <a:schemeClr val="bg1"/>
                </a:solidFill>
              </a:rPr>
              <a:t>да</a:t>
            </a:r>
            <a:endParaRPr lang="ru-RU" sz="1200" dirty="0">
              <a:solidFill>
                <a:schemeClr val="bg1"/>
              </a:solidFill>
            </a:endParaRPr>
          </a:p>
        </p:txBody>
      </p:sp>
      <p:sp>
        <p:nvSpPr>
          <p:cNvPr id="22" name="Стрелка углом 21"/>
          <p:cNvSpPr/>
          <p:nvPr/>
        </p:nvSpPr>
        <p:spPr>
          <a:xfrm rot="10800000">
            <a:off x="7255735" y="5824730"/>
            <a:ext cx="1941394" cy="472882"/>
          </a:xfrm>
          <a:prstGeom prst="bentArrow">
            <a:avLst/>
          </a:prstGeom>
          <a:solidFill>
            <a:srgbClr val="4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321073" y="5908771"/>
            <a:ext cx="24368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50" dirty="0" smtClean="0">
                <a:solidFill>
                  <a:schemeClr val="bg1"/>
                </a:solidFill>
              </a:rPr>
              <a:t>Вернуть страницу завершения платежа</a:t>
            </a:r>
            <a:endParaRPr lang="ru-RU" sz="1050" dirty="0">
              <a:solidFill>
                <a:schemeClr val="bg1"/>
              </a:solidFill>
            </a:endParaRPr>
          </a:p>
        </p:txBody>
      </p:sp>
      <p:sp>
        <p:nvSpPr>
          <p:cNvPr id="24" name="Стрелка углом 23"/>
          <p:cNvSpPr/>
          <p:nvPr/>
        </p:nvSpPr>
        <p:spPr>
          <a:xfrm rot="16200000" flipH="1">
            <a:off x="5353107" y="2279953"/>
            <a:ext cx="3592108" cy="1738995"/>
          </a:xfrm>
          <a:prstGeom prst="bentArrow">
            <a:avLst>
              <a:gd name="adj1" fmla="val 5921"/>
              <a:gd name="adj2" fmla="val 9327"/>
              <a:gd name="adj3" fmla="val 12685"/>
              <a:gd name="adj4" fmla="val 43750"/>
            </a:avLst>
          </a:prstGeom>
          <a:solidFill>
            <a:srgbClr val="4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25" name="Блок-схема: решение 24"/>
          <p:cNvSpPr/>
          <p:nvPr/>
        </p:nvSpPr>
        <p:spPr>
          <a:xfrm>
            <a:off x="7929478" y="1031522"/>
            <a:ext cx="2388099" cy="763997"/>
          </a:xfrm>
          <a:prstGeom prst="flowChartDecision">
            <a:avLst/>
          </a:prstGeom>
          <a:solidFill>
            <a:srgbClr val="002B82"/>
          </a:solidFill>
          <a:ln w="28575">
            <a:solidFill>
              <a:srgbClr val="47A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 smtClean="0"/>
              <a:t>Заданы мерчант, номер транзакции и номер заказ?</a:t>
            </a:r>
            <a:endParaRPr lang="ru-RU" sz="1000" dirty="0"/>
          </a:p>
        </p:txBody>
      </p:sp>
      <p:sp>
        <p:nvSpPr>
          <p:cNvPr id="26" name="TextBox 25"/>
          <p:cNvSpPr txBox="1"/>
          <p:nvPr/>
        </p:nvSpPr>
        <p:spPr>
          <a:xfrm>
            <a:off x="6744663" y="949261"/>
            <a:ext cx="18729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>
                <a:solidFill>
                  <a:schemeClr val="bg1"/>
                </a:solidFill>
              </a:rPr>
              <a:t>Вернуть страницу </a:t>
            </a:r>
            <a:r>
              <a:rPr lang="ru-RU" sz="1200" dirty="0" smtClean="0">
                <a:solidFill>
                  <a:schemeClr val="bg1"/>
                </a:solidFill>
              </a:rPr>
              <a:t>ошибку</a:t>
            </a:r>
            <a:endParaRPr lang="ru-RU" sz="1200" dirty="0">
              <a:solidFill>
                <a:schemeClr val="bg1"/>
              </a:solidFill>
            </a:endParaRPr>
          </a:p>
        </p:txBody>
      </p:sp>
      <p:sp>
        <p:nvSpPr>
          <p:cNvPr id="27" name="Стрелка вправо 26"/>
          <p:cNvSpPr/>
          <p:nvPr/>
        </p:nvSpPr>
        <p:spPr>
          <a:xfrm flipH="1">
            <a:off x="6910866" y="4884257"/>
            <a:ext cx="1257301" cy="216265"/>
          </a:xfrm>
          <a:prstGeom prst="rightArrow">
            <a:avLst/>
          </a:prstGeom>
          <a:solidFill>
            <a:srgbClr val="4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Блок-схема: решение 27"/>
          <p:cNvSpPr/>
          <p:nvPr/>
        </p:nvSpPr>
        <p:spPr>
          <a:xfrm>
            <a:off x="7970765" y="4701333"/>
            <a:ext cx="2330265" cy="582115"/>
          </a:xfrm>
          <a:prstGeom prst="flowChartDecision">
            <a:avLst/>
          </a:prstGeom>
          <a:solidFill>
            <a:srgbClr val="002B82"/>
          </a:solidFill>
          <a:ln w="28575">
            <a:solidFill>
              <a:srgbClr val="47A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 smtClean="0"/>
              <a:t>Запрос прошел успешно?</a:t>
            </a:r>
            <a:endParaRPr lang="ru-RU" sz="1000" dirty="0"/>
          </a:p>
        </p:txBody>
      </p:sp>
      <p:sp>
        <p:nvSpPr>
          <p:cNvPr id="29" name="TextBox 28"/>
          <p:cNvSpPr txBox="1"/>
          <p:nvPr/>
        </p:nvSpPr>
        <p:spPr>
          <a:xfrm>
            <a:off x="7266629" y="4469170"/>
            <a:ext cx="18729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>
                <a:solidFill>
                  <a:schemeClr val="bg1"/>
                </a:solidFill>
              </a:rPr>
              <a:t>Вернуть страницу </a:t>
            </a:r>
            <a:r>
              <a:rPr lang="ru-RU" sz="1200" dirty="0" smtClean="0">
                <a:solidFill>
                  <a:schemeClr val="bg1"/>
                </a:solidFill>
              </a:rPr>
              <a:t>ошибку</a:t>
            </a:r>
            <a:endParaRPr lang="ru-RU" sz="1200" dirty="0">
              <a:solidFill>
                <a:schemeClr val="bg1"/>
              </a:solidFill>
            </a:endParaRPr>
          </a:p>
        </p:txBody>
      </p:sp>
      <p:sp>
        <p:nvSpPr>
          <p:cNvPr id="30" name="Стрелка вправо 29"/>
          <p:cNvSpPr/>
          <p:nvPr/>
        </p:nvSpPr>
        <p:spPr>
          <a:xfrm rot="5400000">
            <a:off x="9042329" y="3814331"/>
            <a:ext cx="187138" cy="122461"/>
          </a:xfrm>
          <a:prstGeom prst="rightArrow">
            <a:avLst/>
          </a:prstGeom>
          <a:solidFill>
            <a:srgbClr val="4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Стрелка вправо 30"/>
          <p:cNvSpPr/>
          <p:nvPr/>
        </p:nvSpPr>
        <p:spPr>
          <a:xfrm rot="5400000">
            <a:off x="9016835" y="4511613"/>
            <a:ext cx="242345" cy="137095"/>
          </a:xfrm>
          <a:prstGeom prst="rightArrow">
            <a:avLst/>
          </a:prstGeom>
          <a:solidFill>
            <a:srgbClr val="4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Скругленный прямоугольник 31"/>
          <p:cNvSpPr/>
          <p:nvPr/>
        </p:nvSpPr>
        <p:spPr>
          <a:xfrm>
            <a:off x="8336753" y="3969131"/>
            <a:ext cx="1577834" cy="489857"/>
          </a:xfrm>
          <a:prstGeom prst="roundRect">
            <a:avLst/>
          </a:prstGeom>
          <a:solidFill>
            <a:srgbClr val="002B82"/>
          </a:solidFill>
          <a:ln w="19050">
            <a:solidFill>
              <a:srgbClr val="47A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 smtClean="0"/>
              <a:t>Запрос на завершение процесса оплаты</a:t>
            </a:r>
            <a:endParaRPr lang="ru-RU" sz="1100" dirty="0">
              <a:solidFill>
                <a:schemeClr val="bg1"/>
              </a:solidFill>
            </a:endParaRPr>
          </a:p>
        </p:txBody>
      </p:sp>
      <p:sp>
        <p:nvSpPr>
          <p:cNvPr id="33" name="Стрелка вправо 32"/>
          <p:cNvSpPr/>
          <p:nvPr/>
        </p:nvSpPr>
        <p:spPr>
          <a:xfrm>
            <a:off x="9914587" y="3973801"/>
            <a:ext cx="1939956" cy="216265"/>
          </a:xfrm>
          <a:prstGeom prst="rightArrow">
            <a:avLst/>
          </a:prstGeom>
          <a:solidFill>
            <a:srgbClr val="F865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Стрелка вправо 33"/>
          <p:cNvSpPr/>
          <p:nvPr/>
        </p:nvSpPr>
        <p:spPr>
          <a:xfrm flipH="1">
            <a:off x="9914587" y="4190066"/>
            <a:ext cx="1809327" cy="216265"/>
          </a:xfrm>
          <a:prstGeom prst="rightArrow">
            <a:avLst/>
          </a:prstGeom>
          <a:solidFill>
            <a:srgbClr val="4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TextBox 34"/>
          <p:cNvSpPr txBox="1"/>
          <p:nvPr/>
        </p:nvSpPr>
        <p:spPr>
          <a:xfrm>
            <a:off x="9279472" y="2971774"/>
            <a:ext cx="3449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 smtClean="0">
                <a:solidFill>
                  <a:schemeClr val="bg1"/>
                </a:solidFill>
              </a:rPr>
              <a:t>да</a:t>
            </a:r>
            <a:endParaRPr lang="ru-RU" sz="1200" dirty="0">
              <a:solidFill>
                <a:schemeClr val="bg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9279472" y="3692132"/>
            <a:ext cx="3449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 smtClean="0">
                <a:solidFill>
                  <a:schemeClr val="bg1"/>
                </a:solidFill>
              </a:rPr>
              <a:t>да</a:t>
            </a:r>
            <a:endParaRPr lang="ru-RU" sz="1200" dirty="0">
              <a:solidFill>
                <a:schemeClr val="bg1"/>
              </a:solidFill>
            </a:endParaRPr>
          </a:p>
        </p:txBody>
      </p:sp>
      <p:sp>
        <p:nvSpPr>
          <p:cNvPr id="37" name="Стрелка углом 36"/>
          <p:cNvSpPr/>
          <p:nvPr/>
        </p:nvSpPr>
        <p:spPr>
          <a:xfrm rot="16200000" flipH="1">
            <a:off x="6624159" y="3100655"/>
            <a:ext cx="2043852" cy="1540859"/>
          </a:xfrm>
          <a:prstGeom prst="bentArrow">
            <a:avLst>
              <a:gd name="adj1" fmla="val 6042"/>
              <a:gd name="adj2" fmla="val 9327"/>
              <a:gd name="adj3" fmla="val 12685"/>
              <a:gd name="adj4" fmla="val 43750"/>
            </a:avLst>
          </a:prstGeom>
          <a:solidFill>
            <a:srgbClr val="4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38" name="Блок-схема: решение 37"/>
          <p:cNvSpPr/>
          <p:nvPr/>
        </p:nvSpPr>
        <p:spPr>
          <a:xfrm>
            <a:off x="8116840" y="2654115"/>
            <a:ext cx="2012958" cy="424502"/>
          </a:xfrm>
          <a:prstGeom prst="flowChartDecision">
            <a:avLst/>
          </a:prstGeom>
          <a:solidFill>
            <a:srgbClr val="002B82"/>
          </a:solidFill>
          <a:ln w="28575">
            <a:solidFill>
              <a:srgbClr val="47A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 smtClean="0"/>
              <a:t>Заказ существует?</a:t>
            </a:r>
            <a:endParaRPr lang="ru-RU" sz="1000" dirty="0"/>
          </a:p>
        </p:txBody>
      </p:sp>
      <p:sp>
        <p:nvSpPr>
          <p:cNvPr id="39" name="Стрелка углом 38"/>
          <p:cNvSpPr/>
          <p:nvPr/>
        </p:nvSpPr>
        <p:spPr>
          <a:xfrm rot="16200000" flipH="1">
            <a:off x="6988680" y="3653402"/>
            <a:ext cx="1336824" cy="999757"/>
          </a:xfrm>
          <a:prstGeom prst="bentArrow">
            <a:avLst>
              <a:gd name="adj1" fmla="val 6042"/>
              <a:gd name="adj2" fmla="val 9327"/>
              <a:gd name="adj3" fmla="val 12685"/>
              <a:gd name="adj4" fmla="val 43750"/>
            </a:avLst>
          </a:prstGeom>
          <a:solidFill>
            <a:srgbClr val="4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40" name="Блок-схема: решение 39"/>
          <p:cNvSpPr/>
          <p:nvPr/>
        </p:nvSpPr>
        <p:spPr>
          <a:xfrm>
            <a:off x="7846352" y="3234842"/>
            <a:ext cx="2592011" cy="547150"/>
          </a:xfrm>
          <a:prstGeom prst="flowChartDecision">
            <a:avLst/>
          </a:prstGeom>
          <a:solidFill>
            <a:srgbClr val="002B82"/>
          </a:solidFill>
          <a:ln w="28575">
            <a:solidFill>
              <a:srgbClr val="47A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 smtClean="0"/>
              <a:t>Заказ в статусе ожидания оплаты?</a:t>
            </a:r>
            <a:endParaRPr lang="ru-RU" sz="1000" dirty="0"/>
          </a:p>
        </p:txBody>
      </p:sp>
      <p:sp>
        <p:nvSpPr>
          <p:cNvPr id="41" name="TextBox 40"/>
          <p:cNvSpPr txBox="1"/>
          <p:nvPr/>
        </p:nvSpPr>
        <p:spPr>
          <a:xfrm>
            <a:off x="7184404" y="3096343"/>
            <a:ext cx="18729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>
                <a:solidFill>
                  <a:schemeClr val="bg1"/>
                </a:solidFill>
              </a:rPr>
              <a:t>Вернуть страницу </a:t>
            </a:r>
            <a:r>
              <a:rPr lang="ru-RU" sz="1200" dirty="0" smtClean="0">
                <a:solidFill>
                  <a:schemeClr val="bg1"/>
                </a:solidFill>
              </a:rPr>
              <a:t>ошибку</a:t>
            </a:r>
            <a:endParaRPr lang="ru-RU" sz="1200" dirty="0">
              <a:solidFill>
                <a:schemeClr val="bg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074107" y="2557784"/>
            <a:ext cx="18729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>
                <a:solidFill>
                  <a:schemeClr val="bg1"/>
                </a:solidFill>
              </a:rPr>
              <a:t>Вернуть страницу </a:t>
            </a:r>
            <a:r>
              <a:rPr lang="ru-RU" sz="1200" dirty="0" smtClean="0">
                <a:solidFill>
                  <a:schemeClr val="bg1"/>
                </a:solidFill>
              </a:rPr>
              <a:t>ошибку</a:t>
            </a:r>
            <a:endParaRPr lang="ru-RU" sz="1200" dirty="0">
              <a:solidFill>
                <a:schemeClr val="bg1"/>
              </a:solidFill>
            </a:endParaRPr>
          </a:p>
        </p:txBody>
      </p:sp>
      <p:sp>
        <p:nvSpPr>
          <p:cNvPr id="43" name="Скругленный прямоугольник 42"/>
          <p:cNvSpPr/>
          <p:nvPr/>
        </p:nvSpPr>
        <p:spPr>
          <a:xfrm>
            <a:off x="8316755" y="2015824"/>
            <a:ext cx="1577834" cy="489857"/>
          </a:xfrm>
          <a:prstGeom prst="roundRect">
            <a:avLst/>
          </a:prstGeom>
          <a:solidFill>
            <a:srgbClr val="002B82"/>
          </a:solidFill>
          <a:ln w="19050">
            <a:solidFill>
              <a:srgbClr val="47A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 smtClean="0">
                <a:solidFill>
                  <a:schemeClr val="bg1"/>
                </a:solidFill>
              </a:rPr>
              <a:t>Запрос на существование заказа</a:t>
            </a:r>
            <a:endParaRPr lang="ru-RU" sz="1100" dirty="0">
              <a:solidFill>
                <a:schemeClr val="bg1"/>
              </a:solidFill>
            </a:endParaRPr>
          </a:p>
        </p:txBody>
      </p:sp>
      <p:sp>
        <p:nvSpPr>
          <p:cNvPr id="44" name="Стрелка вправо 43"/>
          <p:cNvSpPr/>
          <p:nvPr/>
        </p:nvSpPr>
        <p:spPr>
          <a:xfrm>
            <a:off x="9894589" y="2015824"/>
            <a:ext cx="1959954" cy="216265"/>
          </a:xfrm>
          <a:prstGeom prst="rightArrow">
            <a:avLst/>
          </a:prstGeom>
          <a:solidFill>
            <a:srgbClr val="F865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Стрелка вправо 44"/>
          <p:cNvSpPr/>
          <p:nvPr/>
        </p:nvSpPr>
        <p:spPr>
          <a:xfrm flipH="1">
            <a:off x="9894588" y="2232089"/>
            <a:ext cx="1959954" cy="216265"/>
          </a:xfrm>
          <a:prstGeom prst="rightArrow">
            <a:avLst/>
          </a:prstGeom>
          <a:solidFill>
            <a:srgbClr val="4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7" name="Овал 46"/>
          <p:cNvSpPr/>
          <p:nvPr/>
        </p:nvSpPr>
        <p:spPr>
          <a:xfrm>
            <a:off x="8955470" y="594784"/>
            <a:ext cx="336114" cy="310243"/>
          </a:xfrm>
          <a:prstGeom prst="ellipse">
            <a:avLst/>
          </a:prstGeom>
          <a:solidFill>
            <a:srgbClr val="002B82"/>
          </a:solidFill>
          <a:ln w="38100">
            <a:solidFill>
              <a:srgbClr val="47A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Стрелка вправо 47"/>
          <p:cNvSpPr/>
          <p:nvPr/>
        </p:nvSpPr>
        <p:spPr>
          <a:xfrm rot="5400000">
            <a:off x="9046058" y="928430"/>
            <a:ext cx="174473" cy="127668"/>
          </a:xfrm>
          <a:prstGeom prst="rightArrow">
            <a:avLst/>
          </a:prstGeom>
          <a:solidFill>
            <a:srgbClr val="4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Стрелка вправо 48"/>
          <p:cNvSpPr/>
          <p:nvPr/>
        </p:nvSpPr>
        <p:spPr>
          <a:xfrm rot="5400000">
            <a:off x="9016835" y="5311501"/>
            <a:ext cx="242345" cy="137095"/>
          </a:xfrm>
          <a:prstGeom prst="rightArrow">
            <a:avLst/>
          </a:prstGeom>
          <a:solidFill>
            <a:srgbClr val="4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0" name="Блок-схема: решение 49"/>
          <p:cNvSpPr/>
          <p:nvPr/>
        </p:nvSpPr>
        <p:spPr>
          <a:xfrm>
            <a:off x="7827313" y="5501221"/>
            <a:ext cx="2592011" cy="547150"/>
          </a:xfrm>
          <a:prstGeom prst="flowChartDecision">
            <a:avLst/>
          </a:prstGeom>
          <a:solidFill>
            <a:srgbClr val="002B82"/>
          </a:solidFill>
          <a:ln w="28575">
            <a:solidFill>
              <a:srgbClr val="47A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800" dirty="0" smtClean="0"/>
              <a:t>Статус </a:t>
            </a:r>
            <a:r>
              <a:rPr lang="ru-RU" sz="800" dirty="0"/>
              <a:t>заказа </a:t>
            </a:r>
            <a:r>
              <a:rPr lang="ru-RU" sz="800" dirty="0" smtClean="0"/>
              <a:t>Операция оплаты в банке прошла успешно</a:t>
            </a:r>
            <a:r>
              <a:rPr lang="ru-RU" sz="800" dirty="0"/>
              <a:t>?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9291584" y="6048371"/>
            <a:ext cx="3449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 smtClean="0">
                <a:solidFill>
                  <a:schemeClr val="bg1"/>
                </a:solidFill>
              </a:rPr>
              <a:t>да</a:t>
            </a:r>
            <a:endParaRPr lang="ru-RU" sz="1200" dirty="0">
              <a:solidFill>
                <a:schemeClr val="bg1"/>
              </a:solidFill>
            </a:endParaRPr>
          </a:p>
        </p:txBody>
      </p:sp>
      <p:sp>
        <p:nvSpPr>
          <p:cNvPr id="53" name="Стрелка вправо 52"/>
          <p:cNvSpPr/>
          <p:nvPr/>
        </p:nvSpPr>
        <p:spPr>
          <a:xfrm flipH="1">
            <a:off x="6744663" y="5666663"/>
            <a:ext cx="1257301" cy="216265"/>
          </a:xfrm>
          <a:prstGeom prst="rightArrow">
            <a:avLst/>
          </a:prstGeom>
          <a:solidFill>
            <a:srgbClr val="4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" name="TextBox 53"/>
          <p:cNvSpPr txBox="1"/>
          <p:nvPr/>
        </p:nvSpPr>
        <p:spPr>
          <a:xfrm>
            <a:off x="6603041" y="5400887"/>
            <a:ext cx="18729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>
                <a:solidFill>
                  <a:schemeClr val="bg1"/>
                </a:solidFill>
              </a:rPr>
              <a:t>Вернуть страницу </a:t>
            </a:r>
            <a:r>
              <a:rPr lang="ru-RU" sz="1200" dirty="0" smtClean="0">
                <a:solidFill>
                  <a:schemeClr val="bg1"/>
                </a:solidFill>
              </a:rPr>
              <a:t>ошибку</a:t>
            </a:r>
            <a:endParaRPr lang="ru-RU" sz="1200" dirty="0">
              <a:solidFill>
                <a:schemeClr val="bg1"/>
              </a:solidFill>
            </a:endParaRPr>
          </a:p>
        </p:txBody>
      </p:sp>
      <p:pic>
        <p:nvPicPr>
          <p:cNvPr id="55" name="Picture 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948" y="2319754"/>
            <a:ext cx="3466845" cy="16593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TextBox 55"/>
          <p:cNvSpPr txBox="1"/>
          <p:nvPr/>
        </p:nvSpPr>
        <p:spPr>
          <a:xfrm>
            <a:off x="168141" y="4098143"/>
            <a:ext cx="36244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 smtClean="0">
                <a:solidFill>
                  <a:srgbClr val="002B82"/>
                </a:solidFill>
                <a:latin typeface="Bahnschrift" pitchFamily="34" charset="0"/>
              </a:rPr>
              <a:t>Рисунок 5 – Страница ошибки проекта системы лояльности ООО «АИС Город»</a:t>
            </a:r>
            <a:endParaRPr lang="ru-RU" sz="1000" dirty="0">
              <a:solidFill>
                <a:srgbClr val="002B82"/>
              </a:solidFill>
              <a:latin typeface="Bahnschrift" pitchFamily="34" charset="0"/>
            </a:endParaRPr>
          </a:p>
        </p:txBody>
      </p:sp>
      <p:pic>
        <p:nvPicPr>
          <p:cNvPr id="57" name="Picture 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948" y="4545819"/>
            <a:ext cx="2262307" cy="1910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TextBox 57"/>
          <p:cNvSpPr txBox="1"/>
          <p:nvPr/>
        </p:nvSpPr>
        <p:spPr>
          <a:xfrm>
            <a:off x="246948" y="6416347"/>
            <a:ext cx="36244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 smtClean="0">
                <a:solidFill>
                  <a:srgbClr val="002B82"/>
                </a:solidFill>
                <a:latin typeface="Bahnschrift" pitchFamily="34" charset="0"/>
              </a:rPr>
              <a:t>Рисунок 6 – Страница завершения платежа личного кабинета</a:t>
            </a:r>
            <a:endParaRPr lang="ru-RU" sz="1000" dirty="0">
              <a:solidFill>
                <a:srgbClr val="002B82"/>
              </a:solidFill>
              <a:latin typeface="Bahnschrift" pitchFamily="34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045465" y="6396335"/>
            <a:ext cx="5151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solidFill>
                  <a:srgbClr val="002B82"/>
                </a:solidFill>
                <a:latin typeface="Bahnschrift" pitchFamily="34" charset="0"/>
              </a:rPr>
              <a:t>Схема 6 – Схема работы метода завершения оплаты проекта системы лояльности ООО «АИС Город»</a:t>
            </a:r>
            <a:endParaRPr lang="ru-RU" sz="1200" dirty="0">
              <a:solidFill>
                <a:srgbClr val="002B82"/>
              </a:solidFill>
              <a:latin typeface="Bahnschrif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357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7"/>
          <a:stretch/>
        </p:blipFill>
        <p:spPr bwMode="auto">
          <a:xfrm>
            <a:off x="10069322" y="79875"/>
            <a:ext cx="2122678" cy="53175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85071"/>
            <a:ext cx="2276475" cy="507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Номер слайда 1">
            <a:extLst>
              <a:ext uri="{FF2B5EF4-FFF2-40B4-BE49-F238E27FC236}">
                <a16:creationId xmlns="" xmlns:a16="http://schemas.microsoft.com/office/drawing/2014/main" id="{09A8B9C5-71A4-40D9-99B8-E419D6DA7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6B1F-0750-41DB-8F6A-D201E2389C1C}" type="slidenum">
              <a:rPr lang="ru-RU" sz="1600" smtClean="0">
                <a:solidFill>
                  <a:schemeClr val="tx1"/>
                </a:solidFill>
              </a:rPr>
              <a:t>12</a:t>
            </a:fld>
            <a:endParaRPr lang="ru-RU" sz="1600" dirty="0">
              <a:solidFill>
                <a:schemeClr val="tx1"/>
              </a:solidFill>
            </a:endParaRPr>
          </a:p>
        </p:txBody>
      </p:sp>
      <p:pic>
        <p:nvPicPr>
          <p:cNvPr id="5" name="Picture 2" descr="АИС Город » О компании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6096" y="112039"/>
            <a:ext cx="813155" cy="782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0DAF1E99-18A8-45BE-8B3C-7CFA7E1CB1CD}"/>
              </a:ext>
            </a:extLst>
          </p:cNvPr>
          <p:cNvSpPr txBox="1"/>
          <p:nvPr/>
        </p:nvSpPr>
        <p:spPr>
          <a:xfrm>
            <a:off x="3715101" y="160011"/>
            <a:ext cx="540112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dirty="0" smtClean="0">
                <a:solidFill>
                  <a:srgbClr val="002B82"/>
                </a:solidFill>
                <a:latin typeface="Bahnschrift" pitchFamily="34" charset="0"/>
              </a:rPr>
              <a:t>Метод получения статуса заказа</a:t>
            </a:r>
            <a:endParaRPr lang="ru-RU" sz="2400" dirty="0">
              <a:solidFill>
                <a:srgbClr val="002B82"/>
              </a:solidFill>
              <a:latin typeface="Bahnschrift" pitchFamily="34" charset="0"/>
            </a:endParaRPr>
          </a:p>
        </p:txBody>
      </p:sp>
      <p:pic>
        <p:nvPicPr>
          <p:cNvPr id="10" name="Picture 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8944" y="236068"/>
            <a:ext cx="594989" cy="421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44" y="160011"/>
            <a:ext cx="1464252" cy="734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1693409" y="1175657"/>
            <a:ext cx="27879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"merchant": "string",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"password": "string",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"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transactionId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": "string",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"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orderId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": "string"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}</a:t>
            </a:r>
            <a:endParaRPr lang="ru-RU" sz="1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806537" y="4814207"/>
            <a:ext cx="26949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"result": 0,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"message": "string",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"status": 1,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"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statusMessage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": "string"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}</a:t>
            </a:r>
            <a:endParaRPr lang="ru-RU" sz="1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5097967" y="703099"/>
            <a:ext cx="4999301" cy="5686062"/>
          </a:xfrm>
          <a:prstGeom prst="roundRect">
            <a:avLst/>
          </a:prstGeom>
          <a:solidFill>
            <a:srgbClr val="002B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ru-RU" dirty="0"/>
          </a:p>
        </p:txBody>
      </p:sp>
      <p:sp>
        <p:nvSpPr>
          <p:cNvPr id="4" name="Стрелка вправо 3"/>
          <p:cNvSpPr/>
          <p:nvPr/>
        </p:nvSpPr>
        <p:spPr>
          <a:xfrm>
            <a:off x="4253593" y="1775821"/>
            <a:ext cx="1045028" cy="216265"/>
          </a:xfrm>
          <a:prstGeom prst="rightArrow">
            <a:avLst/>
          </a:prstGeom>
          <a:solidFill>
            <a:srgbClr val="F865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Стрелка вправо 13"/>
          <p:cNvSpPr/>
          <p:nvPr/>
        </p:nvSpPr>
        <p:spPr>
          <a:xfrm flipH="1">
            <a:off x="4196443" y="5400822"/>
            <a:ext cx="993321" cy="216265"/>
          </a:xfrm>
          <a:prstGeom prst="rightArrow">
            <a:avLst/>
          </a:prstGeom>
          <a:solidFill>
            <a:srgbClr val="4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7401614" y="831505"/>
            <a:ext cx="336114" cy="310243"/>
          </a:xfrm>
          <a:prstGeom prst="ellipse">
            <a:avLst/>
          </a:prstGeom>
          <a:solidFill>
            <a:srgbClr val="002B82"/>
          </a:solidFill>
          <a:ln w="38100">
            <a:solidFill>
              <a:srgbClr val="47A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Стрелка вправо 14"/>
          <p:cNvSpPr/>
          <p:nvPr/>
        </p:nvSpPr>
        <p:spPr>
          <a:xfrm rot="5400000">
            <a:off x="7419630" y="1237723"/>
            <a:ext cx="300082" cy="108132"/>
          </a:xfrm>
          <a:prstGeom prst="rightArrow">
            <a:avLst/>
          </a:prstGeom>
          <a:solidFill>
            <a:srgbClr val="4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Скругленный прямоугольник 17"/>
          <p:cNvSpPr/>
          <p:nvPr/>
        </p:nvSpPr>
        <p:spPr>
          <a:xfrm>
            <a:off x="6825343" y="4257276"/>
            <a:ext cx="1577834" cy="489857"/>
          </a:xfrm>
          <a:prstGeom prst="roundRect">
            <a:avLst/>
          </a:prstGeom>
          <a:solidFill>
            <a:srgbClr val="002B82"/>
          </a:solidFill>
          <a:ln w="19050">
            <a:solidFill>
              <a:srgbClr val="47A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solidFill>
                  <a:schemeClr val="bg1"/>
                </a:solidFill>
              </a:rPr>
              <a:t>Получение статуса</a:t>
            </a:r>
            <a:endParaRPr lang="ru-RU" sz="1200" dirty="0">
              <a:solidFill>
                <a:schemeClr val="bg1"/>
              </a:solidFill>
            </a:endParaRPr>
          </a:p>
        </p:txBody>
      </p:sp>
      <p:sp>
        <p:nvSpPr>
          <p:cNvPr id="20" name="Стрелка вправо 19"/>
          <p:cNvSpPr/>
          <p:nvPr/>
        </p:nvSpPr>
        <p:spPr>
          <a:xfrm>
            <a:off x="8403177" y="4257276"/>
            <a:ext cx="2373680" cy="216265"/>
          </a:xfrm>
          <a:prstGeom prst="rightArrow">
            <a:avLst/>
          </a:prstGeom>
          <a:solidFill>
            <a:srgbClr val="F865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Стрелка вправо 20"/>
          <p:cNvSpPr/>
          <p:nvPr/>
        </p:nvSpPr>
        <p:spPr>
          <a:xfrm flipH="1">
            <a:off x="8403176" y="4502262"/>
            <a:ext cx="2373680" cy="216265"/>
          </a:xfrm>
          <a:prstGeom prst="rightArrow">
            <a:avLst/>
          </a:prstGeom>
          <a:solidFill>
            <a:srgbClr val="4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Стрелка вправо 21"/>
          <p:cNvSpPr/>
          <p:nvPr/>
        </p:nvSpPr>
        <p:spPr>
          <a:xfrm rot="5400000">
            <a:off x="7439648" y="2251520"/>
            <a:ext cx="256718" cy="92506"/>
          </a:xfrm>
          <a:prstGeom prst="rightArrow">
            <a:avLst/>
          </a:prstGeom>
          <a:solidFill>
            <a:srgbClr val="4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Стрелка вправо 22"/>
          <p:cNvSpPr/>
          <p:nvPr/>
        </p:nvSpPr>
        <p:spPr>
          <a:xfrm rot="5400000">
            <a:off x="7410481" y="4008908"/>
            <a:ext cx="374274" cy="122461"/>
          </a:xfrm>
          <a:prstGeom prst="rightArrow">
            <a:avLst/>
          </a:prstGeom>
          <a:solidFill>
            <a:srgbClr val="4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Стрелка вправо 23"/>
          <p:cNvSpPr/>
          <p:nvPr/>
        </p:nvSpPr>
        <p:spPr>
          <a:xfrm rot="5400000">
            <a:off x="7410481" y="4873040"/>
            <a:ext cx="374274" cy="122461"/>
          </a:xfrm>
          <a:prstGeom prst="rightArrow">
            <a:avLst/>
          </a:prstGeom>
          <a:solidFill>
            <a:srgbClr val="4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TextBox 24"/>
          <p:cNvSpPr txBox="1"/>
          <p:nvPr/>
        </p:nvSpPr>
        <p:spPr>
          <a:xfrm>
            <a:off x="7658849" y="2149133"/>
            <a:ext cx="3449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 smtClean="0">
                <a:solidFill>
                  <a:schemeClr val="bg1"/>
                </a:solidFill>
              </a:rPr>
              <a:t>да</a:t>
            </a:r>
            <a:endParaRPr lang="ru-RU" sz="1200" dirty="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691557" y="3872568"/>
            <a:ext cx="3449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 smtClean="0">
                <a:solidFill>
                  <a:schemeClr val="bg1"/>
                </a:solidFill>
              </a:rPr>
              <a:t>да</a:t>
            </a:r>
            <a:endParaRPr lang="ru-RU" sz="1200" dirty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831332" y="5882027"/>
            <a:ext cx="3449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 smtClean="0">
                <a:solidFill>
                  <a:schemeClr val="bg1"/>
                </a:solidFill>
              </a:rPr>
              <a:t>да</a:t>
            </a:r>
            <a:endParaRPr lang="ru-RU" sz="1200" dirty="0">
              <a:solidFill>
                <a:schemeClr val="bg1"/>
              </a:solidFill>
            </a:endParaRPr>
          </a:p>
        </p:txBody>
      </p:sp>
      <p:sp>
        <p:nvSpPr>
          <p:cNvPr id="29" name="Стрелка углом 28"/>
          <p:cNvSpPr/>
          <p:nvPr/>
        </p:nvSpPr>
        <p:spPr>
          <a:xfrm rot="10800000">
            <a:off x="5682342" y="5806594"/>
            <a:ext cx="1941394" cy="472882"/>
          </a:xfrm>
          <a:prstGeom prst="bentArrow">
            <a:avLst/>
          </a:prstGeom>
          <a:solidFill>
            <a:srgbClr val="4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682342" y="5806594"/>
            <a:ext cx="16941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 smtClean="0">
                <a:solidFill>
                  <a:schemeClr val="bg1"/>
                </a:solidFill>
              </a:rPr>
              <a:t>Вернуть число бонусов</a:t>
            </a:r>
            <a:endParaRPr lang="ru-RU" sz="1200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502361" y="3021058"/>
            <a:ext cx="12426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 smtClean="0">
                <a:solidFill>
                  <a:schemeClr val="bg1"/>
                </a:solidFill>
              </a:rPr>
              <a:t>Вернуть ошибку</a:t>
            </a:r>
            <a:endParaRPr lang="ru-RU" sz="1200" dirty="0">
              <a:solidFill>
                <a:schemeClr val="bg1"/>
              </a:solidFill>
            </a:endParaRPr>
          </a:p>
        </p:txBody>
      </p:sp>
      <p:sp>
        <p:nvSpPr>
          <p:cNvPr id="31" name="Стрелка углом 30"/>
          <p:cNvSpPr/>
          <p:nvPr/>
        </p:nvSpPr>
        <p:spPr>
          <a:xfrm rot="16200000" flipH="1">
            <a:off x="5139349" y="3705417"/>
            <a:ext cx="1931917" cy="1419692"/>
          </a:xfrm>
          <a:prstGeom prst="bentArrow">
            <a:avLst>
              <a:gd name="adj1" fmla="val 6042"/>
              <a:gd name="adj2" fmla="val 9327"/>
              <a:gd name="adj3" fmla="val 12685"/>
              <a:gd name="adj4" fmla="val 43750"/>
            </a:avLst>
          </a:prstGeom>
          <a:solidFill>
            <a:srgbClr val="4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33" name="Стрелка углом 32"/>
          <p:cNvSpPr/>
          <p:nvPr/>
        </p:nvSpPr>
        <p:spPr>
          <a:xfrm rot="16200000" flipH="1">
            <a:off x="4441217" y="2408837"/>
            <a:ext cx="3029259" cy="1738995"/>
          </a:xfrm>
          <a:prstGeom prst="bentArrow">
            <a:avLst>
              <a:gd name="adj1" fmla="val 5921"/>
              <a:gd name="adj2" fmla="val 9327"/>
              <a:gd name="adj3" fmla="val 12685"/>
              <a:gd name="adj4" fmla="val 43750"/>
            </a:avLst>
          </a:prstGeom>
          <a:solidFill>
            <a:srgbClr val="4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7" name="Блок-схема: решение 16"/>
          <p:cNvSpPr/>
          <p:nvPr/>
        </p:nvSpPr>
        <p:spPr>
          <a:xfrm>
            <a:off x="6657853" y="3116866"/>
            <a:ext cx="1823636" cy="763997"/>
          </a:xfrm>
          <a:prstGeom prst="flowChartDecision">
            <a:avLst/>
          </a:prstGeom>
          <a:solidFill>
            <a:srgbClr val="002B82"/>
          </a:solidFill>
          <a:ln w="28575">
            <a:solidFill>
              <a:srgbClr val="47A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900" dirty="0" smtClean="0"/>
              <a:t>Заказ существует?</a:t>
            </a:r>
            <a:endParaRPr lang="ru-RU" sz="900" dirty="0"/>
          </a:p>
        </p:txBody>
      </p:sp>
      <p:sp>
        <p:nvSpPr>
          <p:cNvPr id="16" name="Блок-схема: решение 15"/>
          <p:cNvSpPr/>
          <p:nvPr/>
        </p:nvSpPr>
        <p:spPr>
          <a:xfrm>
            <a:off x="6736164" y="1441830"/>
            <a:ext cx="1667013" cy="763997"/>
          </a:xfrm>
          <a:prstGeom prst="flowChartDecision">
            <a:avLst/>
          </a:prstGeom>
          <a:solidFill>
            <a:srgbClr val="002B82"/>
          </a:solidFill>
          <a:ln w="28575">
            <a:solidFill>
              <a:srgbClr val="47A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 smtClean="0"/>
              <a:t>Данные магазина валидны?</a:t>
            </a:r>
            <a:endParaRPr lang="ru-RU" sz="1000" dirty="0"/>
          </a:p>
        </p:txBody>
      </p:sp>
      <p:sp>
        <p:nvSpPr>
          <p:cNvPr id="34" name="TextBox 33"/>
          <p:cNvSpPr txBox="1"/>
          <p:nvPr/>
        </p:nvSpPr>
        <p:spPr>
          <a:xfrm>
            <a:off x="5551349" y="1359569"/>
            <a:ext cx="12426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 smtClean="0">
                <a:solidFill>
                  <a:schemeClr val="bg1"/>
                </a:solidFill>
              </a:rPr>
              <a:t>Вернуть ошибку</a:t>
            </a:r>
            <a:endParaRPr lang="ru-RU" sz="1200" dirty="0">
              <a:solidFill>
                <a:schemeClr val="bg1"/>
              </a:solidFill>
            </a:endParaRPr>
          </a:p>
        </p:txBody>
      </p:sp>
      <p:sp>
        <p:nvSpPr>
          <p:cNvPr id="35" name="Стрелка вправо 34"/>
          <p:cNvSpPr/>
          <p:nvPr/>
        </p:nvSpPr>
        <p:spPr>
          <a:xfrm flipH="1">
            <a:off x="5682341" y="5391895"/>
            <a:ext cx="1257301" cy="216265"/>
          </a:xfrm>
          <a:prstGeom prst="rightArrow">
            <a:avLst/>
          </a:prstGeom>
          <a:solidFill>
            <a:srgbClr val="4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Блок-схема: решение 18"/>
          <p:cNvSpPr/>
          <p:nvPr/>
        </p:nvSpPr>
        <p:spPr>
          <a:xfrm>
            <a:off x="6764111" y="5118030"/>
            <a:ext cx="1667013" cy="763997"/>
          </a:xfrm>
          <a:prstGeom prst="flowChartDecision">
            <a:avLst/>
          </a:prstGeom>
          <a:solidFill>
            <a:srgbClr val="002B82"/>
          </a:solidFill>
          <a:ln w="28575">
            <a:solidFill>
              <a:srgbClr val="47A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 smtClean="0"/>
              <a:t>Получен ли статус?</a:t>
            </a:r>
            <a:endParaRPr lang="ru-RU" sz="1000" dirty="0"/>
          </a:p>
        </p:txBody>
      </p:sp>
      <p:sp>
        <p:nvSpPr>
          <p:cNvPr id="36" name="TextBox 35"/>
          <p:cNvSpPr txBox="1"/>
          <p:nvPr/>
        </p:nvSpPr>
        <p:spPr>
          <a:xfrm>
            <a:off x="5794342" y="5510872"/>
            <a:ext cx="12426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 smtClean="0">
                <a:solidFill>
                  <a:schemeClr val="bg1"/>
                </a:solidFill>
              </a:rPr>
              <a:t>Вернуть ошибку</a:t>
            </a:r>
            <a:endParaRPr lang="ru-RU" sz="1200" dirty="0">
              <a:solidFill>
                <a:schemeClr val="bg1"/>
              </a:solidFill>
            </a:endParaRPr>
          </a:p>
        </p:txBody>
      </p:sp>
      <p:sp>
        <p:nvSpPr>
          <p:cNvPr id="37" name="Скругленный прямоугольник 36"/>
          <p:cNvSpPr/>
          <p:nvPr/>
        </p:nvSpPr>
        <p:spPr>
          <a:xfrm>
            <a:off x="6793997" y="2426132"/>
            <a:ext cx="1577834" cy="489857"/>
          </a:xfrm>
          <a:prstGeom prst="roundRect">
            <a:avLst/>
          </a:prstGeom>
          <a:solidFill>
            <a:srgbClr val="002B82"/>
          </a:solidFill>
          <a:ln w="19050">
            <a:solidFill>
              <a:srgbClr val="47A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solidFill>
                  <a:schemeClr val="bg1"/>
                </a:solidFill>
              </a:rPr>
              <a:t>Получение заказа</a:t>
            </a:r>
            <a:endParaRPr lang="ru-RU" sz="1200" dirty="0">
              <a:solidFill>
                <a:schemeClr val="bg1"/>
              </a:solidFill>
            </a:endParaRPr>
          </a:p>
        </p:txBody>
      </p:sp>
      <p:sp>
        <p:nvSpPr>
          <p:cNvPr id="38" name="Стрелка вправо 37"/>
          <p:cNvSpPr/>
          <p:nvPr/>
        </p:nvSpPr>
        <p:spPr>
          <a:xfrm>
            <a:off x="8371831" y="2426132"/>
            <a:ext cx="2373680" cy="216265"/>
          </a:xfrm>
          <a:prstGeom prst="rightArrow">
            <a:avLst/>
          </a:prstGeom>
          <a:solidFill>
            <a:srgbClr val="F865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Стрелка вправо 38"/>
          <p:cNvSpPr/>
          <p:nvPr/>
        </p:nvSpPr>
        <p:spPr>
          <a:xfrm flipH="1">
            <a:off x="8371830" y="2671118"/>
            <a:ext cx="2373680" cy="216265"/>
          </a:xfrm>
          <a:prstGeom prst="rightArrow">
            <a:avLst/>
          </a:prstGeom>
          <a:solidFill>
            <a:srgbClr val="4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Стрелка вправо 39"/>
          <p:cNvSpPr/>
          <p:nvPr/>
        </p:nvSpPr>
        <p:spPr>
          <a:xfrm rot="5400000">
            <a:off x="7502708" y="2924540"/>
            <a:ext cx="243569" cy="226469"/>
          </a:xfrm>
          <a:prstGeom prst="rightArrow">
            <a:avLst/>
          </a:prstGeom>
          <a:solidFill>
            <a:srgbClr val="4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TextBox 40"/>
          <p:cNvSpPr txBox="1"/>
          <p:nvPr/>
        </p:nvSpPr>
        <p:spPr>
          <a:xfrm>
            <a:off x="4045465" y="6396335"/>
            <a:ext cx="5151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solidFill>
                  <a:srgbClr val="002B82"/>
                </a:solidFill>
                <a:latin typeface="Bahnschrift" pitchFamily="34" charset="0"/>
              </a:rPr>
              <a:t>Схема 7 – Схема работы метода получения статуса заказа проекта системы лояльности ООО «АИС Город»</a:t>
            </a:r>
            <a:endParaRPr lang="ru-RU" sz="1200" dirty="0">
              <a:solidFill>
                <a:srgbClr val="002B82"/>
              </a:solidFill>
              <a:latin typeface="Bahnschrif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5727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7"/>
          <a:stretch/>
        </p:blipFill>
        <p:spPr bwMode="auto">
          <a:xfrm>
            <a:off x="10069322" y="79875"/>
            <a:ext cx="2122678" cy="53175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85071"/>
            <a:ext cx="2276475" cy="507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Номер слайда 1">
            <a:extLst>
              <a:ext uri="{FF2B5EF4-FFF2-40B4-BE49-F238E27FC236}">
                <a16:creationId xmlns="" xmlns:a16="http://schemas.microsoft.com/office/drawing/2014/main" id="{F752072B-5092-4F88-88FB-AF2D602AB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6B1F-0750-41DB-8F6A-D201E2389C1C}" type="slidenum">
              <a:rPr lang="ru-RU" sz="1600" smtClean="0">
                <a:solidFill>
                  <a:schemeClr val="tx1"/>
                </a:solidFill>
              </a:rPr>
              <a:t>13</a:t>
            </a:fld>
            <a:endParaRPr lang="ru-RU" sz="1600" dirty="0">
              <a:solidFill>
                <a:schemeClr val="tx1"/>
              </a:solidFill>
            </a:endParaRPr>
          </a:p>
        </p:txBody>
      </p:sp>
      <p:pic>
        <p:nvPicPr>
          <p:cNvPr id="5" name="Picture 2" descr="АИС Город » О компании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6096" y="112039"/>
            <a:ext cx="813155" cy="782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0DAF1E99-18A8-45BE-8B3C-7CFA7E1CB1CD}"/>
              </a:ext>
            </a:extLst>
          </p:cNvPr>
          <p:cNvSpPr txBox="1"/>
          <p:nvPr/>
        </p:nvSpPr>
        <p:spPr>
          <a:xfrm>
            <a:off x="3713792" y="183673"/>
            <a:ext cx="540112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dirty="0" smtClean="0">
                <a:solidFill>
                  <a:srgbClr val="002B82"/>
                </a:solidFill>
                <a:latin typeface="Bahnschrift" pitchFamily="34" charset="0"/>
              </a:rPr>
              <a:t>Клиентский путь</a:t>
            </a:r>
            <a:br>
              <a:rPr lang="ru-RU" sz="2400" dirty="0" smtClean="0">
                <a:solidFill>
                  <a:srgbClr val="002B82"/>
                </a:solidFill>
                <a:latin typeface="Bahnschrift" pitchFamily="34" charset="0"/>
              </a:rPr>
            </a:br>
            <a:r>
              <a:rPr lang="ru-RU" sz="2400" dirty="0" smtClean="0">
                <a:solidFill>
                  <a:srgbClr val="002B82"/>
                </a:solidFill>
                <a:latin typeface="Bahnschrift" pitchFamily="34" charset="0"/>
              </a:rPr>
              <a:t>Получение бонусов</a:t>
            </a:r>
            <a:endParaRPr lang="ru-RU" sz="2400" dirty="0">
              <a:solidFill>
                <a:srgbClr val="002B82"/>
              </a:solidFill>
              <a:latin typeface="Bahnschrift" pitchFamily="34" charset="0"/>
            </a:endParaRPr>
          </a:p>
        </p:txBody>
      </p:sp>
      <p:pic>
        <p:nvPicPr>
          <p:cNvPr id="9" name="Picture 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3589" y="368981"/>
            <a:ext cx="594989" cy="421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44" y="160011"/>
            <a:ext cx="1464252" cy="734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Рисунок 10"/>
          <p:cNvPicPr/>
          <p:nvPr/>
        </p:nvPicPr>
        <p:blipFill rotWithShape="1">
          <a:blip r:embed="rId7"/>
          <a:srcRect l="26464" t="21275" r="26037" b="16409"/>
          <a:stretch/>
        </p:blipFill>
        <p:spPr bwMode="auto">
          <a:xfrm>
            <a:off x="2042704" y="3652057"/>
            <a:ext cx="3508784" cy="216079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2" name="Picture 5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9314" y="1381410"/>
            <a:ext cx="4503538" cy="2159812"/>
          </a:xfrm>
          <a:prstGeom prst="rect">
            <a:avLst/>
          </a:prstGeom>
          <a:noFill/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6535" y="1261335"/>
            <a:ext cx="2032608" cy="29545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Стрелка углом 2"/>
          <p:cNvSpPr/>
          <p:nvPr/>
        </p:nvSpPr>
        <p:spPr>
          <a:xfrm>
            <a:off x="6151418" y="2826327"/>
            <a:ext cx="1575117" cy="374073"/>
          </a:xfrm>
          <a:prstGeom prst="bentArrow">
            <a:avLst/>
          </a:prstGeom>
          <a:solidFill>
            <a:srgbClr val="4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4" name="Стрелка углом 13"/>
          <p:cNvSpPr/>
          <p:nvPr/>
        </p:nvSpPr>
        <p:spPr>
          <a:xfrm rot="10800000">
            <a:off x="5551488" y="3652056"/>
            <a:ext cx="2992465" cy="412867"/>
          </a:xfrm>
          <a:prstGeom prst="bentArrow">
            <a:avLst/>
          </a:prstGeom>
          <a:solidFill>
            <a:srgbClr val="4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pic>
        <p:nvPicPr>
          <p:cNvPr id="5124" name="Picture 4" descr="Компания СберМаркет в Москве: информация о компании, проверка работодателя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0908" y="4495444"/>
            <a:ext cx="1803862" cy="1803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Стрелка вправо 3"/>
          <p:cNvSpPr/>
          <p:nvPr/>
        </p:nvSpPr>
        <p:spPr>
          <a:xfrm>
            <a:off x="5551488" y="5079076"/>
            <a:ext cx="2520170" cy="224444"/>
          </a:xfrm>
          <a:prstGeom prst="rightArrow">
            <a:avLst/>
          </a:prstGeom>
          <a:solidFill>
            <a:srgbClr val="4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TextBox 14"/>
          <p:cNvSpPr txBox="1"/>
          <p:nvPr/>
        </p:nvSpPr>
        <p:spPr>
          <a:xfrm>
            <a:off x="6414356" y="1995330"/>
            <a:ext cx="1426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solidFill>
                  <a:srgbClr val="002B82"/>
                </a:solidFill>
                <a:latin typeface="Bahnschrift" pitchFamily="34" charset="0"/>
              </a:rPr>
              <a:t>Оплачиваем ЖКХ на сайтах РИЦ и АЙТИ Город</a:t>
            </a:r>
            <a:endParaRPr lang="ru-RU" sz="1200" dirty="0">
              <a:solidFill>
                <a:srgbClr val="002B82"/>
              </a:solidFill>
              <a:latin typeface="Bahnschrift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334444" y="3396824"/>
            <a:ext cx="14265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solidFill>
                  <a:srgbClr val="002B82"/>
                </a:solidFill>
                <a:latin typeface="Bahnschrift" pitchFamily="34" charset="0"/>
              </a:rPr>
              <a:t>Получаем </a:t>
            </a:r>
            <a:r>
              <a:rPr lang="ru-RU" sz="1200" dirty="0" err="1" smtClean="0">
                <a:solidFill>
                  <a:srgbClr val="002B82"/>
                </a:solidFill>
                <a:latin typeface="Bahnschrift" pitchFamily="34" charset="0"/>
              </a:rPr>
              <a:t>промокод</a:t>
            </a:r>
            <a:endParaRPr lang="ru-RU" sz="1200" dirty="0">
              <a:solidFill>
                <a:srgbClr val="002B82"/>
              </a:solidFill>
              <a:latin typeface="Bahnschrift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818785" y="4453218"/>
            <a:ext cx="1907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solidFill>
                  <a:srgbClr val="002B82"/>
                </a:solidFill>
                <a:latin typeface="Bahnschrift" pitchFamily="34" charset="0"/>
              </a:rPr>
              <a:t>Используем </a:t>
            </a:r>
            <a:r>
              <a:rPr lang="ru-RU" sz="1200" dirty="0" err="1" smtClean="0">
                <a:solidFill>
                  <a:srgbClr val="002B82"/>
                </a:solidFill>
                <a:latin typeface="Bahnschrift" pitchFamily="34" charset="0"/>
              </a:rPr>
              <a:t>промокод</a:t>
            </a:r>
            <a:r>
              <a:rPr lang="ru-RU" sz="1200" dirty="0" smtClean="0">
                <a:solidFill>
                  <a:srgbClr val="002B82"/>
                </a:solidFill>
                <a:latin typeface="Bahnschrift" pitchFamily="34" charset="0"/>
              </a:rPr>
              <a:t> для первой покупки в </a:t>
            </a:r>
            <a:r>
              <a:rPr lang="ru-RU" sz="1200" dirty="0" err="1" smtClean="0">
                <a:solidFill>
                  <a:srgbClr val="002B82"/>
                </a:solidFill>
                <a:latin typeface="Bahnschrift" pitchFamily="34" charset="0"/>
              </a:rPr>
              <a:t>СберМаркете</a:t>
            </a:r>
            <a:endParaRPr lang="ru-RU" sz="1200" dirty="0">
              <a:solidFill>
                <a:srgbClr val="002B82"/>
              </a:solidFill>
              <a:latin typeface="Bahnschrift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575586" y="6275792"/>
            <a:ext cx="5151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solidFill>
                  <a:srgbClr val="002B82"/>
                </a:solidFill>
                <a:latin typeface="Bahnschrift" pitchFamily="34" charset="0"/>
              </a:rPr>
              <a:t>Схема 8 – Схема работы получения бонусов проекта системы лояльности ООО «АИС Город»</a:t>
            </a:r>
            <a:endParaRPr lang="ru-RU" sz="1200" dirty="0">
              <a:solidFill>
                <a:srgbClr val="002B82"/>
              </a:solidFill>
              <a:latin typeface="Bahnschrif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4634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7"/>
          <a:stretch/>
        </p:blipFill>
        <p:spPr bwMode="auto">
          <a:xfrm>
            <a:off x="10069322" y="79875"/>
            <a:ext cx="2122678" cy="53175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85071"/>
            <a:ext cx="2276475" cy="507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Номер слайда 1">
            <a:extLst>
              <a:ext uri="{FF2B5EF4-FFF2-40B4-BE49-F238E27FC236}">
                <a16:creationId xmlns="" xmlns:a16="http://schemas.microsoft.com/office/drawing/2014/main" id="{F752072B-5092-4F88-88FB-AF2D602AB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6B1F-0750-41DB-8F6A-D201E2389C1C}" type="slidenum">
              <a:rPr lang="ru-RU" sz="1600" smtClean="0">
                <a:solidFill>
                  <a:schemeClr val="tx1"/>
                </a:solidFill>
              </a:rPr>
              <a:t>14</a:t>
            </a:fld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6" name="Picture 2" descr="АИС Город » О компании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6096" y="112039"/>
            <a:ext cx="813155" cy="782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0DAF1E99-18A8-45BE-8B3C-7CFA7E1CB1CD}"/>
              </a:ext>
            </a:extLst>
          </p:cNvPr>
          <p:cNvSpPr txBox="1"/>
          <p:nvPr/>
        </p:nvSpPr>
        <p:spPr>
          <a:xfrm>
            <a:off x="3713792" y="183673"/>
            <a:ext cx="540112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dirty="0" smtClean="0">
                <a:solidFill>
                  <a:srgbClr val="002B82"/>
                </a:solidFill>
                <a:latin typeface="Bahnschrift" pitchFamily="34" charset="0"/>
              </a:rPr>
              <a:t>Клиентский путь</a:t>
            </a:r>
            <a:br>
              <a:rPr lang="ru-RU" sz="2400" dirty="0" smtClean="0">
                <a:solidFill>
                  <a:srgbClr val="002B82"/>
                </a:solidFill>
                <a:latin typeface="Bahnschrift" pitchFamily="34" charset="0"/>
              </a:rPr>
            </a:br>
            <a:r>
              <a:rPr lang="ru-RU" sz="2400" dirty="0" smtClean="0">
                <a:solidFill>
                  <a:srgbClr val="002B82"/>
                </a:solidFill>
                <a:latin typeface="Bahnschrift" pitchFamily="34" charset="0"/>
              </a:rPr>
              <a:t>Оплата бонусами</a:t>
            </a:r>
            <a:endParaRPr lang="ru-RU" sz="2400" dirty="0">
              <a:solidFill>
                <a:srgbClr val="002B82"/>
              </a:solidFill>
              <a:latin typeface="Bahnschrift" pitchFamily="34" charset="0"/>
            </a:endParaRPr>
          </a:p>
        </p:txBody>
      </p:sp>
      <p:pic>
        <p:nvPicPr>
          <p:cNvPr id="12" name="Picture 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3589" y="368981"/>
            <a:ext cx="594989" cy="421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44" y="160011"/>
            <a:ext cx="1464252" cy="734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Рисунок 12"/>
          <p:cNvPicPr/>
          <p:nvPr/>
        </p:nvPicPr>
        <p:blipFill>
          <a:blip r:embed="rId7"/>
          <a:stretch>
            <a:fillRect/>
          </a:stretch>
        </p:blipFill>
        <p:spPr>
          <a:xfrm>
            <a:off x="1860289" y="1044749"/>
            <a:ext cx="1853503" cy="2586490"/>
          </a:xfrm>
          <a:prstGeom prst="rect">
            <a:avLst/>
          </a:prstGeom>
        </p:spPr>
      </p:pic>
      <p:pic>
        <p:nvPicPr>
          <p:cNvPr id="14" name="Рисунок 13"/>
          <p:cNvPicPr/>
          <p:nvPr/>
        </p:nvPicPr>
        <p:blipFill>
          <a:blip r:embed="rId8"/>
          <a:stretch>
            <a:fillRect/>
          </a:stretch>
        </p:blipFill>
        <p:spPr>
          <a:xfrm>
            <a:off x="4833596" y="1336042"/>
            <a:ext cx="4849234" cy="2322267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3589" y="3886202"/>
            <a:ext cx="3257713" cy="275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Стрелка вправо 14"/>
          <p:cNvSpPr/>
          <p:nvPr/>
        </p:nvSpPr>
        <p:spPr>
          <a:xfrm>
            <a:off x="3428773" y="3062498"/>
            <a:ext cx="2520170" cy="224444"/>
          </a:xfrm>
          <a:prstGeom prst="rightArrow">
            <a:avLst/>
          </a:prstGeom>
          <a:solidFill>
            <a:srgbClr val="4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Стрелка углом вверх 2"/>
          <p:cNvSpPr/>
          <p:nvPr/>
        </p:nvSpPr>
        <p:spPr>
          <a:xfrm rot="16200000" flipH="1">
            <a:off x="5687509" y="3676652"/>
            <a:ext cx="2163138" cy="827904"/>
          </a:xfrm>
          <a:prstGeom prst="bentUpArrow">
            <a:avLst>
              <a:gd name="adj1" fmla="val 15139"/>
              <a:gd name="adj2" fmla="val 17604"/>
              <a:gd name="adj3" fmla="val 25000"/>
            </a:avLst>
          </a:prstGeom>
          <a:solidFill>
            <a:srgbClr val="4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TextBox 16"/>
          <p:cNvSpPr txBox="1"/>
          <p:nvPr/>
        </p:nvSpPr>
        <p:spPr>
          <a:xfrm>
            <a:off x="3792452" y="2528389"/>
            <a:ext cx="21564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solidFill>
                  <a:srgbClr val="002B82"/>
                </a:solidFill>
                <a:latin typeface="Bahnschrift" pitchFamily="34" charset="0"/>
              </a:rPr>
              <a:t>Выбираем бонусы как способ оплаты, нажимаем оплатить</a:t>
            </a:r>
            <a:endParaRPr lang="ru-RU" sz="1200" dirty="0">
              <a:solidFill>
                <a:srgbClr val="002B82"/>
              </a:solidFill>
              <a:latin typeface="Bahnschrift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244506" y="4089416"/>
            <a:ext cx="21564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solidFill>
                  <a:srgbClr val="002B82"/>
                </a:solidFill>
                <a:latin typeface="Bahnschrift" pitchFamily="34" charset="0"/>
              </a:rPr>
              <a:t>Подтверждаем совершение платежа</a:t>
            </a:r>
            <a:endParaRPr lang="ru-RU" sz="1200" dirty="0">
              <a:solidFill>
                <a:srgbClr val="002B82"/>
              </a:solidFill>
              <a:latin typeface="Bahnschrift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233061" y="5812944"/>
            <a:ext cx="5151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solidFill>
                  <a:srgbClr val="002B82"/>
                </a:solidFill>
                <a:latin typeface="Bahnschrift" pitchFamily="34" charset="0"/>
              </a:rPr>
              <a:t>Схема 9 – Схема работы оплаты бонусами проекта системы лояльности ООО «АИС Город»</a:t>
            </a:r>
            <a:endParaRPr lang="ru-RU" sz="1200" dirty="0">
              <a:solidFill>
                <a:srgbClr val="002B82"/>
              </a:solidFill>
              <a:latin typeface="Bahnschrif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8272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7"/>
          <a:stretch/>
        </p:blipFill>
        <p:spPr bwMode="auto">
          <a:xfrm>
            <a:off x="10069322" y="79875"/>
            <a:ext cx="2122678" cy="53175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85071"/>
            <a:ext cx="2276475" cy="507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Номер слайда 1">
            <a:extLst>
              <a:ext uri="{FF2B5EF4-FFF2-40B4-BE49-F238E27FC236}">
                <a16:creationId xmlns="" xmlns:a16="http://schemas.microsoft.com/office/drawing/2014/main" id="{E66C123D-E682-42B1-B571-8DF0F1DB8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6B1F-0750-41DB-8F6A-D201E2389C1C}" type="slidenum">
              <a:rPr lang="ru-RU" sz="1600" smtClean="0">
                <a:solidFill>
                  <a:schemeClr val="tx1"/>
                </a:solidFill>
              </a:rPr>
              <a:t>15</a:t>
            </a:fld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6" name="Picture 2" descr="АИС Город » О компании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6096" y="112039"/>
            <a:ext cx="813155" cy="782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0DAF1E99-18A8-45BE-8B3C-7CFA7E1CB1CD}"/>
              </a:ext>
            </a:extLst>
          </p:cNvPr>
          <p:cNvSpPr txBox="1"/>
          <p:nvPr/>
        </p:nvSpPr>
        <p:spPr>
          <a:xfrm>
            <a:off x="3713792" y="183673"/>
            <a:ext cx="540112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dirty="0" smtClean="0">
                <a:solidFill>
                  <a:srgbClr val="002B82"/>
                </a:solidFill>
                <a:latin typeface="Bahnschrift" pitchFamily="34" charset="0"/>
              </a:rPr>
              <a:t>Тестирование разработанного продукта</a:t>
            </a:r>
            <a:endParaRPr lang="ru-RU" sz="2400" dirty="0">
              <a:solidFill>
                <a:srgbClr val="002B82"/>
              </a:solidFill>
              <a:latin typeface="Bahnschrift" pitchFamily="34" charset="0"/>
            </a:endParaRPr>
          </a:p>
        </p:txBody>
      </p:sp>
      <p:pic>
        <p:nvPicPr>
          <p:cNvPr id="10" name="Picture 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8898" y="427226"/>
            <a:ext cx="594989" cy="421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44" y="160011"/>
            <a:ext cx="1464252" cy="734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9335884"/>
              </p:ext>
            </p:extLst>
          </p:nvPr>
        </p:nvGraphicFramePr>
        <p:xfrm>
          <a:off x="320155" y="1046036"/>
          <a:ext cx="11538469" cy="5034589"/>
        </p:xfrm>
        <a:graphic>
          <a:graphicData uri="http://schemas.openxmlformats.org/drawingml/2006/table">
            <a:tbl>
              <a:tblPr bandRow="1">
                <a:tableStyleId>{35758FB7-9AC5-4552-8A53-C91805E547FA}</a:tableStyleId>
              </a:tblPr>
              <a:tblGrid>
                <a:gridCol w="905688"/>
                <a:gridCol w="3034057"/>
                <a:gridCol w="2852918"/>
                <a:gridCol w="2427244"/>
                <a:gridCol w="2318562"/>
              </a:tblGrid>
              <a:tr h="167063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Test-Case Id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Bahnschrift" pitchFamily="34" charset="0"/>
                      </a:endParaRPr>
                    </a:p>
                  </a:txBody>
                  <a:tcPr marL="6907" marR="6907" marT="6907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2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Наименование</a:t>
                      </a:r>
                      <a:endParaRPr lang="ru-RU" sz="1200" b="1" i="0" u="none" strike="noStrike" dirty="0">
                        <a:solidFill>
                          <a:schemeClr val="tx1"/>
                        </a:solidFill>
                        <a:effectLst/>
                        <a:latin typeface="Bahnschrift" pitchFamily="34" charset="0"/>
                      </a:endParaRPr>
                    </a:p>
                  </a:txBody>
                  <a:tcPr marL="6907" marR="6907" marT="6907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2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Описание</a:t>
                      </a:r>
                      <a:endParaRPr lang="ru-RU" sz="1200" b="1" i="0" u="none" strike="noStrike" dirty="0">
                        <a:solidFill>
                          <a:schemeClr val="tx1"/>
                        </a:solidFill>
                        <a:effectLst/>
                        <a:latin typeface="Bahnschrift" pitchFamily="34" charset="0"/>
                      </a:endParaRPr>
                    </a:p>
                  </a:txBody>
                  <a:tcPr marL="6907" marR="6907" marT="6907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2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Вводимые данные</a:t>
                      </a:r>
                      <a:endParaRPr lang="ru-RU" sz="1200" b="1" i="0" u="none" strike="noStrike" dirty="0">
                        <a:solidFill>
                          <a:schemeClr val="tx1"/>
                        </a:solidFill>
                        <a:effectLst/>
                        <a:latin typeface="Bahnschrift" pitchFamily="34" charset="0"/>
                      </a:endParaRPr>
                    </a:p>
                  </a:txBody>
                  <a:tcPr marL="6907" marR="6907" marT="6907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2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Ожидаемый результат</a:t>
                      </a:r>
                      <a:endParaRPr lang="ru-RU" sz="1200" b="1" i="0" u="none" strike="noStrike" dirty="0">
                        <a:solidFill>
                          <a:schemeClr val="tx1"/>
                        </a:solidFill>
                        <a:effectLst/>
                        <a:latin typeface="Bahnschrift" pitchFamily="34" charset="0"/>
                      </a:endParaRPr>
                    </a:p>
                  </a:txBody>
                  <a:tcPr marL="6907" marR="6907" marT="6907" marB="0"/>
                </a:tc>
              </a:tr>
              <a:tr h="835310"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GUB-1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Bahnschrift" pitchFamily="34" charset="0"/>
                      </a:endParaRPr>
                    </a:p>
                  </a:txBody>
                  <a:tcPr marL="6907" marR="6907" marT="6907" marB="0">
                    <a:solidFill>
                      <a:srgbClr val="47A9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Получение бонусов у существующего пользователя</a:t>
                      </a:r>
                      <a:endParaRPr lang="ru-RU" sz="900" b="0" i="0" u="none" strike="noStrike" dirty="0">
                        <a:solidFill>
                          <a:schemeClr val="tx1"/>
                        </a:solidFill>
                        <a:effectLst/>
                        <a:latin typeface="Bahnschrift" pitchFamily="34" charset="0"/>
                      </a:endParaRPr>
                    </a:p>
                  </a:txBody>
                  <a:tcPr marL="6907" marR="6907" marT="6907" marB="0">
                    <a:solidFill>
                      <a:srgbClr val="47A9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Проверка корректности получения бонусов у существующего в системе пользователя</a:t>
                      </a:r>
                      <a:endParaRPr lang="ru-RU" sz="900" b="0" i="0" u="none" strike="noStrike" dirty="0">
                        <a:solidFill>
                          <a:schemeClr val="tx1"/>
                        </a:solidFill>
                        <a:effectLst/>
                        <a:latin typeface="Bahnschrift" pitchFamily="34" charset="0"/>
                      </a:endParaRPr>
                    </a:p>
                  </a:txBody>
                  <a:tcPr marL="6907" marR="6907" marT="6907" marB="0">
                    <a:solidFill>
                      <a:srgbClr val="47A9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{</a:t>
                      </a:r>
                      <a:b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</a:br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  "merchant": "</a:t>
                      </a:r>
                      <a:r>
                        <a:rPr lang="en-US" sz="900" u="none" strike="noStrike" dirty="0" err="1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ric</a:t>
                      </a:r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-merchant",</a:t>
                      </a:r>
                      <a:b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</a:br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  "password": "</a:t>
                      </a:r>
                      <a:r>
                        <a:rPr lang="en-US" sz="900" u="none" strike="noStrike" dirty="0" err="1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ric</a:t>
                      </a:r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-password",</a:t>
                      </a:r>
                      <a:b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</a:br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  "</a:t>
                      </a:r>
                      <a:r>
                        <a:rPr lang="en-US" sz="900" u="none" strike="noStrike" dirty="0" err="1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merchantUserId</a:t>
                      </a:r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": "sso269391"</a:t>
                      </a:r>
                      <a:b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</a:br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}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Bahnschrift" pitchFamily="34" charset="0"/>
                      </a:endParaRPr>
                    </a:p>
                  </a:txBody>
                  <a:tcPr marL="6907" marR="6907" marT="6907" marB="0">
                    <a:solidFill>
                      <a:srgbClr val="47A9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{</a:t>
                      </a:r>
                      <a:b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</a:br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  "result": 0,</a:t>
                      </a:r>
                      <a:b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</a:br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  "message": null,</a:t>
                      </a:r>
                      <a:b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</a:br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  "balance": 1000</a:t>
                      </a:r>
                      <a:b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</a:br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}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Bahnschrift" pitchFamily="34" charset="0"/>
                      </a:endParaRPr>
                    </a:p>
                  </a:txBody>
                  <a:tcPr marL="6907" marR="6907" marT="6907" marB="0">
                    <a:solidFill>
                      <a:srgbClr val="47A9FF"/>
                    </a:solidFill>
                  </a:tcPr>
                </a:tc>
              </a:tr>
              <a:tr h="1002373"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GUB-2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Bahnschrift" pitchFamily="34" charset="0"/>
                      </a:endParaRPr>
                    </a:p>
                  </a:txBody>
                  <a:tcPr marL="6907" marR="6907" marT="6907" marB="0"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Получение бонусов у несуществующего пользователя</a:t>
                      </a:r>
                      <a:endParaRPr lang="ru-RU" sz="900" b="0" i="0" u="none" strike="noStrike" dirty="0">
                        <a:solidFill>
                          <a:schemeClr val="tx1"/>
                        </a:solidFill>
                        <a:effectLst/>
                        <a:latin typeface="Bahnschrift" pitchFamily="34" charset="0"/>
                      </a:endParaRPr>
                    </a:p>
                  </a:txBody>
                  <a:tcPr marL="6907" marR="6907" marT="6907" marB="0"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Проверка корректности получения бонусов у несуществующего в системе пользователя</a:t>
                      </a:r>
                      <a:endParaRPr lang="ru-RU" sz="900" b="0" i="0" u="none" strike="noStrike" dirty="0">
                        <a:solidFill>
                          <a:schemeClr val="tx1"/>
                        </a:solidFill>
                        <a:effectLst/>
                        <a:latin typeface="Bahnschrift" pitchFamily="34" charset="0"/>
                      </a:endParaRPr>
                    </a:p>
                  </a:txBody>
                  <a:tcPr marL="6907" marR="6907" marT="6907" marB="0"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{</a:t>
                      </a:r>
                      <a:b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</a:br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  "merchant": "</a:t>
                      </a:r>
                      <a:r>
                        <a:rPr lang="en-US" sz="900" u="none" strike="noStrike" dirty="0" err="1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ric</a:t>
                      </a:r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-merchant",</a:t>
                      </a:r>
                      <a:b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</a:br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  "password": "</a:t>
                      </a:r>
                      <a:r>
                        <a:rPr lang="en-US" sz="900" u="none" strike="noStrike" dirty="0" err="1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ric</a:t>
                      </a:r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-password",</a:t>
                      </a:r>
                      <a:b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</a:br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  "</a:t>
                      </a:r>
                      <a:r>
                        <a:rPr lang="en-US" sz="900" u="none" strike="noStrike" dirty="0" err="1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merchantUserId</a:t>
                      </a:r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": "sso221470"</a:t>
                      </a:r>
                      <a:b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</a:br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}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Bahnschrift" pitchFamily="34" charset="0"/>
                      </a:endParaRPr>
                    </a:p>
                  </a:txBody>
                  <a:tcPr marL="6907" marR="6907" marT="6907" marB="0"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{</a:t>
                      </a:r>
                      <a:br>
                        <a:rPr lang="ru-RU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</a:br>
                      <a:r>
                        <a:rPr lang="ru-RU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  "</a:t>
                      </a:r>
                      <a:r>
                        <a:rPr lang="ru-RU" sz="900" u="none" strike="noStrike" dirty="0" err="1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result</a:t>
                      </a:r>
                      <a:r>
                        <a:rPr lang="ru-RU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": -1,</a:t>
                      </a:r>
                      <a:br>
                        <a:rPr lang="ru-RU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</a:br>
                      <a:r>
                        <a:rPr lang="ru-RU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  "</a:t>
                      </a:r>
                      <a:r>
                        <a:rPr lang="ru-RU" sz="900" u="none" strike="noStrike" dirty="0" err="1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message</a:t>
                      </a:r>
                      <a:r>
                        <a:rPr lang="ru-RU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": "Не удалось найти указанного пользователя!",</a:t>
                      </a:r>
                      <a:br>
                        <a:rPr lang="ru-RU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</a:br>
                      <a:r>
                        <a:rPr lang="ru-RU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  "</a:t>
                      </a:r>
                      <a:r>
                        <a:rPr lang="ru-RU" sz="900" u="none" strike="noStrike" dirty="0" err="1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balance</a:t>
                      </a:r>
                      <a:r>
                        <a:rPr lang="ru-RU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": 0</a:t>
                      </a:r>
                      <a:br>
                        <a:rPr lang="ru-RU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</a:br>
                      <a:r>
                        <a:rPr lang="ru-RU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}</a:t>
                      </a:r>
                      <a:endParaRPr lang="ru-RU" sz="900" b="0" i="0" u="none" strike="noStrike" dirty="0">
                        <a:solidFill>
                          <a:schemeClr val="tx1"/>
                        </a:solidFill>
                        <a:effectLst/>
                        <a:latin typeface="Bahnschrift" pitchFamily="34" charset="0"/>
                      </a:endParaRPr>
                    </a:p>
                  </a:txBody>
                  <a:tcPr marL="6907" marR="6907" marT="6907" marB="0">
                    <a:solidFill>
                      <a:schemeClr val="bg1">
                        <a:alpha val="40000"/>
                      </a:schemeClr>
                    </a:solidFill>
                  </a:tcPr>
                </a:tc>
              </a:tr>
              <a:tr h="1002373"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GUB-3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Bahnschrift" pitchFamily="34" charset="0"/>
                      </a:endParaRPr>
                    </a:p>
                  </a:txBody>
                  <a:tcPr marL="6907" marR="6907" marT="6907" marB="0">
                    <a:solidFill>
                      <a:srgbClr val="47A9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Получение бонусов при незаданном пользователем</a:t>
                      </a:r>
                      <a:endParaRPr lang="ru-RU" sz="900" b="0" i="0" u="none" strike="noStrike" dirty="0">
                        <a:solidFill>
                          <a:schemeClr val="tx1"/>
                        </a:solidFill>
                        <a:effectLst/>
                        <a:latin typeface="Bahnschrift" pitchFamily="34" charset="0"/>
                      </a:endParaRPr>
                    </a:p>
                  </a:txBody>
                  <a:tcPr marL="6907" marR="6907" marT="6907" marB="0">
                    <a:solidFill>
                      <a:srgbClr val="47A9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Проверка корректности получения бонусов при </a:t>
                      </a:r>
                      <a:r>
                        <a:rPr lang="ru-RU" sz="900" u="none" strike="noStrike" dirty="0" err="1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отсутвии</a:t>
                      </a:r>
                      <a:r>
                        <a:rPr lang="ru-RU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 идентификатора пользователя в запросе.</a:t>
                      </a:r>
                      <a:endParaRPr lang="ru-RU" sz="900" b="0" i="0" u="none" strike="noStrike" dirty="0">
                        <a:solidFill>
                          <a:schemeClr val="tx1"/>
                        </a:solidFill>
                        <a:effectLst/>
                        <a:latin typeface="Bahnschrift" pitchFamily="34" charset="0"/>
                      </a:endParaRPr>
                    </a:p>
                  </a:txBody>
                  <a:tcPr marL="6907" marR="6907" marT="6907" marB="0">
                    <a:solidFill>
                      <a:srgbClr val="47A9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{</a:t>
                      </a:r>
                      <a:b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</a:br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  "merchant": "</a:t>
                      </a:r>
                      <a:r>
                        <a:rPr lang="en-US" sz="900" u="none" strike="noStrike" dirty="0" err="1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ric</a:t>
                      </a:r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-merchant",</a:t>
                      </a:r>
                      <a:b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</a:br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  "password": "</a:t>
                      </a:r>
                      <a:r>
                        <a:rPr lang="en-US" sz="900" u="none" strike="noStrike" dirty="0" err="1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ric</a:t>
                      </a:r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-password",</a:t>
                      </a:r>
                      <a:b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</a:br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  "</a:t>
                      </a:r>
                      <a:r>
                        <a:rPr lang="en-US" sz="900" u="none" strike="noStrike" dirty="0" err="1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merchantUserId</a:t>
                      </a:r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": null</a:t>
                      </a:r>
                      <a:b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</a:br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}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Bahnschrift" pitchFamily="34" charset="0"/>
                      </a:endParaRPr>
                    </a:p>
                  </a:txBody>
                  <a:tcPr marL="6907" marR="6907" marT="6907" marB="0">
                    <a:solidFill>
                      <a:srgbClr val="47A9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{</a:t>
                      </a:r>
                      <a:br>
                        <a:rPr lang="ru-RU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</a:br>
                      <a:r>
                        <a:rPr lang="ru-RU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  "</a:t>
                      </a:r>
                      <a:r>
                        <a:rPr lang="ru-RU" sz="900" u="none" strike="noStrike" dirty="0" err="1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result</a:t>
                      </a:r>
                      <a:r>
                        <a:rPr lang="ru-RU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": -1,</a:t>
                      </a:r>
                      <a:br>
                        <a:rPr lang="ru-RU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</a:br>
                      <a:r>
                        <a:rPr lang="ru-RU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  "</a:t>
                      </a:r>
                      <a:r>
                        <a:rPr lang="ru-RU" sz="900" u="none" strike="noStrike" dirty="0" err="1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message</a:t>
                      </a:r>
                      <a:r>
                        <a:rPr lang="ru-RU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": "Не удалось найти указанного пользователя!",</a:t>
                      </a:r>
                      <a:br>
                        <a:rPr lang="ru-RU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</a:br>
                      <a:r>
                        <a:rPr lang="ru-RU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  "</a:t>
                      </a:r>
                      <a:r>
                        <a:rPr lang="ru-RU" sz="900" u="none" strike="noStrike" dirty="0" err="1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balance</a:t>
                      </a:r>
                      <a:r>
                        <a:rPr lang="ru-RU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": 0</a:t>
                      </a:r>
                      <a:br>
                        <a:rPr lang="ru-RU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</a:br>
                      <a:r>
                        <a:rPr lang="ru-RU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}</a:t>
                      </a:r>
                      <a:endParaRPr lang="ru-RU" sz="900" b="0" i="0" u="none" strike="noStrike" dirty="0">
                        <a:solidFill>
                          <a:schemeClr val="tx1"/>
                        </a:solidFill>
                        <a:effectLst/>
                        <a:latin typeface="Bahnschrift" pitchFamily="34" charset="0"/>
                      </a:endParaRPr>
                    </a:p>
                  </a:txBody>
                  <a:tcPr marL="6907" marR="6907" marT="6907" marB="0">
                    <a:solidFill>
                      <a:srgbClr val="47A9FF"/>
                    </a:solidFill>
                  </a:tcPr>
                </a:tc>
              </a:tr>
              <a:tr h="1002373"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GUB-4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Bahnschrift" pitchFamily="34" charset="0"/>
                      </a:endParaRPr>
                    </a:p>
                  </a:txBody>
                  <a:tcPr marL="6907" marR="6907" marT="6907" marB="0"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Отсутствие данных о магазине</a:t>
                      </a:r>
                      <a:endParaRPr lang="ru-RU" sz="900" b="0" i="0" u="none" strike="noStrike" dirty="0">
                        <a:solidFill>
                          <a:schemeClr val="tx1"/>
                        </a:solidFill>
                        <a:effectLst/>
                        <a:latin typeface="Bahnschrift" pitchFamily="34" charset="0"/>
                      </a:endParaRPr>
                    </a:p>
                  </a:txBody>
                  <a:tcPr marL="6907" marR="6907" marT="6907" marB="0"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Проверка корректности получения бонусов при </a:t>
                      </a:r>
                      <a:r>
                        <a:rPr lang="ru-RU" sz="900" u="none" strike="noStrike" dirty="0" err="1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отсутвии</a:t>
                      </a:r>
                      <a:r>
                        <a:rPr lang="ru-RU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 идентификатора магазина.</a:t>
                      </a:r>
                      <a:endParaRPr lang="ru-RU" sz="900" b="0" i="0" u="none" strike="noStrike" dirty="0">
                        <a:solidFill>
                          <a:schemeClr val="tx1"/>
                        </a:solidFill>
                        <a:effectLst/>
                        <a:latin typeface="Bahnschrift" pitchFamily="34" charset="0"/>
                      </a:endParaRPr>
                    </a:p>
                  </a:txBody>
                  <a:tcPr marL="6907" marR="6907" marT="6907" marB="0"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{</a:t>
                      </a:r>
                      <a:b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</a:br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  "merchant": null,</a:t>
                      </a:r>
                      <a:b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</a:br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  "password": "</a:t>
                      </a:r>
                      <a:r>
                        <a:rPr lang="en-US" sz="900" u="none" strike="noStrike" dirty="0" err="1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ric</a:t>
                      </a:r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-password",</a:t>
                      </a:r>
                      <a:b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</a:br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  "</a:t>
                      </a:r>
                      <a:r>
                        <a:rPr lang="en-US" sz="900" u="none" strike="noStrike" dirty="0" err="1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merchantUserId</a:t>
                      </a:r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": "sso221470"</a:t>
                      </a:r>
                      <a:b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</a:br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}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Bahnschrift" pitchFamily="34" charset="0"/>
                      </a:endParaRPr>
                    </a:p>
                  </a:txBody>
                  <a:tcPr marL="6907" marR="6907" marT="6907" marB="0"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{</a:t>
                      </a:r>
                      <a:br>
                        <a:rPr lang="ru-RU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</a:br>
                      <a:r>
                        <a:rPr lang="ru-RU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  "</a:t>
                      </a:r>
                      <a:r>
                        <a:rPr lang="ru-RU" sz="900" u="none" strike="noStrike" dirty="0" err="1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result</a:t>
                      </a:r>
                      <a:r>
                        <a:rPr lang="ru-RU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": -1,</a:t>
                      </a:r>
                      <a:br>
                        <a:rPr lang="ru-RU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</a:br>
                      <a:r>
                        <a:rPr lang="ru-RU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  "</a:t>
                      </a:r>
                      <a:r>
                        <a:rPr lang="ru-RU" sz="900" u="none" strike="noStrike" dirty="0" err="1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message</a:t>
                      </a:r>
                      <a:r>
                        <a:rPr lang="ru-RU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": "Не удалось найти указанный мерчант!",</a:t>
                      </a:r>
                      <a:br>
                        <a:rPr lang="ru-RU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</a:br>
                      <a:r>
                        <a:rPr lang="ru-RU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  "</a:t>
                      </a:r>
                      <a:r>
                        <a:rPr lang="ru-RU" sz="900" u="none" strike="noStrike" dirty="0" err="1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balance</a:t>
                      </a:r>
                      <a:r>
                        <a:rPr lang="ru-RU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": 0</a:t>
                      </a:r>
                      <a:br>
                        <a:rPr lang="ru-RU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</a:br>
                      <a:r>
                        <a:rPr lang="ru-RU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}</a:t>
                      </a:r>
                      <a:endParaRPr lang="ru-RU" sz="900" b="0" i="0" u="none" strike="noStrike" dirty="0">
                        <a:solidFill>
                          <a:schemeClr val="tx1"/>
                        </a:solidFill>
                        <a:effectLst/>
                        <a:latin typeface="Bahnschrift" pitchFamily="34" charset="0"/>
                      </a:endParaRPr>
                    </a:p>
                  </a:txBody>
                  <a:tcPr marL="6907" marR="6907" marT="6907" marB="0">
                    <a:solidFill>
                      <a:schemeClr val="bg1">
                        <a:alpha val="40000"/>
                      </a:schemeClr>
                    </a:solidFill>
                  </a:tcPr>
                </a:tc>
              </a:tr>
              <a:tr h="1002373"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GUB-5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Bahnschrift" pitchFamily="34" charset="0"/>
                      </a:endParaRPr>
                    </a:p>
                  </a:txBody>
                  <a:tcPr marL="6907" marR="6907" marT="6907" marB="0">
                    <a:solidFill>
                      <a:srgbClr val="47A9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Отсутствие данных о магазине</a:t>
                      </a:r>
                      <a:endParaRPr lang="ru-RU" sz="900" b="0" i="0" u="none" strike="noStrike" dirty="0">
                        <a:solidFill>
                          <a:schemeClr val="tx1"/>
                        </a:solidFill>
                        <a:effectLst/>
                        <a:latin typeface="Bahnschrift" pitchFamily="34" charset="0"/>
                      </a:endParaRPr>
                    </a:p>
                  </a:txBody>
                  <a:tcPr marL="6907" marR="6907" marT="6907" marB="0">
                    <a:solidFill>
                      <a:srgbClr val="47A9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Проверка корректности получения бонусов при </a:t>
                      </a:r>
                      <a:r>
                        <a:rPr lang="ru-RU" sz="900" u="none" strike="noStrike" dirty="0" err="1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отсутвии</a:t>
                      </a:r>
                      <a:r>
                        <a:rPr lang="ru-RU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 пароля магазина.</a:t>
                      </a:r>
                      <a:endParaRPr lang="ru-RU" sz="900" b="0" i="0" u="none" strike="noStrike" dirty="0">
                        <a:solidFill>
                          <a:schemeClr val="tx1"/>
                        </a:solidFill>
                        <a:effectLst/>
                        <a:latin typeface="Bahnschrift" pitchFamily="34" charset="0"/>
                      </a:endParaRPr>
                    </a:p>
                  </a:txBody>
                  <a:tcPr marL="6907" marR="6907" marT="6907" marB="0">
                    <a:solidFill>
                      <a:srgbClr val="47A9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{</a:t>
                      </a:r>
                      <a:b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</a:br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  "merchant": "</a:t>
                      </a:r>
                      <a:r>
                        <a:rPr lang="en-US" sz="900" u="none" strike="noStrike" dirty="0" err="1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ric</a:t>
                      </a:r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-merchant",</a:t>
                      </a:r>
                      <a:b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</a:br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  "password": null,</a:t>
                      </a:r>
                      <a:b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</a:br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  "</a:t>
                      </a:r>
                      <a:r>
                        <a:rPr lang="en-US" sz="900" u="none" strike="noStrike" dirty="0" err="1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merchantUserId</a:t>
                      </a:r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": "sso221470"</a:t>
                      </a:r>
                      <a:b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</a:br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}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Bahnschrift" pitchFamily="34" charset="0"/>
                      </a:endParaRPr>
                    </a:p>
                  </a:txBody>
                  <a:tcPr marL="6907" marR="6907" marT="6907" marB="0">
                    <a:solidFill>
                      <a:srgbClr val="47A9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{</a:t>
                      </a:r>
                      <a:br>
                        <a:rPr lang="ru-RU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</a:br>
                      <a:r>
                        <a:rPr lang="ru-RU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  "</a:t>
                      </a:r>
                      <a:r>
                        <a:rPr lang="ru-RU" sz="900" u="none" strike="noStrike" dirty="0" err="1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result</a:t>
                      </a:r>
                      <a:r>
                        <a:rPr lang="ru-RU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": -1,</a:t>
                      </a:r>
                      <a:br>
                        <a:rPr lang="ru-RU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</a:br>
                      <a:r>
                        <a:rPr lang="ru-RU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  "</a:t>
                      </a:r>
                      <a:r>
                        <a:rPr lang="ru-RU" sz="900" u="none" strike="noStrike" dirty="0" err="1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message</a:t>
                      </a:r>
                      <a:r>
                        <a:rPr lang="ru-RU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": "Не удалось найти указанный мерчант!",</a:t>
                      </a:r>
                      <a:br>
                        <a:rPr lang="ru-RU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</a:br>
                      <a:r>
                        <a:rPr lang="ru-RU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  "</a:t>
                      </a:r>
                      <a:r>
                        <a:rPr lang="ru-RU" sz="900" u="none" strike="noStrike" dirty="0" err="1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balance</a:t>
                      </a:r>
                      <a:r>
                        <a:rPr lang="ru-RU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": 0</a:t>
                      </a:r>
                      <a:br>
                        <a:rPr lang="ru-RU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</a:br>
                      <a:r>
                        <a:rPr lang="ru-RU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}</a:t>
                      </a:r>
                      <a:endParaRPr lang="ru-RU" sz="900" b="0" i="0" u="none" strike="noStrike" dirty="0">
                        <a:solidFill>
                          <a:schemeClr val="tx1"/>
                        </a:solidFill>
                        <a:effectLst/>
                        <a:latin typeface="Bahnschrift" pitchFamily="34" charset="0"/>
                      </a:endParaRPr>
                    </a:p>
                  </a:txBody>
                  <a:tcPr marL="6907" marR="6907" marT="6907" marB="0">
                    <a:solidFill>
                      <a:srgbClr val="47A9FF"/>
                    </a:solidFill>
                  </a:tcPr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2684143" y="6307425"/>
            <a:ext cx="74604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solidFill>
                  <a:srgbClr val="002B82"/>
                </a:solidFill>
                <a:latin typeface="Bahnschrift" pitchFamily="34" charset="0"/>
              </a:rPr>
              <a:t>Таблица 1 – Тест-кейсы для тестирования метода получения баланса пользователя</a:t>
            </a:r>
            <a:endParaRPr lang="ru-RU" sz="1200" dirty="0">
              <a:solidFill>
                <a:srgbClr val="002B82"/>
              </a:solidFill>
              <a:latin typeface="Bahnschrif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354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7"/>
          <a:stretch/>
        </p:blipFill>
        <p:spPr bwMode="auto">
          <a:xfrm>
            <a:off x="10069322" y="79875"/>
            <a:ext cx="2122678" cy="53175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Номер слайда 1">
            <a:extLst>
              <a:ext uri="{FF2B5EF4-FFF2-40B4-BE49-F238E27FC236}">
                <a16:creationId xmlns="" xmlns:a16="http://schemas.microsoft.com/office/drawing/2014/main" id="{67CA6F6E-D696-47FC-8813-983909D46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6B1F-0750-41DB-8F6A-D201E2389C1C}" type="slidenum">
              <a:rPr lang="ru-RU" sz="1600" smtClean="0">
                <a:solidFill>
                  <a:schemeClr val="tx1"/>
                </a:solidFill>
              </a:rPr>
              <a:t>16</a:t>
            </a:fld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5" name="Прямая соединительная линия 4">
            <a:extLst>
              <a:ext uri="{FF2B5EF4-FFF2-40B4-BE49-F238E27FC236}">
                <a16:creationId xmlns="" xmlns:a16="http://schemas.microsoft.com/office/drawing/2014/main" id="{46192FF6-0BCD-418A-85CE-B254539D9312}"/>
              </a:ext>
            </a:extLst>
          </p:cNvPr>
          <p:cNvCxnSpPr>
            <a:cxnSpLocks/>
          </p:cNvCxnSpPr>
          <p:nvPr/>
        </p:nvCxnSpPr>
        <p:spPr>
          <a:xfrm>
            <a:off x="5487628" y="1028237"/>
            <a:ext cx="422572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0">
            <a:extLst>
              <a:ext uri="{FF2B5EF4-FFF2-40B4-BE49-F238E27FC236}">
                <a16:creationId xmlns="" xmlns:a16="http://schemas.microsoft.com/office/drawing/2014/main" id="{E7A2D47B-A796-464A-8629-6DE4080689FE}"/>
              </a:ext>
            </a:extLst>
          </p:cNvPr>
          <p:cNvSpPr txBox="1"/>
          <p:nvPr/>
        </p:nvSpPr>
        <p:spPr>
          <a:xfrm>
            <a:off x="-10203865" y="1097720"/>
            <a:ext cx="69737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spc="300" dirty="0">
                <a:latin typeface="Montserrat Medium" panose="00000600000000000000" pitchFamily="2" charset="-52"/>
              </a:rPr>
              <a:t>Раздел «Карточка архива проекта»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4467FFB5-C13F-4251-8F82-3FFE19A5056A}"/>
              </a:ext>
            </a:extLst>
          </p:cNvPr>
          <p:cNvSpPr txBox="1"/>
          <p:nvPr/>
        </p:nvSpPr>
        <p:spPr>
          <a:xfrm>
            <a:off x="-10203865" y="179429"/>
            <a:ext cx="33714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spc="300" dirty="0">
                <a:latin typeface="Century Schoolbook" panose="02040604050505020304" pitchFamily="18" charset="0"/>
              </a:rPr>
              <a:t>Тестирование</a:t>
            </a: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="" xmlns:a16="http://schemas.microsoft.com/office/drawing/2014/main" id="{D94D58F6-1359-44B1-843A-90CEED356218}"/>
              </a:ext>
            </a:extLst>
          </p:cNvPr>
          <p:cNvCxnSpPr>
            <a:cxnSpLocks/>
          </p:cNvCxnSpPr>
          <p:nvPr/>
        </p:nvCxnSpPr>
        <p:spPr>
          <a:xfrm>
            <a:off x="-10108171" y="869592"/>
            <a:ext cx="359344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2" descr="АИС Город » О компании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6096" y="112039"/>
            <a:ext cx="813155" cy="782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s://www.aisgorod.ru/img/retailops-wha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389" y="1138512"/>
            <a:ext cx="4191000" cy="4562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0DAF1E99-18A8-45BE-8B3C-7CFA7E1CB1CD}"/>
              </a:ext>
            </a:extLst>
          </p:cNvPr>
          <p:cNvSpPr txBox="1"/>
          <p:nvPr/>
        </p:nvSpPr>
        <p:spPr>
          <a:xfrm>
            <a:off x="5487628" y="427226"/>
            <a:ext cx="352380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dirty="0" smtClean="0">
                <a:solidFill>
                  <a:srgbClr val="002B82"/>
                </a:solidFill>
                <a:latin typeface="Bahnschrift" pitchFamily="34" charset="0"/>
              </a:rPr>
              <a:t>Заключение</a:t>
            </a:r>
            <a:endParaRPr lang="ru-RU" sz="2400" dirty="0">
              <a:solidFill>
                <a:srgbClr val="002B82"/>
              </a:solidFill>
              <a:latin typeface="Bahnschrift" pitchFamily="34" charset="0"/>
            </a:endParaRPr>
          </a:p>
        </p:txBody>
      </p:sp>
      <p:pic>
        <p:nvPicPr>
          <p:cNvPr id="20" name="Picture 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6344" y="487783"/>
            <a:ext cx="594989" cy="421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44" y="160011"/>
            <a:ext cx="1464252" cy="734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5487627" y="1285065"/>
            <a:ext cx="4751747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x-none" sz="1600">
                <a:solidFill>
                  <a:srgbClr val="002B82"/>
                </a:solidFill>
                <a:latin typeface="Bahnschrift" pitchFamily="34" charset="0"/>
              </a:rPr>
              <a:t>По итогам выполнения </a:t>
            </a:r>
            <a:r>
              <a:rPr lang="ru-RU" sz="1600" dirty="0">
                <a:solidFill>
                  <a:srgbClr val="002B82"/>
                </a:solidFill>
                <a:latin typeface="Bahnschrift" pitchFamily="34" charset="0"/>
              </a:rPr>
              <a:t>дипломного проекта </a:t>
            </a:r>
            <a:r>
              <a:rPr lang="x-none" sz="1600">
                <a:solidFill>
                  <a:srgbClr val="002B82"/>
                </a:solidFill>
                <a:latin typeface="Bahnschrift" pitchFamily="34" charset="0"/>
              </a:rPr>
              <a:t>был</a:t>
            </a:r>
            <a:r>
              <a:rPr lang="ru-RU" sz="1600" dirty="0">
                <a:solidFill>
                  <a:srgbClr val="002B82"/>
                </a:solidFill>
                <a:latin typeface="Bahnschrift" pitchFamily="34" charset="0"/>
              </a:rPr>
              <a:t>о</a:t>
            </a:r>
            <a:r>
              <a:rPr lang="x-none" sz="1600">
                <a:solidFill>
                  <a:srgbClr val="002B82"/>
                </a:solidFill>
                <a:latin typeface="Bahnschrift" pitchFamily="34" charset="0"/>
              </a:rPr>
              <a:t> разработан</a:t>
            </a:r>
            <a:r>
              <a:rPr lang="ru-RU" sz="1600" dirty="0">
                <a:solidFill>
                  <a:srgbClr val="002B82"/>
                </a:solidFill>
                <a:latin typeface="Bahnschrift" pitchFamily="34" charset="0"/>
              </a:rPr>
              <a:t>о </a:t>
            </a:r>
            <a:r>
              <a:rPr lang="x-none" sz="1600">
                <a:solidFill>
                  <a:srgbClr val="002B82"/>
                </a:solidFill>
                <a:latin typeface="Bahnschrift" pitchFamily="34" charset="0"/>
              </a:rPr>
              <a:t>веб приложения системы лояльности для ООО «АИС Город». В процессе выполнения проекта, были установлены и решены следующие задачи:</a:t>
            </a:r>
            <a:endParaRPr lang="ru-RU" sz="1600" dirty="0">
              <a:solidFill>
                <a:srgbClr val="002B82"/>
              </a:solidFill>
              <a:latin typeface="Bahnschrift" pitchFamily="34" charset="0"/>
            </a:endParaRPr>
          </a:p>
          <a:p>
            <a:pPr marL="285750" lvl="0" indent="-285750">
              <a:buFont typeface="Arial" pitchFamily="34" charset="0"/>
              <a:buChar char="•"/>
            </a:pPr>
            <a:r>
              <a:rPr lang="ru-RU" sz="1600" dirty="0">
                <a:solidFill>
                  <a:srgbClr val="002B82"/>
                </a:solidFill>
                <a:latin typeface="Bahnschrift" pitchFamily="34" charset="0"/>
              </a:rPr>
              <a:t>Были изучены основы программ системы лояльности;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ru-RU" sz="1600" dirty="0">
                <a:solidFill>
                  <a:srgbClr val="002B82"/>
                </a:solidFill>
                <a:latin typeface="Bahnschrift" pitchFamily="34" charset="0"/>
              </a:rPr>
              <a:t>Освоены навыки проектирования веб-приложений;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ru-RU" sz="1600" dirty="0">
                <a:solidFill>
                  <a:srgbClr val="002B82"/>
                </a:solidFill>
                <a:latin typeface="Bahnschrift" pitchFamily="34" charset="0"/>
              </a:rPr>
              <a:t>Изучены основы интернет-эквайринга и проекта АИС Город. Эквайринг;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ru-RU" sz="1600" dirty="0">
                <a:solidFill>
                  <a:srgbClr val="002B82"/>
                </a:solidFill>
                <a:latin typeface="Bahnschrift" pitchFamily="34" charset="0"/>
              </a:rPr>
              <a:t>Реализовано API проекта программы лояльности;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ru-RU" sz="1600" dirty="0">
                <a:solidFill>
                  <a:srgbClr val="002B82"/>
                </a:solidFill>
                <a:latin typeface="Bahnschrift" pitchFamily="34" charset="0"/>
              </a:rPr>
              <a:t>Реализован пользовательский интерфейс проекта программы лояльности;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sz="1600" dirty="0">
                <a:solidFill>
                  <a:srgbClr val="002B82"/>
                </a:solidFill>
                <a:latin typeface="Bahnschrift" pitchFamily="34" charset="0"/>
              </a:rPr>
              <a:t>Произведено тестирование программного продукта</a:t>
            </a:r>
            <a:r>
              <a:rPr lang="ru-RU" sz="1600" dirty="0" smtClean="0">
                <a:solidFill>
                  <a:srgbClr val="002B82"/>
                </a:solidFill>
                <a:latin typeface="Bahnschrift" pitchFamily="34" charset="0"/>
              </a:rPr>
              <a:t>;</a:t>
            </a:r>
          </a:p>
          <a:p>
            <a:r>
              <a:rPr lang="ru-RU" sz="1600" dirty="0" smtClean="0">
                <a:solidFill>
                  <a:srgbClr val="002B82"/>
                </a:solidFill>
                <a:latin typeface="Bahnschrift" pitchFamily="34" charset="0"/>
              </a:rPr>
              <a:t>Разработанный продукт был внедрен в экосистему ООО «АИС Город» и уже сейчас используется в личных кабинетах РИЦ и АЙТИ Город</a:t>
            </a:r>
            <a:endParaRPr lang="ru-RU" sz="1600" dirty="0">
              <a:solidFill>
                <a:srgbClr val="002B82"/>
              </a:solidFill>
              <a:latin typeface="Bahnschrift" pitchFamily="34" charset="0"/>
            </a:endParaRPr>
          </a:p>
        </p:txBody>
      </p:sp>
      <p:pic>
        <p:nvPicPr>
          <p:cNvPr id="15" name="Picture 1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0675" y="2527646"/>
            <a:ext cx="423163" cy="3001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Picture 1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0675" y="2998019"/>
            <a:ext cx="423163" cy="3001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icture 1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0674" y="3540944"/>
            <a:ext cx="423163" cy="3001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" name="Picture 1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0673" y="4008887"/>
            <a:ext cx="423163" cy="3001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" name="Picture 1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0673" y="4461388"/>
            <a:ext cx="423163" cy="3001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" name="Picture 1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0675" y="4979553"/>
            <a:ext cx="423163" cy="3001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43707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7"/>
          <a:stretch/>
        </p:blipFill>
        <p:spPr bwMode="auto">
          <a:xfrm>
            <a:off x="10069322" y="79875"/>
            <a:ext cx="2122678" cy="53175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85071"/>
            <a:ext cx="2276475" cy="507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Номер слайда 1">
            <a:extLst>
              <a:ext uri="{FF2B5EF4-FFF2-40B4-BE49-F238E27FC236}">
                <a16:creationId xmlns="" xmlns:a16="http://schemas.microsoft.com/office/drawing/2014/main" id="{4FD39AF1-9BD7-4A5A-8342-EC3A52C2D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6B1F-0750-41DB-8F6A-D201E2389C1C}" type="slidenum">
              <a:rPr lang="ru-RU" sz="1600" smtClean="0">
                <a:solidFill>
                  <a:schemeClr val="tx1"/>
                </a:solidFill>
              </a:rPr>
              <a:t>17</a:t>
            </a:fld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1E5E01C5-47DF-40C2-882E-5D0680B0124B}"/>
              </a:ext>
            </a:extLst>
          </p:cNvPr>
          <p:cNvSpPr txBox="1"/>
          <p:nvPr/>
        </p:nvSpPr>
        <p:spPr>
          <a:xfrm>
            <a:off x="2577719" y="2411283"/>
            <a:ext cx="698265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7200" dirty="0">
                <a:solidFill>
                  <a:srgbClr val="002B82"/>
                </a:solidFill>
                <a:latin typeface="Bahnschrift" pitchFamily="34" charset="0"/>
              </a:rPr>
              <a:t>Спасибо за внимание!</a:t>
            </a:r>
          </a:p>
        </p:txBody>
      </p:sp>
      <p:pic>
        <p:nvPicPr>
          <p:cNvPr id="5" name="Picture 2" descr="АИС Город » О компании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6096" y="112039"/>
            <a:ext cx="813155" cy="782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44" y="160011"/>
            <a:ext cx="1464252" cy="734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817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7"/>
          <a:stretch/>
        </p:blipFill>
        <p:spPr bwMode="auto">
          <a:xfrm>
            <a:off x="10063619" y="79875"/>
            <a:ext cx="2122678" cy="53175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85071"/>
            <a:ext cx="2276475" cy="507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Номер слайда 1">
            <a:extLst>
              <a:ext uri="{FF2B5EF4-FFF2-40B4-BE49-F238E27FC236}">
                <a16:creationId xmlns="" xmlns:a16="http://schemas.microsoft.com/office/drawing/2014/main" id="{8CA6D043-9D33-44B0-A57F-E42FDF70A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6B1F-0750-41DB-8F6A-D201E2389C1C}" type="slidenum">
              <a:rPr lang="ru-RU" sz="1600" smtClean="0">
                <a:solidFill>
                  <a:schemeClr val="tx1"/>
                </a:solidFill>
              </a:rPr>
              <a:t>2</a:t>
            </a:fld>
            <a:endParaRPr lang="ru-RU" sz="1600" dirty="0">
              <a:solidFill>
                <a:schemeClr val="tx1"/>
              </a:solidFill>
            </a:endParaRPr>
          </a:p>
        </p:txBody>
      </p:sp>
      <p:cxnSp>
        <p:nvCxnSpPr>
          <p:cNvPr id="27" name="Прямая соединительная линия 26">
            <a:extLst>
              <a:ext uri="{FF2B5EF4-FFF2-40B4-BE49-F238E27FC236}">
                <a16:creationId xmlns="" xmlns:a16="http://schemas.microsoft.com/office/drawing/2014/main" id="{166611FE-FE9F-4599-A7F5-6CF521D89860}"/>
              </a:ext>
            </a:extLst>
          </p:cNvPr>
          <p:cNvCxnSpPr>
            <a:cxnSpLocks/>
          </p:cNvCxnSpPr>
          <p:nvPr/>
        </p:nvCxnSpPr>
        <p:spPr>
          <a:xfrm flipV="1">
            <a:off x="429310" y="4597963"/>
            <a:ext cx="0" cy="954108"/>
          </a:xfrm>
          <a:prstGeom prst="line">
            <a:avLst/>
          </a:prstGeom>
          <a:ln w="28575">
            <a:solidFill>
              <a:schemeClr val="bg1"/>
            </a:solidFill>
            <a:prstDash val="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19AB353A-7473-4626-91FF-909164C141AF}"/>
              </a:ext>
            </a:extLst>
          </p:cNvPr>
          <p:cNvSpPr txBox="1"/>
          <p:nvPr/>
        </p:nvSpPr>
        <p:spPr>
          <a:xfrm>
            <a:off x="659447" y="1155123"/>
            <a:ext cx="108287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b="1" spc="300" dirty="0" smtClean="0">
                <a:solidFill>
                  <a:srgbClr val="F86512"/>
                </a:solidFill>
                <a:latin typeface="Bahnschrift" pitchFamily="34" charset="0"/>
                <a:ea typeface="Roboto Slab ExtraLight" pitchFamily="2" charset="0"/>
              </a:rPr>
              <a:t>Цель</a:t>
            </a:r>
            <a:r>
              <a:rPr lang="ru-RU" spc="300" dirty="0" smtClean="0">
                <a:solidFill>
                  <a:srgbClr val="002B82"/>
                </a:solidFill>
                <a:latin typeface="Bahnschrift" pitchFamily="34" charset="0"/>
                <a:ea typeface="Roboto Slab ExtraLight" pitchFamily="2" charset="0"/>
              </a:rPr>
              <a:t> проектной работы </a:t>
            </a:r>
            <a:r>
              <a:rPr lang="ru-RU" sz="1600" dirty="0" smtClean="0">
                <a:solidFill>
                  <a:srgbClr val="002B82"/>
                </a:solidFill>
                <a:latin typeface="Bahnschrift" pitchFamily="34" charset="0"/>
                <a:ea typeface="Roboto Slab ExtraLight" pitchFamily="2" charset="0"/>
              </a:rPr>
              <a:t>- </a:t>
            </a:r>
            <a:r>
              <a:rPr lang="ru-RU" sz="1600" dirty="0">
                <a:solidFill>
                  <a:srgbClr val="002B82"/>
                </a:solidFill>
                <a:latin typeface="Bahnschrift" pitchFamily="34" charset="0"/>
                <a:ea typeface="Roboto Slab ExtraLight" pitchFamily="2" charset="0"/>
              </a:rPr>
              <a:t>разработка веб приложения системы лояльности для ООО «АИС Город»</a:t>
            </a:r>
          </a:p>
        </p:txBody>
      </p:sp>
      <p:pic>
        <p:nvPicPr>
          <p:cNvPr id="17" name="Picture 2" descr="АИС Город » О компании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6096" y="112039"/>
            <a:ext cx="813155" cy="782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036A13B3-DF4E-4E62-82F2-F0304AEE23FD}"/>
              </a:ext>
            </a:extLst>
          </p:cNvPr>
          <p:cNvSpPr txBox="1"/>
          <p:nvPr/>
        </p:nvSpPr>
        <p:spPr>
          <a:xfrm>
            <a:off x="843470" y="1806227"/>
            <a:ext cx="138211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200" b="1" spc="300" dirty="0" smtClean="0">
                <a:solidFill>
                  <a:srgbClr val="F86512"/>
                </a:solidFill>
                <a:latin typeface="Bahnschrift" pitchFamily="34" charset="0"/>
              </a:rPr>
              <a:t>Задачи</a:t>
            </a:r>
            <a:endParaRPr lang="ru-RU" sz="2200" b="1" spc="300" dirty="0">
              <a:solidFill>
                <a:srgbClr val="F86512"/>
              </a:solidFill>
              <a:latin typeface="Bahnschrift" pitchFamily="34" charset="0"/>
            </a:endParaRPr>
          </a:p>
        </p:txBody>
      </p:sp>
      <p:grpSp>
        <p:nvGrpSpPr>
          <p:cNvPr id="58" name="Группа 57">
            <a:extLst>
              <a:ext uri="{FF2B5EF4-FFF2-40B4-BE49-F238E27FC236}">
                <a16:creationId xmlns="" xmlns:a16="http://schemas.microsoft.com/office/drawing/2014/main" id="{C0F12DF1-B6A2-45FB-9EBE-120E248E93B6}"/>
              </a:ext>
            </a:extLst>
          </p:cNvPr>
          <p:cNvGrpSpPr/>
          <p:nvPr/>
        </p:nvGrpSpPr>
        <p:grpSpPr>
          <a:xfrm>
            <a:off x="2548864" y="2400070"/>
            <a:ext cx="6686575" cy="779275"/>
            <a:chOff x="6851650" y="746740"/>
            <a:chExt cx="4820483" cy="779275"/>
          </a:xfrm>
        </p:grpSpPr>
        <p:sp>
          <p:nvSpPr>
            <p:cNvPr id="59" name="TextBox 58">
              <a:extLst>
                <a:ext uri="{FF2B5EF4-FFF2-40B4-BE49-F238E27FC236}">
                  <a16:creationId xmlns="" xmlns:a16="http://schemas.microsoft.com/office/drawing/2014/main" id="{2036D72E-F51E-4E2B-AB6D-9DD8546C4B4B}"/>
                </a:ext>
              </a:extLst>
            </p:cNvPr>
            <p:cNvSpPr txBox="1"/>
            <p:nvPr/>
          </p:nvSpPr>
          <p:spPr>
            <a:xfrm>
              <a:off x="6851650" y="1033572"/>
              <a:ext cx="4820483" cy="49244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just">
                <a:spcAft>
                  <a:spcPts val="0"/>
                </a:spcAft>
                <a:tabLst>
                  <a:tab pos="629920" algn="l"/>
                </a:tabLst>
              </a:pPr>
              <a:r>
                <a:rPr lang="ru-RU" sz="1300" dirty="0">
                  <a:solidFill>
                    <a:srgbClr val="002B82"/>
                  </a:solidFill>
                  <a:effectLst/>
                  <a:latin typeface="Bahnschrift" pitchFamily="34" charset="0"/>
                  <a:ea typeface="MS Mincho" panose="02020609040205080304" pitchFamily="49" charset="-128"/>
                </a:rPr>
                <a:t>И</a:t>
              </a:r>
              <a:r>
                <a:rPr lang="x-none" sz="1300" smtClean="0">
                  <a:solidFill>
                    <a:srgbClr val="002B82"/>
                  </a:solidFill>
                  <a:effectLst/>
                  <a:latin typeface="Bahnschrift" pitchFamily="34" charset="0"/>
                  <a:ea typeface="MS Mincho" panose="02020609040205080304" pitchFamily="49" charset="-128"/>
                </a:rPr>
                <a:t>зучить</a:t>
              </a:r>
              <a:r>
                <a:rPr lang="ru-RU" sz="1300" dirty="0" smtClean="0">
                  <a:solidFill>
                    <a:srgbClr val="002B82"/>
                  </a:solidFill>
                  <a:effectLst/>
                  <a:latin typeface="Bahnschrift" pitchFamily="34" charset="0"/>
                  <a:ea typeface="MS Mincho" panose="02020609040205080304" pitchFamily="49" charset="-128"/>
                </a:rPr>
                <a:t> алгоритм работы систем интернет-эквайринга на примере </a:t>
              </a:r>
              <a:r>
                <a:rPr lang="ru-RU" sz="1300" dirty="0">
                  <a:solidFill>
                    <a:srgbClr val="002B82"/>
                  </a:solidFill>
                  <a:latin typeface="Bahnschrift" pitchFamily="34" charset="0"/>
                  <a:ea typeface="MS Mincho" panose="02020609040205080304" pitchFamily="49" charset="-128"/>
                </a:rPr>
                <a:t>проекта «АИС Город. Эквайринг»</a:t>
              </a:r>
              <a:endParaRPr lang="ru-RU" sz="1300" dirty="0">
                <a:solidFill>
                  <a:srgbClr val="002B82"/>
                </a:solidFill>
                <a:effectLst/>
                <a:latin typeface="Bahnschrift" pitchFamily="34" charset="0"/>
                <a:ea typeface="MS Mincho" panose="02020609040205080304" pitchFamily="49" charset="-128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="" xmlns:a16="http://schemas.microsoft.com/office/drawing/2014/main" id="{3B0D1C6A-ED1C-4177-9E58-C0B7185073BD}"/>
                </a:ext>
              </a:extLst>
            </p:cNvPr>
            <p:cNvSpPr txBox="1"/>
            <p:nvPr/>
          </p:nvSpPr>
          <p:spPr>
            <a:xfrm>
              <a:off x="6851650" y="746740"/>
              <a:ext cx="301990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>
                  <a:solidFill>
                    <a:srgbClr val="47A9FF"/>
                  </a:solidFill>
                  <a:latin typeface="Bahnschrift" pitchFamily="34" charset="0"/>
                </a:rPr>
                <a:t>Изучение </a:t>
              </a:r>
              <a:r>
                <a:rPr lang="ru-RU" sz="1600" dirty="0" smtClean="0">
                  <a:solidFill>
                    <a:srgbClr val="47A9FF"/>
                  </a:solidFill>
                  <a:latin typeface="Bahnschrift" pitchFamily="34" charset="0"/>
                </a:rPr>
                <a:t>системы интернет-эквайринга</a:t>
              </a:r>
              <a:endParaRPr lang="ru-RU" sz="1600" dirty="0">
                <a:solidFill>
                  <a:srgbClr val="47A9FF"/>
                </a:solidFill>
                <a:latin typeface="Bahnschrift" pitchFamily="34" charset="0"/>
              </a:endParaRPr>
            </a:p>
          </p:txBody>
        </p:sp>
      </p:grpSp>
      <p:pic>
        <p:nvPicPr>
          <p:cNvPr id="16385" name="Picture 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8086" y="2527646"/>
            <a:ext cx="594989" cy="421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2" name="Группа 61">
            <a:extLst>
              <a:ext uri="{FF2B5EF4-FFF2-40B4-BE49-F238E27FC236}">
                <a16:creationId xmlns="" xmlns:a16="http://schemas.microsoft.com/office/drawing/2014/main" id="{C0F12DF1-B6A2-45FB-9EBE-120E248E93B6}"/>
              </a:ext>
            </a:extLst>
          </p:cNvPr>
          <p:cNvGrpSpPr/>
          <p:nvPr/>
        </p:nvGrpSpPr>
        <p:grpSpPr>
          <a:xfrm>
            <a:off x="2846358" y="3363298"/>
            <a:ext cx="6686575" cy="579220"/>
            <a:chOff x="6851650" y="746740"/>
            <a:chExt cx="4820483" cy="579220"/>
          </a:xfrm>
        </p:grpSpPr>
        <p:sp>
          <p:nvSpPr>
            <p:cNvPr id="63" name="TextBox 62">
              <a:extLst>
                <a:ext uri="{FF2B5EF4-FFF2-40B4-BE49-F238E27FC236}">
                  <a16:creationId xmlns="" xmlns:a16="http://schemas.microsoft.com/office/drawing/2014/main" id="{2036D72E-F51E-4E2B-AB6D-9DD8546C4B4B}"/>
                </a:ext>
              </a:extLst>
            </p:cNvPr>
            <p:cNvSpPr txBox="1"/>
            <p:nvPr/>
          </p:nvSpPr>
          <p:spPr>
            <a:xfrm>
              <a:off x="6851650" y="1033572"/>
              <a:ext cx="4820483" cy="29238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just">
                <a:spcAft>
                  <a:spcPts val="0"/>
                </a:spcAft>
                <a:tabLst>
                  <a:tab pos="629920" algn="l"/>
                </a:tabLst>
              </a:pPr>
              <a:r>
                <a:rPr lang="ru-RU" sz="1300" dirty="0">
                  <a:solidFill>
                    <a:srgbClr val="002B82"/>
                  </a:solidFill>
                  <a:effectLst/>
                  <a:latin typeface="Bahnschrift" pitchFamily="34" charset="0"/>
                  <a:ea typeface="MS Mincho" panose="02020609040205080304" pitchFamily="49" charset="-128"/>
                </a:rPr>
                <a:t>И</a:t>
              </a:r>
              <a:r>
                <a:rPr lang="x-none" sz="1300" smtClean="0">
                  <a:solidFill>
                    <a:srgbClr val="002B82"/>
                  </a:solidFill>
                  <a:effectLst/>
                  <a:latin typeface="Bahnschrift" pitchFamily="34" charset="0"/>
                  <a:ea typeface="MS Mincho" panose="02020609040205080304" pitchFamily="49" charset="-128"/>
                </a:rPr>
                <a:t>зучить</a:t>
              </a:r>
              <a:r>
                <a:rPr lang="ru-RU" sz="1300" dirty="0" smtClean="0">
                  <a:solidFill>
                    <a:srgbClr val="002B82"/>
                  </a:solidFill>
                  <a:effectLst/>
                  <a:latin typeface="Bahnschrift" pitchFamily="34" charset="0"/>
                  <a:ea typeface="MS Mincho" panose="02020609040205080304" pitchFamily="49" charset="-128"/>
                </a:rPr>
                <a:t> проекты личных кабинетов оплаты ЖКХ ООО «РИЦ» и ООО «</a:t>
              </a:r>
              <a:r>
                <a:rPr lang="ru-RU" sz="1300" dirty="0" err="1" smtClean="0">
                  <a:solidFill>
                    <a:srgbClr val="002B82"/>
                  </a:solidFill>
                  <a:effectLst/>
                  <a:latin typeface="Bahnschrift" pitchFamily="34" charset="0"/>
                  <a:ea typeface="MS Mincho" panose="02020609040205080304" pitchFamily="49" charset="-128"/>
                </a:rPr>
                <a:t>Айти</a:t>
              </a:r>
              <a:r>
                <a:rPr lang="ru-RU" sz="1300" dirty="0" smtClean="0">
                  <a:solidFill>
                    <a:srgbClr val="002B82"/>
                  </a:solidFill>
                  <a:effectLst/>
                  <a:latin typeface="Bahnschrift" pitchFamily="34" charset="0"/>
                  <a:ea typeface="MS Mincho" panose="02020609040205080304" pitchFamily="49" charset="-128"/>
                </a:rPr>
                <a:t> Город»</a:t>
              </a:r>
              <a:endParaRPr lang="ru-RU" sz="1300" dirty="0">
                <a:solidFill>
                  <a:srgbClr val="002B82"/>
                </a:solidFill>
                <a:effectLst/>
                <a:latin typeface="Bahnschrift" pitchFamily="34" charset="0"/>
                <a:ea typeface="MS Mincho" panose="02020609040205080304" pitchFamily="49" charset="-128"/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="" xmlns:a16="http://schemas.microsoft.com/office/drawing/2014/main" id="{3B0D1C6A-ED1C-4177-9E58-C0B7185073BD}"/>
                </a:ext>
              </a:extLst>
            </p:cNvPr>
            <p:cNvSpPr txBox="1"/>
            <p:nvPr/>
          </p:nvSpPr>
          <p:spPr>
            <a:xfrm>
              <a:off x="6851650" y="746740"/>
              <a:ext cx="38103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>
                  <a:solidFill>
                    <a:srgbClr val="47A9FF"/>
                  </a:solidFill>
                  <a:latin typeface="Bahnschrift" pitchFamily="34" charset="0"/>
                </a:rPr>
                <a:t>Изучение </a:t>
              </a:r>
              <a:r>
                <a:rPr lang="ru-RU" sz="1600" dirty="0" smtClean="0">
                  <a:solidFill>
                    <a:srgbClr val="47A9FF"/>
                  </a:solidFill>
                  <a:latin typeface="Bahnschrift" pitchFamily="34" charset="0"/>
                </a:rPr>
                <a:t>системы личных кабинетов пользователей</a:t>
              </a:r>
              <a:endParaRPr lang="ru-RU" sz="1600" dirty="0">
                <a:solidFill>
                  <a:srgbClr val="47A9FF"/>
                </a:solidFill>
                <a:latin typeface="Bahnschrift" pitchFamily="34" charset="0"/>
              </a:endParaRPr>
            </a:p>
          </p:txBody>
        </p:sp>
      </p:grpSp>
      <p:pic>
        <p:nvPicPr>
          <p:cNvPr id="65" name="Picture 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5580" y="3490874"/>
            <a:ext cx="594989" cy="421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6" name="Группа 65">
            <a:extLst>
              <a:ext uri="{FF2B5EF4-FFF2-40B4-BE49-F238E27FC236}">
                <a16:creationId xmlns="" xmlns:a16="http://schemas.microsoft.com/office/drawing/2014/main" id="{C0F12DF1-B6A2-45FB-9EBE-120E248E93B6}"/>
              </a:ext>
            </a:extLst>
          </p:cNvPr>
          <p:cNvGrpSpPr/>
          <p:nvPr/>
        </p:nvGrpSpPr>
        <p:grpSpPr>
          <a:xfrm>
            <a:off x="3123905" y="4174045"/>
            <a:ext cx="6686575" cy="779275"/>
            <a:chOff x="6851650" y="746740"/>
            <a:chExt cx="4820483" cy="779275"/>
          </a:xfrm>
        </p:grpSpPr>
        <p:sp>
          <p:nvSpPr>
            <p:cNvPr id="67" name="TextBox 66">
              <a:extLst>
                <a:ext uri="{FF2B5EF4-FFF2-40B4-BE49-F238E27FC236}">
                  <a16:creationId xmlns="" xmlns:a16="http://schemas.microsoft.com/office/drawing/2014/main" id="{2036D72E-F51E-4E2B-AB6D-9DD8546C4B4B}"/>
                </a:ext>
              </a:extLst>
            </p:cNvPr>
            <p:cNvSpPr txBox="1"/>
            <p:nvPr/>
          </p:nvSpPr>
          <p:spPr>
            <a:xfrm>
              <a:off x="6851650" y="1033572"/>
              <a:ext cx="4820483" cy="49244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just">
                <a:spcAft>
                  <a:spcPts val="0"/>
                </a:spcAft>
                <a:tabLst>
                  <a:tab pos="629920" algn="l"/>
                </a:tabLst>
              </a:pPr>
              <a:r>
                <a:rPr lang="ru-RU" sz="1300" dirty="0" smtClean="0">
                  <a:solidFill>
                    <a:srgbClr val="002B82"/>
                  </a:solidFill>
                  <a:effectLst/>
                  <a:latin typeface="Bahnschrift" pitchFamily="34" charset="0"/>
                  <a:ea typeface="MS Mincho" panose="02020609040205080304" pitchFamily="49" charset="-128"/>
                </a:rPr>
                <a:t>Спроектировать основные методы взаимодействия и работы проекта системы лояльности</a:t>
              </a:r>
              <a:endParaRPr lang="ru-RU" sz="1300" dirty="0">
                <a:solidFill>
                  <a:srgbClr val="002B82"/>
                </a:solidFill>
                <a:effectLst/>
                <a:latin typeface="Bahnschrift" pitchFamily="34" charset="0"/>
                <a:ea typeface="MS Mincho" panose="02020609040205080304" pitchFamily="49" charset="-128"/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="" xmlns:a16="http://schemas.microsoft.com/office/drawing/2014/main" id="{3B0D1C6A-ED1C-4177-9E58-C0B7185073BD}"/>
                </a:ext>
              </a:extLst>
            </p:cNvPr>
            <p:cNvSpPr txBox="1"/>
            <p:nvPr/>
          </p:nvSpPr>
          <p:spPr>
            <a:xfrm>
              <a:off x="6851650" y="746740"/>
              <a:ext cx="392823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 smtClean="0">
                  <a:solidFill>
                    <a:srgbClr val="47A9FF"/>
                  </a:solidFill>
                  <a:latin typeface="Bahnschrift" pitchFamily="34" charset="0"/>
                </a:rPr>
                <a:t>Спроектировать систему лояльности ООО «АИС Город»</a:t>
              </a:r>
              <a:endParaRPr lang="ru-RU" sz="1600" dirty="0">
                <a:solidFill>
                  <a:srgbClr val="47A9FF"/>
                </a:solidFill>
                <a:latin typeface="Bahnschrift" pitchFamily="34" charset="0"/>
              </a:endParaRPr>
            </a:p>
          </p:txBody>
        </p:sp>
      </p:grpSp>
      <p:pic>
        <p:nvPicPr>
          <p:cNvPr id="69" name="Picture 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3127" y="4301621"/>
            <a:ext cx="594989" cy="421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0" name="Группа 69">
            <a:extLst>
              <a:ext uri="{FF2B5EF4-FFF2-40B4-BE49-F238E27FC236}">
                <a16:creationId xmlns="" xmlns:a16="http://schemas.microsoft.com/office/drawing/2014/main" id="{C0F12DF1-B6A2-45FB-9EBE-120E248E93B6}"/>
              </a:ext>
            </a:extLst>
          </p:cNvPr>
          <p:cNvGrpSpPr/>
          <p:nvPr/>
        </p:nvGrpSpPr>
        <p:grpSpPr>
          <a:xfrm>
            <a:off x="3421399" y="5077149"/>
            <a:ext cx="6686575" cy="779275"/>
            <a:chOff x="6851650" y="746740"/>
            <a:chExt cx="4820483" cy="779275"/>
          </a:xfrm>
        </p:grpSpPr>
        <p:sp>
          <p:nvSpPr>
            <p:cNvPr id="71" name="TextBox 70">
              <a:extLst>
                <a:ext uri="{FF2B5EF4-FFF2-40B4-BE49-F238E27FC236}">
                  <a16:creationId xmlns="" xmlns:a16="http://schemas.microsoft.com/office/drawing/2014/main" id="{2036D72E-F51E-4E2B-AB6D-9DD8546C4B4B}"/>
                </a:ext>
              </a:extLst>
            </p:cNvPr>
            <p:cNvSpPr txBox="1"/>
            <p:nvPr/>
          </p:nvSpPr>
          <p:spPr>
            <a:xfrm>
              <a:off x="6851650" y="1033572"/>
              <a:ext cx="4820483" cy="49244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just">
                <a:spcAft>
                  <a:spcPts val="0"/>
                </a:spcAft>
                <a:tabLst>
                  <a:tab pos="629920" algn="l"/>
                </a:tabLst>
              </a:pPr>
              <a:r>
                <a:rPr lang="ru-RU" sz="1300" dirty="0" smtClean="0">
                  <a:solidFill>
                    <a:srgbClr val="002B82"/>
                  </a:solidFill>
                  <a:effectLst/>
                  <a:latin typeface="Bahnschrift" pitchFamily="34" charset="0"/>
                  <a:ea typeface="MS Mincho" panose="02020609040205080304" pitchFamily="49" charset="-128"/>
                </a:rPr>
                <a:t>Реализовать проект системы лояльности с учетом дальнейшей интеграции в систему ООО «АИС Город»</a:t>
              </a:r>
              <a:endParaRPr lang="ru-RU" sz="1300" dirty="0">
                <a:solidFill>
                  <a:srgbClr val="002B82"/>
                </a:solidFill>
                <a:effectLst/>
                <a:latin typeface="Bahnschrift" pitchFamily="34" charset="0"/>
                <a:ea typeface="MS Mincho" panose="02020609040205080304" pitchFamily="49" charset="-128"/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="" xmlns:a16="http://schemas.microsoft.com/office/drawing/2014/main" id="{3B0D1C6A-ED1C-4177-9E58-C0B7185073BD}"/>
                </a:ext>
              </a:extLst>
            </p:cNvPr>
            <p:cNvSpPr txBox="1"/>
            <p:nvPr/>
          </p:nvSpPr>
          <p:spPr>
            <a:xfrm>
              <a:off x="6851650" y="746740"/>
              <a:ext cx="370173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 smtClean="0">
                  <a:solidFill>
                    <a:srgbClr val="47A9FF"/>
                  </a:solidFill>
                  <a:latin typeface="Bahnschrift" pitchFamily="34" charset="0"/>
                </a:rPr>
                <a:t>Реализовать систему лояльности ООО «АИС Город»</a:t>
              </a:r>
              <a:endParaRPr lang="ru-RU" sz="1600" dirty="0">
                <a:solidFill>
                  <a:srgbClr val="47A9FF"/>
                </a:solidFill>
                <a:latin typeface="Bahnschrift" pitchFamily="34" charset="0"/>
              </a:endParaRPr>
            </a:p>
          </p:txBody>
        </p:sp>
      </p:grpSp>
      <p:pic>
        <p:nvPicPr>
          <p:cNvPr id="73" name="Picture 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0621" y="5204725"/>
            <a:ext cx="594989" cy="421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5" name="Группа 74">
            <a:extLst>
              <a:ext uri="{FF2B5EF4-FFF2-40B4-BE49-F238E27FC236}">
                <a16:creationId xmlns="" xmlns:a16="http://schemas.microsoft.com/office/drawing/2014/main" id="{C0F12DF1-B6A2-45FB-9EBE-120E248E93B6}"/>
              </a:ext>
            </a:extLst>
          </p:cNvPr>
          <p:cNvGrpSpPr/>
          <p:nvPr/>
        </p:nvGrpSpPr>
        <p:grpSpPr>
          <a:xfrm>
            <a:off x="3718893" y="5943193"/>
            <a:ext cx="6686575" cy="779275"/>
            <a:chOff x="6851650" y="746740"/>
            <a:chExt cx="4820483" cy="779275"/>
          </a:xfrm>
        </p:grpSpPr>
        <p:sp>
          <p:nvSpPr>
            <p:cNvPr id="76" name="TextBox 75">
              <a:extLst>
                <a:ext uri="{FF2B5EF4-FFF2-40B4-BE49-F238E27FC236}">
                  <a16:creationId xmlns="" xmlns:a16="http://schemas.microsoft.com/office/drawing/2014/main" id="{2036D72E-F51E-4E2B-AB6D-9DD8546C4B4B}"/>
                </a:ext>
              </a:extLst>
            </p:cNvPr>
            <p:cNvSpPr txBox="1"/>
            <p:nvPr/>
          </p:nvSpPr>
          <p:spPr>
            <a:xfrm>
              <a:off x="6851650" y="1033572"/>
              <a:ext cx="4820483" cy="49244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just">
                <a:spcAft>
                  <a:spcPts val="0"/>
                </a:spcAft>
                <a:tabLst>
                  <a:tab pos="629920" algn="l"/>
                </a:tabLst>
              </a:pPr>
              <a:r>
                <a:rPr lang="ru-RU" sz="1300" dirty="0" smtClean="0">
                  <a:solidFill>
                    <a:srgbClr val="002B82"/>
                  </a:solidFill>
                  <a:effectLst/>
                  <a:latin typeface="Bahnschrift" pitchFamily="34" charset="0"/>
                  <a:ea typeface="MS Mincho" panose="02020609040205080304" pitchFamily="49" charset="-128"/>
                </a:rPr>
                <a:t>Произвести тестирование проекта системы лояльности, оценить готовность к использованию</a:t>
              </a:r>
              <a:endParaRPr lang="ru-RU" sz="1300" dirty="0">
                <a:solidFill>
                  <a:srgbClr val="002B82"/>
                </a:solidFill>
                <a:effectLst/>
                <a:latin typeface="Bahnschrift" pitchFamily="34" charset="0"/>
                <a:ea typeface="MS Mincho" panose="02020609040205080304" pitchFamily="49" charset="-128"/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="" xmlns:a16="http://schemas.microsoft.com/office/drawing/2014/main" id="{3B0D1C6A-ED1C-4177-9E58-C0B7185073BD}"/>
                </a:ext>
              </a:extLst>
            </p:cNvPr>
            <p:cNvSpPr txBox="1"/>
            <p:nvPr/>
          </p:nvSpPr>
          <p:spPr>
            <a:xfrm>
              <a:off x="6851650" y="746740"/>
              <a:ext cx="303493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 smtClean="0">
                  <a:solidFill>
                    <a:srgbClr val="47A9FF"/>
                  </a:solidFill>
                  <a:latin typeface="Bahnschrift" pitchFamily="34" charset="0"/>
                </a:rPr>
                <a:t>Протестировать разработанный продукт</a:t>
              </a:r>
              <a:endParaRPr lang="ru-RU" sz="1600" dirty="0">
                <a:solidFill>
                  <a:srgbClr val="47A9FF"/>
                </a:solidFill>
                <a:latin typeface="Bahnschrift" pitchFamily="34" charset="0"/>
              </a:endParaRPr>
            </a:p>
          </p:txBody>
        </p:sp>
      </p:grpSp>
      <p:pic>
        <p:nvPicPr>
          <p:cNvPr id="78" name="Picture 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8115" y="6070769"/>
            <a:ext cx="594989" cy="421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44" y="160011"/>
            <a:ext cx="1464252" cy="734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50927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7"/>
          <a:stretch/>
        </p:blipFill>
        <p:spPr bwMode="auto">
          <a:xfrm>
            <a:off x="10069322" y="79875"/>
            <a:ext cx="2122678" cy="53175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85071"/>
            <a:ext cx="2276475" cy="507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TextBox 40">
            <a:extLst>
              <a:ext uri="{FF2B5EF4-FFF2-40B4-BE49-F238E27FC236}">
                <a16:creationId xmlns="" xmlns:a16="http://schemas.microsoft.com/office/drawing/2014/main" id="{0DAF1E99-18A8-45BE-8B3C-7CFA7E1CB1CD}"/>
              </a:ext>
            </a:extLst>
          </p:cNvPr>
          <p:cNvSpPr txBox="1"/>
          <p:nvPr/>
        </p:nvSpPr>
        <p:spPr>
          <a:xfrm>
            <a:off x="3515536" y="420348"/>
            <a:ext cx="540112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dirty="0" smtClean="0">
                <a:solidFill>
                  <a:srgbClr val="002B82"/>
                </a:solidFill>
                <a:latin typeface="Bahnschrift" pitchFamily="34" charset="0"/>
              </a:rPr>
              <a:t>О компании ООО «АИС Город»</a:t>
            </a:r>
            <a:endParaRPr lang="ru-RU" sz="2400" dirty="0">
              <a:solidFill>
                <a:srgbClr val="002B82"/>
              </a:solidFill>
              <a:latin typeface="Bahnschrift" pitchFamily="34" charset="0"/>
            </a:endParaRPr>
          </a:p>
        </p:txBody>
      </p:sp>
      <p:sp>
        <p:nvSpPr>
          <p:cNvPr id="44" name="Номер слайда 43">
            <a:extLst>
              <a:ext uri="{FF2B5EF4-FFF2-40B4-BE49-F238E27FC236}">
                <a16:creationId xmlns="" xmlns:a16="http://schemas.microsoft.com/office/drawing/2014/main" id="{420ECB19-C499-40CC-9648-2812AF378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6B1F-0750-41DB-8F6A-D201E2389C1C}" type="slidenum">
              <a:rPr lang="ru-RU" sz="1600">
                <a:solidFill>
                  <a:schemeClr val="tx1"/>
                </a:solidFill>
              </a:rPr>
              <a:pPr/>
              <a:t>3</a:t>
            </a:fld>
            <a:endParaRPr lang="ru-RU" sz="1600" dirty="0">
              <a:solidFill>
                <a:schemeClr val="tx1"/>
              </a:solidFill>
            </a:endParaRPr>
          </a:p>
        </p:txBody>
      </p:sp>
      <p:pic>
        <p:nvPicPr>
          <p:cNvPr id="14" name="Picture 2" descr="АИС Город » О компании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6096" y="112039"/>
            <a:ext cx="813155" cy="782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8042" y="424457"/>
            <a:ext cx="594989" cy="421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44" y="160011"/>
            <a:ext cx="1464252" cy="734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 descr="https://www.aisgorod.ru/img/partner_4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8382" y="5581423"/>
            <a:ext cx="1171575" cy="857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aisgorod.ru/wp-content/uploads/2016/09/cryptopro-grayscale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5963" y="5581423"/>
            <a:ext cx="2076450" cy="857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www.aisgorod.ru/img/partner_5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5988" y="5581423"/>
            <a:ext cx="1171575" cy="857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www.aisgorod.ru/img/partner_1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1553" y="5581423"/>
            <a:ext cx="1171575" cy="857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3B0D1C6A-ED1C-4177-9E58-C0B7185073BD}"/>
              </a:ext>
            </a:extLst>
          </p:cNvPr>
          <p:cNvSpPr txBox="1"/>
          <p:nvPr/>
        </p:nvSpPr>
        <p:spPr>
          <a:xfrm>
            <a:off x="4904188" y="5228099"/>
            <a:ext cx="28729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>
                <a:solidFill>
                  <a:srgbClr val="47A9FF"/>
                </a:solidFill>
                <a:latin typeface="Bahnschrift" pitchFamily="34" charset="0"/>
              </a:rPr>
              <a:t>Партнеры ООО «АИС Город»</a:t>
            </a:r>
            <a:endParaRPr lang="ru-RU" sz="1600" dirty="0">
              <a:solidFill>
                <a:srgbClr val="47A9FF"/>
              </a:solidFill>
              <a:latin typeface="Bahnschrift" pitchFamily="34" charset="0"/>
            </a:endParaRPr>
          </a:p>
        </p:txBody>
      </p:sp>
      <p:pic>
        <p:nvPicPr>
          <p:cNvPr id="1034" name="Picture 10" descr="https://www.aisgorod.ru/wp-content/themes/aistheme/img/pasp-color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2431" y="1799632"/>
            <a:ext cx="783682" cy="783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s://www.aisgorod.ru/wp-content/uploads/2022/07/rias_logo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6301" y="1853875"/>
            <a:ext cx="731741" cy="729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3B0D1C6A-ED1C-4177-9E58-C0B7185073BD}"/>
              </a:ext>
            </a:extLst>
          </p:cNvPr>
          <p:cNvSpPr txBox="1"/>
          <p:nvPr/>
        </p:nvSpPr>
        <p:spPr>
          <a:xfrm>
            <a:off x="4584989" y="1175892"/>
            <a:ext cx="28696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>
                <a:solidFill>
                  <a:srgbClr val="47A9FF"/>
                </a:solidFill>
                <a:latin typeface="Bahnschrift" pitchFamily="34" charset="0"/>
              </a:rPr>
              <a:t>Продукты ООО «АИС Город»</a:t>
            </a:r>
            <a:endParaRPr lang="ru-RU" sz="1600" dirty="0">
              <a:solidFill>
                <a:srgbClr val="47A9FF"/>
              </a:solidFill>
              <a:latin typeface="Bahnschrift" pitchFamily="34" charset="0"/>
            </a:endParaRPr>
          </a:p>
        </p:txBody>
      </p:sp>
      <p:pic>
        <p:nvPicPr>
          <p:cNvPr id="1038" name="Picture 14" descr="https://www.aisgorod.ru/wp-content/uploads/2019/07/Meters_logo2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3316" y="1801260"/>
            <a:ext cx="871538" cy="871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https://www.aisgorod.ru/wp-content/themes/aistheme/img/sys-color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6588" y="2030864"/>
            <a:ext cx="552450" cy="552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https://www.aisgorod.ru/wp-content/uploads/2022/07/Picture_logo.png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6100" y="1875605"/>
            <a:ext cx="718000" cy="71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https://www.aisgorod.ru/wp-content/uploads/2022/07/EDS-logo-2.png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6063" y="1948854"/>
            <a:ext cx="571500" cy="571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2" descr="https://www.aisgorod.ru/wp-content/uploads/2022/11/bpm_sova_logo.png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5501" y="1801260"/>
            <a:ext cx="781689" cy="782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945854" y="2596719"/>
            <a:ext cx="146657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400" dirty="0">
                <a:solidFill>
                  <a:srgbClr val="002B82"/>
                </a:solidFill>
              </a:rPr>
              <a:t>Паспортный Стол</a:t>
            </a:r>
          </a:p>
        </p:txBody>
      </p:sp>
      <p:sp>
        <p:nvSpPr>
          <p:cNvPr id="24" name="Прямоугольник 23"/>
          <p:cNvSpPr/>
          <p:nvPr/>
        </p:nvSpPr>
        <p:spPr>
          <a:xfrm>
            <a:off x="2216744" y="2596719"/>
            <a:ext cx="146657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400" dirty="0">
                <a:solidFill>
                  <a:srgbClr val="002B82"/>
                </a:solidFill>
              </a:rPr>
              <a:t>Региональная система ЖКХ</a:t>
            </a:r>
          </a:p>
        </p:txBody>
      </p:sp>
      <p:sp>
        <p:nvSpPr>
          <p:cNvPr id="25" name="Прямоугольник 24"/>
          <p:cNvSpPr/>
          <p:nvPr/>
        </p:nvSpPr>
        <p:spPr>
          <a:xfrm>
            <a:off x="3559735" y="2672799"/>
            <a:ext cx="116905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400" dirty="0">
                <a:solidFill>
                  <a:srgbClr val="002B82"/>
                </a:solidFill>
              </a:rPr>
              <a:t>АИСКУЭ Приборный учет</a:t>
            </a:r>
          </a:p>
        </p:txBody>
      </p:sp>
      <p:sp>
        <p:nvSpPr>
          <p:cNvPr id="26" name="Прямоугольник 25"/>
          <p:cNvSpPr/>
          <p:nvPr/>
        </p:nvSpPr>
        <p:spPr>
          <a:xfrm>
            <a:off x="4807242" y="2672799"/>
            <a:ext cx="1216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400" dirty="0">
                <a:solidFill>
                  <a:srgbClr val="002B82"/>
                </a:solidFill>
              </a:rPr>
              <a:t>Система Начислений</a:t>
            </a:r>
          </a:p>
        </p:txBody>
      </p:sp>
      <p:sp>
        <p:nvSpPr>
          <p:cNvPr id="27" name="Прямоугольник 26"/>
          <p:cNvSpPr/>
          <p:nvPr/>
        </p:nvSpPr>
        <p:spPr>
          <a:xfrm>
            <a:off x="6070341" y="2738625"/>
            <a:ext cx="112048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rgbClr val="002B82"/>
                </a:solidFill>
              </a:rPr>
              <a:t>CRM </a:t>
            </a:r>
            <a:r>
              <a:rPr lang="ru-RU" sz="1400" dirty="0" err="1">
                <a:solidFill>
                  <a:srgbClr val="002B82"/>
                </a:solidFill>
              </a:rPr>
              <a:t>Колл</a:t>
            </a:r>
            <a:r>
              <a:rPr lang="ru-RU" sz="1400" dirty="0">
                <a:solidFill>
                  <a:srgbClr val="002B82"/>
                </a:solidFill>
              </a:rPr>
              <a:t>-центра</a:t>
            </a:r>
          </a:p>
        </p:txBody>
      </p:sp>
      <p:sp>
        <p:nvSpPr>
          <p:cNvPr id="28" name="Прямоугольник 27"/>
          <p:cNvSpPr/>
          <p:nvPr/>
        </p:nvSpPr>
        <p:spPr>
          <a:xfrm>
            <a:off x="7155184" y="2738625"/>
            <a:ext cx="112048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400" dirty="0">
                <a:solidFill>
                  <a:srgbClr val="002B82"/>
                </a:solidFill>
              </a:rPr>
              <a:t>Диспетчерская Служба</a:t>
            </a:r>
          </a:p>
        </p:txBody>
      </p:sp>
      <p:sp>
        <p:nvSpPr>
          <p:cNvPr id="29" name="Прямоугольник 28"/>
          <p:cNvSpPr/>
          <p:nvPr/>
        </p:nvSpPr>
        <p:spPr>
          <a:xfrm>
            <a:off x="8266104" y="2780521"/>
            <a:ext cx="112048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rgbClr val="002B82"/>
                </a:solidFill>
              </a:rPr>
              <a:t>BPM/ECM </a:t>
            </a:r>
            <a:r>
              <a:rPr lang="ru-RU" sz="1400" dirty="0">
                <a:solidFill>
                  <a:srgbClr val="002B82"/>
                </a:solidFill>
              </a:rPr>
              <a:t>ЖКХ</a:t>
            </a:r>
          </a:p>
        </p:txBody>
      </p:sp>
      <p:pic>
        <p:nvPicPr>
          <p:cNvPr id="1048" name="Picture 24" descr="https://www.aisgorod.ru/wp-content/uploads/2023/03/kit-logo.png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6908" y="2037260"/>
            <a:ext cx="571500" cy="571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Прямоугольник 30"/>
          <p:cNvSpPr/>
          <p:nvPr/>
        </p:nvSpPr>
        <p:spPr>
          <a:xfrm>
            <a:off x="9242417" y="2852813"/>
            <a:ext cx="112048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400" dirty="0">
                <a:solidFill>
                  <a:srgbClr val="002B82"/>
                </a:solidFill>
              </a:rPr>
              <a:t>КИТ</a:t>
            </a:r>
          </a:p>
        </p:txBody>
      </p:sp>
      <p:pic>
        <p:nvPicPr>
          <p:cNvPr id="1051" name="Picture 27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5713" y="3752170"/>
            <a:ext cx="4600575" cy="90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7552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26"/>
          <p:cNvCxnSpPr/>
          <p:nvPr/>
        </p:nvCxnSpPr>
        <p:spPr>
          <a:xfrm>
            <a:off x="5036617" y="1861449"/>
            <a:ext cx="0" cy="4389673"/>
          </a:xfrm>
          <a:prstGeom prst="line">
            <a:avLst/>
          </a:prstGeom>
          <a:ln w="57150">
            <a:solidFill>
              <a:srgbClr val="47A9FF"/>
            </a:solidFill>
            <a:prstDash val="sys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/>
          <p:cNvCxnSpPr/>
          <p:nvPr/>
        </p:nvCxnSpPr>
        <p:spPr>
          <a:xfrm>
            <a:off x="9227506" y="1924041"/>
            <a:ext cx="0" cy="4389673"/>
          </a:xfrm>
          <a:prstGeom prst="line">
            <a:avLst/>
          </a:prstGeom>
          <a:ln w="57150">
            <a:solidFill>
              <a:srgbClr val="47A9FF"/>
            </a:solidFill>
            <a:prstDash val="sys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5" name="Picture 1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7"/>
          <a:stretch/>
        </p:blipFill>
        <p:spPr bwMode="auto">
          <a:xfrm>
            <a:off x="10069322" y="79875"/>
            <a:ext cx="2122678" cy="53175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85071"/>
            <a:ext cx="2276475" cy="507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TextBox 40">
            <a:extLst>
              <a:ext uri="{FF2B5EF4-FFF2-40B4-BE49-F238E27FC236}">
                <a16:creationId xmlns="" xmlns:a16="http://schemas.microsoft.com/office/drawing/2014/main" id="{0DAF1E99-18A8-45BE-8B3C-7CFA7E1CB1CD}"/>
              </a:ext>
            </a:extLst>
          </p:cNvPr>
          <p:cNvSpPr txBox="1"/>
          <p:nvPr/>
        </p:nvSpPr>
        <p:spPr>
          <a:xfrm>
            <a:off x="3416299" y="174567"/>
            <a:ext cx="540112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dirty="0" smtClean="0">
                <a:solidFill>
                  <a:srgbClr val="002B82"/>
                </a:solidFill>
                <a:latin typeface="Bahnschrift" pitchFamily="34" charset="0"/>
              </a:rPr>
              <a:t>Алгоритм работы интернет-эквайринга</a:t>
            </a:r>
            <a:endParaRPr lang="ru-RU" sz="2400" dirty="0">
              <a:solidFill>
                <a:srgbClr val="002B82"/>
              </a:solidFill>
              <a:latin typeface="Bahnschrift" pitchFamily="34" charset="0"/>
            </a:endParaRPr>
          </a:p>
        </p:txBody>
      </p:sp>
      <p:sp>
        <p:nvSpPr>
          <p:cNvPr id="44" name="Номер слайда 43">
            <a:extLst>
              <a:ext uri="{FF2B5EF4-FFF2-40B4-BE49-F238E27FC236}">
                <a16:creationId xmlns="" xmlns:a16="http://schemas.microsoft.com/office/drawing/2014/main" id="{420ECB19-C499-40CC-9648-2812AF378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6B1F-0750-41DB-8F6A-D201E2389C1C}" type="slidenum">
              <a:rPr lang="ru-RU" sz="1600">
                <a:solidFill>
                  <a:schemeClr val="tx1"/>
                </a:solidFill>
              </a:rPr>
              <a:pPr/>
              <a:t>4</a:t>
            </a:fld>
            <a:endParaRPr lang="ru-RU" sz="1600" dirty="0">
              <a:solidFill>
                <a:schemeClr val="tx1"/>
              </a:solidFill>
            </a:endParaRPr>
          </a:p>
        </p:txBody>
      </p:sp>
      <p:pic>
        <p:nvPicPr>
          <p:cNvPr id="14" name="Picture 2" descr="АИС Город » О компании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6096" y="112039"/>
            <a:ext cx="813155" cy="782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8042" y="424457"/>
            <a:ext cx="594989" cy="421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44" y="160011"/>
            <a:ext cx="1464252" cy="734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AutoShape 2" descr="Pc SVG Vector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" name="AutoShape 4" descr="Pc SVG Vector Icon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AutoShape 6" descr="Pc SVG Vector Icon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7" name="AutoShape 9" descr="Internet Connection SVG File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2058" name="Picture 10" descr="C:\Users\ti.salmina\Downloads\internet-connection-svgrepo-com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4657" y="1005564"/>
            <a:ext cx="1012371" cy="1012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9" name="Picture 11" descr="C:\Users\ti.salmina\Downloads\page-quality-svgrepo-com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5287" y="1023249"/>
            <a:ext cx="979714" cy="979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C:\Users\ti.salmina\Downloads\bank-svgrepo-com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6034" y="894992"/>
            <a:ext cx="1122944" cy="1122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Прямая соединительная линия 9"/>
          <p:cNvCxnSpPr>
            <a:stCxn id="2059" idx="2"/>
          </p:cNvCxnSpPr>
          <p:nvPr/>
        </p:nvCxnSpPr>
        <p:spPr>
          <a:xfrm>
            <a:off x="2115144" y="2002963"/>
            <a:ext cx="0" cy="4389673"/>
          </a:xfrm>
          <a:prstGeom prst="line">
            <a:avLst/>
          </a:prstGeom>
          <a:ln w="57150">
            <a:solidFill>
              <a:srgbClr val="47A9FF"/>
            </a:solidFill>
            <a:prstDash val="sys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/>
          <p:nvPr/>
        </p:nvCxnSpPr>
        <p:spPr>
          <a:xfrm>
            <a:off x="2115144" y="2196193"/>
            <a:ext cx="2921473" cy="0"/>
          </a:xfrm>
          <a:prstGeom prst="straightConnector1">
            <a:avLst/>
          </a:prstGeom>
          <a:ln w="19050">
            <a:solidFill>
              <a:srgbClr val="002B8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/>
          <p:cNvCxnSpPr/>
          <p:nvPr/>
        </p:nvCxnSpPr>
        <p:spPr>
          <a:xfrm flipH="1">
            <a:off x="5051564" y="2738625"/>
            <a:ext cx="886594" cy="0"/>
          </a:xfrm>
          <a:prstGeom prst="straightConnector1">
            <a:avLst/>
          </a:prstGeom>
          <a:ln w="19050">
            <a:solidFill>
              <a:srgbClr val="002B8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5051564" y="2196193"/>
            <a:ext cx="886594" cy="0"/>
          </a:xfrm>
          <a:prstGeom prst="line">
            <a:avLst/>
          </a:prstGeom>
          <a:ln w="12700">
            <a:solidFill>
              <a:srgbClr val="002B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5938158" y="2196193"/>
            <a:ext cx="0" cy="542432"/>
          </a:xfrm>
          <a:prstGeom prst="line">
            <a:avLst/>
          </a:prstGeom>
          <a:ln w="12700">
            <a:solidFill>
              <a:srgbClr val="002B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 стрелкой 39"/>
          <p:cNvCxnSpPr/>
          <p:nvPr/>
        </p:nvCxnSpPr>
        <p:spPr>
          <a:xfrm>
            <a:off x="5051564" y="3279321"/>
            <a:ext cx="4175942" cy="0"/>
          </a:xfrm>
          <a:prstGeom prst="straightConnector1">
            <a:avLst/>
          </a:prstGeom>
          <a:ln w="19050">
            <a:solidFill>
              <a:srgbClr val="002B8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 стрелкой 41"/>
          <p:cNvCxnSpPr/>
          <p:nvPr/>
        </p:nvCxnSpPr>
        <p:spPr>
          <a:xfrm flipH="1">
            <a:off x="5051564" y="3823609"/>
            <a:ext cx="4175942" cy="0"/>
          </a:xfrm>
          <a:prstGeom prst="straightConnector1">
            <a:avLst/>
          </a:prstGeom>
          <a:ln w="19050">
            <a:solidFill>
              <a:srgbClr val="002B8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 стрелкой 44"/>
          <p:cNvCxnSpPr/>
          <p:nvPr/>
        </p:nvCxnSpPr>
        <p:spPr>
          <a:xfrm flipH="1">
            <a:off x="5051564" y="4598717"/>
            <a:ext cx="886594" cy="0"/>
          </a:xfrm>
          <a:prstGeom prst="straightConnector1">
            <a:avLst/>
          </a:prstGeom>
          <a:ln w="19050">
            <a:solidFill>
              <a:srgbClr val="002B8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>
            <a:off x="5051564" y="4056285"/>
            <a:ext cx="886594" cy="0"/>
          </a:xfrm>
          <a:prstGeom prst="line">
            <a:avLst/>
          </a:prstGeom>
          <a:ln w="12700">
            <a:solidFill>
              <a:srgbClr val="002B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6"/>
          <p:cNvCxnSpPr/>
          <p:nvPr/>
        </p:nvCxnSpPr>
        <p:spPr>
          <a:xfrm>
            <a:off x="5938158" y="4056285"/>
            <a:ext cx="0" cy="542432"/>
          </a:xfrm>
          <a:prstGeom prst="line">
            <a:avLst/>
          </a:prstGeom>
          <a:ln w="12700">
            <a:solidFill>
              <a:srgbClr val="002B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 стрелкой 47"/>
          <p:cNvCxnSpPr/>
          <p:nvPr/>
        </p:nvCxnSpPr>
        <p:spPr>
          <a:xfrm flipH="1">
            <a:off x="2115145" y="5397376"/>
            <a:ext cx="2921472" cy="0"/>
          </a:xfrm>
          <a:prstGeom prst="straightConnector1">
            <a:avLst/>
          </a:prstGeom>
          <a:ln w="19050">
            <a:solidFill>
              <a:srgbClr val="002B8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547472" y="2196193"/>
            <a:ext cx="253111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 smtClean="0">
                <a:solidFill>
                  <a:srgbClr val="002B82"/>
                </a:solidFill>
                <a:latin typeface="Bahnschrift" pitchFamily="34" charset="0"/>
              </a:rPr>
              <a:t>Запрос на создание заказа/</a:t>
            </a:r>
            <a:br>
              <a:rPr lang="ru-RU" sz="1100" dirty="0" smtClean="0">
                <a:solidFill>
                  <a:srgbClr val="002B82"/>
                </a:solidFill>
                <a:latin typeface="Bahnschrift" pitchFamily="34" charset="0"/>
              </a:rPr>
            </a:br>
            <a:r>
              <a:rPr lang="ru-RU" sz="1100" dirty="0" smtClean="0">
                <a:solidFill>
                  <a:srgbClr val="002B82"/>
                </a:solidFill>
                <a:latin typeface="Bahnschrift" pitchFamily="34" charset="0"/>
              </a:rPr>
              <a:t>проверки статуса платежа </a:t>
            </a:r>
            <a:endParaRPr lang="ru-RU" sz="1100" dirty="0">
              <a:solidFill>
                <a:srgbClr val="002B82"/>
              </a:solidFill>
              <a:latin typeface="Bahnschrift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938157" y="2250587"/>
            <a:ext cx="243275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 err="1" smtClean="0">
                <a:solidFill>
                  <a:srgbClr val="002B82"/>
                </a:solidFill>
                <a:latin typeface="Bahnschrift" pitchFamily="34" charset="0"/>
              </a:rPr>
              <a:t>Валидация</a:t>
            </a:r>
            <a:r>
              <a:rPr lang="ru-RU" sz="1100" dirty="0" smtClean="0">
                <a:solidFill>
                  <a:srgbClr val="002B82"/>
                </a:solidFill>
                <a:latin typeface="Bahnschrift" pitchFamily="34" charset="0"/>
              </a:rPr>
              <a:t>, внесение данных в базу эквайринга</a:t>
            </a:r>
            <a:endParaRPr lang="ru-RU" sz="1100" dirty="0">
              <a:solidFill>
                <a:srgbClr val="002B82"/>
              </a:solidFill>
              <a:latin typeface="Bahnschrift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414734" y="2848434"/>
            <a:ext cx="295617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 smtClean="0">
                <a:solidFill>
                  <a:srgbClr val="002B82"/>
                </a:solidFill>
                <a:latin typeface="Bahnschrift" pitchFamily="34" charset="0"/>
              </a:rPr>
              <a:t>Запрос в банк-эмитент для создание платежа/проверки статуса</a:t>
            </a:r>
            <a:endParaRPr lang="ru-RU" sz="1100" dirty="0">
              <a:solidFill>
                <a:srgbClr val="002B82"/>
              </a:solidFill>
              <a:latin typeface="Bahnschrift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319157" y="3488167"/>
            <a:ext cx="20393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 smtClean="0">
                <a:solidFill>
                  <a:srgbClr val="002B82"/>
                </a:solidFill>
                <a:latin typeface="Bahnschrift" pitchFamily="34" charset="0"/>
              </a:rPr>
              <a:t>Ответ от банка</a:t>
            </a:r>
            <a:endParaRPr lang="ru-RU" sz="1100" dirty="0">
              <a:solidFill>
                <a:srgbClr val="002B82"/>
              </a:solidFill>
              <a:latin typeface="Bahnschrift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976056" y="4167830"/>
            <a:ext cx="20393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 smtClean="0">
                <a:solidFill>
                  <a:srgbClr val="002B82"/>
                </a:solidFill>
                <a:latin typeface="Bahnschrift" pitchFamily="34" charset="0"/>
              </a:rPr>
              <a:t>Внесение </a:t>
            </a:r>
            <a:r>
              <a:rPr lang="ru-RU" sz="1100" dirty="0">
                <a:solidFill>
                  <a:srgbClr val="002B82"/>
                </a:solidFill>
                <a:latin typeface="Bahnschrift" pitchFamily="34" charset="0"/>
              </a:rPr>
              <a:t>данных в базу эквайринга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2495848" y="4605666"/>
            <a:ext cx="20393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 smtClean="0">
                <a:solidFill>
                  <a:srgbClr val="002B82"/>
                </a:solidFill>
                <a:latin typeface="Bahnschrift" pitchFamily="34" charset="0"/>
              </a:rPr>
              <a:t>Ответ пользователю (ссылка для перехода на страницу оплаты/статус платежа)</a:t>
            </a:r>
            <a:endParaRPr lang="ru-RU" sz="1100" dirty="0">
              <a:solidFill>
                <a:srgbClr val="002B82"/>
              </a:solidFill>
              <a:latin typeface="Bahnschrift" pitchFamily="34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813031" y="6251122"/>
            <a:ext cx="37065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>
                <a:solidFill>
                  <a:srgbClr val="002B82"/>
                </a:solidFill>
                <a:latin typeface="Bahnschrift" pitchFamily="34" charset="0"/>
              </a:rPr>
              <a:t>Схема 1 – Схема работы простейшей системы интернет эквайринга</a:t>
            </a:r>
            <a:endParaRPr lang="ru-RU" sz="1400" dirty="0">
              <a:solidFill>
                <a:srgbClr val="002B82"/>
              </a:solidFill>
              <a:latin typeface="Bahnschrift" pitchFamily="34" charset="0"/>
            </a:endParaRPr>
          </a:p>
        </p:txBody>
      </p:sp>
      <p:cxnSp>
        <p:nvCxnSpPr>
          <p:cNvPr id="69" name="Прямая со стрелкой 68"/>
          <p:cNvCxnSpPr/>
          <p:nvPr/>
        </p:nvCxnSpPr>
        <p:spPr>
          <a:xfrm flipH="1">
            <a:off x="9223550" y="3821753"/>
            <a:ext cx="886594" cy="0"/>
          </a:xfrm>
          <a:prstGeom prst="straightConnector1">
            <a:avLst/>
          </a:prstGeom>
          <a:ln w="19050">
            <a:solidFill>
              <a:srgbClr val="002B8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единительная линия 69"/>
          <p:cNvCxnSpPr/>
          <p:nvPr/>
        </p:nvCxnSpPr>
        <p:spPr>
          <a:xfrm>
            <a:off x="9223550" y="3279321"/>
            <a:ext cx="886594" cy="0"/>
          </a:xfrm>
          <a:prstGeom prst="line">
            <a:avLst/>
          </a:prstGeom>
          <a:ln w="12700">
            <a:solidFill>
              <a:srgbClr val="002B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Прямая соединительная линия 70"/>
          <p:cNvCxnSpPr/>
          <p:nvPr/>
        </p:nvCxnSpPr>
        <p:spPr>
          <a:xfrm>
            <a:off x="10110144" y="3279321"/>
            <a:ext cx="0" cy="542432"/>
          </a:xfrm>
          <a:prstGeom prst="line">
            <a:avLst/>
          </a:prstGeom>
          <a:ln w="12700">
            <a:solidFill>
              <a:srgbClr val="002B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9304363" y="3871624"/>
            <a:ext cx="14235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 smtClean="0">
                <a:solidFill>
                  <a:srgbClr val="002B82"/>
                </a:solidFill>
                <a:latin typeface="Bahnschrift" pitchFamily="34" charset="0"/>
              </a:rPr>
              <a:t>Обработка запросов банком</a:t>
            </a:r>
            <a:endParaRPr lang="ru-RU" sz="1100" dirty="0">
              <a:solidFill>
                <a:srgbClr val="002B82"/>
              </a:solidFill>
              <a:latin typeface="Bahnschrift" pitchFamily="34" charset="0"/>
            </a:endParaRPr>
          </a:p>
        </p:txBody>
      </p:sp>
      <p:sp>
        <p:nvSpPr>
          <p:cNvPr id="60" name="Прямоугольник 59"/>
          <p:cNvSpPr/>
          <p:nvPr/>
        </p:nvSpPr>
        <p:spPr>
          <a:xfrm>
            <a:off x="8131629" y="775607"/>
            <a:ext cx="2449285" cy="5812972"/>
          </a:xfrm>
          <a:prstGeom prst="rect">
            <a:avLst/>
          </a:prstGeom>
          <a:noFill/>
          <a:ln w="28575">
            <a:solidFill>
              <a:srgbClr val="F8651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TextBox 60"/>
          <p:cNvSpPr txBox="1"/>
          <p:nvPr/>
        </p:nvSpPr>
        <p:spPr>
          <a:xfrm>
            <a:off x="8309547" y="6210856"/>
            <a:ext cx="2190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rgbClr val="002B82"/>
                </a:solidFill>
                <a:latin typeface="Bahnschrift" pitchFamily="34" charset="0"/>
              </a:rPr>
              <a:t>Реализуемый слой</a:t>
            </a:r>
            <a:endParaRPr lang="ru-RU" dirty="0">
              <a:solidFill>
                <a:srgbClr val="002B82"/>
              </a:solidFill>
              <a:latin typeface="Bahnschrif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9354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7"/>
          <a:stretch/>
        </p:blipFill>
        <p:spPr bwMode="auto">
          <a:xfrm>
            <a:off x="10069322" y="79875"/>
            <a:ext cx="2122678" cy="53175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85071"/>
            <a:ext cx="2276475" cy="507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Номер слайда 1">
            <a:extLst>
              <a:ext uri="{FF2B5EF4-FFF2-40B4-BE49-F238E27FC236}">
                <a16:creationId xmlns="" xmlns:a16="http://schemas.microsoft.com/office/drawing/2014/main" id="{6BB4B28D-E979-4BA2-9337-B0503B57F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6B1F-0750-41DB-8F6A-D201E2389C1C}" type="slidenum">
              <a:rPr lang="ru-RU" sz="1600">
                <a:solidFill>
                  <a:schemeClr val="tx1"/>
                </a:solidFill>
              </a:rPr>
              <a:pPr/>
              <a:t>5</a:t>
            </a:fld>
            <a:endParaRPr lang="ru-RU" sz="1600" dirty="0">
              <a:solidFill>
                <a:schemeClr val="tx1"/>
              </a:solidFill>
            </a:endParaRPr>
          </a:p>
        </p:txBody>
      </p:sp>
      <p:cxnSp>
        <p:nvCxnSpPr>
          <p:cNvPr id="5" name="линия">
            <a:extLst>
              <a:ext uri="{FF2B5EF4-FFF2-40B4-BE49-F238E27FC236}">
                <a16:creationId xmlns="" xmlns:a16="http://schemas.microsoft.com/office/drawing/2014/main" id="{2847F6A1-2518-415F-A064-C506E806D561}"/>
              </a:ext>
            </a:extLst>
          </p:cNvPr>
          <p:cNvCxnSpPr>
            <a:cxnSpLocks/>
          </p:cNvCxnSpPr>
          <p:nvPr/>
        </p:nvCxnSpPr>
        <p:spPr>
          <a:xfrm>
            <a:off x="443721" y="1036736"/>
            <a:ext cx="5112529" cy="0"/>
          </a:xfrm>
          <a:prstGeom prst="line">
            <a:avLst/>
          </a:prstGeom>
          <a:ln w="38100">
            <a:solidFill>
              <a:srgbClr val="47A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2" descr="АИС Город » О компании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6096" y="112039"/>
            <a:ext cx="813155" cy="782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0DAF1E99-18A8-45BE-8B3C-7CFA7E1CB1CD}"/>
              </a:ext>
            </a:extLst>
          </p:cNvPr>
          <p:cNvSpPr txBox="1"/>
          <p:nvPr/>
        </p:nvSpPr>
        <p:spPr>
          <a:xfrm>
            <a:off x="3416299" y="174567"/>
            <a:ext cx="540112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dirty="0" smtClean="0">
                <a:solidFill>
                  <a:srgbClr val="002B82"/>
                </a:solidFill>
                <a:latin typeface="Bahnschrift" pitchFamily="34" charset="0"/>
              </a:rPr>
              <a:t>Проекты личных кабинетов пользователей</a:t>
            </a:r>
            <a:endParaRPr lang="ru-RU" sz="2400" dirty="0">
              <a:solidFill>
                <a:srgbClr val="002B82"/>
              </a:solidFill>
              <a:latin typeface="Bahnschrift" pitchFamily="34" charset="0"/>
            </a:endParaRPr>
          </a:p>
        </p:txBody>
      </p:sp>
      <p:pic>
        <p:nvPicPr>
          <p:cNvPr id="21" name="Picture 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8042" y="424457"/>
            <a:ext cx="594989" cy="421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44" y="160011"/>
            <a:ext cx="1464252" cy="734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370" y="1360846"/>
            <a:ext cx="5783943" cy="275555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4757" y="3028368"/>
            <a:ext cx="5995305" cy="2875235"/>
          </a:xfrm>
          <a:prstGeom prst="rect">
            <a:avLst/>
          </a:prstGeom>
          <a:noFill/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1961968" y="4296269"/>
            <a:ext cx="34123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>
                <a:solidFill>
                  <a:srgbClr val="002B82"/>
                </a:solidFill>
                <a:latin typeface="Bahnschrift" pitchFamily="34" charset="0"/>
              </a:rPr>
              <a:t>Рисунок 1 – Главная страница личного кабинета пользователя</a:t>
            </a:r>
            <a:endParaRPr lang="ru-RU" sz="1400" dirty="0">
              <a:solidFill>
                <a:srgbClr val="002B82"/>
              </a:solidFill>
              <a:latin typeface="Bahnschrift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096000" y="5927935"/>
            <a:ext cx="34123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>
                <a:solidFill>
                  <a:srgbClr val="002B82"/>
                </a:solidFill>
                <a:latin typeface="Bahnschrift" pitchFamily="34" charset="0"/>
              </a:rPr>
              <a:t>Рисунок 2 – Страница оплаты услуг ЖКХ личного кабинета пользователя</a:t>
            </a:r>
            <a:endParaRPr lang="ru-RU" sz="1400" dirty="0">
              <a:solidFill>
                <a:srgbClr val="002B82"/>
              </a:solidFill>
              <a:latin typeface="Bahnschrif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5092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Picture 1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7"/>
          <a:stretch/>
        </p:blipFill>
        <p:spPr bwMode="auto">
          <a:xfrm>
            <a:off x="10069322" y="79875"/>
            <a:ext cx="2122678" cy="53175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85071"/>
            <a:ext cx="2276475" cy="507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Номер слайда 1">
            <a:extLst>
              <a:ext uri="{FF2B5EF4-FFF2-40B4-BE49-F238E27FC236}">
                <a16:creationId xmlns="" xmlns:a16="http://schemas.microsoft.com/office/drawing/2014/main" id="{87D73AA6-E9BE-4868-8EC4-659BBC272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6B1F-0750-41DB-8F6A-D201E2389C1C}" type="slidenum">
              <a:rPr lang="ru-RU" sz="1600" smtClean="0">
                <a:solidFill>
                  <a:schemeClr val="tx1"/>
                </a:solidFill>
              </a:rPr>
              <a:t>6</a:t>
            </a:fld>
            <a:endParaRPr lang="ru-RU" sz="1600" dirty="0">
              <a:solidFill>
                <a:schemeClr val="tx1"/>
              </a:solidFill>
            </a:endParaRPr>
          </a:p>
        </p:txBody>
      </p:sp>
      <p:cxnSp>
        <p:nvCxnSpPr>
          <p:cNvPr id="5" name="линия">
            <a:extLst>
              <a:ext uri="{FF2B5EF4-FFF2-40B4-BE49-F238E27FC236}">
                <a16:creationId xmlns="" xmlns:a16="http://schemas.microsoft.com/office/drawing/2014/main" id="{306D1CEF-11F8-4575-8F50-1C8E8EE9FC32}"/>
              </a:ext>
            </a:extLst>
          </p:cNvPr>
          <p:cNvCxnSpPr>
            <a:cxnSpLocks/>
          </p:cNvCxnSpPr>
          <p:nvPr/>
        </p:nvCxnSpPr>
        <p:spPr>
          <a:xfrm>
            <a:off x="443721" y="1036736"/>
            <a:ext cx="6321669" cy="0"/>
          </a:xfrm>
          <a:prstGeom prst="line">
            <a:avLst/>
          </a:prstGeom>
          <a:ln w="38100">
            <a:solidFill>
              <a:srgbClr val="47A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Группа 13">
            <a:extLst>
              <a:ext uri="{FF2B5EF4-FFF2-40B4-BE49-F238E27FC236}">
                <a16:creationId xmlns="" xmlns:a16="http://schemas.microsoft.com/office/drawing/2014/main" id="{7AC06196-0706-4235-BF40-F4AEC4F5BCD9}"/>
              </a:ext>
            </a:extLst>
          </p:cNvPr>
          <p:cNvGrpSpPr/>
          <p:nvPr/>
        </p:nvGrpSpPr>
        <p:grpSpPr>
          <a:xfrm>
            <a:off x="4314962" y="1820174"/>
            <a:ext cx="3389863" cy="3389863"/>
            <a:chOff x="4314962" y="1820174"/>
            <a:chExt cx="3389863" cy="3389863"/>
          </a:xfrm>
        </p:grpSpPr>
        <p:sp>
          <p:nvSpPr>
            <p:cNvPr id="7" name="Овал 6">
              <a:extLst>
                <a:ext uri="{FF2B5EF4-FFF2-40B4-BE49-F238E27FC236}">
                  <a16:creationId xmlns="" xmlns:a16="http://schemas.microsoft.com/office/drawing/2014/main" id="{B2EE98E4-2CD1-4979-9C04-6E8CD12D2628}"/>
                </a:ext>
              </a:extLst>
            </p:cNvPr>
            <p:cNvSpPr/>
            <p:nvPr/>
          </p:nvSpPr>
          <p:spPr>
            <a:xfrm>
              <a:off x="5055079" y="2488727"/>
              <a:ext cx="1981193" cy="1981193"/>
            </a:xfrm>
            <a:prstGeom prst="ellipse">
              <a:avLst/>
            </a:prstGeom>
            <a:solidFill>
              <a:srgbClr val="002B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Круг: прозрачная заливка 7">
              <a:extLst>
                <a:ext uri="{FF2B5EF4-FFF2-40B4-BE49-F238E27FC236}">
                  <a16:creationId xmlns="" xmlns:a16="http://schemas.microsoft.com/office/drawing/2014/main" id="{D1C1E8E1-429C-4827-B674-C646F3473717}"/>
                </a:ext>
              </a:extLst>
            </p:cNvPr>
            <p:cNvSpPr/>
            <p:nvPr/>
          </p:nvSpPr>
          <p:spPr>
            <a:xfrm>
              <a:off x="4314962" y="1820174"/>
              <a:ext cx="3389863" cy="3389863"/>
            </a:xfrm>
            <a:prstGeom prst="donut">
              <a:avLst>
                <a:gd name="adj" fmla="val 3932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pic>
          <p:nvPicPr>
            <p:cNvPr id="46" name="Рисунок 45">
              <a:extLst>
                <a:ext uri="{FF2B5EF4-FFF2-40B4-BE49-F238E27FC236}">
                  <a16:creationId xmlns="" xmlns:a16="http://schemas.microsoft.com/office/drawing/2014/main" id="{DAD73B74-D7AB-4E10-8AD7-41BA4F1D0B1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48716" y="2542098"/>
              <a:ext cx="1773804" cy="1773804"/>
            </a:xfrm>
            <a:prstGeom prst="rect">
              <a:avLst/>
            </a:prstGeom>
          </p:spPr>
        </p:pic>
      </p:grpSp>
      <p:grpSp>
        <p:nvGrpSpPr>
          <p:cNvPr id="17" name="Группа 16">
            <a:extLst>
              <a:ext uri="{FF2B5EF4-FFF2-40B4-BE49-F238E27FC236}">
                <a16:creationId xmlns="" xmlns:a16="http://schemas.microsoft.com/office/drawing/2014/main" id="{A1854EFD-7FE9-40E6-8A1D-E2E52F464510}"/>
              </a:ext>
            </a:extLst>
          </p:cNvPr>
          <p:cNvGrpSpPr/>
          <p:nvPr/>
        </p:nvGrpSpPr>
        <p:grpSpPr>
          <a:xfrm>
            <a:off x="7929329" y="3243641"/>
            <a:ext cx="2627466" cy="1367619"/>
            <a:chOff x="7929329" y="3243641"/>
            <a:chExt cx="2627466" cy="1367619"/>
          </a:xfrm>
        </p:grpSpPr>
        <p:pic>
          <p:nvPicPr>
            <p:cNvPr id="2056" name="Picture 8">
              <a:extLst>
                <a:ext uri="{FF2B5EF4-FFF2-40B4-BE49-F238E27FC236}">
                  <a16:creationId xmlns="" xmlns:a16="http://schemas.microsoft.com/office/drawing/2014/main" id="{D8DD109A-5925-4EA3-8EE8-743BEE07CED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099" t="20185" r="18386" b="23257"/>
            <a:stretch/>
          </p:blipFill>
          <p:spPr bwMode="auto">
            <a:xfrm>
              <a:off x="8020153" y="3243641"/>
              <a:ext cx="797275" cy="7212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5" name="TextBox 64">
              <a:extLst>
                <a:ext uri="{FF2B5EF4-FFF2-40B4-BE49-F238E27FC236}">
                  <a16:creationId xmlns="" xmlns:a16="http://schemas.microsoft.com/office/drawing/2014/main" id="{098B258C-6796-4291-83FF-1D0079449437}"/>
                </a:ext>
              </a:extLst>
            </p:cNvPr>
            <p:cNvSpPr txBox="1"/>
            <p:nvPr/>
          </p:nvSpPr>
          <p:spPr>
            <a:xfrm>
              <a:off x="7929329" y="3964929"/>
              <a:ext cx="2627466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just">
                <a:spcAft>
                  <a:spcPts val="0"/>
                </a:spcAft>
                <a:tabLst>
                  <a:tab pos="629920" algn="l"/>
                </a:tabLst>
              </a:pPr>
              <a:r>
                <a:rPr lang="ru-RU" sz="1200" dirty="0">
                  <a:solidFill>
                    <a:srgbClr val="002B82"/>
                  </a:solidFill>
                  <a:latin typeface="Bahnschrift" pitchFamily="34" charset="0"/>
                  <a:ea typeface="MS Mincho" panose="02020609040205080304" pitchFamily="49" charset="-128"/>
                </a:rPr>
                <a:t>Кроссплатформенный фреймворк с открытым исходным кодом для разработки веб-приложений</a:t>
              </a:r>
              <a:endParaRPr lang="ru-RU" sz="1200" dirty="0">
                <a:solidFill>
                  <a:srgbClr val="002B82"/>
                </a:solidFill>
                <a:effectLst/>
                <a:latin typeface="Bahnschrift" pitchFamily="34" charset="0"/>
                <a:ea typeface="MS Mincho" panose="02020609040205080304" pitchFamily="49" charset="-128"/>
              </a:endParaRPr>
            </a:p>
          </p:txBody>
        </p:sp>
      </p:grpSp>
      <p:grpSp>
        <p:nvGrpSpPr>
          <p:cNvPr id="31" name="Группа 30">
            <a:extLst>
              <a:ext uri="{FF2B5EF4-FFF2-40B4-BE49-F238E27FC236}">
                <a16:creationId xmlns="" xmlns:a16="http://schemas.microsoft.com/office/drawing/2014/main" id="{279AE22F-3138-4383-8BEE-0ED96A624206}"/>
              </a:ext>
            </a:extLst>
          </p:cNvPr>
          <p:cNvGrpSpPr/>
          <p:nvPr/>
        </p:nvGrpSpPr>
        <p:grpSpPr>
          <a:xfrm>
            <a:off x="1936784" y="1505521"/>
            <a:ext cx="2767754" cy="1005435"/>
            <a:chOff x="1936784" y="1505521"/>
            <a:chExt cx="2767754" cy="1005435"/>
          </a:xfrm>
        </p:grpSpPr>
        <p:pic>
          <p:nvPicPr>
            <p:cNvPr id="2052" name="Picture 4">
              <a:extLst>
                <a:ext uri="{FF2B5EF4-FFF2-40B4-BE49-F238E27FC236}">
                  <a16:creationId xmlns="" xmlns:a16="http://schemas.microsoft.com/office/drawing/2014/main" id="{A9BE73A8-FAF3-4D59-9A35-057DA1A75DD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0613" b="19636"/>
            <a:stretch/>
          </p:blipFill>
          <p:spPr bwMode="auto">
            <a:xfrm>
              <a:off x="3199743" y="1505521"/>
              <a:ext cx="1451627" cy="4336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6" name="TextBox 75">
              <a:extLst>
                <a:ext uri="{FF2B5EF4-FFF2-40B4-BE49-F238E27FC236}">
                  <a16:creationId xmlns="" xmlns:a16="http://schemas.microsoft.com/office/drawing/2014/main" id="{F323D2BF-96D8-4D61-85EB-0D788EE96DE6}"/>
                </a:ext>
              </a:extLst>
            </p:cNvPr>
            <p:cNvSpPr txBox="1"/>
            <p:nvPr/>
          </p:nvSpPr>
          <p:spPr>
            <a:xfrm>
              <a:off x="1936784" y="1864625"/>
              <a:ext cx="2767754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just">
                <a:spcAft>
                  <a:spcPts val="0"/>
                </a:spcAft>
                <a:tabLst>
                  <a:tab pos="629920" algn="l"/>
                </a:tabLst>
              </a:pPr>
              <a:r>
                <a:rPr lang="ru-RU" sz="1200" dirty="0">
                  <a:solidFill>
                    <a:srgbClr val="002B82"/>
                  </a:solidFill>
                  <a:latin typeface="Bahnschrift" pitchFamily="34" charset="0"/>
                  <a:ea typeface="MS Mincho" panose="02020609040205080304" pitchFamily="49" charset="-128"/>
                </a:rPr>
                <a:t>Быстрая небольшая библиотека </a:t>
              </a:r>
              <a:r>
                <a:rPr lang="ru-RU" sz="1200" dirty="0" err="1">
                  <a:solidFill>
                    <a:srgbClr val="002B82"/>
                  </a:solidFill>
                  <a:latin typeface="Bahnschrift" pitchFamily="34" charset="0"/>
                  <a:ea typeface="MS Mincho" panose="02020609040205080304" pitchFamily="49" charset="-128"/>
                </a:rPr>
                <a:t>JavaScript</a:t>
              </a:r>
              <a:r>
                <a:rPr lang="ru-RU" sz="1200" dirty="0">
                  <a:solidFill>
                    <a:srgbClr val="002B82"/>
                  </a:solidFill>
                  <a:latin typeface="Bahnschrift" pitchFamily="34" charset="0"/>
                  <a:ea typeface="MS Mincho" panose="02020609040205080304" pitchFamily="49" charset="-128"/>
                </a:rPr>
                <a:t> с богатыми возможностями</a:t>
              </a:r>
              <a:endParaRPr lang="ru-RU" sz="1200" dirty="0">
                <a:solidFill>
                  <a:srgbClr val="002B82"/>
                </a:solidFill>
                <a:effectLst/>
                <a:latin typeface="Bahnschrift" pitchFamily="34" charset="0"/>
                <a:ea typeface="MS Mincho" panose="02020609040205080304" pitchFamily="49" charset="-128"/>
              </a:endParaRPr>
            </a:p>
          </p:txBody>
        </p:sp>
      </p:grpSp>
      <p:sp>
        <p:nvSpPr>
          <p:cNvPr id="25" name="Овал 24">
            <a:extLst>
              <a:ext uri="{FF2B5EF4-FFF2-40B4-BE49-F238E27FC236}">
                <a16:creationId xmlns="" xmlns:a16="http://schemas.microsoft.com/office/drawing/2014/main" id="{25D0F594-E637-4696-9EA5-C10BFA9DC0E6}"/>
              </a:ext>
            </a:extLst>
          </p:cNvPr>
          <p:cNvSpPr/>
          <p:nvPr/>
        </p:nvSpPr>
        <p:spPr>
          <a:xfrm>
            <a:off x="4684231" y="1892563"/>
            <a:ext cx="564279" cy="56427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>
            <a:extLst>
              <a:ext uri="{FF2B5EF4-FFF2-40B4-BE49-F238E27FC236}">
                <a16:creationId xmlns="" xmlns:a16="http://schemas.microsoft.com/office/drawing/2014/main" id="{C1966F51-3C35-4B8E-B7F7-07B01BC494C5}"/>
              </a:ext>
            </a:extLst>
          </p:cNvPr>
          <p:cNvSpPr/>
          <p:nvPr/>
        </p:nvSpPr>
        <p:spPr>
          <a:xfrm>
            <a:off x="6677460" y="1872311"/>
            <a:ext cx="564279" cy="56427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Овал 18">
            <a:extLst>
              <a:ext uri="{FF2B5EF4-FFF2-40B4-BE49-F238E27FC236}">
                <a16:creationId xmlns="" xmlns:a16="http://schemas.microsoft.com/office/drawing/2014/main" id="{018D9849-2587-4129-BD35-9FA3FD5BC6BE}"/>
              </a:ext>
            </a:extLst>
          </p:cNvPr>
          <p:cNvSpPr/>
          <p:nvPr/>
        </p:nvSpPr>
        <p:spPr>
          <a:xfrm>
            <a:off x="7307716" y="3629286"/>
            <a:ext cx="564279" cy="56427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Овал 20">
            <a:extLst>
              <a:ext uri="{FF2B5EF4-FFF2-40B4-BE49-F238E27FC236}">
                <a16:creationId xmlns="" xmlns:a16="http://schemas.microsoft.com/office/drawing/2014/main" id="{6BA62742-2DF8-40D0-A1FD-236C096A3AA4}"/>
              </a:ext>
            </a:extLst>
          </p:cNvPr>
          <p:cNvSpPr/>
          <p:nvPr/>
        </p:nvSpPr>
        <p:spPr>
          <a:xfrm>
            <a:off x="5055079" y="4645758"/>
            <a:ext cx="564279" cy="56427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Овал 22">
            <a:extLst>
              <a:ext uri="{FF2B5EF4-FFF2-40B4-BE49-F238E27FC236}">
                <a16:creationId xmlns="" xmlns:a16="http://schemas.microsoft.com/office/drawing/2014/main" id="{BDB6D750-915E-4CC2-AB97-B1AB52819E9B}"/>
              </a:ext>
            </a:extLst>
          </p:cNvPr>
          <p:cNvSpPr/>
          <p:nvPr/>
        </p:nvSpPr>
        <p:spPr>
          <a:xfrm>
            <a:off x="4154457" y="3243641"/>
            <a:ext cx="564279" cy="56427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0" name="Picture 2" descr="АИС Город » О компании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6096" y="112039"/>
            <a:ext cx="813155" cy="782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TextBox 52">
            <a:extLst>
              <a:ext uri="{FF2B5EF4-FFF2-40B4-BE49-F238E27FC236}">
                <a16:creationId xmlns="" xmlns:a16="http://schemas.microsoft.com/office/drawing/2014/main" id="{0DAF1E99-18A8-45BE-8B3C-7CFA7E1CB1CD}"/>
              </a:ext>
            </a:extLst>
          </p:cNvPr>
          <p:cNvSpPr txBox="1"/>
          <p:nvPr/>
        </p:nvSpPr>
        <p:spPr>
          <a:xfrm>
            <a:off x="4046555" y="164460"/>
            <a:ext cx="382544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dirty="0" smtClean="0">
                <a:solidFill>
                  <a:srgbClr val="002B82"/>
                </a:solidFill>
                <a:latin typeface="Bahnschrift" pitchFamily="34" charset="0"/>
              </a:rPr>
              <a:t>Технологии</a:t>
            </a:r>
            <a:r>
              <a:rPr lang="en-US" sz="2400" dirty="0" smtClean="0">
                <a:solidFill>
                  <a:srgbClr val="002B82"/>
                </a:solidFill>
                <a:latin typeface="Bahnschrift" pitchFamily="34" charset="0"/>
              </a:rPr>
              <a:t> </a:t>
            </a:r>
            <a:r>
              <a:rPr lang="ru-RU" sz="2400" dirty="0" smtClean="0">
                <a:solidFill>
                  <a:srgbClr val="002B82"/>
                </a:solidFill>
                <a:latin typeface="Bahnschrift" pitchFamily="34" charset="0"/>
              </a:rPr>
              <a:t>и средства разработки</a:t>
            </a:r>
            <a:endParaRPr lang="ru-RU" sz="2400" dirty="0">
              <a:solidFill>
                <a:srgbClr val="002B82"/>
              </a:solidFill>
              <a:latin typeface="Bahnschrift" pitchFamily="34" charset="0"/>
            </a:endParaRPr>
          </a:p>
        </p:txBody>
      </p:sp>
      <p:pic>
        <p:nvPicPr>
          <p:cNvPr id="54" name="Picture 1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668" y="368981"/>
            <a:ext cx="594989" cy="421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5" name="Picture 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44" y="160011"/>
            <a:ext cx="1464252" cy="734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" name="Picture 2" descr="Exploring .NET 6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10000" b="90000" l="10000" r="93000">
                        <a14:foregroundMark x1="57333" y1="53500" x2="57333" y2="53500"/>
                        <a14:foregroundMark x1="67333" y1="57000" x2="67333" y2="57000"/>
                        <a14:foregroundMark x1="72667" y1="50750" x2="72667" y2="507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2520" y="970088"/>
            <a:ext cx="2550257" cy="1700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Microsoft Visual Studio — Википедия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6475" y="2978813"/>
            <a:ext cx="1300946" cy="1300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TextBox 56">
            <a:extLst>
              <a:ext uri="{FF2B5EF4-FFF2-40B4-BE49-F238E27FC236}">
                <a16:creationId xmlns="" xmlns:a16="http://schemas.microsoft.com/office/drawing/2014/main" id="{F323D2BF-96D8-4D61-85EB-0D788EE96DE6}"/>
              </a:ext>
            </a:extLst>
          </p:cNvPr>
          <p:cNvSpPr txBox="1"/>
          <p:nvPr/>
        </p:nvSpPr>
        <p:spPr>
          <a:xfrm>
            <a:off x="2273192" y="4285253"/>
            <a:ext cx="237817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spcAft>
                <a:spcPts val="0"/>
              </a:spcAft>
              <a:tabLst>
                <a:tab pos="629920" algn="l"/>
              </a:tabLst>
            </a:pPr>
            <a:r>
              <a:rPr lang="en-US" sz="1200" dirty="0" smtClean="0">
                <a:solidFill>
                  <a:srgbClr val="002B82"/>
                </a:solidFill>
                <a:latin typeface="Bahnschrift" pitchFamily="34" charset="0"/>
                <a:ea typeface="MS Mincho" panose="02020609040205080304" pitchFamily="49" charset="-128"/>
              </a:rPr>
              <a:t>IDE – Visual Studio 2022</a:t>
            </a:r>
            <a:endParaRPr lang="ru-RU" sz="1200" dirty="0">
              <a:solidFill>
                <a:srgbClr val="002B82"/>
              </a:solidFill>
              <a:effectLst/>
              <a:latin typeface="Bahnschrift" pitchFamily="34" charset="0"/>
              <a:ea typeface="MS Mincho" panose="02020609040205080304" pitchFamily="49" charset="-128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="" xmlns:a16="http://schemas.microsoft.com/office/drawing/2014/main" id="{F323D2BF-96D8-4D61-85EB-0D788EE96DE6}"/>
              </a:ext>
            </a:extLst>
          </p:cNvPr>
          <p:cNvSpPr txBox="1"/>
          <p:nvPr/>
        </p:nvSpPr>
        <p:spPr>
          <a:xfrm>
            <a:off x="7422135" y="2298090"/>
            <a:ext cx="237817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spcAft>
                <a:spcPts val="0"/>
              </a:spcAft>
              <a:tabLst>
                <a:tab pos="629920" algn="l"/>
              </a:tabLst>
            </a:pPr>
            <a:r>
              <a:rPr lang="ru-RU" sz="1200" dirty="0" smtClean="0">
                <a:solidFill>
                  <a:srgbClr val="002B82"/>
                </a:solidFill>
                <a:latin typeface="Bahnschrift" pitchFamily="34" charset="0"/>
                <a:ea typeface="MS Mincho" panose="02020609040205080304" pitchFamily="49" charset="-128"/>
              </a:rPr>
              <a:t>Целевая платформа </a:t>
            </a:r>
            <a:r>
              <a:rPr lang="ru-RU" sz="1200" dirty="0">
                <a:solidFill>
                  <a:srgbClr val="002B82"/>
                </a:solidFill>
                <a:latin typeface="Bahnschrift" pitchFamily="34" charset="0"/>
                <a:ea typeface="MS Mincho" panose="02020609040205080304" pitchFamily="49" charset="-128"/>
              </a:rPr>
              <a:t>.</a:t>
            </a:r>
            <a:r>
              <a:rPr lang="en-US" sz="1200" dirty="0">
                <a:solidFill>
                  <a:srgbClr val="002B82"/>
                </a:solidFill>
                <a:latin typeface="Bahnschrift" pitchFamily="34" charset="0"/>
                <a:ea typeface="MS Mincho" panose="02020609040205080304" pitchFamily="49" charset="-128"/>
              </a:rPr>
              <a:t>net6.0</a:t>
            </a:r>
            <a:endParaRPr lang="ru-RU" sz="1200" dirty="0">
              <a:solidFill>
                <a:srgbClr val="002B82"/>
              </a:solidFill>
              <a:effectLst/>
              <a:latin typeface="Bahnschrift" pitchFamily="34" charset="0"/>
              <a:ea typeface="MS Mincho" panose="02020609040205080304" pitchFamily="49" charset="-128"/>
            </a:endParaRPr>
          </a:p>
        </p:txBody>
      </p:sp>
      <p:sp>
        <p:nvSpPr>
          <p:cNvPr id="59" name="Овал 58">
            <a:extLst>
              <a:ext uri="{FF2B5EF4-FFF2-40B4-BE49-F238E27FC236}">
                <a16:creationId xmlns="" xmlns:a16="http://schemas.microsoft.com/office/drawing/2014/main" id="{6BA62742-2DF8-40D0-A1FD-236C096A3AA4}"/>
              </a:ext>
            </a:extLst>
          </p:cNvPr>
          <p:cNvSpPr/>
          <p:nvPr/>
        </p:nvSpPr>
        <p:spPr>
          <a:xfrm>
            <a:off x="6483375" y="4708350"/>
            <a:ext cx="564279" cy="56427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104" name="Picture 8" descr="NuGet Gallery | newtonsoft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3949" y="4822812"/>
            <a:ext cx="899633" cy="899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TextBox 59">
            <a:extLst>
              <a:ext uri="{FF2B5EF4-FFF2-40B4-BE49-F238E27FC236}">
                <a16:creationId xmlns="" xmlns:a16="http://schemas.microsoft.com/office/drawing/2014/main" id="{F323D2BF-96D8-4D61-85EB-0D788EE96DE6}"/>
              </a:ext>
            </a:extLst>
          </p:cNvPr>
          <p:cNvSpPr txBox="1"/>
          <p:nvPr/>
        </p:nvSpPr>
        <p:spPr>
          <a:xfrm>
            <a:off x="3052719" y="5723078"/>
            <a:ext cx="27677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spcAft>
                <a:spcPts val="0"/>
              </a:spcAft>
              <a:tabLst>
                <a:tab pos="629920" algn="l"/>
              </a:tabLst>
            </a:pPr>
            <a:r>
              <a:rPr lang="ru-RU" sz="1200" dirty="0">
                <a:solidFill>
                  <a:srgbClr val="002B82"/>
                </a:solidFill>
                <a:latin typeface="Bahnschrift" pitchFamily="34" charset="0"/>
                <a:ea typeface="MS Mincho" panose="02020609040205080304" pitchFamily="49" charset="-128"/>
              </a:rPr>
              <a:t>Популярная высокопроизводительная платформа JSON для .NET.</a:t>
            </a:r>
            <a:endParaRPr lang="ru-RU" sz="1200" dirty="0">
              <a:solidFill>
                <a:srgbClr val="002B82"/>
              </a:solidFill>
              <a:effectLst/>
              <a:latin typeface="Bahnschrift" pitchFamily="34" charset="0"/>
              <a:ea typeface="MS Mincho" panose="02020609040205080304" pitchFamily="49" charset="-128"/>
            </a:endParaRPr>
          </a:p>
        </p:txBody>
      </p:sp>
      <p:sp>
        <p:nvSpPr>
          <p:cNvPr id="3" name="AutoShape 10" descr="Insomni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4107" name="Picture 11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0536" y="4822812"/>
            <a:ext cx="841025" cy="8508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" name="TextBox 60">
            <a:extLst>
              <a:ext uri="{FF2B5EF4-FFF2-40B4-BE49-F238E27FC236}">
                <a16:creationId xmlns="" xmlns:a16="http://schemas.microsoft.com/office/drawing/2014/main" id="{F323D2BF-96D8-4D61-85EB-0D788EE96DE6}"/>
              </a:ext>
            </a:extLst>
          </p:cNvPr>
          <p:cNvSpPr txBox="1"/>
          <p:nvPr/>
        </p:nvSpPr>
        <p:spPr>
          <a:xfrm>
            <a:off x="7422135" y="5655832"/>
            <a:ext cx="27677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spcAft>
                <a:spcPts val="0"/>
              </a:spcAft>
              <a:tabLst>
                <a:tab pos="629920" algn="l"/>
              </a:tabLst>
            </a:pPr>
            <a:r>
              <a:rPr lang="ru-RU" sz="1200" dirty="0">
                <a:solidFill>
                  <a:srgbClr val="002B82"/>
                </a:solidFill>
                <a:latin typeface="Bahnschrift" pitchFamily="34" charset="0"/>
                <a:ea typeface="MS Mincho" panose="02020609040205080304" pitchFamily="49" charset="-128"/>
              </a:rPr>
              <a:t>Клиент API для совместной работы и инструмент проектирования</a:t>
            </a:r>
          </a:p>
        </p:txBody>
      </p:sp>
    </p:spTree>
    <p:extLst>
      <p:ext uri="{BB962C8B-B14F-4D97-AF65-F5344CB8AC3E}">
        <p14:creationId xmlns:p14="http://schemas.microsoft.com/office/powerpoint/2010/main" val="1920423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Picture 1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7"/>
          <a:stretch/>
        </p:blipFill>
        <p:spPr bwMode="auto">
          <a:xfrm>
            <a:off x="10069322" y="79875"/>
            <a:ext cx="2122678" cy="53175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7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85071"/>
            <a:ext cx="2276475" cy="507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Номер слайда 1">
            <a:extLst>
              <a:ext uri="{FF2B5EF4-FFF2-40B4-BE49-F238E27FC236}">
                <a16:creationId xmlns="" xmlns:a16="http://schemas.microsoft.com/office/drawing/2014/main" id="{F752072B-5092-4F88-88FB-AF2D602AB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6B1F-0750-41DB-8F6A-D201E2389C1C}" type="slidenum">
              <a:rPr lang="ru-RU" sz="1600" smtClean="0">
                <a:solidFill>
                  <a:schemeClr val="tx1"/>
                </a:solidFill>
              </a:rPr>
              <a:t>7</a:t>
            </a:fld>
            <a:endParaRPr lang="ru-RU" sz="1600" dirty="0">
              <a:solidFill>
                <a:schemeClr val="tx1"/>
              </a:solidFill>
            </a:endParaRPr>
          </a:p>
        </p:txBody>
      </p:sp>
      <p:pic>
        <p:nvPicPr>
          <p:cNvPr id="64" name="Picture 2" descr="АИС Город » О компании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6096" y="112039"/>
            <a:ext cx="813155" cy="782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8" name="TextBox 67">
            <a:extLst>
              <a:ext uri="{FF2B5EF4-FFF2-40B4-BE49-F238E27FC236}">
                <a16:creationId xmlns="" xmlns:a16="http://schemas.microsoft.com/office/drawing/2014/main" id="{0DAF1E99-18A8-45BE-8B3C-7CFA7E1CB1CD}"/>
              </a:ext>
            </a:extLst>
          </p:cNvPr>
          <p:cNvSpPr txBox="1"/>
          <p:nvPr/>
        </p:nvSpPr>
        <p:spPr>
          <a:xfrm>
            <a:off x="3713793" y="329273"/>
            <a:ext cx="540112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dirty="0" smtClean="0">
                <a:solidFill>
                  <a:srgbClr val="002B82"/>
                </a:solidFill>
                <a:latin typeface="Bahnschrift" pitchFamily="34" charset="0"/>
              </a:rPr>
              <a:t>Схема работы системы лояльности в системе ООО «АИС Город»</a:t>
            </a:r>
            <a:endParaRPr lang="ru-RU" sz="2400" dirty="0">
              <a:solidFill>
                <a:srgbClr val="002B82"/>
              </a:solidFill>
              <a:latin typeface="Bahnschrift" pitchFamily="34" charset="0"/>
            </a:endParaRPr>
          </a:p>
        </p:txBody>
      </p:sp>
      <p:pic>
        <p:nvPicPr>
          <p:cNvPr id="70" name="Picture 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8804" y="492121"/>
            <a:ext cx="594989" cy="421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44" y="160011"/>
            <a:ext cx="1464252" cy="734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Рисунок 9" descr="D:\Производственная практика\02-05 2024\Бонус-банка.png"/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9251" y="1225584"/>
            <a:ext cx="7692872" cy="4922123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Box 10"/>
          <p:cNvSpPr txBox="1"/>
          <p:nvPr/>
        </p:nvSpPr>
        <p:spPr>
          <a:xfrm>
            <a:off x="4057960" y="6147707"/>
            <a:ext cx="37065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>
                <a:solidFill>
                  <a:srgbClr val="002B82"/>
                </a:solidFill>
                <a:latin typeface="Bahnschrift" pitchFamily="34" charset="0"/>
              </a:rPr>
              <a:t>Схема 2 – Схема работы проекта системы лояльности ООО «АИС Город»</a:t>
            </a:r>
            <a:endParaRPr lang="ru-RU" sz="1400" dirty="0">
              <a:solidFill>
                <a:srgbClr val="002B82"/>
              </a:solidFill>
              <a:latin typeface="Bahnschrif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8860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7"/>
          <a:stretch/>
        </p:blipFill>
        <p:spPr bwMode="auto">
          <a:xfrm>
            <a:off x="10069322" y="79875"/>
            <a:ext cx="2122678" cy="53175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85071"/>
            <a:ext cx="2276475" cy="507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Номер слайда 1">
            <a:extLst>
              <a:ext uri="{FF2B5EF4-FFF2-40B4-BE49-F238E27FC236}">
                <a16:creationId xmlns="" xmlns:a16="http://schemas.microsoft.com/office/drawing/2014/main" id="{F752072B-5092-4F88-88FB-AF2D602AB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6B1F-0750-41DB-8F6A-D201E2389C1C}" type="slidenum">
              <a:rPr lang="ru-RU" sz="1600" smtClean="0">
                <a:solidFill>
                  <a:schemeClr val="tx1"/>
                </a:solidFill>
              </a:rPr>
              <a:t>8</a:t>
            </a:fld>
            <a:endParaRPr lang="ru-RU" sz="1600" dirty="0">
              <a:solidFill>
                <a:schemeClr val="tx1"/>
              </a:solidFill>
            </a:endParaRPr>
          </a:p>
        </p:txBody>
      </p:sp>
      <p:pic>
        <p:nvPicPr>
          <p:cNvPr id="6" name="Picture 2" descr="АИС Город » О компании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6096" y="112039"/>
            <a:ext cx="813155" cy="782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0DAF1E99-18A8-45BE-8B3C-7CFA7E1CB1CD}"/>
              </a:ext>
            </a:extLst>
          </p:cNvPr>
          <p:cNvSpPr txBox="1"/>
          <p:nvPr/>
        </p:nvSpPr>
        <p:spPr>
          <a:xfrm>
            <a:off x="3713793" y="76621"/>
            <a:ext cx="540112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dirty="0" smtClean="0">
                <a:solidFill>
                  <a:srgbClr val="002B82"/>
                </a:solidFill>
                <a:latin typeface="Bahnschrift" pitchFamily="34" charset="0"/>
              </a:rPr>
              <a:t>Метод получения баланса пользователей</a:t>
            </a:r>
            <a:endParaRPr lang="ru-RU" sz="2400" dirty="0">
              <a:solidFill>
                <a:srgbClr val="002B82"/>
              </a:solidFill>
              <a:latin typeface="Bahnschrift" pitchFamily="34" charset="0"/>
            </a:endParaRPr>
          </a:p>
        </p:txBody>
      </p:sp>
      <p:pic>
        <p:nvPicPr>
          <p:cNvPr id="11" name="Picture 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8604" y="281142"/>
            <a:ext cx="594989" cy="421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44" y="160011"/>
            <a:ext cx="1464252" cy="734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217656" y="1160270"/>
            <a:ext cx="260199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{ 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"merchant": "string",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"password": "string", 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merchantUserId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": "string“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}</a:t>
            </a:r>
            <a:endParaRPr lang="ru-RU" sz="1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17656" y="5314951"/>
            <a:ext cx="43972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200" dirty="0">
                <a:latin typeface="Courier New" pitchFamily="49" charset="0"/>
                <a:cs typeface="Courier New" pitchFamily="49" charset="0"/>
              </a:rPr>
              <a:t>{ </a:t>
            </a:r>
            <a:endParaRPr lang="da-DK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da-DK" sz="1200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da-DK" sz="1200" dirty="0">
                <a:latin typeface="Courier New" pitchFamily="49" charset="0"/>
                <a:cs typeface="Courier New" pitchFamily="49" charset="0"/>
              </a:rPr>
              <a:t>result": 0, </a:t>
            </a:r>
            <a:endParaRPr lang="da-DK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da-DK" sz="1200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da-DK" sz="1200" dirty="0">
                <a:latin typeface="Courier New" pitchFamily="49" charset="0"/>
                <a:cs typeface="Courier New" pitchFamily="49" charset="0"/>
              </a:rPr>
              <a:t>message": "string", </a:t>
            </a:r>
            <a:endParaRPr lang="da-DK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da-DK" sz="1200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da-DK" sz="1200" dirty="0">
                <a:latin typeface="Courier New" pitchFamily="49" charset="0"/>
                <a:cs typeface="Courier New" pitchFamily="49" charset="0"/>
              </a:rPr>
              <a:t>balance": 0 </a:t>
            </a:r>
            <a:endParaRPr lang="da-DK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da-DK" sz="12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ru-RU" sz="1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5070021" y="927227"/>
            <a:ext cx="4999301" cy="5184322"/>
          </a:xfrm>
          <a:prstGeom prst="roundRect">
            <a:avLst/>
          </a:prstGeom>
          <a:solidFill>
            <a:srgbClr val="002B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ru-RU" dirty="0"/>
          </a:p>
        </p:txBody>
      </p:sp>
      <p:sp>
        <p:nvSpPr>
          <p:cNvPr id="15" name="Стрелка вправо 14"/>
          <p:cNvSpPr/>
          <p:nvPr/>
        </p:nvSpPr>
        <p:spPr>
          <a:xfrm>
            <a:off x="4253593" y="1628773"/>
            <a:ext cx="1045028" cy="216265"/>
          </a:xfrm>
          <a:prstGeom prst="rightArrow">
            <a:avLst/>
          </a:prstGeom>
          <a:solidFill>
            <a:srgbClr val="F865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Стрелка вправо 15"/>
          <p:cNvSpPr/>
          <p:nvPr/>
        </p:nvSpPr>
        <p:spPr>
          <a:xfrm flipH="1">
            <a:off x="4196443" y="5253774"/>
            <a:ext cx="993321" cy="216265"/>
          </a:xfrm>
          <a:prstGeom prst="rightArrow">
            <a:avLst/>
          </a:prstGeom>
          <a:solidFill>
            <a:srgbClr val="4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Овал 16"/>
          <p:cNvSpPr/>
          <p:nvPr/>
        </p:nvSpPr>
        <p:spPr>
          <a:xfrm>
            <a:off x="7401614" y="1126580"/>
            <a:ext cx="336114" cy="310243"/>
          </a:xfrm>
          <a:prstGeom prst="ellipse">
            <a:avLst/>
          </a:prstGeom>
          <a:solidFill>
            <a:srgbClr val="002B82"/>
          </a:solidFill>
          <a:ln w="38100">
            <a:solidFill>
              <a:srgbClr val="47A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Стрелка вправо 17"/>
          <p:cNvSpPr/>
          <p:nvPr/>
        </p:nvSpPr>
        <p:spPr>
          <a:xfrm rot="5400000">
            <a:off x="7419630" y="1532798"/>
            <a:ext cx="300082" cy="108132"/>
          </a:xfrm>
          <a:prstGeom prst="rightArrow">
            <a:avLst/>
          </a:prstGeom>
          <a:solidFill>
            <a:srgbClr val="4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Скругленный прямоугольник 18"/>
          <p:cNvSpPr/>
          <p:nvPr/>
        </p:nvSpPr>
        <p:spPr>
          <a:xfrm>
            <a:off x="6825343" y="3845288"/>
            <a:ext cx="1577834" cy="489857"/>
          </a:xfrm>
          <a:prstGeom prst="roundRect">
            <a:avLst/>
          </a:prstGeom>
          <a:solidFill>
            <a:srgbClr val="002B82"/>
          </a:solidFill>
          <a:ln w="19050">
            <a:solidFill>
              <a:srgbClr val="47A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solidFill>
                  <a:schemeClr val="bg1"/>
                </a:solidFill>
              </a:rPr>
              <a:t>Получение бонусов</a:t>
            </a:r>
            <a:endParaRPr lang="ru-RU" sz="1200" dirty="0">
              <a:solidFill>
                <a:schemeClr val="bg1"/>
              </a:solidFill>
            </a:endParaRPr>
          </a:p>
        </p:txBody>
      </p:sp>
      <p:sp>
        <p:nvSpPr>
          <p:cNvPr id="20" name="Стрелка вправо 19"/>
          <p:cNvSpPr/>
          <p:nvPr/>
        </p:nvSpPr>
        <p:spPr>
          <a:xfrm rot="5400000">
            <a:off x="7439648" y="2546595"/>
            <a:ext cx="256718" cy="92506"/>
          </a:xfrm>
          <a:prstGeom prst="rightArrow">
            <a:avLst/>
          </a:prstGeom>
          <a:solidFill>
            <a:srgbClr val="4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Стрелка вправо 20"/>
          <p:cNvSpPr/>
          <p:nvPr/>
        </p:nvSpPr>
        <p:spPr>
          <a:xfrm rot="5400000">
            <a:off x="7410481" y="3596920"/>
            <a:ext cx="374274" cy="122461"/>
          </a:xfrm>
          <a:prstGeom prst="rightArrow">
            <a:avLst/>
          </a:prstGeom>
          <a:solidFill>
            <a:srgbClr val="4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Стрелка вправо 21"/>
          <p:cNvSpPr/>
          <p:nvPr/>
        </p:nvSpPr>
        <p:spPr>
          <a:xfrm rot="5400000">
            <a:off x="7410481" y="4461052"/>
            <a:ext cx="374274" cy="122461"/>
          </a:xfrm>
          <a:prstGeom prst="rightArrow">
            <a:avLst/>
          </a:prstGeom>
          <a:solidFill>
            <a:srgbClr val="4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TextBox 22"/>
          <p:cNvSpPr txBox="1"/>
          <p:nvPr/>
        </p:nvSpPr>
        <p:spPr>
          <a:xfrm>
            <a:off x="7658849" y="2444208"/>
            <a:ext cx="3449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 smtClean="0">
                <a:solidFill>
                  <a:schemeClr val="bg1"/>
                </a:solidFill>
              </a:rPr>
              <a:t>да</a:t>
            </a:r>
            <a:endParaRPr lang="ru-RU" sz="1200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691557" y="3460580"/>
            <a:ext cx="3449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 smtClean="0">
                <a:solidFill>
                  <a:schemeClr val="bg1"/>
                </a:solidFill>
              </a:rPr>
              <a:t>да</a:t>
            </a:r>
            <a:endParaRPr lang="ru-RU" sz="1200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831332" y="5470039"/>
            <a:ext cx="3449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 smtClean="0">
                <a:solidFill>
                  <a:schemeClr val="bg1"/>
                </a:solidFill>
              </a:rPr>
              <a:t>да</a:t>
            </a:r>
            <a:endParaRPr lang="ru-RU" sz="1200" dirty="0">
              <a:solidFill>
                <a:schemeClr val="bg1"/>
              </a:solidFill>
            </a:endParaRPr>
          </a:p>
        </p:txBody>
      </p:sp>
      <p:sp>
        <p:nvSpPr>
          <p:cNvPr id="26" name="Стрелка углом 25"/>
          <p:cNvSpPr/>
          <p:nvPr/>
        </p:nvSpPr>
        <p:spPr>
          <a:xfrm rot="10800000">
            <a:off x="5682342" y="5394606"/>
            <a:ext cx="1941394" cy="472882"/>
          </a:xfrm>
          <a:prstGeom prst="bentArrow">
            <a:avLst/>
          </a:prstGeom>
          <a:solidFill>
            <a:srgbClr val="4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682342" y="5394606"/>
            <a:ext cx="16941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 smtClean="0">
                <a:solidFill>
                  <a:schemeClr val="bg1"/>
                </a:solidFill>
              </a:rPr>
              <a:t>Вернуть число бонусов</a:t>
            </a:r>
            <a:endParaRPr lang="ru-RU" sz="1200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502361" y="2609070"/>
            <a:ext cx="12426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 smtClean="0">
                <a:solidFill>
                  <a:schemeClr val="bg1"/>
                </a:solidFill>
              </a:rPr>
              <a:t>Вернуть ошибку</a:t>
            </a:r>
            <a:endParaRPr lang="ru-RU" sz="1200" dirty="0">
              <a:solidFill>
                <a:schemeClr val="bg1"/>
              </a:solidFill>
            </a:endParaRPr>
          </a:p>
        </p:txBody>
      </p:sp>
      <p:sp>
        <p:nvSpPr>
          <p:cNvPr id="29" name="Стрелка углом 28"/>
          <p:cNvSpPr/>
          <p:nvPr/>
        </p:nvSpPr>
        <p:spPr>
          <a:xfrm rot="16200000" flipH="1">
            <a:off x="5139349" y="3293429"/>
            <a:ext cx="1931917" cy="1419692"/>
          </a:xfrm>
          <a:prstGeom prst="bentArrow">
            <a:avLst>
              <a:gd name="adj1" fmla="val 6042"/>
              <a:gd name="adj2" fmla="val 9327"/>
              <a:gd name="adj3" fmla="val 12685"/>
              <a:gd name="adj4" fmla="val 43750"/>
            </a:avLst>
          </a:prstGeom>
          <a:solidFill>
            <a:srgbClr val="4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30" name="Стрелка углом 29"/>
          <p:cNvSpPr/>
          <p:nvPr/>
        </p:nvSpPr>
        <p:spPr>
          <a:xfrm rot="16200000" flipH="1">
            <a:off x="4441217" y="2703912"/>
            <a:ext cx="3029259" cy="1738995"/>
          </a:xfrm>
          <a:prstGeom prst="bentArrow">
            <a:avLst>
              <a:gd name="adj1" fmla="val 5921"/>
              <a:gd name="adj2" fmla="val 9327"/>
              <a:gd name="adj3" fmla="val 12685"/>
              <a:gd name="adj4" fmla="val 43750"/>
            </a:avLst>
          </a:prstGeom>
          <a:solidFill>
            <a:srgbClr val="4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31" name="Блок-схема: решение 30"/>
          <p:cNvSpPr/>
          <p:nvPr/>
        </p:nvSpPr>
        <p:spPr>
          <a:xfrm>
            <a:off x="6657853" y="2704878"/>
            <a:ext cx="1823636" cy="763997"/>
          </a:xfrm>
          <a:prstGeom prst="flowChartDecision">
            <a:avLst/>
          </a:prstGeom>
          <a:solidFill>
            <a:srgbClr val="002B82"/>
          </a:solidFill>
          <a:ln w="28575">
            <a:solidFill>
              <a:srgbClr val="47A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900" dirty="0" smtClean="0"/>
              <a:t>Существует такой пользователь?</a:t>
            </a:r>
            <a:endParaRPr lang="ru-RU" sz="900" dirty="0"/>
          </a:p>
        </p:txBody>
      </p:sp>
      <p:sp>
        <p:nvSpPr>
          <p:cNvPr id="32" name="Блок-схема: решение 31"/>
          <p:cNvSpPr/>
          <p:nvPr/>
        </p:nvSpPr>
        <p:spPr>
          <a:xfrm>
            <a:off x="6736164" y="1736905"/>
            <a:ext cx="1667013" cy="763997"/>
          </a:xfrm>
          <a:prstGeom prst="flowChartDecision">
            <a:avLst/>
          </a:prstGeom>
          <a:solidFill>
            <a:srgbClr val="002B82"/>
          </a:solidFill>
          <a:ln w="28575">
            <a:solidFill>
              <a:srgbClr val="47A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 smtClean="0"/>
              <a:t>Данные магазина валидны?</a:t>
            </a:r>
            <a:endParaRPr lang="ru-RU" sz="1000" dirty="0"/>
          </a:p>
        </p:txBody>
      </p:sp>
      <p:sp>
        <p:nvSpPr>
          <p:cNvPr id="33" name="TextBox 32"/>
          <p:cNvSpPr txBox="1"/>
          <p:nvPr/>
        </p:nvSpPr>
        <p:spPr>
          <a:xfrm>
            <a:off x="5551349" y="1654644"/>
            <a:ext cx="12426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 smtClean="0">
                <a:solidFill>
                  <a:schemeClr val="bg1"/>
                </a:solidFill>
              </a:rPr>
              <a:t>Вернуть ошибку</a:t>
            </a:r>
            <a:endParaRPr lang="ru-RU" sz="1200" dirty="0">
              <a:solidFill>
                <a:schemeClr val="bg1"/>
              </a:solidFill>
            </a:endParaRPr>
          </a:p>
        </p:txBody>
      </p:sp>
      <p:sp>
        <p:nvSpPr>
          <p:cNvPr id="34" name="Стрелка вправо 33"/>
          <p:cNvSpPr/>
          <p:nvPr/>
        </p:nvSpPr>
        <p:spPr>
          <a:xfrm flipH="1">
            <a:off x="5682341" y="4979907"/>
            <a:ext cx="1257301" cy="216265"/>
          </a:xfrm>
          <a:prstGeom prst="rightArrow">
            <a:avLst/>
          </a:prstGeom>
          <a:solidFill>
            <a:srgbClr val="4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Блок-схема: решение 34"/>
          <p:cNvSpPr/>
          <p:nvPr/>
        </p:nvSpPr>
        <p:spPr>
          <a:xfrm>
            <a:off x="6764111" y="4706042"/>
            <a:ext cx="1667013" cy="763997"/>
          </a:xfrm>
          <a:prstGeom prst="flowChartDecision">
            <a:avLst/>
          </a:prstGeom>
          <a:solidFill>
            <a:srgbClr val="002B82"/>
          </a:solidFill>
          <a:ln w="28575">
            <a:solidFill>
              <a:srgbClr val="47A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 smtClean="0"/>
              <a:t>Получены ли бонусы?</a:t>
            </a:r>
            <a:endParaRPr lang="ru-RU" sz="1000" dirty="0"/>
          </a:p>
        </p:txBody>
      </p:sp>
      <p:sp>
        <p:nvSpPr>
          <p:cNvPr id="36" name="TextBox 35"/>
          <p:cNvSpPr txBox="1"/>
          <p:nvPr/>
        </p:nvSpPr>
        <p:spPr>
          <a:xfrm>
            <a:off x="5794342" y="4657419"/>
            <a:ext cx="12426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 smtClean="0">
                <a:solidFill>
                  <a:schemeClr val="bg1"/>
                </a:solidFill>
              </a:rPr>
              <a:t>Вернуть ошибку</a:t>
            </a:r>
            <a:endParaRPr lang="ru-RU" sz="1200" dirty="0">
              <a:solidFill>
                <a:schemeClr val="bg1"/>
              </a:solidFill>
            </a:endParaRPr>
          </a:p>
        </p:txBody>
      </p:sp>
      <p:sp>
        <p:nvSpPr>
          <p:cNvPr id="37" name="Стрелка вправо 36"/>
          <p:cNvSpPr/>
          <p:nvPr/>
        </p:nvSpPr>
        <p:spPr>
          <a:xfrm>
            <a:off x="8403177" y="3845288"/>
            <a:ext cx="2373680" cy="216265"/>
          </a:xfrm>
          <a:prstGeom prst="rightArrow">
            <a:avLst/>
          </a:prstGeom>
          <a:solidFill>
            <a:srgbClr val="F865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Стрелка вправо 37"/>
          <p:cNvSpPr/>
          <p:nvPr/>
        </p:nvSpPr>
        <p:spPr>
          <a:xfrm flipH="1">
            <a:off x="8403176" y="4090274"/>
            <a:ext cx="2373680" cy="216265"/>
          </a:xfrm>
          <a:prstGeom prst="rightArrow">
            <a:avLst/>
          </a:prstGeom>
          <a:solidFill>
            <a:srgbClr val="4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TextBox 38"/>
          <p:cNvSpPr txBox="1"/>
          <p:nvPr/>
        </p:nvSpPr>
        <p:spPr>
          <a:xfrm>
            <a:off x="5004708" y="6177660"/>
            <a:ext cx="5151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solidFill>
                  <a:srgbClr val="002B82"/>
                </a:solidFill>
                <a:latin typeface="Bahnschrift" pitchFamily="34" charset="0"/>
              </a:rPr>
              <a:t>Схема 3 – Схема работы метода </a:t>
            </a:r>
            <a:r>
              <a:rPr lang="ru-RU" sz="1200" dirty="0">
                <a:solidFill>
                  <a:srgbClr val="002B82"/>
                </a:solidFill>
                <a:latin typeface="Bahnschrift" pitchFamily="34" charset="0"/>
              </a:rPr>
              <a:t>получения баланса </a:t>
            </a:r>
            <a:r>
              <a:rPr lang="ru-RU" sz="1200" dirty="0" smtClean="0">
                <a:solidFill>
                  <a:srgbClr val="002B82"/>
                </a:solidFill>
                <a:latin typeface="Bahnschrift" pitchFamily="34" charset="0"/>
              </a:rPr>
              <a:t>пользователей проекта системы лояльности ООО «АИС Город»</a:t>
            </a:r>
            <a:endParaRPr lang="ru-RU" sz="1200" dirty="0">
              <a:solidFill>
                <a:srgbClr val="002B82"/>
              </a:solidFill>
              <a:latin typeface="Bahnschrif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3892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7"/>
          <a:stretch/>
        </p:blipFill>
        <p:spPr bwMode="auto">
          <a:xfrm>
            <a:off x="10069322" y="79875"/>
            <a:ext cx="2122678" cy="53175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85071"/>
            <a:ext cx="2276475" cy="507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Номер слайда 1">
            <a:extLst>
              <a:ext uri="{FF2B5EF4-FFF2-40B4-BE49-F238E27FC236}">
                <a16:creationId xmlns="" xmlns:a16="http://schemas.microsoft.com/office/drawing/2014/main" id="{D6B69D13-6D53-45B5-A583-3CF84ACCD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6B1F-0750-41DB-8F6A-D201E2389C1C}" type="slidenum">
              <a:rPr lang="ru-RU" sz="1600" smtClean="0">
                <a:solidFill>
                  <a:schemeClr val="tx1"/>
                </a:solidFill>
              </a:rPr>
              <a:t>9</a:t>
            </a:fld>
            <a:endParaRPr lang="ru-RU" sz="1600" dirty="0">
              <a:solidFill>
                <a:schemeClr val="tx1"/>
              </a:solidFill>
            </a:endParaRPr>
          </a:p>
        </p:txBody>
      </p:sp>
      <p:pic>
        <p:nvPicPr>
          <p:cNvPr id="6" name="Picture 2" descr="АИС Город » О компании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6096" y="112039"/>
            <a:ext cx="813155" cy="782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0DAF1E99-18A8-45BE-8B3C-7CFA7E1CB1CD}"/>
              </a:ext>
            </a:extLst>
          </p:cNvPr>
          <p:cNvSpPr txBox="1"/>
          <p:nvPr/>
        </p:nvSpPr>
        <p:spPr>
          <a:xfrm>
            <a:off x="2965410" y="219440"/>
            <a:ext cx="540112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dirty="0" smtClean="0">
                <a:solidFill>
                  <a:srgbClr val="002B82"/>
                </a:solidFill>
                <a:latin typeface="Bahnschrift" pitchFamily="34" charset="0"/>
              </a:rPr>
              <a:t>Метод создания заказа</a:t>
            </a:r>
            <a:endParaRPr lang="ru-RU" sz="2400" dirty="0">
              <a:solidFill>
                <a:srgbClr val="002B82"/>
              </a:solidFill>
              <a:latin typeface="Bahnschrift" pitchFamily="34" charset="0"/>
            </a:endParaRPr>
          </a:p>
        </p:txBody>
      </p:sp>
      <p:pic>
        <p:nvPicPr>
          <p:cNvPr id="10" name="Picture 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4021" y="286872"/>
            <a:ext cx="594989" cy="421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44" y="160011"/>
            <a:ext cx="1464252" cy="734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693409" y="1175657"/>
            <a:ext cx="325281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{ 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merchant": "string", 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password": "string", 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merchantUserId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": "string", 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merchantOrderNumber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": "string", 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description": "string", 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amount": 0, 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clientApprovedUrl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": "string", 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clientCancelUrl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": "string", 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clientFailUrl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": "string", 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ip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": "string" 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ru-RU" sz="1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806537" y="4814207"/>
            <a:ext cx="269496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{ 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result": 0, 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message": "string", 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transactionId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": "string", 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orderId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": "string", 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redirectUrl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": "string" 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ru-RU" sz="1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5070021" y="787003"/>
            <a:ext cx="4999301" cy="5862955"/>
          </a:xfrm>
          <a:prstGeom prst="roundRect">
            <a:avLst/>
          </a:prstGeom>
          <a:solidFill>
            <a:srgbClr val="002B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ru-RU" dirty="0"/>
          </a:p>
        </p:txBody>
      </p:sp>
      <p:sp>
        <p:nvSpPr>
          <p:cNvPr id="14" name="Стрелка вправо 13"/>
          <p:cNvSpPr/>
          <p:nvPr/>
        </p:nvSpPr>
        <p:spPr>
          <a:xfrm>
            <a:off x="4253593" y="1775821"/>
            <a:ext cx="1045028" cy="216265"/>
          </a:xfrm>
          <a:prstGeom prst="rightArrow">
            <a:avLst/>
          </a:prstGeom>
          <a:solidFill>
            <a:srgbClr val="F865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Стрелка вправо 14"/>
          <p:cNvSpPr/>
          <p:nvPr/>
        </p:nvSpPr>
        <p:spPr>
          <a:xfrm flipH="1">
            <a:off x="4196443" y="5400822"/>
            <a:ext cx="993321" cy="216265"/>
          </a:xfrm>
          <a:prstGeom prst="rightArrow">
            <a:avLst/>
          </a:prstGeom>
          <a:solidFill>
            <a:srgbClr val="4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Овал 15"/>
          <p:cNvSpPr/>
          <p:nvPr/>
        </p:nvSpPr>
        <p:spPr>
          <a:xfrm>
            <a:off x="7401614" y="842069"/>
            <a:ext cx="336114" cy="310243"/>
          </a:xfrm>
          <a:prstGeom prst="ellipse">
            <a:avLst/>
          </a:prstGeom>
          <a:solidFill>
            <a:srgbClr val="002B82"/>
          </a:solidFill>
          <a:ln w="38100">
            <a:solidFill>
              <a:srgbClr val="47A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Стрелка вправо 16"/>
          <p:cNvSpPr/>
          <p:nvPr/>
        </p:nvSpPr>
        <p:spPr>
          <a:xfrm rot="5400000">
            <a:off x="7419630" y="1248287"/>
            <a:ext cx="300082" cy="108132"/>
          </a:xfrm>
          <a:prstGeom prst="rightArrow">
            <a:avLst/>
          </a:prstGeom>
          <a:solidFill>
            <a:srgbClr val="4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Стрелка вправо 18"/>
          <p:cNvSpPr/>
          <p:nvPr/>
        </p:nvSpPr>
        <p:spPr>
          <a:xfrm rot="5400000">
            <a:off x="7439648" y="2262084"/>
            <a:ext cx="256718" cy="92506"/>
          </a:xfrm>
          <a:prstGeom prst="rightArrow">
            <a:avLst/>
          </a:prstGeom>
          <a:solidFill>
            <a:srgbClr val="4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Стрелка вправо 19"/>
          <p:cNvSpPr/>
          <p:nvPr/>
        </p:nvSpPr>
        <p:spPr>
          <a:xfrm rot="5400000">
            <a:off x="7410481" y="3312409"/>
            <a:ext cx="374274" cy="122461"/>
          </a:xfrm>
          <a:prstGeom prst="rightArrow">
            <a:avLst/>
          </a:prstGeom>
          <a:solidFill>
            <a:srgbClr val="4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Стрелка вправо 20"/>
          <p:cNvSpPr/>
          <p:nvPr/>
        </p:nvSpPr>
        <p:spPr>
          <a:xfrm rot="5400000">
            <a:off x="7504049" y="4138976"/>
            <a:ext cx="187138" cy="122461"/>
          </a:xfrm>
          <a:prstGeom prst="rightArrow">
            <a:avLst/>
          </a:prstGeom>
          <a:solidFill>
            <a:srgbClr val="4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TextBox 21"/>
          <p:cNvSpPr txBox="1"/>
          <p:nvPr/>
        </p:nvSpPr>
        <p:spPr>
          <a:xfrm>
            <a:off x="7658849" y="2159697"/>
            <a:ext cx="3449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 smtClean="0">
                <a:solidFill>
                  <a:schemeClr val="bg1"/>
                </a:solidFill>
              </a:rPr>
              <a:t>да</a:t>
            </a:r>
            <a:endParaRPr lang="ru-RU" sz="1200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691557" y="3176069"/>
            <a:ext cx="3449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 smtClean="0">
                <a:solidFill>
                  <a:schemeClr val="bg1"/>
                </a:solidFill>
              </a:rPr>
              <a:t>да</a:t>
            </a:r>
            <a:endParaRPr lang="ru-RU" sz="1200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831332" y="6199202"/>
            <a:ext cx="3449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 smtClean="0">
                <a:solidFill>
                  <a:schemeClr val="bg1"/>
                </a:solidFill>
              </a:rPr>
              <a:t>да</a:t>
            </a:r>
            <a:endParaRPr lang="ru-RU" sz="1200" dirty="0">
              <a:solidFill>
                <a:schemeClr val="bg1"/>
              </a:solidFill>
            </a:endParaRPr>
          </a:p>
        </p:txBody>
      </p:sp>
      <p:sp>
        <p:nvSpPr>
          <p:cNvPr id="25" name="Стрелка углом 24"/>
          <p:cNvSpPr/>
          <p:nvPr/>
        </p:nvSpPr>
        <p:spPr>
          <a:xfrm rot="10800000">
            <a:off x="5682342" y="6123769"/>
            <a:ext cx="1941394" cy="472882"/>
          </a:xfrm>
          <a:prstGeom prst="bentArrow">
            <a:avLst/>
          </a:prstGeom>
          <a:solidFill>
            <a:srgbClr val="4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298621" y="6083179"/>
            <a:ext cx="20308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 smtClean="0">
                <a:solidFill>
                  <a:schemeClr val="bg1"/>
                </a:solidFill>
              </a:rPr>
              <a:t>Вернуть данные для оплаты</a:t>
            </a:r>
            <a:endParaRPr lang="ru-RU" sz="1200" dirty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502361" y="2324559"/>
            <a:ext cx="12426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 smtClean="0">
                <a:solidFill>
                  <a:schemeClr val="bg1"/>
                </a:solidFill>
              </a:rPr>
              <a:t>Вернуть ошибку</a:t>
            </a:r>
            <a:endParaRPr lang="ru-RU" sz="1200" dirty="0">
              <a:solidFill>
                <a:schemeClr val="bg1"/>
              </a:solidFill>
            </a:endParaRPr>
          </a:p>
        </p:txBody>
      </p:sp>
      <p:sp>
        <p:nvSpPr>
          <p:cNvPr id="28" name="Стрелка углом 27"/>
          <p:cNvSpPr/>
          <p:nvPr/>
        </p:nvSpPr>
        <p:spPr>
          <a:xfrm rot="16200000" flipH="1">
            <a:off x="4729904" y="3418364"/>
            <a:ext cx="2750808" cy="1419692"/>
          </a:xfrm>
          <a:prstGeom prst="bentArrow">
            <a:avLst>
              <a:gd name="adj1" fmla="val 6042"/>
              <a:gd name="adj2" fmla="val 9327"/>
              <a:gd name="adj3" fmla="val 12685"/>
              <a:gd name="adj4" fmla="val 43750"/>
            </a:avLst>
          </a:prstGeom>
          <a:solidFill>
            <a:srgbClr val="4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29" name="Стрелка углом 28"/>
          <p:cNvSpPr/>
          <p:nvPr/>
        </p:nvSpPr>
        <p:spPr>
          <a:xfrm rot="16200000" flipH="1">
            <a:off x="4159793" y="2700825"/>
            <a:ext cx="3592108" cy="1738995"/>
          </a:xfrm>
          <a:prstGeom prst="bentArrow">
            <a:avLst>
              <a:gd name="adj1" fmla="val 5921"/>
              <a:gd name="adj2" fmla="val 9327"/>
              <a:gd name="adj3" fmla="val 12685"/>
              <a:gd name="adj4" fmla="val 43750"/>
            </a:avLst>
          </a:prstGeom>
          <a:solidFill>
            <a:srgbClr val="4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30" name="Блок-схема: решение 29"/>
          <p:cNvSpPr/>
          <p:nvPr/>
        </p:nvSpPr>
        <p:spPr>
          <a:xfrm>
            <a:off x="6657853" y="2420367"/>
            <a:ext cx="1823636" cy="763997"/>
          </a:xfrm>
          <a:prstGeom prst="flowChartDecision">
            <a:avLst/>
          </a:prstGeom>
          <a:solidFill>
            <a:srgbClr val="002B82"/>
          </a:solidFill>
          <a:ln w="28575">
            <a:solidFill>
              <a:srgbClr val="47A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900" dirty="0" smtClean="0"/>
              <a:t>Существует такой пользователь?</a:t>
            </a:r>
            <a:endParaRPr lang="ru-RU" sz="900" dirty="0"/>
          </a:p>
        </p:txBody>
      </p:sp>
      <p:sp>
        <p:nvSpPr>
          <p:cNvPr id="31" name="Блок-схема: решение 30"/>
          <p:cNvSpPr/>
          <p:nvPr/>
        </p:nvSpPr>
        <p:spPr>
          <a:xfrm>
            <a:off x="6736164" y="1452394"/>
            <a:ext cx="1667013" cy="763997"/>
          </a:xfrm>
          <a:prstGeom prst="flowChartDecision">
            <a:avLst/>
          </a:prstGeom>
          <a:solidFill>
            <a:srgbClr val="002B82"/>
          </a:solidFill>
          <a:ln w="28575">
            <a:solidFill>
              <a:srgbClr val="47A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 smtClean="0"/>
              <a:t>Данные магазина валидны?</a:t>
            </a:r>
            <a:endParaRPr lang="ru-RU" sz="1000" dirty="0"/>
          </a:p>
        </p:txBody>
      </p:sp>
      <p:sp>
        <p:nvSpPr>
          <p:cNvPr id="32" name="TextBox 31"/>
          <p:cNvSpPr txBox="1"/>
          <p:nvPr/>
        </p:nvSpPr>
        <p:spPr>
          <a:xfrm>
            <a:off x="5551349" y="1370133"/>
            <a:ext cx="12426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 smtClean="0">
                <a:solidFill>
                  <a:schemeClr val="bg1"/>
                </a:solidFill>
              </a:rPr>
              <a:t>Вернуть ошибку</a:t>
            </a:r>
            <a:endParaRPr lang="ru-RU" sz="1200" dirty="0">
              <a:solidFill>
                <a:schemeClr val="bg1"/>
              </a:solidFill>
            </a:endParaRPr>
          </a:p>
        </p:txBody>
      </p:sp>
      <p:sp>
        <p:nvSpPr>
          <p:cNvPr id="33" name="Стрелка вправо 32"/>
          <p:cNvSpPr/>
          <p:nvPr/>
        </p:nvSpPr>
        <p:spPr>
          <a:xfrm flipH="1">
            <a:off x="5680878" y="5780611"/>
            <a:ext cx="1257301" cy="216265"/>
          </a:xfrm>
          <a:prstGeom prst="rightArrow">
            <a:avLst/>
          </a:prstGeom>
          <a:solidFill>
            <a:srgbClr val="4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Блок-схема: решение 33"/>
          <p:cNvSpPr/>
          <p:nvPr/>
        </p:nvSpPr>
        <p:spPr>
          <a:xfrm>
            <a:off x="6764111" y="5617087"/>
            <a:ext cx="1667013" cy="582115"/>
          </a:xfrm>
          <a:prstGeom prst="flowChartDecision">
            <a:avLst/>
          </a:prstGeom>
          <a:solidFill>
            <a:srgbClr val="002B82"/>
          </a:solidFill>
          <a:ln w="28575">
            <a:solidFill>
              <a:srgbClr val="47A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 smtClean="0"/>
              <a:t>Заказ создан?</a:t>
            </a:r>
            <a:endParaRPr lang="ru-RU" sz="1000" dirty="0"/>
          </a:p>
        </p:txBody>
      </p:sp>
      <p:sp>
        <p:nvSpPr>
          <p:cNvPr id="35" name="TextBox 34"/>
          <p:cNvSpPr txBox="1"/>
          <p:nvPr/>
        </p:nvSpPr>
        <p:spPr>
          <a:xfrm>
            <a:off x="5680878" y="5503612"/>
            <a:ext cx="12426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 smtClean="0">
                <a:solidFill>
                  <a:schemeClr val="bg1"/>
                </a:solidFill>
              </a:rPr>
              <a:t>Вернуть ошибку</a:t>
            </a:r>
            <a:endParaRPr lang="ru-RU" sz="1200" dirty="0">
              <a:solidFill>
                <a:schemeClr val="bg1"/>
              </a:solidFill>
            </a:endParaRPr>
          </a:p>
        </p:txBody>
      </p:sp>
      <p:sp>
        <p:nvSpPr>
          <p:cNvPr id="39" name="Стрелка вправо 38"/>
          <p:cNvSpPr/>
          <p:nvPr/>
        </p:nvSpPr>
        <p:spPr>
          <a:xfrm rot="5400000">
            <a:off x="7480247" y="4863627"/>
            <a:ext cx="187138" cy="122461"/>
          </a:xfrm>
          <a:prstGeom prst="rightArrow">
            <a:avLst/>
          </a:prstGeom>
          <a:solidFill>
            <a:srgbClr val="4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Стрелка вправо 39"/>
          <p:cNvSpPr/>
          <p:nvPr/>
        </p:nvSpPr>
        <p:spPr>
          <a:xfrm rot="5400000">
            <a:off x="7502033" y="5494548"/>
            <a:ext cx="187138" cy="122461"/>
          </a:xfrm>
          <a:prstGeom prst="rightArrow">
            <a:avLst/>
          </a:prstGeom>
          <a:solidFill>
            <a:srgbClr val="4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Скругленный прямоугольник 37"/>
          <p:cNvSpPr/>
          <p:nvPr/>
        </p:nvSpPr>
        <p:spPr>
          <a:xfrm>
            <a:off x="6825343" y="5016847"/>
            <a:ext cx="1577834" cy="489857"/>
          </a:xfrm>
          <a:prstGeom prst="roundRect">
            <a:avLst/>
          </a:prstGeom>
          <a:solidFill>
            <a:srgbClr val="002B82"/>
          </a:solidFill>
          <a:ln w="19050">
            <a:solidFill>
              <a:srgbClr val="47A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solidFill>
                  <a:schemeClr val="bg1"/>
                </a:solidFill>
              </a:rPr>
              <a:t>Создание заказа</a:t>
            </a:r>
            <a:endParaRPr lang="ru-RU" sz="1200" dirty="0">
              <a:solidFill>
                <a:schemeClr val="bg1"/>
              </a:solidFill>
            </a:endParaRPr>
          </a:p>
        </p:txBody>
      </p:sp>
      <p:sp>
        <p:nvSpPr>
          <p:cNvPr id="41" name="Стрелка вправо 40"/>
          <p:cNvSpPr/>
          <p:nvPr/>
        </p:nvSpPr>
        <p:spPr>
          <a:xfrm>
            <a:off x="8403176" y="5013259"/>
            <a:ext cx="2373680" cy="216265"/>
          </a:xfrm>
          <a:prstGeom prst="rightArrow">
            <a:avLst/>
          </a:prstGeom>
          <a:solidFill>
            <a:srgbClr val="F865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Стрелка вправо 41"/>
          <p:cNvSpPr/>
          <p:nvPr/>
        </p:nvSpPr>
        <p:spPr>
          <a:xfrm flipH="1">
            <a:off x="8403175" y="5258245"/>
            <a:ext cx="2373680" cy="216265"/>
          </a:xfrm>
          <a:prstGeom prst="rightArrow">
            <a:avLst/>
          </a:prstGeom>
          <a:solidFill>
            <a:srgbClr val="4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TextBox 42"/>
          <p:cNvSpPr txBox="1"/>
          <p:nvPr/>
        </p:nvSpPr>
        <p:spPr>
          <a:xfrm>
            <a:off x="7809756" y="4061706"/>
            <a:ext cx="3449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 smtClean="0">
                <a:solidFill>
                  <a:schemeClr val="bg1"/>
                </a:solidFill>
              </a:rPr>
              <a:t>да</a:t>
            </a:r>
            <a:endParaRPr lang="ru-RU" sz="1200" dirty="0">
              <a:solidFill>
                <a:schemeClr val="bg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058211" y="4718756"/>
            <a:ext cx="3449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 smtClean="0">
                <a:solidFill>
                  <a:schemeClr val="bg1"/>
                </a:solidFill>
              </a:rPr>
              <a:t>да</a:t>
            </a:r>
            <a:endParaRPr lang="ru-RU" sz="1200" dirty="0">
              <a:solidFill>
                <a:schemeClr val="bg1"/>
              </a:solidFill>
            </a:endParaRPr>
          </a:p>
        </p:txBody>
      </p:sp>
      <p:sp>
        <p:nvSpPr>
          <p:cNvPr id="45" name="Стрелка углом 44"/>
          <p:cNvSpPr/>
          <p:nvPr/>
        </p:nvSpPr>
        <p:spPr>
          <a:xfrm rot="16200000" flipH="1">
            <a:off x="5448613" y="3986526"/>
            <a:ext cx="1756157" cy="1288701"/>
          </a:xfrm>
          <a:prstGeom prst="bentArrow">
            <a:avLst>
              <a:gd name="adj1" fmla="val 6042"/>
              <a:gd name="adj2" fmla="val 9327"/>
              <a:gd name="adj3" fmla="val 12685"/>
              <a:gd name="adj4" fmla="val 43750"/>
            </a:avLst>
          </a:prstGeom>
          <a:solidFill>
            <a:srgbClr val="4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36" name="Блок-схема: решение 35"/>
          <p:cNvSpPr/>
          <p:nvPr/>
        </p:nvSpPr>
        <p:spPr>
          <a:xfrm>
            <a:off x="6764110" y="3559487"/>
            <a:ext cx="1667013" cy="547150"/>
          </a:xfrm>
          <a:prstGeom prst="flowChartDecision">
            <a:avLst/>
          </a:prstGeom>
          <a:solidFill>
            <a:srgbClr val="002B82"/>
          </a:solidFill>
          <a:ln w="28575">
            <a:solidFill>
              <a:srgbClr val="47A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 smtClean="0"/>
              <a:t>Валидна сумма?</a:t>
            </a:r>
            <a:endParaRPr lang="ru-RU" sz="1000" dirty="0"/>
          </a:p>
        </p:txBody>
      </p:sp>
      <p:sp>
        <p:nvSpPr>
          <p:cNvPr id="46" name="Стрелка углом 45"/>
          <p:cNvSpPr/>
          <p:nvPr/>
        </p:nvSpPr>
        <p:spPr>
          <a:xfrm rot="16200000" flipH="1">
            <a:off x="6152263" y="4535526"/>
            <a:ext cx="942599" cy="999757"/>
          </a:xfrm>
          <a:prstGeom prst="bentArrow">
            <a:avLst>
              <a:gd name="adj1" fmla="val 6042"/>
              <a:gd name="adj2" fmla="val 9327"/>
              <a:gd name="adj3" fmla="val 12685"/>
              <a:gd name="adj4" fmla="val 43750"/>
            </a:avLst>
          </a:prstGeom>
          <a:solidFill>
            <a:srgbClr val="4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37" name="Блок-схема: решение 36"/>
          <p:cNvSpPr/>
          <p:nvPr/>
        </p:nvSpPr>
        <p:spPr>
          <a:xfrm>
            <a:off x="6764109" y="4310106"/>
            <a:ext cx="1667013" cy="547150"/>
          </a:xfrm>
          <a:prstGeom prst="flowChartDecision">
            <a:avLst/>
          </a:prstGeom>
          <a:solidFill>
            <a:srgbClr val="002B82"/>
          </a:solidFill>
          <a:ln w="28575">
            <a:solidFill>
              <a:srgbClr val="47A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 smtClean="0"/>
              <a:t>Существует заказ?</a:t>
            </a:r>
            <a:endParaRPr lang="ru-RU" sz="1000" dirty="0"/>
          </a:p>
        </p:txBody>
      </p:sp>
      <p:sp>
        <p:nvSpPr>
          <p:cNvPr id="47" name="TextBox 46"/>
          <p:cNvSpPr txBox="1"/>
          <p:nvPr/>
        </p:nvSpPr>
        <p:spPr>
          <a:xfrm>
            <a:off x="5980552" y="4268938"/>
            <a:ext cx="12426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 smtClean="0">
                <a:solidFill>
                  <a:schemeClr val="bg1"/>
                </a:solidFill>
              </a:rPr>
              <a:t>Вернуть ошибку</a:t>
            </a:r>
            <a:endParaRPr lang="ru-RU" sz="1200" dirty="0">
              <a:solidFill>
                <a:schemeClr val="bg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793033" y="3326605"/>
            <a:ext cx="12426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 smtClean="0">
                <a:solidFill>
                  <a:schemeClr val="bg1"/>
                </a:solidFill>
              </a:rPr>
              <a:t>Вернуть ошибку</a:t>
            </a:r>
            <a:endParaRPr lang="ru-RU" sz="1200" dirty="0">
              <a:solidFill>
                <a:schemeClr val="bg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99685" y="6245368"/>
            <a:ext cx="5151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solidFill>
                  <a:srgbClr val="002B82"/>
                </a:solidFill>
                <a:latin typeface="Bahnschrift" pitchFamily="34" charset="0"/>
              </a:rPr>
              <a:t>Схема 4 – Схема работы метода </a:t>
            </a:r>
            <a:r>
              <a:rPr lang="ru-RU" sz="1200" dirty="0">
                <a:solidFill>
                  <a:srgbClr val="002B82"/>
                </a:solidFill>
                <a:latin typeface="Bahnschrift" pitchFamily="34" charset="0"/>
              </a:rPr>
              <a:t>создания заказа </a:t>
            </a:r>
            <a:r>
              <a:rPr lang="ru-RU" sz="1200" dirty="0" smtClean="0">
                <a:solidFill>
                  <a:srgbClr val="002B82"/>
                </a:solidFill>
                <a:latin typeface="Bahnschrift" pitchFamily="34" charset="0"/>
              </a:rPr>
              <a:t>проекта системы лояльности ООО «АИС Город»</a:t>
            </a:r>
            <a:endParaRPr lang="ru-RU" sz="1200" dirty="0">
              <a:solidFill>
                <a:srgbClr val="002B82"/>
              </a:solidFill>
              <a:latin typeface="Bahnschrif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5557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6226</TotalTime>
  <Words>1205</Words>
  <Application>Microsoft Office PowerPoint</Application>
  <PresentationFormat>Произвольный</PresentationFormat>
  <Paragraphs>257</Paragraphs>
  <Slides>17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18" baseType="lpstr"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Евгения</dc:creator>
  <cp:lastModifiedBy>Салмина Татьяна Игоревна</cp:lastModifiedBy>
  <cp:revision>266</cp:revision>
  <dcterms:created xsi:type="dcterms:W3CDTF">2023-05-25T06:36:40Z</dcterms:created>
  <dcterms:modified xsi:type="dcterms:W3CDTF">2024-05-31T05:22:17Z</dcterms:modified>
</cp:coreProperties>
</file>