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7" r:id="rId2"/>
    <p:sldId id="285" r:id="rId3"/>
    <p:sldId id="286" r:id="rId4"/>
    <p:sldId id="287" r:id="rId5"/>
    <p:sldId id="261" r:id="rId6"/>
    <p:sldId id="273" r:id="rId7"/>
    <p:sldId id="288" r:id="rId8"/>
    <p:sldId id="275" r:id="rId9"/>
    <p:sldId id="279" r:id="rId10"/>
    <p:sldId id="280" r:id="rId11"/>
    <p:sldId id="276" r:id="rId12"/>
    <p:sldId id="278" r:id="rId13"/>
    <p:sldId id="281" r:id="rId14"/>
    <p:sldId id="282" r:id="rId15"/>
    <p:sldId id="26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79" userDrawn="1">
          <p15:clr>
            <a:srgbClr val="A4A3A4"/>
          </p15:clr>
        </p15:guide>
        <p15:guide id="3" pos="3817" userDrawn="1">
          <p15:clr>
            <a:srgbClr val="A4A3A4"/>
          </p15:clr>
        </p15:guide>
        <p15:guide id="4" pos="7423" userDrawn="1">
          <p15:clr>
            <a:srgbClr val="A4A3A4"/>
          </p15:clr>
        </p15:guide>
        <p15:guide id="5" pos="4339" userDrawn="1">
          <p15:clr>
            <a:srgbClr val="A4A3A4"/>
          </p15:clr>
        </p15:guide>
        <p15:guide id="6" pos="4384" userDrawn="1">
          <p15:clr>
            <a:srgbClr val="A4A3A4"/>
          </p15:clr>
        </p15:guide>
        <p15:guide id="7" orient="horz" pos="1117" userDrawn="1">
          <p15:clr>
            <a:srgbClr val="A4A3A4"/>
          </p15:clr>
        </p15:guide>
        <p15:guide id="8" orient="horz" pos="754" userDrawn="1">
          <p15:clr>
            <a:srgbClr val="A4A3A4"/>
          </p15:clr>
        </p15:guide>
        <p15:guide id="9" pos="3137" userDrawn="1">
          <p15:clr>
            <a:srgbClr val="A4A3A4"/>
          </p15:clr>
        </p15:guide>
        <p15:guide id="10" pos="35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вгения" initials="Е" lastIdx="1" clrIdx="0">
    <p:extLst>
      <p:ext uri="{19B8F6BF-5375-455C-9EA6-DF929625EA0E}">
        <p15:presenceInfo xmlns:p15="http://schemas.microsoft.com/office/powerpoint/2012/main" xmlns="" userId="Евгени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A9FF"/>
    <a:srgbClr val="002B82"/>
    <a:srgbClr val="F86512"/>
    <a:srgbClr val="F91778"/>
    <a:srgbClr val="FFA900"/>
    <a:srgbClr val="3A67B8"/>
    <a:srgbClr val="F3E6FA"/>
    <a:srgbClr val="D4EAFC"/>
    <a:srgbClr val="C2CCF2"/>
    <a:srgbClr val="00A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378" y="-102"/>
      </p:cViewPr>
      <p:guideLst>
        <p:guide orient="horz" pos="2160"/>
        <p:guide orient="horz" pos="1117"/>
        <p:guide orient="horz" pos="754"/>
        <p:guide pos="279"/>
        <p:guide pos="3817"/>
        <p:guide pos="7423"/>
        <p:guide pos="4339"/>
        <p:guide pos="4384"/>
        <p:guide pos="3137"/>
        <p:guide pos="35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3F8A2-3B62-42DF-9095-2AFA187D873C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1D625-EAB9-4F4A-AABC-7CF52EC5D2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87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8080226-4DB0-4517-8F32-05A5680E1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E6669A5-69B9-463F-8CDA-CAD3838CF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BA8D57B-DAD4-4CDE-96D4-B23A72D6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4571-5246-4336-844C-3639210E862E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037300C-B7BE-4E45-B99C-1BAB8047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FA92332-AC56-4F2F-AE02-013B0166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04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5DB2AC3-50F8-4877-9761-4690C6FA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642AD1C-2B48-4EE0-81D2-680BAEB95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512D5BBB-55A6-4530-A97C-8E2EA0D2E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4EC52DAF-7ADD-449A-8659-9F5388F7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276B-0792-4E1E-9214-0C369079026E}" type="datetime1">
              <a:rPr lang="ru-RU" smtClean="0"/>
              <a:t>29.05.2024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F58AD255-2DFD-4776-AEF0-D8BBAEE0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019A434-61AD-42E0-85C2-AA4168B8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48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B814B22-A3FA-4BC5-9CCF-7A3F1FEE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E6C24574-E644-4481-9BF6-16DEAEAD6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5CDB79F-4B12-4133-9809-5752BEC36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6E66232-513C-4645-A840-C0746641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2380-640A-4E41-A65C-E223B8624FC8}" type="datetime1">
              <a:rPr lang="ru-RU" smtClean="0"/>
              <a:t>29.05.2024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673FFE2-6C35-4425-A51B-DCEB93B9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18C6F80-5C8D-48EB-88A2-B49132E0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085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B8B75DB-AAD4-4024-9938-3848AC62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E44512D5-7101-4345-A5F1-5ED5F87F0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A1EDD17-4B56-41D9-9CFF-7783E756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EA9-C183-4BFA-B474-642EDAA0370D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049CD1D-02D4-4A05-A798-D9A9634C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03F0B95-9A63-47FC-8D7B-007D8154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829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D859F4FA-AF46-4528-8389-8CD4794B8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9825218-8ABD-4D91-9A1E-C2AFE0F85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8023D65-C371-4EC1-80E4-837717A5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4F73-2A95-4B07-81E8-74E04B18BEBD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EAA5872-BEF2-4C4F-9378-86297D54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C215631-8925-41F0-8D38-63A3B85E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19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614EB6CA-57A2-4B17-8FCE-8330B4EA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7B3D99E0-53A4-47C7-B62E-870D1595CC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97" y="971388"/>
            <a:ext cx="6646605" cy="5750087"/>
          </a:xfrm>
          <a:prstGeom prst="rect">
            <a:avLst/>
          </a:prstGeom>
        </p:spPr>
      </p:pic>
      <p:sp>
        <p:nvSpPr>
          <p:cNvPr id="13" name="Рисунок 12">
            <a:extLst>
              <a:ext uri="{FF2B5EF4-FFF2-40B4-BE49-F238E27FC236}">
                <a16:creationId xmlns:a16="http://schemas.microsoft.com/office/drawing/2014/main" xmlns="" id="{8C26C231-FA23-4282-9DF5-245170653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4031" y="1366838"/>
            <a:ext cx="6063457" cy="343138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31409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78" userDrawn="1">
          <p15:clr>
            <a:srgbClr val="FBAE40"/>
          </p15:clr>
        </p15:guide>
        <p15:guide id="4" pos="32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xmlns="" id="{3A9800C3-D834-4903-B707-AD4150FCDB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15034" y="4378080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8" name="Рисунок 6">
            <a:extLst>
              <a:ext uri="{FF2B5EF4-FFF2-40B4-BE49-F238E27FC236}">
                <a16:creationId xmlns:a16="http://schemas.microsoft.com/office/drawing/2014/main" xmlns="" id="{AF555082-799C-4823-AE79-FBBEA03A4D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18951" y="283815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9" name="Рисунок 6">
            <a:extLst>
              <a:ext uri="{FF2B5EF4-FFF2-40B4-BE49-F238E27FC236}">
                <a16:creationId xmlns:a16="http://schemas.microsoft.com/office/drawing/2014/main" xmlns="" id="{A193D461-88D6-4E8D-A91D-AC79EEB2A3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5652" y="1325676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6">
            <a:extLst>
              <a:ext uri="{FF2B5EF4-FFF2-40B4-BE49-F238E27FC236}">
                <a16:creationId xmlns:a16="http://schemas.microsoft.com/office/drawing/2014/main" xmlns="" id="{61DD5022-27B9-481C-9E9B-B35014E07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1806" y="-186800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1" name="Рисунок 6">
            <a:extLst>
              <a:ext uri="{FF2B5EF4-FFF2-40B4-BE49-F238E27FC236}">
                <a16:creationId xmlns:a16="http://schemas.microsoft.com/office/drawing/2014/main" xmlns="" id="{C05C0981-1E88-49DB-A936-85974EDBD93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04501" y="-82878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2" name="Рисунок 6">
            <a:extLst>
              <a:ext uri="{FF2B5EF4-FFF2-40B4-BE49-F238E27FC236}">
                <a16:creationId xmlns:a16="http://schemas.microsoft.com/office/drawing/2014/main" xmlns="" id="{B5B5B3CE-FBDA-4C11-96AA-76F6B8D0B6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39451" y="711146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3" name="Рисунок 6">
            <a:extLst>
              <a:ext uri="{FF2B5EF4-FFF2-40B4-BE49-F238E27FC236}">
                <a16:creationId xmlns:a16="http://schemas.microsoft.com/office/drawing/2014/main" xmlns="" id="{F0CF6B2B-48A8-43AD-944E-1F969C6F94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93346" y="221684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4" name="Рисунок 6">
            <a:extLst>
              <a:ext uri="{FF2B5EF4-FFF2-40B4-BE49-F238E27FC236}">
                <a16:creationId xmlns:a16="http://schemas.microsoft.com/office/drawing/2014/main" xmlns="" id="{ADE8E75D-202B-4C70-BFA4-988B02B5CE9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257933" y="-112232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5" name="Рисунок 6">
            <a:extLst>
              <a:ext uri="{FF2B5EF4-FFF2-40B4-BE49-F238E27FC236}">
                <a16:creationId xmlns:a16="http://schemas.microsoft.com/office/drawing/2014/main" xmlns="" id="{231D67C5-E9C4-4369-A360-8980AA1C247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172150" y="383375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14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1AEA92F-839C-496F-8FC1-5E287D8A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5811FB0-3900-4228-9879-BD973634C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F40E661-06C7-4BAB-A816-E7D6FFF8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059-F1B0-4161-9738-143CBC6AE5C3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9784D37-EE4E-4890-A77C-7B0DE6B5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6946C92-E612-4D72-B219-2DE77697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88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0FECFF7-8A53-4108-BC41-B61D77B4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8B0AFBF-6D63-4079-93AA-8C079001F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2A39957-ED82-451F-8D8B-2DD52B7D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2D4D-3A9F-414A-A2FD-C66D78AE433D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4EB4C03-7D3D-4F61-A805-06681A20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768170C-7A01-4DE8-BF99-58C767ED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53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74B9D22-1441-4B0B-8FC6-97FCF22E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5B8BC88-B05D-428A-A7C3-7C7151D64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782459F2-2961-4F40-8DA0-9589D2AE7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FCC808B-7B2F-4978-BC84-226706F7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63D5-4EFB-41C3-A9B5-D8A5E4364F7C}" type="datetime1">
              <a:rPr lang="ru-RU" smtClean="0"/>
              <a:t>29.05.2024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AEC5CE7-5DB9-4CFF-A82C-C1DF1A06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5FC99DE-5F9E-4A93-AAD9-AB394579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47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8BCEA6B-3E00-43CF-823D-9C46ECC1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FF08317-0D3B-465F-BD39-46A42D6DC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372B717-6D01-47E3-901B-CBA12010E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22E3E500-8648-41DB-A3F6-EB0F2D033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8E48B21D-BC4A-404D-A95E-923599C40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799F8618-3149-4088-835F-BE6C7C88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FED-03D5-4D69-906C-7015930249F9}" type="datetime1">
              <a:rPr lang="ru-RU" smtClean="0"/>
              <a:t>29.05.2024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73CEF1EA-1AB5-4F33-9E0F-2016BBA8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13F9A4EA-933B-44D9-B245-33F44EE6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25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CDE5BAD-1AE7-4034-9BD5-58A47AF2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4CA6228C-2A37-4548-A1BA-245F3833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DD34-03CB-4526-A513-2E3B5FBF108C}" type="datetime1">
              <a:rPr lang="ru-RU" smtClean="0"/>
              <a:t>29.05.2024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D1E9F5F6-BEDC-4D50-A9A6-665DBC20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3AF3A39F-9E86-406B-B0E8-75F9DDC2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84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8A0C7D40-FA68-4548-A171-05FEC4F1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BFDA-FD28-4157-ACB5-B2A297CD0D2F}" type="datetime1">
              <a:rPr lang="ru-RU" smtClean="0"/>
              <a:t>29.05.2024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CDD5CC54-5F33-4F77-AC77-6E974CEF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6286BC59-3C49-4DFB-85B0-B07F42D8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161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4B4F1CD-B0D3-4C85-845E-DD399CDE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5A59F4B-F998-439C-9679-10B0C8568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B91162D-4D8E-486C-ACBB-074803DE2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8B707-111D-4BBB-B1A8-8E4D9FDE9760}" type="datetime1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6CA6D4D-69F5-438A-BDBB-6B45E8E3E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609B196-0738-47AC-AA48-F4ED38980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54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7.jpe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3.png"/><Relationship Id="rId7" Type="http://schemas.openxmlformats.org/officeDocument/2006/relationships/image" Target="../media/image14.jpeg"/><Relationship Id="rId12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jpeg"/><Relationship Id="rId11" Type="http://schemas.openxmlformats.org/officeDocument/2006/relationships/image" Target="../media/image5.png"/><Relationship Id="rId5" Type="http://schemas.openxmlformats.org/officeDocument/2006/relationships/image" Target="../media/image12.jpeg"/><Relationship Id="rId10" Type="http://schemas.openxmlformats.org/officeDocument/2006/relationships/image" Target="../media/image4.jpe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АНО &quot;АИР&quot; Агентство инновационного развития Ульяновской област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3" y="174567"/>
            <a:ext cx="1290840" cy="77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xmlns="" id="{75840FCE-3F67-4955-86E3-5BE4ADA96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887152"/>
              </p:ext>
            </p:extLst>
          </p:nvPr>
        </p:nvGraphicFramePr>
        <p:xfrm>
          <a:off x="838200" y="167780"/>
          <a:ext cx="10515600" cy="155448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2069287197"/>
                    </a:ext>
                  </a:extLst>
                </a:gridCol>
              </a:tblGrid>
              <a:tr h="1275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spc="2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МИНИСТЕРСТВО НАУКИ И ВЫСШЕГО ОБРАЗОВАНИЯ РОССИЙСКОЙ ФЕДЕРАЦИИ</a:t>
                      </a:r>
                      <a:endParaRPr lang="ru-RU" sz="1400" dirty="0">
                        <a:solidFill>
                          <a:srgbClr val="002B8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cap="all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федеральное государственное АВТОНОМНОЕ образовательное учреждение высшего образования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B82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«Национальный исследовательский ядерный университет «МИФИ»</a:t>
                      </a:r>
                      <a:r>
                        <a:rPr kumimoji="0" lang="ru-RU" alt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B8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2B8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Димитровградский</a:t>
                      </a: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инженерно</a:t>
                      </a: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 – технологический институт –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филиал федерального государственного автономного образовательного учреждения высшего образования «Национальный исследовательский ядерный университет «МИФИ»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(ДИТИ НИЯУ МИФИ)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5879866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5C91E03-7067-4FF9-A4BB-99DF51A1EE02}"/>
              </a:ext>
            </a:extLst>
          </p:cNvPr>
          <p:cNvSpPr txBox="1"/>
          <p:nvPr/>
        </p:nvSpPr>
        <p:spPr>
          <a:xfrm>
            <a:off x="2891406" y="2590193"/>
            <a:ext cx="6409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002B82"/>
                </a:solidFill>
                <a:effectLst/>
                <a:latin typeface="Bahnschrift" pitchFamily="34" charset="0"/>
                <a:ea typeface="Times New Roman" panose="02020603050405020304" pitchFamily="18" charset="0"/>
              </a:rPr>
              <a:t>Дипломный проект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BEE8C79-89EF-4FF4-9CEB-A37664969795}"/>
              </a:ext>
            </a:extLst>
          </p:cNvPr>
          <p:cNvSpPr txBox="1"/>
          <p:nvPr/>
        </p:nvSpPr>
        <p:spPr>
          <a:xfrm>
            <a:off x="2094451" y="3045050"/>
            <a:ext cx="80030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000" dirty="0">
                <a:solidFill>
                  <a:srgbClr val="002B82"/>
                </a:solidFill>
                <a:latin typeface="Bahnschrift" pitchFamily="34" charset="0"/>
                <a:ea typeface="Roboto" panose="02000000000000000000" pitchFamily="2" charset="0"/>
                <a:cs typeface="Courier New" panose="02070309020205020404" pitchFamily="49" charset="0"/>
              </a:rPr>
              <a:t>Разработка веб приложения системы лояльности для ООО «АИС Город»</a:t>
            </a:r>
            <a:endParaRPr lang="ru-RU" sz="2000" dirty="0">
              <a:solidFill>
                <a:srgbClr val="002B82"/>
              </a:solidFill>
              <a:latin typeface="Bahnschrift" pitchFamily="34" charset="0"/>
              <a:ea typeface="Roboto" panose="0200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F261D7B-B54D-43D4-A2D1-986E47A0A1E3}"/>
              </a:ext>
            </a:extLst>
          </p:cNvPr>
          <p:cNvSpPr txBox="1"/>
          <p:nvPr/>
        </p:nvSpPr>
        <p:spPr>
          <a:xfrm>
            <a:off x="4624780" y="6383914"/>
            <a:ext cx="2942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spc="300" dirty="0">
                <a:solidFill>
                  <a:srgbClr val="002B8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Димитровград </a:t>
            </a:r>
            <a:r>
              <a:rPr lang="ru-RU" sz="1600" spc="300" dirty="0" smtClean="0">
                <a:solidFill>
                  <a:srgbClr val="002B8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2024</a:t>
            </a:r>
            <a:endParaRPr lang="ru-RU" sz="1600" spc="300" dirty="0">
              <a:solidFill>
                <a:srgbClr val="002B8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1D67235-C985-4829-B3BA-E0B1A8C61F1C}"/>
              </a:ext>
            </a:extLst>
          </p:cNvPr>
          <p:cNvSpPr txBox="1"/>
          <p:nvPr/>
        </p:nvSpPr>
        <p:spPr>
          <a:xfrm>
            <a:off x="8030095" y="4869026"/>
            <a:ext cx="4901903" cy="105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400" dirty="0" smtClean="0">
                <a:solidFill>
                  <a:srgbClr val="002B82"/>
                </a:solidFill>
                <a:effectLst/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Выполнил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а</a:t>
            </a:r>
            <a:r>
              <a:rPr lang="ru-RU" sz="1400" dirty="0" smtClean="0">
                <a:solidFill>
                  <a:srgbClr val="002B82"/>
                </a:solidFill>
                <a:effectLst/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: </a:t>
            </a:r>
            <a:r>
              <a:rPr lang="en-US" sz="1400" dirty="0" smtClean="0">
                <a:solidFill>
                  <a:srgbClr val="002B82"/>
                </a:solidFill>
                <a:effectLst/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          </a:t>
            </a:r>
            <a:r>
              <a:rPr lang="ru-RU" sz="1400" dirty="0" smtClean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студентка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группы АС-51</a:t>
            </a:r>
            <a:endParaRPr lang="en-US" sz="1400" dirty="0">
              <a:solidFill>
                <a:srgbClr val="002B82"/>
              </a:solidFill>
              <a:latin typeface="Bahnschrift" pitchFamily="34" charset="0"/>
              <a:ea typeface="Roboto Slab ExtraLight" pitchFamily="2" charset="0"/>
              <a:cs typeface="Courier New" panose="020703090202050204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	            </a:t>
            </a:r>
            <a:r>
              <a:rPr lang="ru-RU" sz="1400" dirty="0" smtClean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Т.И. Иванова</a:t>
            </a:r>
            <a:endParaRPr lang="ru-RU" sz="1400" dirty="0">
              <a:solidFill>
                <a:srgbClr val="002B82"/>
              </a:solidFill>
              <a:latin typeface="Bahnschrift" pitchFamily="34" charset="0"/>
              <a:ea typeface="Roboto Slab ExtraLight" pitchFamily="2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Руководитель</a:t>
            </a:r>
            <a:r>
              <a:rPr lang="en-US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:  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ст. преподаватель</a:t>
            </a:r>
            <a:endParaRPr lang="en-US" sz="1400" dirty="0">
              <a:solidFill>
                <a:srgbClr val="002B82"/>
              </a:solidFill>
              <a:latin typeface="Bahnschrift" pitchFamily="34" charset="0"/>
              <a:ea typeface="Roboto Slab ExtraLight" pitchFamily="2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	           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Н.С. </a:t>
            </a:r>
            <a:r>
              <a:rPr lang="ru-RU" sz="1400" dirty="0" err="1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Казынбаев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1026" name="Picture 2" descr="АИС Город » О компани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11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09A8B9C5-71A4-40D9-99B8-E419D6DA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10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4" name="Picture 4" descr="АНО &quot;АИР&quot; Агентство инновационного развития Ульяновской област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3" y="174567"/>
            <a:ext cx="1290840" cy="77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АИС Город » О компани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3" y="329273"/>
            <a:ext cx="5401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Метод получения статуса заказа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804" y="49212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5727007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11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4" name="Picture 4" descr="АНО &quot;АИР&quot; Агентство инновационного развития Ульяновской област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3" y="174567"/>
            <a:ext cx="1290840" cy="77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АИС Город » О компани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2" y="1836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Клиентский путь</a:t>
            </a:r>
            <a:b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</a:br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Получение бонусов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9" y="36898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634563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12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Picture 4" descr="АНО &quot;АИР&quot; Агентство инновационного развития Ульяновской област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3" y="174567"/>
            <a:ext cx="1290840" cy="77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АИС Город » О компани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2" y="1836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Клиентский путь</a:t>
            </a:r>
            <a:b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</a:br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Оплата бонусами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9" y="36898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272356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E66C123D-E682-42B1-B571-8DF0F1DB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13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Picture 4" descr="АНО &quot;АИР&quot; Агентство инновационного развития Ульяновской област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3" y="174567"/>
            <a:ext cx="1290840" cy="77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АИС Город » О компани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2" y="1836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Тестирование разработанного продукта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98" y="427226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354285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67CA6F6E-D696-47FC-8813-983909D4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14</a:t>
            </a:fld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xmlns="" id="{46192FF6-0BCD-418A-85CE-B254539D9312}"/>
              </a:ext>
            </a:extLst>
          </p:cNvPr>
          <p:cNvCxnSpPr>
            <a:cxnSpLocks/>
          </p:cNvCxnSpPr>
          <p:nvPr/>
        </p:nvCxnSpPr>
        <p:spPr>
          <a:xfrm>
            <a:off x="5487628" y="1028237"/>
            <a:ext cx="42257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0">
            <a:extLst>
              <a:ext uri="{FF2B5EF4-FFF2-40B4-BE49-F238E27FC236}">
                <a16:creationId xmlns:a16="http://schemas.microsoft.com/office/drawing/2014/main" xmlns="" id="{E7A2D47B-A796-464A-8629-6DE4080689FE}"/>
              </a:ext>
            </a:extLst>
          </p:cNvPr>
          <p:cNvSpPr txBox="1"/>
          <p:nvPr/>
        </p:nvSpPr>
        <p:spPr>
          <a:xfrm>
            <a:off x="-10203865" y="1097720"/>
            <a:ext cx="6973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spc="300" dirty="0">
                <a:latin typeface="Montserrat Medium" panose="00000600000000000000" pitchFamily="2" charset="-52"/>
              </a:rPr>
              <a:t>Раздел «Карточка архива проекта»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467FFB5-C13F-4251-8F82-3FFE19A5056A}"/>
              </a:ext>
            </a:extLst>
          </p:cNvPr>
          <p:cNvSpPr txBox="1"/>
          <p:nvPr/>
        </p:nvSpPr>
        <p:spPr>
          <a:xfrm>
            <a:off x="-10203865" y="179429"/>
            <a:ext cx="337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spc="300" dirty="0">
                <a:latin typeface="Century Schoolbook" panose="02040604050505020304" pitchFamily="18" charset="0"/>
              </a:rPr>
              <a:t>Тестирование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xmlns="" id="{D94D58F6-1359-44B1-843A-90CEED356218}"/>
              </a:ext>
            </a:extLst>
          </p:cNvPr>
          <p:cNvCxnSpPr>
            <a:cxnSpLocks/>
          </p:cNvCxnSpPr>
          <p:nvPr/>
        </p:nvCxnSpPr>
        <p:spPr>
          <a:xfrm>
            <a:off x="-10108171" y="869592"/>
            <a:ext cx="35934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АНО &quot;АИР&quot; Агентство инновационного развития Ульяновской облас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3" y="174567"/>
            <a:ext cx="1290840" cy="77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aisgorod.ru/img/retailops-wha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9" y="1138512"/>
            <a:ext cx="419100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5487628" y="427226"/>
            <a:ext cx="3523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Заключение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344" y="487783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707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4FD39AF1-9BD7-4A5A-8342-EC3A52C2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15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E5E01C5-47DF-40C2-882E-5D0680B0124B}"/>
              </a:ext>
            </a:extLst>
          </p:cNvPr>
          <p:cNvSpPr txBox="1"/>
          <p:nvPr/>
        </p:nvSpPr>
        <p:spPr>
          <a:xfrm>
            <a:off x="2577719" y="2411283"/>
            <a:ext cx="69826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>
                <a:solidFill>
                  <a:srgbClr val="002B82"/>
                </a:solidFill>
                <a:latin typeface="Bahnschrift" pitchFamily="34" charset="0"/>
              </a:rPr>
              <a:t>Спасибо за внимание!</a:t>
            </a:r>
          </a:p>
        </p:txBody>
      </p:sp>
      <p:pic>
        <p:nvPicPr>
          <p:cNvPr id="4" name="Picture 4" descr="АНО &quot;АИР&quot; Агентство инновационного развития Ульяновской област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3" y="174567"/>
            <a:ext cx="1290840" cy="77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АИС Город » О компани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7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3619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8CA6D043-9D33-44B0-A57F-E42FDF70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2</a:t>
            </a:fld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xmlns="" id="{166611FE-FE9F-4599-A7F5-6CF521D89860}"/>
              </a:ext>
            </a:extLst>
          </p:cNvPr>
          <p:cNvCxnSpPr>
            <a:cxnSpLocks/>
          </p:cNvCxnSpPr>
          <p:nvPr/>
        </p:nvCxnSpPr>
        <p:spPr>
          <a:xfrm flipV="1">
            <a:off x="429310" y="4597963"/>
            <a:ext cx="0" cy="954108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9AB353A-7473-4626-91FF-909164C141AF}"/>
              </a:ext>
            </a:extLst>
          </p:cNvPr>
          <p:cNvSpPr txBox="1"/>
          <p:nvPr/>
        </p:nvSpPr>
        <p:spPr>
          <a:xfrm>
            <a:off x="659447" y="1155123"/>
            <a:ext cx="10828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spc="300" dirty="0" smtClean="0">
                <a:solidFill>
                  <a:srgbClr val="F86512"/>
                </a:solidFill>
                <a:latin typeface="Bahnschrift" pitchFamily="34" charset="0"/>
                <a:ea typeface="Roboto Slab ExtraLight" pitchFamily="2" charset="0"/>
              </a:rPr>
              <a:t>Цель</a:t>
            </a:r>
            <a:r>
              <a:rPr lang="ru-RU" spc="300" dirty="0" smtClean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</a:rPr>
              <a:t> проектной работы </a:t>
            </a:r>
            <a:r>
              <a:rPr lang="ru-RU" sz="1600" dirty="0" smtClean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</a:rPr>
              <a:t>- 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</a:rPr>
              <a:t>разработка 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</a:rPr>
              <a:t>веб приложения системы лояльности для ООО «АИС Город»</a:t>
            </a:r>
            <a:endParaRPr lang="ru-RU" sz="1600" dirty="0">
              <a:solidFill>
                <a:srgbClr val="002B82"/>
              </a:solidFill>
              <a:latin typeface="Bahnschrift" pitchFamily="34" charset="0"/>
              <a:ea typeface="Roboto Slab ExtraLight" pitchFamily="2" charset="0"/>
            </a:endParaRPr>
          </a:p>
        </p:txBody>
      </p:sp>
      <p:pic>
        <p:nvPicPr>
          <p:cNvPr id="16" name="Picture 4" descr="АНО &quot;АИР&quot; Агентство инновационного развития Ульяновской област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3" y="174567"/>
            <a:ext cx="1290840" cy="77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АИС Город » О компани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36A13B3-DF4E-4E62-82F2-F0304AEE23FD}"/>
              </a:ext>
            </a:extLst>
          </p:cNvPr>
          <p:cNvSpPr txBox="1"/>
          <p:nvPr/>
        </p:nvSpPr>
        <p:spPr>
          <a:xfrm>
            <a:off x="843470" y="1806227"/>
            <a:ext cx="13821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spc="300" dirty="0" smtClean="0">
                <a:solidFill>
                  <a:srgbClr val="F86512"/>
                </a:solidFill>
                <a:latin typeface="Bahnschrift" pitchFamily="34" charset="0"/>
              </a:rPr>
              <a:t>Задачи</a:t>
            </a:r>
            <a:endParaRPr lang="ru-RU" sz="2200" b="1" spc="300" dirty="0">
              <a:solidFill>
                <a:srgbClr val="F86512"/>
              </a:solidFill>
              <a:latin typeface="Bahnschrift" pitchFamily="34" charset="0"/>
            </a:endParaRPr>
          </a:p>
        </p:txBody>
      </p: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xmlns="" id="{C0F12DF1-B6A2-45FB-9EBE-120E248E93B6}"/>
              </a:ext>
            </a:extLst>
          </p:cNvPr>
          <p:cNvGrpSpPr/>
          <p:nvPr/>
        </p:nvGrpSpPr>
        <p:grpSpPr>
          <a:xfrm>
            <a:off x="2548864" y="2400070"/>
            <a:ext cx="6686575" cy="779275"/>
            <a:chOff x="6851650" y="746740"/>
            <a:chExt cx="4820483" cy="77927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И</a:t>
              </a:r>
              <a:r>
                <a:rPr lang="x-none" sz="1300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зучить</a:t>
              </a:r>
              <a:r>
                <a:rPr lang="ru-RU" sz="1300" dirty="0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 алгоритм работы систем интернет-эквайринга на примере </a:t>
              </a:r>
              <a:r>
                <a:rPr lang="ru-RU" sz="13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проекта «АИС Город. Эквайринг»</a:t>
              </a:r>
              <a:endParaRPr lang="ru-RU" sz="13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019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Изучение </a:t>
              </a:r>
              <a:r>
                <a:rPr lang="ru-RU" sz="1600" dirty="0" smtClean="0">
                  <a:solidFill>
                    <a:srgbClr val="47A9FF"/>
                  </a:solidFill>
                  <a:latin typeface="Bahnschrift" pitchFamily="34" charset="0"/>
                </a:rPr>
                <a:t>системы интернет-эквайринга</a:t>
              </a:r>
              <a:endParaRPr lang="ru-RU" sz="1600" dirty="0">
                <a:solidFill>
                  <a:srgbClr val="47A9FF"/>
                </a:solidFill>
                <a:latin typeface="Bahnschrift" pitchFamily="34" charset="0"/>
              </a:endParaRPr>
            </a:p>
          </p:txBody>
        </p:sp>
      </p:grp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86" y="2527646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Группа 61">
            <a:extLst>
              <a:ext uri="{FF2B5EF4-FFF2-40B4-BE49-F238E27FC236}">
                <a16:creationId xmlns:a16="http://schemas.microsoft.com/office/drawing/2014/main" xmlns="" id="{C0F12DF1-B6A2-45FB-9EBE-120E248E93B6}"/>
              </a:ext>
            </a:extLst>
          </p:cNvPr>
          <p:cNvGrpSpPr/>
          <p:nvPr/>
        </p:nvGrpSpPr>
        <p:grpSpPr>
          <a:xfrm>
            <a:off x="2846358" y="3363298"/>
            <a:ext cx="6686575" cy="579220"/>
            <a:chOff x="6851650" y="746740"/>
            <a:chExt cx="4820483" cy="57922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И</a:t>
              </a:r>
              <a:r>
                <a:rPr lang="x-none" sz="1300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зучить</a:t>
              </a:r>
              <a:r>
                <a:rPr lang="ru-RU" sz="1300" dirty="0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 проекты личных кабинетов оплаты ЖКХ ООО «РИЦ» и ООО «</a:t>
              </a:r>
              <a:r>
                <a:rPr lang="ru-RU" sz="1300" dirty="0" err="1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Айти</a:t>
              </a:r>
              <a:r>
                <a:rPr lang="ru-RU" sz="1300" dirty="0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 Город»</a:t>
              </a:r>
              <a:endParaRPr lang="ru-RU" sz="13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810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Изучение </a:t>
              </a:r>
              <a:r>
                <a:rPr lang="ru-RU" sz="1600" dirty="0" smtClean="0">
                  <a:solidFill>
                    <a:srgbClr val="47A9FF"/>
                  </a:solidFill>
                  <a:latin typeface="Bahnschrift" pitchFamily="34" charset="0"/>
                </a:rPr>
                <a:t>системы личных кабинетов пользователей</a:t>
              </a:r>
              <a:endParaRPr lang="ru-RU" sz="1600" dirty="0">
                <a:solidFill>
                  <a:srgbClr val="47A9FF"/>
                </a:solidFill>
                <a:latin typeface="Bahnschrift" pitchFamily="34" charset="0"/>
              </a:endParaRPr>
            </a:p>
          </p:txBody>
        </p:sp>
      </p:grpSp>
      <p:pic>
        <p:nvPicPr>
          <p:cNvPr id="65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580" y="3490874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Группа 65">
            <a:extLst>
              <a:ext uri="{FF2B5EF4-FFF2-40B4-BE49-F238E27FC236}">
                <a16:creationId xmlns:a16="http://schemas.microsoft.com/office/drawing/2014/main" xmlns="" id="{C0F12DF1-B6A2-45FB-9EBE-120E248E93B6}"/>
              </a:ext>
            </a:extLst>
          </p:cNvPr>
          <p:cNvGrpSpPr/>
          <p:nvPr/>
        </p:nvGrpSpPr>
        <p:grpSpPr>
          <a:xfrm>
            <a:off x="3123905" y="4174045"/>
            <a:ext cx="6686575" cy="779275"/>
            <a:chOff x="6851650" y="746740"/>
            <a:chExt cx="4820483" cy="77927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Спроектировать основные методы взаимодействия и работы проекта системы лояльности</a:t>
              </a:r>
              <a:endParaRPr lang="ru-RU" sz="13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928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47A9FF"/>
                  </a:solidFill>
                  <a:latin typeface="Bahnschrift" pitchFamily="34" charset="0"/>
                </a:rPr>
                <a:t>Спроектировать систему лояльности ООО «АИС Город»</a:t>
              </a:r>
              <a:endParaRPr lang="ru-RU" sz="1600" dirty="0">
                <a:solidFill>
                  <a:srgbClr val="47A9FF"/>
                </a:solidFill>
                <a:latin typeface="Bahnschrift" pitchFamily="34" charset="0"/>
              </a:endParaRPr>
            </a:p>
          </p:txBody>
        </p:sp>
      </p:grpSp>
      <p:pic>
        <p:nvPicPr>
          <p:cNvPr id="69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27" y="430162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0" name="Группа 69">
            <a:extLst>
              <a:ext uri="{FF2B5EF4-FFF2-40B4-BE49-F238E27FC236}">
                <a16:creationId xmlns:a16="http://schemas.microsoft.com/office/drawing/2014/main" xmlns="" id="{C0F12DF1-B6A2-45FB-9EBE-120E248E93B6}"/>
              </a:ext>
            </a:extLst>
          </p:cNvPr>
          <p:cNvGrpSpPr/>
          <p:nvPr/>
        </p:nvGrpSpPr>
        <p:grpSpPr>
          <a:xfrm>
            <a:off x="3421399" y="5077149"/>
            <a:ext cx="6686575" cy="779275"/>
            <a:chOff x="6851650" y="746740"/>
            <a:chExt cx="4820483" cy="77927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Реализовать проект системы лояльности с учетом дальнейшей интеграции в систему ООО «АИС Город»</a:t>
              </a:r>
              <a:endParaRPr lang="ru-RU" sz="13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701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47A9FF"/>
                  </a:solidFill>
                  <a:latin typeface="Bahnschrift" pitchFamily="34" charset="0"/>
                </a:rPr>
                <a:t>Реализовать систему лояльности ООО «АИС Город»</a:t>
              </a:r>
              <a:endParaRPr lang="ru-RU" sz="1600" dirty="0">
                <a:solidFill>
                  <a:srgbClr val="47A9FF"/>
                </a:solidFill>
                <a:latin typeface="Bahnschrift" pitchFamily="34" charset="0"/>
              </a:endParaRPr>
            </a:p>
          </p:txBody>
        </p:sp>
      </p:grpSp>
      <p:pic>
        <p:nvPicPr>
          <p:cNvPr id="73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621" y="5204725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5" name="Группа 74">
            <a:extLst>
              <a:ext uri="{FF2B5EF4-FFF2-40B4-BE49-F238E27FC236}">
                <a16:creationId xmlns:a16="http://schemas.microsoft.com/office/drawing/2014/main" xmlns="" id="{C0F12DF1-B6A2-45FB-9EBE-120E248E93B6}"/>
              </a:ext>
            </a:extLst>
          </p:cNvPr>
          <p:cNvGrpSpPr/>
          <p:nvPr/>
        </p:nvGrpSpPr>
        <p:grpSpPr>
          <a:xfrm>
            <a:off x="3718893" y="5943193"/>
            <a:ext cx="6686575" cy="779275"/>
            <a:chOff x="6851650" y="746740"/>
            <a:chExt cx="4820483" cy="77927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Произвести тестирование проекта системы лояльности, оценить готовность к использованию</a:t>
              </a:r>
              <a:endParaRPr lang="ru-RU" sz="13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0349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47A9FF"/>
                  </a:solidFill>
                  <a:latin typeface="Bahnschrift" pitchFamily="34" charset="0"/>
                </a:rPr>
                <a:t>Протестировать разработанный продукт</a:t>
              </a:r>
              <a:endParaRPr lang="ru-RU" sz="1600" dirty="0">
                <a:solidFill>
                  <a:srgbClr val="47A9FF"/>
                </a:solidFill>
                <a:latin typeface="Bahnschrift" pitchFamily="34" charset="0"/>
              </a:endParaRPr>
            </a:p>
          </p:txBody>
        </p:sp>
      </p:grpSp>
      <p:pic>
        <p:nvPicPr>
          <p:cNvPr id="78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115" y="6070769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92773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416299" y="174567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Алгоритм работы стандартной системы интернет-эквайринга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44" name="Номер слайда 43">
            <a:extLst>
              <a:ext uri="{FF2B5EF4-FFF2-40B4-BE49-F238E27FC236}">
                <a16:creationId xmlns:a16="http://schemas.microsoft.com/office/drawing/2014/main" xmlns="" id="{420ECB19-C499-40CC-9648-2812AF37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>
                <a:solidFill>
                  <a:schemeClr val="tx1"/>
                </a:solidFill>
              </a:rPr>
              <a:pPr/>
              <a:t>3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13" name="Picture 4" descr="АНО &quot;АИР&quot; Агентство инновационного развития Ульяновской област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3" y="174567"/>
            <a:ext cx="1290840" cy="77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АИС Город » О компани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42" y="42445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93544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6BB4B28D-E979-4BA2-9337-B0503B57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>
                <a:solidFill>
                  <a:schemeClr val="tx1"/>
                </a:solidFill>
              </a:rPr>
              <a:pPr/>
              <a:t>4</a:t>
            </a:fld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5" name="линия">
            <a:extLst>
              <a:ext uri="{FF2B5EF4-FFF2-40B4-BE49-F238E27FC236}">
                <a16:creationId xmlns:a16="http://schemas.microsoft.com/office/drawing/2014/main" xmlns="" id="{2847F6A1-2518-415F-A064-C506E806D561}"/>
              </a:ext>
            </a:extLst>
          </p:cNvPr>
          <p:cNvCxnSpPr>
            <a:cxnSpLocks/>
          </p:cNvCxnSpPr>
          <p:nvPr/>
        </p:nvCxnSpPr>
        <p:spPr>
          <a:xfrm>
            <a:off x="443721" y="1036736"/>
            <a:ext cx="5112529" cy="0"/>
          </a:xfrm>
          <a:prstGeom prst="line">
            <a:avLst/>
          </a:prstGeom>
          <a:ln w="38100">
            <a:solidFill>
              <a:srgbClr val="47A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26E280C5-4332-4602-81E3-6E25804FC48F}"/>
              </a:ext>
            </a:extLst>
          </p:cNvPr>
          <p:cNvSpPr/>
          <p:nvPr/>
        </p:nvSpPr>
        <p:spPr>
          <a:xfrm>
            <a:off x="-11210343" y="5295054"/>
            <a:ext cx="873369" cy="87336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61A56B8-A4C7-4392-8D5C-AEC5AEFE8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8899" y="1796163"/>
            <a:ext cx="1932238" cy="139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F4089E67-DEEE-4194-B12E-AF49EFB8B17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6016" r="17073" b="4704"/>
          <a:stretch/>
        </p:blipFill>
        <p:spPr>
          <a:xfrm>
            <a:off x="-4957717" y="1340122"/>
            <a:ext cx="2291659" cy="246780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81095ADE-D616-4111-AD0F-CA289FB0AB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33099" y="1247028"/>
            <a:ext cx="4368219" cy="39956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441D269-E892-434E-B052-79B107B0EED9}"/>
              </a:ext>
            </a:extLst>
          </p:cNvPr>
          <p:cNvSpPr txBox="1"/>
          <p:nvPr/>
        </p:nvSpPr>
        <p:spPr>
          <a:xfrm>
            <a:off x="-11402967" y="5529494"/>
            <a:ext cx="45370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Cormorant Infant" panose="00000500000000000000" pitchFamily="2" charset="-52"/>
              </a:rPr>
              <a:t>На данный момент все проекты ведутся в</a:t>
            </a:r>
          </a:p>
          <a:p>
            <a:pPr algn="ctr"/>
            <a:r>
              <a:rPr lang="en-US" sz="1600" dirty="0">
                <a:solidFill>
                  <a:srgbClr val="00B050"/>
                </a:solidFill>
                <a:latin typeface="Cormorant Infant" panose="00000500000000000000" pitchFamily="2" charset="-52"/>
              </a:rPr>
              <a:t>Excel</a:t>
            </a:r>
            <a:r>
              <a:rPr lang="ru-RU" sz="1600" dirty="0">
                <a:latin typeface="Cormorant Infant" panose="00000500000000000000" pitchFamily="2" charset="-52"/>
              </a:rPr>
              <a:t> таблицах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xmlns="" id="{677FB33A-D68D-4F3B-ACB4-CE64927D5382}"/>
              </a:ext>
            </a:extLst>
          </p:cNvPr>
          <p:cNvGrpSpPr/>
          <p:nvPr/>
        </p:nvGrpSpPr>
        <p:grpSpPr>
          <a:xfrm>
            <a:off x="-5349757" y="420605"/>
            <a:ext cx="5287890" cy="593401"/>
            <a:chOff x="6496123" y="1188349"/>
            <a:chExt cx="5287890" cy="59340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38F91F2B-1B54-46E4-A2F1-B5D3B3E61ED2}"/>
                </a:ext>
              </a:extLst>
            </p:cNvPr>
            <p:cNvSpPr txBox="1"/>
            <p:nvPr/>
          </p:nvSpPr>
          <p:spPr>
            <a:xfrm>
              <a:off x="6959600" y="1196975"/>
              <a:ext cx="482441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1600" dirty="0">
                  <a:latin typeface="Cormorant Infant" panose="00000500000000000000" pitchFamily="2" charset="-52"/>
                </a:rPr>
                <a:t>Информация вводится после общения на </a:t>
              </a:r>
              <a:r>
                <a:rPr lang="ru-RU" sz="1600" dirty="0">
                  <a:solidFill>
                    <a:srgbClr val="0070C0"/>
                  </a:solidFill>
                  <a:latin typeface="Cormorant Infant" panose="00000500000000000000" pitchFamily="2" charset="-52"/>
                </a:rPr>
                <a:t>планерках</a:t>
              </a:r>
              <a:r>
                <a:rPr lang="ru-RU" sz="1600" dirty="0">
                  <a:latin typeface="Cormorant Infant" panose="00000500000000000000" pitchFamily="2" charset="-52"/>
                </a:rPr>
                <a:t> и </a:t>
              </a:r>
              <a:r>
                <a:rPr lang="ru-RU" sz="1600" dirty="0">
                  <a:solidFill>
                    <a:srgbClr val="0070C0"/>
                  </a:solidFill>
                  <a:latin typeface="Cormorant Infant" panose="00000500000000000000" pitchFamily="2" charset="-52"/>
                </a:rPr>
                <a:t>переписках</a:t>
              </a:r>
              <a:r>
                <a:rPr lang="ru-RU" sz="1600" dirty="0">
                  <a:latin typeface="Cormorant Infant" panose="00000500000000000000" pitchFamily="2" charset="-52"/>
                </a:rPr>
                <a:t> по почте.</a:t>
              </a:r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xmlns="" id="{EC743398-6A43-44D5-A088-1A9ED3F2C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6123" y="1188349"/>
              <a:ext cx="380085" cy="380085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FBC9C07-32D2-40B4-B60A-B7B655F30EE1}"/>
              </a:ext>
            </a:extLst>
          </p:cNvPr>
          <p:cNvSpPr txBox="1"/>
          <p:nvPr/>
        </p:nvSpPr>
        <p:spPr>
          <a:xfrm>
            <a:off x="-4886280" y="4483055"/>
            <a:ext cx="48244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latin typeface="Raleway Light" pitchFamily="2" charset="-52"/>
              </a:rPr>
              <a:t>Необходимо автоматизировать процесс управления проектами, создав веб-приложение «Система управления проектами», включающее модули: «Администрирование» и «Проекты»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xmlns="" id="{0102AD6C-8061-4DD1-8C93-CB64726D9349}"/>
              </a:ext>
            </a:extLst>
          </p:cNvPr>
          <p:cNvCxnSpPr>
            <a:cxnSpLocks/>
          </p:cNvCxnSpPr>
          <p:nvPr/>
        </p:nvCxnSpPr>
        <p:spPr>
          <a:xfrm>
            <a:off x="-4955104" y="4408105"/>
            <a:ext cx="0" cy="1082099"/>
          </a:xfrm>
          <a:prstGeom prst="line">
            <a:avLst/>
          </a:prstGeom>
          <a:ln>
            <a:solidFill>
              <a:srgbClr val="F91778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6" name="Picture 4" descr="АНО &quot;АИР&quot; Агентство инновационного развития Ульяновской области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3" y="174567"/>
            <a:ext cx="1290840" cy="77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АИС Город » О компании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416299" y="174567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Проект личных кабинетов пользователей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42" y="42445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50925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87D73AA6-E9BE-4868-8EC4-659BBC27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5</a:t>
            </a:fld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5" name="линия">
            <a:extLst>
              <a:ext uri="{FF2B5EF4-FFF2-40B4-BE49-F238E27FC236}">
                <a16:creationId xmlns:a16="http://schemas.microsoft.com/office/drawing/2014/main" xmlns="" id="{306D1CEF-11F8-4575-8F50-1C8E8EE9FC32}"/>
              </a:ext>
            </a:extLst>
          </p:cNvPr>
          <p:cNvCxnSpPr>
            <a:cxnSpLocks/>
          </p:cNvCxnSpPr>
          <p:nvPr/>
        </p:nvCxnSpPr>
        <p:spPr>
          <a:xfrm>
            <a:off x="443721" y="1036736"/>
            <a:ext cx="6321669" cy="0"/>
          </a:xfrm>
          <a:prstGeom prst="line">
            <a:avLst/>
          </a:prstGeom>
          <a:ln w="38100">
            <a:solidFill>
              <a:srgbClr val="47A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xmlns="" id="{7AC06196-0706-4235-BF40-F4AEC4F5BCD9}"/>
              </a:ext>
            </a:extLst>
          </p:cNvPr>
          <p:cNvGrpSpPr/>
          <p:nvPr/>
        </p:nvGrpSpPr>
        <p:grpSpPr>
          <a:xfrm>
            <a:off x="4314962" y="1820174"/>
            <a:ext cx="3389863" cy="3389863"/>
            <a:chOff x="4314962" y="1820174"/>
            <a:chExt cx="3389863" cy="3389863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xmlns="" id="{B2EE98E4-2CD1-4979-9C04-6E8CD12D2628}"/>
                </a:ext>
              </a:extLst>
            </p:cNvPr>
            <p:cNvSpPr/>
            <p:nvPr/>
          </p:nvSpPr>
          <p:spPr>
            <a:xfrm>
              <a:off x="5055079" y="2488727"/>
              <a:ext cx="1981193" cy="1981193"/>
            </a:xfrm>
            <a:prstGeom prst="ellipse">
              <a:avLst/>
            </a:prstGeom>
            <a:solidFill>
              <a:srgbClr val="002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Круг: прозрачная заливка 7">
              <a:extLst>
                <a:ext uri="{FF2B5EF4-FFF2-40B4-BE49-F238E27FC236}">
                  <a16:creationId xmlns:a16="http://schemas.microsoft.com/office/drawing/2014/main" xmlns="" id="{D1C1E8E1-429C-4827-B674-C646F3473717}"/>
                </a:ext>
              </a:extLst>
            </p:cNvPr>
            <p:cNvSpPr/>
            <p:nvPr/>
          </p:nvSpPr>
          <p:spPr>
            <a:xfrm>
              <a:off x="4314962" y="1820174"/>
              <a:ext cx="3389863" cy="3389863"/>
            </a:xfrm>
            <a:prstGeom prst="donut">
              <a:avLst>
                <a:gd name="adj" fmla="val 393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xmlns="" id="{DAD73B74-D7AB-4E10-8AD7-41BA4F1D0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716" y="2542098"/>
              <a:ext cx="1773804" cy="1773804"/>
            </a:xfrm>
            <a:prstGeom prst="rect">
              <a:avLst/>
            </a:prstGeom>
          </p:spPr>
        </p:pic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xmlns="" id="{6B0E1088-2008-43B7-9D38-FFE07BB4F169}"/>
              </a:ext>
            </a:extLst>
          </p:cNvPr>
          <p:cNvGrpSpPr/>
          <p:nvPr/>
        </p:nvGrpSpPr>
        <p:grpSpPr>
          <a:xfrm>
            <a:off x="7334485" y="1807126"/>
            <a:ext cx="4109101" cy="461665"/>
            <a:chOff x="7334485" y="1807126"/>
            <a:chExt cx="4109101" cy="46166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71DE0A3B-8979-443F-A312-6DF5E80CD4F6}"/>
                </a:ext>
              </a:extLst>
            </p:cNvPr>
            <p:cNvSpPr txBox="1"/>
            <p:nvPr/>
          </p:nvSpPr>
          <p:spPr>
            <a:xfrm>
              <a:off x="7334485" y="1807126"/>
              <a:ext cx="262746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200" dirty="0">
                  <a:solidFill>
                    <a:schemeClr val="bg2">
                      <a:lumMod val="25000"/>
                    </a:schemeClr>
                  </a:solidFill>
                  <a:latin typeface="Cormorant Infant" panose="00000500000000000000" pitchFamily="2" charset="-52"/>
                  <a:ea typeface="MS Mincho" panose="02020609040205080304" pitchFamily="49" charset="-128"/>
                </a:rPr>
                <a:t>О</a:t>
              </a:r>
              <a:r>
                <a:rPr lang="ru-RU" sz="1200" dirty="0">
                  <a:solidFill>
                    <a:schemeClr val="bg2">
                      <a:lumMod val="25000"/>
                    </a:schemeClr>
                  </a:solidFill>
                  <a:effectLst/>
                  <a:latin typeface="Cormorant Infant" panose="00000500000000000000" pitchFamily="2" charset="-52"/>
                  <a:ea typeface="MS Mincho" panose="02020609040205080304" pitchFamily="49" charset="-128"/>
                </a:rPr>
                <a:t>ткрытый и бесплатный HTML, CSS и JS фреймворк</a:t>
              </a:r>
            </a:p>
          </p:txBody>
        </p: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xmlns="" id="{20C687ED-F5C2-4DB3-841F-F2BBA82E04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0" t="37005" r="6354" b="36495"/>
            <a:stretch/>
          </p:blipFill>
          <p:spPr bwMode="auto">
            <a:xfrm>
              <a:off x="10504450" y="1860990"/>
              <a:ext cx="939136" cy="211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xmlns="" id="{CB001283-B6C1-42DE-B2F1-BC1225635BA3}"/>
              </a:ext>
            </a:extLst>
          </p:cNvPr>
          <p:cNvGrpSpPr/>
          <p:nvPr/>
        </p:nvGrpSpPr>
        <p:grpSpPr>
          <a:xfrm>
            <a:off x="7177583" y="1351210"/>
            <a:ext cx="1432875" cy="647178"/>
            <a:chOff x="7177583" y="1351210"/>
            <a:chExt cx="1432875" cy="647178"/>
          </a:xfrm>
        </p:grpSpPr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xmlns="" id="{D4F22C56-D2AF-4FF2-9591-AABF344B7C9C}"/>
                </a:ext>
              </a:extLst>
            </p:cNvPr>
            <p:cNvSpPr/>
            <p:nvPr/>
          </p:nvSpPr>
          <p:spPr>
            <a:xfrm>
              <a:off x="7177583" y="1351210"/>
              <a:ext cx="647178" cy="64717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63D6B98A-95B9-402F-93C4-55D08AFFA280}"/>
                </a:ext>
              </a:extLst>
            </p:cNvPr>
            <p:cNvSpPr txBox="1"/>
            <p:nvPr/>
          </p:nvSpPr>
          <p:spPr>
            <a:xfrm>
              <a:off x="7306977" y="1505522"/>
              <a:ext cx="130348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en-US" sz="1600" b="1" dirty="0">
                  <a:latin typeface="Raleway Medium" pitchFamily="2" charset="-52"/>
                  <a:ea typeface="Times New Roman" panose="02020603050405020304" pitchFamily="18" charset="0"/>
                </a:rPr>
                <a:t>Bootstrap</a:t>
              </a:r>
              <a:endParaRPr lang="ru-RU" sz="1600" b="1" dirty="0">
                <a:effectLst/>
                <a:latin typeface="Raleway Medium" pitchFamily="2" charset="-52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xmlns="" id="{A1854EFD-7FE9-40E6-8A1D-E2E52F464510}"/>
              </a:ext>
            </a:extLst>
          </p:cNvPr>
          <p:cNvGrpSpPr/>
          <p:nvPr/>
        </p:nvGrpSpPr>
        <p:grpSpPr>
          <a:xfrm>
            <a:off x="7929329" y="3889972"/>
            <a:ext cx="3710580" cy="721288"/>
            <a:chOff x="7929329" y="3889972"/>
            <a:chExt cx="3710580" cy="721288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xmlns="" id="{D8DD109A-5925-4EA3-8EE8-743BEE07CE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9" t="20185" r="18386" b="23257"/>
            <a:stretch/>
          </p:blipFill>
          <p:spPr bwMode="auto">
            <a:xfrm>
              <a:off x="10842634" y="3889972"/>
              <a:ext cx="797275" cy="721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098B258C-6796-4291-83FF-1D0079449437}"/>
                </a:ext>
              </a:extLst>
            </p:cNvPr>
            <p:cNvSpPr txBox="1"/>
            <p:nvPr/>
          </p:nvSpPr>
          <p:spPr>
            <a:xfrm>
              <a:off x="7929329" y="3964929"/>
              <a:ext cx="262746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200" dirty="0">
                  <a:solidFill>
                    <a:schemeClr val="bg2">
                      <a:lumMod val="25000"/>
                    </a:schemeClr>
                  </a:solidFill>
                  <a:latin typeface="Cormorant Infant" panose="00000500000000000000" pitchFamily="2" charset="-52"/>
                  <a:ea typeface="MS Mincho" panose="02020609040205080304" pitchFamily="49" charset="-128"/>
                </a:rPr>
                <a:t>Кроссплатформенный фреймворк с открытым исходным кодом для разработки веб-приложений</a:t>
              </a:r>
              <a:endParaRPr lang="ru-RU" sz="1200" dirty="0">
                <a:solidFill>
                  <a:schemeClr val="bg2">
                    <a:lumMod val="25000"/>
                  </a:schemeClr>
                </a:solidFill>
                <a:effectLst/>
                <a:latin typeface="Cormorant Infant" panose="00000500000000000000" pitchFamily="2" charset="-52"/>
                <a:ea typeface="MS Mincho" panose="02020609040205080304" pitchFamily="49" charset="-128"/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xmlns="" id="{50CFC7D7-ACFD-4130-BE98-A6FEDF54BA4C}"/>
              </a:ext>
            </a:extLst>
          </p:cNvPr>
          <p:cNvGrpSpPr/>
          <p:nvPr/>
        </p:nvGrpSpPr>
        <p:grpSpPr>
          <a:xfrm>
            <a:off x="7789042" y="3509013"/>
            <a:ext cx="1781557" cy="647178"/>
            <a:chOff x="7789042" y="3509013"/>
            <a:chExt cx="1781557" cy="647178"/>
          </a:xfrm>
        </p:grpSpPr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xmlns="" id="{A3388E4F-5D46-44C7-A350-F51E12F7015F}"/>
                </a:ext>
              </a:extLst>
            </p:cNvPr>
            <p:cNvSpPr/>
            <p:nvPr/>
          </p:nvSpPr>
          <p:spPr>
            <a:xfrm>
              <a:off x="7789042" y="3509013"/>
              <a:ext cx="647178" cy="64717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E4DBBEC7-7944-4809-9E8C-2A4A7E0B493F}"/>
                </a:ext>
              </a:extLst>
            </p:cNvPr>
            <p:cNvSpPr txBox="1"/>
            <p:nvPr/>
          </p:nvSpPr>
          <p:spPr>
            <a:xfrm>
              <a:off x="7901821" y="3663325"/>
              <a:ext cx="16687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en-US" sz="1600" b="1" dirty="0">
                  <a:latin typeface="Raleway Medium" pitchFamily="2" charset="-52"/>
                  <a:ea typeface="Times New Roman" panose="02020603050405020304" pitchFamily="18" charset="0"/>
                </a:rPr>
                <a:t>ASP.NET Core</a:t>
              </a:r>
              <a:endParaRPr lang="ru-RU" sz="1600" b="1" dirty="0">
                <a:effectLst/>
                <a:latin typeface="Raleway Medium" pitchFamily="2" charset="-52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xmlns="" id="{BFEE9913-86D0-442A-B123-98E8C6048A01}"/>
              </a:ext>
            </a:extLst>
          </p:cNvPr>
          <p:cNvGrpSpPr/>
          <p:nvPr/>
        </p:nvGrpSpPr>
        <p:grpSpPr>
          <a:xfrm>
            <a:off x="4746244" y="5938571"/>
            <a:ext cx="4769168" cy="646331"/>
            <a:chOff x="4746244" y="5938571"/>
            <a:chExt cx="4769168" cy="646331"/>
          </a:xfrm>
        </p:grpSpPr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xmlns="" id="{BB5A6106-05DF-4F31-B019-3DC31E911B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178" b="38001"/>
            <a:stretch/>
          </p:blipFill>
          <p:spPr bwMode="auto">
            <a:xfrm>
              <a:off x="7589855" y="6023691"/>
              <a:ext cx="1925557" cy="298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5350D53F-5409-4F31-80CA-282CC9485A57}"/>
                </a:ext>
              </a:extLst>
            </p:cNvPr>
            <p:cNvSpPr txBox="1"/>
            <p:nvPr/>
          </p:nvSpPr>
          <p:spPr>
            <a:xfrm>
              <a:off x="4746244" y="5938571"/>
              <a:ext cx="262746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200" dirty="0">
                  <a:solidFill>
                    <a:schemeClr val="bg2">
                      <a:lumMod val="25000"/>
                    </a:schemeClr>
                  </a:solidFill>
                  <a:latin typeface="Cormorant Infant" panose="00000500000000000000" pitchFamily="2" charset="-52"/>
                  <a:ea typeface="MS Mincho" panose="02020609040205080304" pitchFamily="49" charset="-128"/>
                </a:rPr>
                <a:t>Система управления реляционными базами данных (СУБД) с открытым исходным кодом</a:t>
              </a:r>
              <a:endParaRPr lang="ru-RU" sz="1200" dirty="0">
                <a:solidFill>
                  <a:schemeClr val="bg2">
                    <a:lumMod val="25000"/>
                  </a:schemeClr>
                </a:solidFill>
                <a:effectLst/>
                <a:latin typeface="Cormorant Infant" panose="00000500000000000000" pitchFamily="2" charset="-52"/>
                <a:ea typeface="MS Mincho" panose="02020609040205080304" pitchFamily="49" charset="-128"/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xmlns="" id="{78A838BC-1462-459B-9603-1B0BB241EA2B}"/>
              </a:ext>
            </a:extLst>
          </p:cNvPr>
          <p:cNvGrpSpPr/>
          <p:nvPr/>
        </p:nvGrpSpPr>
        <p:grpSpPr>
          <a:xfrm>
            <a:off x="4606681" y="5460796"/>
            <a:ext cx="1780833" cy="647178"/>
            <a:chOff x="4606681" y="5460796"/>
            <a:chExt cx="1780833" cy="647178"/>
          </a:xfrm>
        </p:grpSpPr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xmlns="" id="{C2085A94-926A-4161-AFA0-A3401047707F}"/>
                </a:ext>
              </a:extLst>
            </p:cNvPr>
            <p:cNvSpPr/>
            <p:nvPr/>
          </p:nvSpPr>
          <p:spPr>
            <a:xfrm>
              <a:off x="4606681" y="5460796"/>
              <a:ext cx="647178" cy="64717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9DE8F6D1-0845-4BD1-99A3-2EBA75A058E3}"/>
                </a:ext>
              </a:extLst>
            </p:cNvPr>
            <p:cNvSpPr txBox="1"/>
            <p:nvPr/>
          </p:nvSpPr>
          <p:spPr>
            <a:xfrm>
              <a:off x="4718736" y="5636967"/>
              <a:ext cx="16687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en-US" sz="1600" b="1" dirty="0">
                  <a:latin typeface="Raleway Medium" pitchFamily="2" charset="-52"/>
                  <a:ea typeface="Times New Roman" panose="02020603050405020304" pitchFamily="18" charset="0"/>
                </a:rPr>
                <a:t>PostgreSQL</a:t>
              </a:r>
              <a:endParaRPr lang="ru-RU" sz="1600" b="1" dirty="0">
                <a:effectLst/>
                <a:latin typeface="Raleway Medium" pitchFamily="2" charset="-52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xmlns="" id="{76CA2B74-01F2-4A23-8063-DBB29CDBD970}"/>
              </a:ext>
            </a:extLst>
          </p:cNvPr>
          <p:cNvGrpSpPr/>
          <p:nvPr/>
        </p:nvGrpSpPr>
        <p:grpSpPr>
          <a:xfrm>
            <a:off x="466122" y="3641241"/>
            <a:ext cx="3729535" cy="1077005"/>
            <a:chOff x="466122" y="3641241"/>
            <a:chExt cx="3729535" cy="1077005"/>
          </a:xfrm>
        </p:grpSpPr>
        <p:pic>
          <p:nvPicPr>
            <p:cNvPr id="2062" name="Picture 14">
              <a:extLst>
                <a:ext uri="{FF2B5EF4-FFF2-40B4-BE49-F238E27FC236}">
                  <a16:creationId xmlns:a16="http://schemas.microsoft.com/office/drawing/2014/main" xmlns="" id="{20B32FDD-722A-4125-96D8-2C387E972B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85" t="6610" r="5657" b="9209"/>
            <a:stretch/>
          </p:blipFill>
          <p:spPr bwMode="auto">
            <a:xfrm>
              <a:off x="466122" y="3641241"/>
              <a:ext cx="1794141" cy="525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8DEDDB35-3228-406E-BADD-23C3BDF7367B}"/>
                </a:ext>
              </a:extLst>
            </p:cNvPr>
            <p:cNvSpPr txBox="1"/>
            <p:nvPr/>
          </p:nvSpPr>
          <p:spPr>
            <a:xfrm>
              <a:off x="1568191" y="4071915"/>
              <a:ext cx="262746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200" dirty="0">
                  <a:solidFill>
                    <a:schemeClr val="bg2">
                      <a:lumMod val="25000"/>
                    </a:schemeClr>
                  </a:solidFill>
                  <a:latin typeface="Cormorant Infant" panose="00000500000000000000" pitchFamily="2" charset="-52"/>
                  <a:ea typeface="MS Mincho" panose="02020609040205080304" pitchFamily="49" charset="-128"/>
                </a:rPr>
                <a:t>Программный продукт для администрирования и разработки баз данных </a:t>
              </a:r>
              <a:r>
                <a:rPr lang="ru-RU" sz="1200" dirty="0" err="1">
                  <a:solidFill>
                    <a:schemeClr val="bg2">
                      <a:lumMod val="25000"/>
                    </a:schemeClr>
                  </a:solidFill>
                  <a:latin typeface="Cormorant Infant" panose="00000500000000000000" pitchFamily="2" charset="-52"/>
                  <a:ea typeface="MS Mincho" panose="02020609040205080304" pitchFamily="49" charset="-128"/>
                </a:rPr>
                <a:t>PostgreSQL</a:t>
              </a:r>
              <a:endParaRPr lang="ru-RU" sz="1200" dirty="0">
                <a:solidFill>
                  <a:schemeClr val="bg2">
                    <a:lumMod val="25000"/>
                  </a:schemeClr>
                </a:solidFill>
                <a:effectLst/>
                <a:latin typeface="Cormorant Infant" panose="00000500000000000000" pitchFamily="2" charset="-52"/>
                <a:ea typeface="MS Mincho" panose="02020609040205080304" pitchFamily="49" charset="-128"/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xmlns="" id="{B5E9097F-27FB-410D-9562-7FBF5E5EB73D}"/>
              </a:ext>
            </a:extLst>
          </p:cNvPr>
          <p:cNvGrpSpPr/>
          <p:nvPr/>
        </p:nvGrpSpPr>
        <p:grpSpPr>
          <a:xfrm>
            <a:off x="2851303" y="3577002"/>
            <a:ext cx="1449348" cy="647178"/>
            <a:chOff x="2851303" y="3577002"/>
            <a:chExt cx="1449348" cy="647178"/>
          </a:xfrm>
        </p:grpSpPr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xmlns="" id="{5A8DE75C-396B-44C0-A63F-C58D5629F92C}"/>
                </a:ext>
              </a:extLst>
            </p:cNvPr>
            <p:cNvSpPr/>
            <p:nvPr/>
          </p:nvSpPr>
          <p:spPr>
            <a:xfrm>
              <a:off x="2851303" y="3577002"/>
              <a:ext cx="647178" cy="64717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C62A4D0E-DFC6-4C2E-9F02-F1AF37BBCA8A}"/>
                </a:ext>
              </a:extLst>
            </p:cNvPr>
            <p:cNvSpPr txBox="1"/>
            <p:nvPr/>
          </p:nvSpPr>
          <p:spPr>
            <a:xfrm>
              <a:off x="3000380" y="3734681"/>
              <a:ext cx="130027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en-US" sz="1600" b="1" dirty="0">
                  <a:effectLst/>
                  <a:latin typeface="Raleway Medium" pitchFamily="2" charset="-52"/>
                  <a:ea typeface="Times New Roman" panose="02020603050405020304" pitchFamily="18" charset="0"/>
                </a:rPr>
                <a:t>pgAdmin4</a:t>
              </a:r>
              <a:endParaRPr lang="ru-RU" sz="1600" b="1" dirty="0">
                <a:effectLst/>
                <a:latin typeface="Raleway Medium" pitchFamily="2" charset="-52"/>
                <a:ea typeface="Times New Roman" panose="02020603050405020304" pitchFamily="18" charset="0"/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xmlns="" id="{279AE22F-3138-4383-8BEE-0ED96A624206}"/>
              </a:ext>
            </a:extLst>
          </p:cNvPr>
          <p:cNvGrpSpPr/>
          <p:nvPr/>
        </p:nvGrpSpPr>
        <p:grpSpPr>
          <a:xfrm>
            <a:off x="485156" y="1505522"/>
            <a:ext cx="4219382" cy="820768"/>
            <a:chOff x="485156" y="1505522"/>
            <a:chExt cx="4219382" cy="820768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xmlns="" id="{A9BE73A8-FAF3-4D59-9A35-057DA1A75D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3" b="19636"/>
            <a:stretch/>
          </p:blipFill>
          <p:spPr bwMode="auto">
            <a:xfrm>
              <a:off x="485156" y="1505522"/>
              <a:ext cx="1451627" cy="433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F323D2BF-96D8-4D61-85EB-0D788EE96DE6}"/>
                </a:ext>
              </a:extLst>
            </p:cNvPr>
            <p:cNvSpPr txBox="1"/>
            <p:nvPr/>
          </p:nvSpPr>
          <p:spPr>
            <a:xfrm>
              <a:off x="1936784" y="1864625"/>
              <a:ext cx="27677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200" dirty="0">
                  <a:solidFill>
                    <a:schemeClr val="bg2">
                      <a:lumMod val="25000"/>
                    </a:schemeClr>
                  </a:solidFill>
                  <a:latin typeface="Cormorant Infant" panose="00000500000000000000" pitchFamily="2" charset="-52"/>
                  <a:ea typeface="MS Mincho" panose="02020609040205080304" pitchFamily="49" charset="-128"/>
                </a:rPr>
                <a:t>Быстрая небольшая библиотека </a:t>
              </a:r>
              <a:r>
                <a:rPr lang="ru-RU" sz="1200" dirty="0" err="1">
                  <a:solidFill>
                    <a:schemeClr val="bg2">
                      <a:lumMod val="25000"/>
                    </a:schemeClr>
                  </a:solidFill>
                  <a:latin typeface="Cormorant Infant" panose="00000500000000000000" pitchFamily="2" charset="-52"/>
                  <a:ea typeface="MS Mincho" panose="02020609040205080304" pitchFamily="49" charset="-128"/>
                </a:rPr>
                <a:t>JavaScript</a:t>
              </a:r>
              <a:r>
                <a:rPr lang="ru-RU" sz="1200" dirty="0">
                  <a:solidFill>
                    <a:schemeClr val="bg2">
                      <a:lumMod val="25000"/>
                    </a:schemeClr>
                  </a:solidFill>
                  <a:latin typeface="Cormorant Infant" panose="00000500000000000000" pitchFamily="2" charset="-52"/>
                  <a:ea typeface="MS Mincho" panose="02020609040205080304" pitchFamily="49" charset="-128"/>
                </a:rPr>
                <a:t> с богатыми возможностями</a:t>
              </a:r>
              <a:endParaRPr lang="ru-RU" sz="1200" dirty="0">
                <a:solidFill>
                  <a:schemeClr val="bg2">
                    <a:lumMod val="25000"/>
                  </a:schemeClr>
                </a:solidFill>
                <a:effectLst/>
                <a:latin typeface="Cormorant Infant" panose="00000500000000000000" pitchFamily="2" charset="-52"/>
                <a:ea typeface="MS Mincho" panose="02020609040205080304" pitchFamily="49" charset="-128"/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xmlns="" id="{8D3529F2-3AC3-4306-8C55-11CBEF6A6715}"/>
              </a:ext>
            </a:extLst>
          </p:cNvPr>
          <p:cNvGrpSpPr/>
          <p:nvPr/>
        </p:nvGrpSpPr>
        <p:grpSpPr>
          <a:xfrm>
            <a:off x="3807189" y="1390780"/>
            <a:ext cx="1173896" cy="647178"/>
            <a:chOff x="3807189" y="1390780"/>
            <a:chExt cx="1173896" cy="647178"/>
          </a:xfrm>
        </p:grpSpPr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xmlns="" id="{D8EB39D2-BC0B-46D0-9B8A-0B9D76660337}"/>
                </a:ext>
              </a:extLst>
            </p:cNvPr>
            <p:cNvSpPr/>
            <p:nvPr/>
          </p:nvSpPr>
          <p:spPr>
            <a:xfrm>
              <a:off x="3807189" y="1390780"/>
              <a:ext cx="647178" cy="64717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EE9A4C7F-3CCF-43D4-9D2E-84A1172C8E68}"/>
                </a:ext>
              </a:extLst>
            </p:cNvPr>
            <p:cNvSpPr txBox="1"/>
            <p:nvPr/>
          </p:nvSpPr>
          <p:spPr>
            <a:xfrm>
              <a:off x="3980828" y="1539188"/>
              <a:ext cx="10002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en-US" sz="1600" b="1" dirty="0">
                  <a:latin typeface="Raleway Medium" pitchFamily="2" charset="-52"/>
                  <a:ea typeface="Times New Roman" panose="02020603050405020304" pitchFamily="18" charset="0"/>
                </a:rPr>
                <a:t>jQuery</a:t>
              </a:r>
              <a:endParaRPr lang="ru-RU" sz="1600" b="1" dirty="0">
                <a:effectLst/>
                <a:latin typeface="Raleway Medium" pitchFamily="2" charset="-52"/>
                <a:ea typeface="Times New Roman" panose="02020603050405020304" pitchFamily="18" charset="0"/>
              </a:endParaRPr>
            </a:p>
          </p:txBody>
        </p:sp>
      </p:grpSp>
      <p:sp>
        <p:nvSpPr>
          <p:cNvPr id="25" name="Овал 24">
            <a:extLst>
              <a:ext uri="{FF2B5EF4-FFF2-40B4-BE49-F238E27FC236}">
                <a16:creationId xmlns:a16="http://schemas.microsoft.com/office/drawing/2014/main" xmlns="" id="{25D0F594-E637-4696-9EA5-C10BFA9DC0E6}"/>
              </a:ext>
            </a:extLst>
          </p:cNvPr>
          <p:cNvSpPr/>
          <p:nvPr/>
        </p:nvSpPr>
        <p:spPr>
          <a:xfrm>
            <a:off x="4684231" y="1892563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xmlns="" id="{C1966F51-3C35-4B8E-B7F7-07B01BC494C5}"/>
              </a:ext>
            </a:extLst>
          </p:cNvPr>
          <p:cNvSpPr/>
          <p:nvPr/>
        </p:nvSpPr>
        <p:spPr>
          <a:xfrm>
            <a:off x="6677460" y="1872311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018D9849-2587-4129-BD35-9FA3FD5BC6BE}"/>
              </a:ext>
            </a:extLst>
          </p:cNvPr>
          <p:cNvSpPr/>
          <p:nvPr/>
        </p:nvSpPr>
        <p:spPr>
          <a:xfrm>
            <a:off x="7307716" y="3629286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6BA62742-2DF8-40D0-A1FD-236C096A3AA4}"/>
              </a:ext>
            </a:extLst>
          </p:cNvPr>
          <p:cNvSpPr/>
          <p:nvPr/>
        </p:nvSpPr>
        <p:spPr>
          <a:xfrm>
            <a:off x="5799527" y="4832818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xmlns="" id="{BDB6D750-915E-4CC2-AB97-B1AB52819E9B}"/>
              </a:ext>
            </a:extLst>
          </p:cNvPr>
          <p:cNvSpPr/>
          <p:nvPr/>
        </p:nvSpPr>
        <p:spPr>
          <a:xfrm>
            <a:off x="4154457" y="3565516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9" name="Picture 4" descr="АНО &quot;АИР&quot; Агентство инновационного развития Ульяновской области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3" y="174567"/>
            <a:ext cx="1290840" cy="77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АИС Город » О компании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416299" y="329273"/>
            <a:ext cx="5401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Технологии разработки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54" name="Picture 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68" y="36898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04232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00"/>
                            </p:stCondLst>
                            <p:childTnLst>
                              <p:par>
                                <p:cTn id="15" presetID="2" presetClass="entr" presetSubtype="2" decel="2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1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0"/>
                            </p:stCondLst>
                            <p:childTnLst>
                              <p:par>
                                <p:cTn id="26" presetID="2" presetClass="entr" presetSubtype="2" decel="2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8" decel="2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1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300"/>
                            </p:stCondLst>
                            <p:childTnLst>
                              <p:par>
                                <p:cTn id="48" presetID="2" presetClass="entr" presetSubtype="8" decel="2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1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600"/>
                            </p:stCondLst>
                            <p:childTnLst>
                              <p:par>
                                <p:cTn id="59" presetID="2" presetClass="entr" presetSubtype="2" decel="2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0" grpId="0" animBg="1"/>
      <p:bldP spid="19" grpId="0" animBg="1"/>
      <p:bldP spid="21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6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62" name="Picture 4" descr="АНО &quot;АИР&quot; Агентство инновационного развития Ульяновской област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3" y="174567"/>
            <a:ext cx="1290840" cy="77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АИС Город » О компани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3" y="3292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Схема работы системы лояльности в системе ООО «АИС Город»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70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804" y="49212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8860661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7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62" name="Picture 4" descr="АНО &quot;АИР&quot; Агентство инновационного развития Ульяновской област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3" y="174567"/>
            <a:ext cx="1290840" cy="77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АИС Город » О компани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3" y="3292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Схема проекта работы системы лояльности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70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804" y="49212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2123535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8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5" name="Picture 4" descr="АНО &quot;АИР&quot; Агентство инновационного развития Ульяновской област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3" y="174567"/>
            <a:ext cx="1290840" cy="77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АИС Город » О компани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3" y="3292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Метод получения баланса пользователей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804" y="49212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3892296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D6B69D13-6D53-45B5-A583-3CF84ACC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9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4" name="Picture 4" descr="АНО &quot;АИР&quot; Агентство инновационного развития Ульяновской област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3" y="174567"/>
            <a:ext cx="1290840" cy="77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АИС Город » О компани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3" y="329273"/>
            <a:ext cx="5401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Метод создания заказа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804" y="49212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5557277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5505</TotalTime>
  <Words>344</Words>
  <Application>Microsoft Office PowerPoint</Application>
  <PresentationFormat>Произвольный</PresentationFormat>
  <Paragraphs>68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Евгения</dc:creator>
  <cp:lastModifiedBy>Салмина Татьяна Игоревна</cp:lastModifiedBy>
  <cp:revision>241</cp:revision>
  <dcterms:created xsi:type="dcterms:W3CDTF">2023-05-25T06:36:40Z</dcterms:created>
  <dcterms:modified xsi:type="dcterms:W3CDTF">2024-05-30T04:28:27Z</dcterms:modified>
</cp:coreProperties>
</file>