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9" r:id="rId10"/>
    <p:sldId id="291" r:id="rId11"/>
    <p:sldId id="290" r:id="rId12"/>
    <p:sldId id="280" r:id="rId13"/>
    <p:sldId id="276" r:id="rId14"/>
    <p:sldId id="278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xmlns="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512"/>
    <a:srgbClr val="002B82"/>
    <a:srgbClr val="47A9FF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xmlns="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xmlns="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xmlns="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xmlns="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xmlns="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xmlns="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xmlns="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инженерно-технологический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EE8C79-89EF-4FF4-9CEB-A37664969795}"/>
              </a:ext>
            </a:extLst>
          </p:cNvPr>
          <p:cNvSpPr txBox="1"/>
          <p:nvPr/>
        </p:nvSpPr>
        <p:spPr>
          <a:xfrm>
            <a:off x="2734811" y="3051858"/>
            <a:ext cx="6722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740258" y="187105"/>
            <a:ext cx="5401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2B82"/>
                </a:solidFill>
                <a:latin typeface="Bahnschrift" pitchFamily="34" charset="0"/>
              </a:rPr>
              <a:t>Метод отображения страницы оплаты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78" y="32927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6263335" y="963386"/>
            <a:ext cx="4999301" cy="5452961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5741111" y="6126567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8987355" y="2028473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8931447" y="2792517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9032101" y="347227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06556" y="192608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8364" y="346095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1525" y="5849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Стрелка углом 23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902" y="5833448"/>
            <a:ext cx="184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оплаты</a:t>
            </a: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5353107" y="2467214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7929478" y="1218783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Заданы мерчант, номер транзакции и номер заказ?</a:t>
            </a:r>
          </a:p>
        </p:txBody>
      </p:sp>
      <p:sp>
        <p:nvSpPr>
          <p:cNvPr id="32" name="Стрелка вправо 31"/>
          <p:cNvSpPr/>
          <p:nvPr/>
        </p:nvSpPr>
        <p:spPr>
          <a:xfrm flipH="1">
            <a:off x="7622750" y="5428011"/>
            <a:ext cx="545416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7996834" y="5255942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У пользователя есть бонусы?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8354" y="5099327"/>
            <a:ext cx="129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5" name="Стрелка вправо 34"/>
          <p:cNvSpPr/>
          <p:nvPr/>
        </p:nvSpPr>
        <p:spPr>
          <a:xfrm rot="5400000">
            <a:off x="9042329" y="419218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5400000">
            <a:off x="8935215" y="4984603"/>
            <a:ext cx="405586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36753" y="436050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Internal/</a:t>
            </a:r>
            <a:r>
              <a:rPr lang="en-US" sz="1100" dirty="0" err="1"/>
              <a:t>GetBalance</a:t>
            </a:r>
            <a:r>
              <a:rPr lang="ru-RU" sz="1100" dirty="0"/>
              <a:t/>
            </a:r>
            <a:br>
              <a:rPr lang="ru-RU" sz="1100" dirty="0"/>
            </a:br>
            <a:r>
              <a:rPr lang="ru-RU" sz="1100" dirty="0"/>
              <a:t>Получение баланса пользователя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9914587" y="4389163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9914587" y="4605428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9251525" y="339500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9472" y="41149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2" name="Стрелка углом 41"/>
          <p:cNvSpPr/>
          <p:nvPr/>
        </p:nvSpPr>
        <p:spPr>
          <a:xfrm rot="16200000" flipH="1">
            <a:off x="6777286" y="3329863"/>
            <a:ext cx="1737599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Блок-схема: решение 42"/>
          <p:cNvSpPr/>
          <p:nvPr/>
        </p:nvSpPr>
        <p:spPr>
          <a:xfrm>
            <a:off x="8116840" y="3036449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существует?</a:t>
            </a:r>
          </a:p>
        </p:txBody>
      </p:sp>
      <p:sp>
        <p:nvSpPr>
          <p:cNvPr id="44" name="Стрелка углом 43"/>
          <p:cNvSpPr/>
          <p:nvPr/>
        </p:nvSpPr>
        <p:spPr>
          <a:xfrm rot="16200000" flipH="1">
            <a:off x="7224131" y="3812058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7846352" y="3593987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в статусе ожидания оплаты?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316755" y="2173589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Запрос на существование заказа</a:t>
            </a:r>
          </a:p>
        </p:txBody>
      </p:sp>
      <p:sp>
        <p:nvSpPr>
          <p:cNvPr id="49" name="Стрелка вправо 48"/>
          <p:cNvSpPr/>
          <p:nvPr/>
        </p:nvSpPr>
        <p:spPr>
          <a:xfrm>
            <a:off x="9894589" y="2173589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flipH="1">
            <a:off x="9894588" y="2389854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8" y="2104667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Рисунок 52"/>
          <p:cNvPicPr/>
          <p:nvPr/>
        </p:nvPicPr>
        <p:blipFill>
          <a:blip r:embed="rId5"/>
          <a:stretch>
            <a:fillRect/>
          </a:stretch>
        </p:blipFill>
        <p:spPr>
          <a:xfrm>
            <a:off x="930867" y="4155832"/>
            <a:ext cx="3396406" cy="16265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310585" y="641634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5 – Схема работы метода создания заказа проекта системы лояльности ООО «АИС Город»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816" y="3704367"/>
            <a:ext cx="46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3 – Страница ошибки проекта системы лояльности ООО «АИС Город»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1150" y="5875968"/>
            <a:ext cx="420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4 – Страница подтверждения оплаты проекта системы лояльности ООО «АИС Город»</a:t>
            </a:r>
          </a:p>
        </p:txBody>
      </p:sp>
      <p:pic>
        <p:nvPicPr>
          <p:cNvPr id="5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Стрелка углом 50"/>
          <p:cNvSpPr/>
          <p:nvPr/>
        </p:nvSpPr>
        <p:spPr>
          <a:xfrm rot="5400000">
            <a:off x="7420294" y="-515271"/>
            <a:ext cx="404915" cy="3148755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0092" y="1241571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0092" y="2853747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90092" y="3533506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90092" y="51174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2354" y="1030731"/>
            <a:ext cx="5925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https:</a:t>
            </a:r>
            <a:r>
              <a:rPr lang="en-US" sz="1200" dirty="0">
                <a:solidFill>
                  <a:srgbClr val="008000"/>
                </a:solidFill>
                <a:latin typeface="Cascadia Mono"/>
              </a:rPr>
              <a:t>//test.ru/Payment/Pay/{transactionId}&amp;{orderId}&amp;{merchant}&amp;{approve}&amp;{cancel}&amp;{fail}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797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/>
          <p:cNvSpPr/>
          <p:nvPr/>
        </p:nvSpPr>
        <p:spPr>
          <a:xfrm>
            <a:off x="6263335" y="894991"/>
            <a:ext cx="4999301" cy="5521356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04543" y="98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завершения оплаты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9" y="16001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4"/>
          <a:srcRect l="37033" t="3991" r="36871" b="21827"/>
          <a:stretch/>
        </p:blipFill>
        <p:spPr>
          <a:xfrm>
            <a:off x="4534564" y="680015"/>
            <a:ext cx="1329371" cy="18096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5" name="Стрелка вправо 14"/>
          <p:cNvSpPr/>
          <p:nvPr/>
        </p:nvSpPr>
        <p:spPr>
          <a:xfrm flipH="1">
            <a:off x="2686050" y="5666663"/>
            <a:ext cx="3697028" cy="29103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8987355" y="1870708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9025015" y="2541184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9032101" y="3117620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206556" y="17195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86356" y="52588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2" name="Стрелка углом 21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1073" y="5908771"/>
            <a:ext cx="2436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Вернуть страницу завершения платежа</a:t>
            </a:r>
          </a:p>
        </p:txBody>
      </p:sp>
      <p:sp>
        <p:nvSpPr>
          <p:cNvPr id="24" name="Стрелка углом 23"/>
          <p:cNvSpPr/>
          <p:nvPr/>
        </p:nvSpPr>
        <p:spPr>
          <a:xfrm rot="16200000" flipH="1">
            <a:off x="5353107" y="2279953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Блок-схема: решение 24"/>
          <p:cNvSpPr/>
          <p:nvPr/>
        </p:nvSpPr>
        <p:spPr>
          <a:xfrm>
            <a:off x="7929478" y="1031522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Заданы мерчант, номер транзакции и номер заказ?</a:t>
            </a:r>
          </a:p>
        </p:txBody>
      </p:sp>
      <p:sp>
        <p:nvSpPr>
          <p:cNvPr id="27" name="Стрелка вправо 26"/>
          <p:cNvSpPr/>
          <p:nvPr/>
        </p:nvSpPr>
        <p:spPr>
          <a:xfrm flipH="1">
            <a:off x="7373312" y="4884257"/>
            <a:ext cx="7948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7970765" y="4701333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Запрос прошел успешно?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873" y="5020332"/>
            <a:ext cx="101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9042329" y="3814331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9016835" y="4511613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336753" y="3969131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Запрос на завершение процесса оплаты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9914587" y="3973801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9914587" y="4190066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9279472" y="297177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79472" y="36921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7" name="Стрелка углом 36"/>
          <p:cNvSpPr/>
          <p:nvPr/>
        </p:nvSpPr>
        <p:spPr>
          <a:xfrm rot="16200000" flipH="1">
            <a:off x="6624159" y="3100655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8116840" y="2654115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существует?</a:t>
            </a:r>
          </a:p>
        </p:txBody>
      </p:sp>
      <p:sp>
        <p:nvSpPr>
          <p:cNvPr id="39" name="Стрелка углом 38"/>
          <p:cNvSpPr/>
          <p:nvPr/>
        </p:nvSpPr>
        <p:spPr>
          <a:xfrm rot="16200000" flipH="1">
            <a:off x="6988680" y="3653402"/>
            <a:ext cx="1336824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7846352" y="3234842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в статусе ожидания оплаты?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316755" y="2015824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Запрос на существование заказа</a:t>
            </a:r>
          </a:p>
        </p:txBody>
      </p:sp>
      <p:sp>
        <p:nvSpPr>
          <p:cNvPr id="44" name="Стрелка вправо 43"/>
          <p:cNvSpPr/>
          <p:nvPr/>
        </p:nvSpPr>
        <p:spPr>
          <a:xfrm>
            <a:off x="9894589" y="2015824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9894588" y="2232089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9016835" y="5311501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право 52"/>
          <p:cNvSpPr/>
          <p:nvPr/>
        </p:nvSpPr>
        <p:spPr>
          <a:xfrm flipH="1">
            <a:off x="7390008" y="5695762"/>
            <a:ext cx="628651" cy="15806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9291584" y="604837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2319754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8141" y="4098143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5 – Страница ошибки проекта системы лояльности ООО «АИС Город»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4545819"/>
            <a:ext cx="2262307" cy="19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46948" y="6416347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6 – Страница завершения платежа личного кабинета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6 – Схема работы метода завершения оплаты проекта системы лояльности ООО «АИС Город»</a:t>
            </a:r>
          </a:p>
        </p:txBody>
      </p:sp>
      <p:pic>
        <p:nvPicPr>
          <p:cNvPr id="6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Стрелка углом 60"/>
          <p:cNvSpPr/>
          <p:nvPr/>
        </p:nvSpPr>
        <p:spPr>
          <a:xfrm rot="5400000">
            <a:off x="7239269" y="-935763"/>
            <a:ext cx="404915" cy="3529656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62477" y="1136521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02135" y="2571500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02135" y="32348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02135" y="4622137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02135" y="5416237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0" name="Блок-схема: решение 49"/>
          <p:cNvSpPr/>
          <p:nvPr/>
        </p:nvSpPr>
        <p:spPr>
          <a:xfrm>
            <a:off x="7827313" y="5501221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Статус заказа Операция оплаты в банке прошла успешно?</a:t>
            </a:r>
          </a:p>
        </p:txBody>
      </p:sp>
    </p:spTree>
    <p:extLst>
      <p:ext uri="{BB962C8B-B14F-4D97-AF65-F5344CB8AC3E}">
        <p14:creationId xmlns:p14="http://schemas.microsoft.com/office/powerpoint/2010/main" val="39635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5101" y="160011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44" y="236068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кругленный прямоугольник 2"/>
          <p:cNvSpPr/>
          <p:nvPr/>
        </p:nvSpPr>
        <p:spPr>
          <a:xfrm>
            <a:off x="5097967" y="1175657"/>
            <a:ext cx="4999301" cy="5213504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4567552" y="6095889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25343" y="4257276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статуса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8403177" y="4257276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8403176" y="450226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39648" y="2251520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10481" y="4008908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410481" y="487304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658849" y="2149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1557" y="3872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31332" y="5882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9" name="Стрелка углом 28"/>
          <p:cNvSpPr/>
          <p:nvPr/>
        </p:nvSpPr>
        <p:spPr>
          <a:xfrm rot="10800000">
            <a:off x="5682342" y="5806594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42" y="5806594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31" name="Стрелка углом 30"/>
          <p:cNvSpPr/>
          <p:nvPr/>
        </p:nvSpPr>
        <p:spPr>
          <a:xfrm rot="16200000" flipH="1">
            <a:off x="5270944" y="3573823"/>
            <a:ext cx="166872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углом 32"/>
          <p:cNvSpPr/>
          <p:nvPr/>
        </p:nvSpPr>
        <p:spPr>
          <a:xfrm rot="16200000" flipH="1">
            <a:off x="4278684" y="2571370"/>
            <a:ext cx="3354325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6657853" y="3116866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Заказ существует?</a:t>
            </a:r>
          </a:p>
        </p:txBody>
      </p:sp>
      <p:sp>
        <p:nvSpPr>
          <p:cNvPr id="16" name="Блок-схема: решение 15"/>
          <p:cNvSpPr/>
          <p:nvPr/>
        </p:nvSpPr>
        <p:spPr>
          <a:xfrm>
            <a:off x="6736164" y="14418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6386967" y="5391895"/>
            <a:ext cx="55267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6764111" y="51180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 ли статус?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44320" y="515617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793997" y="2426132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заказа</a:t>
            </a:r>
          </a:p>
        </p:txBody>
      </p:sp>
      <p:sp>
        <p:nvSpPr>
          <p:cNvPr id="38" name="Стрелка вправо 37"/>
          <p:cNvSpPr/>
          <p:nvPr/>
        </p:nvSpPr>
        <p:spPr>
          <a:xfrm>
            <a:off x="8371830" y="2397412"/>
            <a:ext cx="2505719" cy="244986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8371829" y="2642398"/>
            <a:ext cx="2505719" cy="24498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708" y="2924540"/>
            <a:ext cx="243569" cy="226469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7 – Схема работы метода получения статуса заказа проекта системы лояльности ООО «АИС Город»</a:t>
            </a:r>
          </a:p>
        </p:txBody>
      </p:sp>
      <p:pic>
        <p:nvPicPr>
          <p:cNvPr id="4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 углом 42"/>
          <p:cNvSpPr/>
          <p:nvPr/>
        </p:nvSpPr>
        <p:spPr>
          <a:xfrm rot="5400000">
            <a:off x="5713314" y="-515072"/>
            <a:ext cx="404915" cy="3529656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1139" y="1441830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1139" y="312760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1139" y="5017679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97465" y="1131330"/>
            <a:ext cx="3153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ascadia Mono"/>
              </a:rPr>
              <a:t>transactionId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ascadia Mono"/>
              </a:rPr>
              <a:t>orderId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4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590675" y="4807529"/>
            <a:ext cx="3057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"status"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1,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ascadia Mono"/>
              </a:rPr>
              <a:t>statusMessage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4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8 – Схема работы получения бонусов проекта системы лояльности ООО «АИС Город»</a:t>
            </a:r>
          </a:p>
        </p:txBody>
      </p:sp>
      <p:pic>
        <p:nvPicPr>
          <p:cNvPr id="2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7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9 – Схема работы оплаты бонусами проекта системы лояльности ООО «АИС Город»</a:t>
            </a:r>
          </a:p>
        </p:txBody>
      </p:sp>
      <p:pic>
        <p:nvPicPr>
          <p:cNvPr id="2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5139" y="6658659"/>
            <a:ext cx="2743200" cy="238870"/>
          </a:xfrm>
        </p:spPr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286191" y="63994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97" y="30754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1148"/>
              </p:ext>
            </p:extLst>
          </p:nvPr>
        </p:nvGraphicFramePr>
        <p:xfrm>
          <a:off x="0" y="911315"/>
          <a:ext cx="12191999" cy="574120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6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4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04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4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"sso269391"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0,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"message"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 panose="020B0609020000020004" pitchFamily="49" charset="0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1000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пользователя в запросе.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пароля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продукта;</a:t>
            </a:r>
          </a:p>
          <a:p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работы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 разработка веб приложения системы лояльности для ООО «АИС Город»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интернет-эквайринга</a:t>
              </a: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личных кабинетов пользователей</a:t>
              </a: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579220"/>
            <a:chOff x="6851650" y="746740"/>
            <a:chExt cx="4820483" cy="579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структуру проекта системы лояльности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586991" y="4982781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661152" y="1183140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3754514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Внесение 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</a:p>
        </p:txBody>
      </p:sp>
      <p:pic>
        <p:nvPicPr>
          <p:cNvPr id="4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6228" y="5903603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</a:p>
        </p:txBody>
      </p:sp>
      <p:pic>
        <p:nvPicPr>
          <p:cNvPr id="1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xmlns="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xmlns="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err="1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Newtonsoft.Json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–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популярная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Insomnia –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клиент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API для совместной работы и инструмент проектирования</a:t>
            </a:r>
          </a:p>
        </p:txBody>
      </p:sp>
      <p:pic>
        <p:nvPicPr>
          <p:cNvPr id="3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43158" y="6324411"/>
            <a:ext cx="644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</a:p>
        </p:txBody>
      </p:sp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42963"/>
            <a:ext cx="79914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5070021" y="1436913"/>
            <a:ext cx="4999301" cy="467463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2" y="5631047"/>
            <a:ext cx="1199019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бонусов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079946" y="3352833"/>
            <a:ext cx="2050724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8819" y="1779074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6414356" y="4979907"/>
            <a:ext cx="525285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Получены ли бонусы?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1709" y="496923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18862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18862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получения баланса пользователей проекта системы лояльности ООО «АИС Город»</a:t>
            </a:r>
          </a:p>
        </p:txBody>
      </p:sp>
      <p:pic>
        <p:nvPicPr>
          <p:cNvPr id="4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углом 2"/>
          <p:cNvSpPr/>
          <p:nvPr/>
        </p:nvSpPr>
        <p:spPr>
          <a:xfrm rot="5400000">
            <a:off x="5373705" y="-848230"/>
            <a:ext cx="404915" cy="4165372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8819" y="2704878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696" y="47060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0757" y="1248267"/>
            <a:ext cx="3754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 smtClean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 string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,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ascadia Mono"/>
              </a:rPr>
              <a:t>merchantUserId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42391" y="5112019"/>
            <a:ext cx="2911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"balance"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965409" y="232944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21" y="28687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5070021" y="1175657"/>
            <a:ext cx="4999301" cy="4931229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4305300" y="5673679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7439648" y="2262084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10481" y="3312409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58849" y="215969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91557" y="317606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31332" y="561294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Стрелка углом 24"/>
          <p:cNvSpPr/>
          <p:nvPr/>
        </p:nvSpPr>
        <p:spPr>
          <a:xfrm rot="10800000">
            <a:off x="5682342" y="5537512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621" y="5496922"/>
            <a:ext cx="203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данные для оплаты</a:t>
            </a: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4966296" y="3181972"/>
            <a:ext cx="2278024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4316425" y="2544194"/>
            <a:ext cx="3278846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6657853" y="2420367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736164" y="1452394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Стрелка вправо 32"/>
          <p:cNvSpPr/>
          <p:nvPr/>
        </p:nvSpPr>
        <p:spPr>
          <a:xfrm flipH="1">
            <a:off x="6287298" y="5194354"/>
            <a:ext cx="650880" cy="26785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6764111" y="5030830"/>
            <a:ext cx="1667013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создан?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8959" y="5059701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417341" y="4201883"/>
            <a:ext cx="334735" cy="14424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483626" y="4936439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25343" y="443059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заказа</a:t>
            </a:r>
          </a:p>
        </p:txBody>
      </p:sp>
      <p:sp>
        <p:nvSpPr>
          <p:cNvPr id="41" name="Стрелка вправо 40"/>
          <p:cNvSpPr/>
          <p:nvPr/>
        </p:nvSpPr>
        <p:spPr>
          <a:xfrm>
            <a:off x="8403176" y="4427002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flipH="1">
            <a:off x="8403175" y="467198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8058211" y="413249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5" name="Стрелка углом 44"/>
          <p:cNvSpPr/>
          <p:nvPr/>
        </p:nvSpPr>
        <p:spPr>
          <a:xfrm rot="16200000" flipH="1">
            <a:off x="5687676" y="3747464"/>
            <a:ext cx="1278032" cy="1288701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6764110" y="3559487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Валидна сумма?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7596" y="624536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4 – Схема работы метода создания заказа проекта системы лояльности ООО «АИС Город»</a:t>
            </a:r>
          </a:p>
        </p:txBody>
      </p:sp>
      <p:pic>
        <p:nvPicPr>
          <p:cNvPr id="4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 углом 42"/>
          <p:cNvSpPr/>
          <p:nvPr/>
        </p:nvSpPr>
        <p:spPr>
          <a:xfrm rot="5400000">
            <a:off x="5517826" y="-939275"/>
            <a:ext cx="404915" cy="3942548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8819" y="2462178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98630" y="1497269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21654" y="3422277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16585" y="7446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merchantUserId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merchantOrderNumber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"description"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"amount"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clientApprovedUrl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clientCancelUrl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clientFailUrl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ip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2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200" dirty="0">
                <a:solidFill>
                  <a:srgbClr val="000000"/>
                </a:solidFill>
                <a:latin typeface="Cascadia Mono"/>
              </a:rPr>
              <a:t>}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669596" y="5059701"/>
            <a:ext cx="2635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ascadia Mono"/>
              </a:rPr>
              <a:t>{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0,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transactionId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orderId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redirectUrl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6473</TotalTime>
  <Words>1389</Words>
  <Application>Microsoft Office PowerPoint</Application>
  <PresentationFormat>Произвольный</PresentationFormat>
  <Paragraphs>295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286</cp:revision>
  <dcterms:created xsi:type="dcterms:W3CDTF">2023-05-25T06:36:40Z</dcterms:created>
  <dcterms:modified xsi:type="dcterms:W3CDTF">2024-06-03T07:37:41Z</dcterms:modified>
</cp:coreProperties>
</file>