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85" r:id="rId3"/>
    <p:sldId id="289" r:id="rId4"/>
    <p:sldId id="286" r:id="rId5"/>
    <p:sldId id="287" r:id="rId6"/>
    <p:sldId id="261" r:id="rId7"/>
    <p:sldId id="273" r:id="rId8"/>
    <p:sldId id="275" r:id="rId9"/>
    <p:sldId id="279" r:id="rId10"/>
    <p:sldId id="291" r:id="rId11"/>
    <p:sldId id="290" r:id="rId12"/>
    <p:sldId id="280" r:id="rId13"/>
    <p:sldId id="276" r:id="rId14"/>
    <p:sldId id="278" r:id="rId15"/>
    <p:sldId id="281" r:id="rId16"/>
    <p:sldId id="282" r:id="rId17"/>
    <p:sldId id="26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4339" userDrawn="1">
          <p15:clr>
            <a:srgbClr val="A4A3A4"/>
          </p15:clr>
        </p15:guide>
        <p15:guide id="6" pos="4384" userDrawn="1">
          <p15:clr>
            <a:srgbClr val="A4A3A4"/>
          </p15:clr>
        </p15:guide>
        <p15:guide id="7" orient="horz" pos="1117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3137" userDrawn="1">
          <p15:clr>
            <a:srgbClr val="A4A3A4"/>
          </p15:clr>
        </p15:guide>
        <p15:guide id="10" pos="35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вгения" initials="Е" lastIdx="1" clrIdx="0">
    <p:extLst>
      <p:ext uri="{19B8F6BF-5375-455C-9EA6-DF929625EA0E}">
        <p15:presenceInfo xmlns:p15="http://schemas.microsoft.com/office/powerpoint/2012/main" xmlns="" userId="Евгени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82"/>
    <a:srgbClr val="47A9FF"/>
    <a:srgbClr val="F86512"/>
    <a:srgbClr val="FFA900"/>
    <a:srgbClr val="F91778"/>
    <a:srgbClr val="3A67B8"/>
    <a:srgbClr val="F3E6FA"/>
    <a:srgbClr val="D4EAFC"/>
    <a:srgbClr val="C2CCF2"/>
    <a:srgbClr val="00A1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78" y="-462"/>
      </p:cViewPr>
      <p:guideLst>
        <p:guide orient="horz" pos="2160"/>
        <p:guide orient="horz" pos="1117"/>
        <p:guide orient="horz" pos="754"/>
        <p:guide pos="279"/>
        <p:guide pos="3817"/>
        <p:guide pos="7423"/>
        <p:guide pos="4339"/>
        <p:guide pos="4384"/>
        <p:guide pos="3137"/>
        <p:guide pos="35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F8A2-3B62-42DF-9095-2AFA187D873C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1D625-EAB9-4F4A-AABC-7CF52EC5D2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877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080226-4DB0-4517-8F32-05A5680E1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E6669A5-69B9-463F-8CDA-CAD3838CF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BA8D57B-DAD4-4CDE-96D4-B23A72D6F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4571-5246-4336-844C-3639210E862E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37300C-B7BE-4E45-B99C-1BAB8047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FA92332-AC56-4F2F-AE02-013B0166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04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5DB2AC3-50F8-4877-9761-4690C6FA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42AD1C-2B48-4EE0-81D2-680BAEB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12D5BBB-55A6-4530-A97C-8E2EA0D2E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EC52DAF-7ADD-449A-8659-9F5388F7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276B-0792-4E1E-9214-0C369079026E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58AD255-2DFD-4776-AEF0-D8BBAEE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019A434-61AD-42E0-85C2-AA4168B8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84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B814B22-A3FA-4BC5-9CCF-7A3F1FEE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6C24574-E644-4481-9BF6-16DEAEAD6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5CDB79F-4B12-4133-9809-5752BEC3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6E66232-513C-4645-A840-C0746641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380-640A-4E41-A65C-E223B8624FC8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673FFE2-6C35-4425-A51B-DCEB93B9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B18C6F80-5C8D-48EB-88A2-B49132E0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8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8B75DB-AAD4-4024-9938-3848AC62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44512D5-7101-4345-A5F1-5ED5F87F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A1EDD17-4B56-41D9-9CFF-7783E756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1EA9-C183-4BFA-B474-642EDAA0370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049CD1D-02D4-4A05-A798-D9A9634C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3F0B95-9A63-47FC-8D7B-007D8154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82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859F4FA-AF46-4528-8389-8CD4794B8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9825218-8ABD-4D91-9A1E-C2AFE0F85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8023D65-C371-4EC1-80E4-837717A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4F73-2A95-4B07-81E8-74E04B18BEB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AA5872-BEF2-4C4F-9378-86297D54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C215631-8925-41F0-8D38-63A3B85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19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14EB6CA-57A2-4B17-8FCE-8330B4E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7B3D99E0-53A4-47C7-B62E-870D1595C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97" y="971388"/>
            <a:ext cx="6646605" cy="5750087"/>
          </a:xfrm>
          <a:prstGeom prst="rect">
            <a:avLst/>
          </a:prstGeo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xmlns="" id="{8C26C231-FA23-4282-9DF5-245170653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4031" y="1366838"/>
            <a:ext cx="6063457" cy="343138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314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78" userDrawn="1">
          <p15:clr>
            <a:srgbClr val="FBAE40"/>
          </p15:clr>
        </p15:guide>
        <p15:guide id="4" pos="32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xmlns="" id="{3A9800C3-D834-4903-B707-AD4150FCDB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15034" y="437808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8" name="Рисунок 6">
            <a:extLst>
              <a:ext uri="{FF2B5EF4-FFF2-40B4-BE49-F238E27FC236}">
                <a16:creationId xmlns:a16="http://schemas.microsoft.com/office/drawing/2014/main" xmlns="" id="{AF555082-799C-4823-AE79-FBBEA03A4D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8951" y="283815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9" name="Рисунок 6">
            <a:extLst>
              <a:ext uri="{FF2B5EF4-FFF2-40B4-BE49-F238E27FC236}">
                <a16:creationId xmlns:a16="http://schemas.microsoft.com/office/drawing/2014/main" xmlns="" id="{A193D461-88D6-4E8D-A91D-AC79EEB2A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95652" y="132567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xmlns="" id="{61DD5022-27B9-481C-9E9B-B35014E07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1806" y="-186800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xmlns="" id="{C05C0981-1E88-49DB-A936-85974EDBD93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04501" y="-82878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xmlns="" id="{B5B5B3CE-FBDA-4C11-96AA-76F6B8D0B6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39451" y="711146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xmlns="" id="{F0CF6B2B-48A8-43AD-944E-1F969C6F94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93346" y="221684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xmlns="" id="{ADE8E75D-202B-4C70-BFA4-988B02B5CE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257933" y="-1122322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6">
            <a:extLst>
              <a:ext uri="{FF2B5EF4-FFF2-40B4-BE49-F238E27FC236}">
                <a16:creationId xmlns:a16="http://schemas.microsoft.com/office/drawing/2014/main" xmlns="" id="{231D67C5-E9C4-4369-A360-8980AA1C247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172150" y="383375"/>
            <a:ext cx="4309892" cy="2424315"/>
          </a:xfrm>
          <a:prstGeom prst="roundRect">
            <a:avLst>
              <a:gd name="adj" fmla="val 4190"/>
            </a:avLst>
          </a:prstGeom>
          <a:solidFill>
            <a:schemeClr val="tx1">
              <a:alpha val="5000"/>
            </a:scheme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14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AEA92F-839C-496F-8FC1-5E287D8A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811FB0-3900-4228-9879-BD973634C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F40E661-06C7-4BAB-A816-E7D6FFF8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6059-F1B0-4161-9738-143CBC6AE5C3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9784D37-EE4E-4890-A77C-7B0DE6B5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6946C92-E612-4D72-B219-2DE77697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88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FECFF7-8A53-4108-BC41-B61D77B4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8B0AFBF-6D63-4079-93AA-8C079001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2A39957-ED82-451F-8D8B-2DD52B7D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2D4D-3A9F-414A-A2FD-C66D78AE433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4EB4C03-7D3D-4F61-A805-06681A20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768170C-7A01-4DE8-BF99-58C767E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53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4B9D22-1441-4B0B-8FC6-97FCF22E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B8BC88-B05D-428A-A7C3-7C7151D6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782459F2-2961-4F40-8DA0-9589D2AE7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FCC808B-7B2F-4978-BC84-226706F7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63D5-4EFB-41C3-A9B5-D8A5E4364F7C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AEC5CE7-5DB9-4CFF-A82C-C1DF1A06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5FC99DE-5F9E-4A93-AAD9-AB39457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7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BCEA6B-3E00-43CF-823D-9C46ECC1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FF08317-0D3B-465F-BD39-46A42D6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372B717-6D01-47E3-901B-CBA12010E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22E3E500-8648-41DB-A3F6-EB0F2D03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8E48B21D-BC4A-404D-A95E-923599C40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799F8618-3149-4088-835F-BE6C7C8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5FED-03D5-4D69-906C-7015930249F9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73CEF1EA-1AB5-4F33-9E0F-2016BBA8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3F9A4EA-933B-44D9-B245-33F44EE6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5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CDE5BAD-1AE7-4034-9BD5-58A47AF2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CA6228C-2A37-4548-A1BA-245F3833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6DD34-03CB-4526-A513-2E3B5FBF108C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D1E9F5F6-BEDC-4D50-A9A6-665DBC2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3AF3A39F-9E86-406B-B0E8-75F9DDC2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40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A0C7D40-FA68-4548-A171-05FEC4F1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BFDA-FD28-4157-ACB5-B2A297CD0D2F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CDD5CC54-5F33-4F77-AC77-6E974CEF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286BC59-3C49-4DFB-85B0-B07F42D8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1616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B4F1CD-B0D3-4C85-845E-DD399CD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5A59F4B-F998-439C-9679-10B0C856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B91162D-4D8E-486C-ACBB-074803DE2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8B707-111D-4BBB-B1A8-8E4D9FDE9760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6CA6D4D-69F5-438A-BDBB-6B45E8E3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609B196-0738-47AC-AA48-F4ED38980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6B1F-0750-41DB-8F6A-D201E2389C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39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12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jpeg"/><Relationship Id="rId11" Type="http://schemas.microsoft.com/office/2007/relationships/hdphoto" Target="../media/hdphoto1.wdp"/><Relationship Id="rId5" Type="http://schemas.openxmlformats.org/officeDocument/2006/relationships/image" Target="../media/image26.jpe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5.pn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xmlns="" id="{75840FCE-3F67-4955-86E3-5BE4ADA96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0722"/>
              </p:ext>
            </p:extLst>
          </p:nvPr>
        </p:nvGraphicFramePr>
        <p:xfrm>
          <a:off x="838200" y="167780"/>
          <a:ext cx="10515600" cy="15544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69287197"/>
                    </a:ext>
                  </a:extLst>
                </a:gridCol>
              </a:tblGrid>
              <a:tr h="12751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000" spc="2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МИНИСТЕРСТВО НАУКИ И ВЫСШЕГО ОБРАЗОВАНИЯ РОССИЙСКОЙ ФЕДЕРАЦИИ</a:t>
                      </a:r>
                      <a:endParaRPr lang="ru-RU" sz="1400" dirty="0">
                        <a:solidFill>
                          <a:srgbClr val="002B8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800" cap="all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федеральное государственное АВТОНОМНОЕ образовательное учреждение высшего образования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«Национальный исследовательский ядерный университет «МИФИ»</a:t>
                      </a:r>
                      <a:r>
                        <a:rPr kumimoji="0" lang="ru-RU" alt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B8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2B8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Димитровградский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400" dirty="0" smtClean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инженерно-технологический </a:t>
                      </a: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институт –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филиал федерального государственного автономного образовательного учреждения высшего образования «Национальный исследовательский ядерный университет «МИФИ»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2B8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itchFamily="18" charset="0"/>
                        </a:rPr>
                        <a:t>(ДИТИ НИЯУ МИФИ)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879866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5C91E03-7067-4FF9-A4BB-99DF51A1EE02}"/>
              </a:ext>
            </a:extLst>
          </p:cNvPr>
          <p:cNvSpPr txBox="1"/>
          <p:nvPr/>
        </p:nvSpPr>
        <p:spPr>
          <a:xfrm>
            <a:off x="2891406" y="2590193"/>
            <a:ext cx="6409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rgbClr val="002B82"/>
                </a:solidFill>
                <a:effectLst/>
                <a:latin typeface="Bahnschrift" pitchFamily="34" charset="0"/>
                <a:ea typeface="Times New Roman" panose="02020603050405020304" pitchFamily="18" charset="0"/>
              </a:rPr>
              <a:t>Дипломный проект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BEE8C79-89EF-4FF4-9CEB-A37664969795}"/>
              </a:ext>
            </a:extLst>
          </p:cNvPr>
          <p:cNvSpPr txBox="1"/>
          <p:nvPr/>
        </p:nvSpPr>
        <p:spPr>
          <a:xfrm>
            <a:off x="2094451" y="3045050"/>
            <a:ext cx="8003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000" dirty="0">
                <a:solidFill>
                  <a:srgbClr val="002B82"/>
                </a:solidFill>
                <a:latin typeface="Bahnschrift" pitchFamily="34" charset="0"/>
                <a:ea typeface="Roboto" panose="02000000000000000000" pitchFamily="2" charset="0"/>
                <a:cs typeface="Courier New" panose="02070309020205020404" pitchFamily="49" charset="0"/>
              </a:rPr>
              <a:t>Разработка веб приложения системы лояльности для ООО «АИС Город»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261D7B-B54D-43D4-A2D1-986E47A0A1E3}"/>
              </a:ext>
            </a:extLst>
          </p:cNvPr>
          <p:cNvSpPr txBox="1"/>
          <p:nvPr/>
        </p:nvSpPr>
        <p:spPr>
          <a:xfrm>
            <a:off x="4624780" y="6383914"/>
            <a:ext cx="29424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spc="300" dirty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Димитровград </a:t>
            </a:r>
            <a:r>
              <a:rPr lang="ru-RU" sz="1600" spc="300" dirty="0" smtClean="0">
                <a:solidFill>
                  <a:srgbClr val="002B8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  <a:endParaRPr lang="ru-RU" sz="1600" spc="300" dirty="0">
              <a:solidFill>
                <a:srgbClr val="002B8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1D67235-C985-4829-B3BA-E0B1A8C61F1C}"/>
              </a:ext>
            </a:extLst>
          </p:cNvPr>
          <p:cNvSpPr txBox="1"/>
          <p:nvPr/>
        </p:nvSpPr>
        <p:spPr>
          <a:xfrm>
            <a:off x="8030095" y="4869026"/>
            <a:ext cx="4901903" cy="105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Выполнил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а</a:t>
            </a:r>
            <a:r>
              <a:rPr lang="ru-RU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solidFill>
                  <a:srgbClr val="002B82"/>
                </a:solidFill>
                <a:effectLst/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         </a:t>
            </a:r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студентка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группы АС-51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80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Т.И. Иванова</a:t>
            </a:r>
            <a:endParaRPr lang="ru-RU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Руководитель</a:t>
            </a: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: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ст. преподаватель</a:t>
            </a:r>
            <a:endParaRPr lang="en-US" sz="1400" dirty="0">
              <a:solidFill>
                <a:srgbClr val="002B82"/>
              </a:solidFill>
              <a:latin typeface="Bahnschrift" pitchFamily="34" charset="0"/>
              <a:ea typeface="Roboto Slab ExtraLight" pitchFamily="2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	            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Н.С. </a:t>
            </a:r>
            <a:r>
              <a:rPr lang="ru-RU" sz="1400" dirty="0" err="1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Казынбаев</a:t>
            </a:r>
            <a:r>
              <a:rPr lang="ru-RU" sz="14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711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10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2740258" y="187105"/>
            <a:ext cx="5401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solidFill>
                  <a:srgbClr val="002B82"/>
                </a:solidFill>
                <a:latin typeface="Bahnschrift" pitchFamily="34" charset="0"/>
              </a:rPr>
              <a:t>Метод </a:t>
            </a:r>
            <a:r>
              <a:rPr lang="ru-RU" sz="2000" dirty="0" smtClean="0">
                <a:solidFill>
                  <a:srgbClr val="002B82"/>
                </a:solidFill>
                <a:latin typeface="Bahnschrift" pitchFamily="34" charset="0"/>
              </a:rPr>
              <a:t>отображения страницы оплаты </a:t>
            </a:r>
            <a:r>
              <a:rPr lang="ru-RU" sz="2000" dirty="0" smtClean="0">
                <a:solidFill>
                  <a:srgbClr val="002B82"/>
                </a:solidFill>
                <a:latin typeface="Bahnschrift" pitchFamily="34" charset="0"/>
              </a:rPr>
              <a:t>заказа</a:t>
            </a:r>
            <a:endParaRPr lang="ru-RU" sz="2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78" y="32927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2386" y="1255256"/>
            <a:ext cx="42787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https://test.ru/Payment/Pay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/{transactionId}&amp;{orderId}&amp;{merchant}&amp;{approve}&amp;{cancel}&amp;{fail}</a:t>
            </a:r>
            <a:endParaRPr lang="ru-RU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263335" y="553392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5446907" y="1542210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5389757" y="5741435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955470" y="594784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8973486" y="1001002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8987355" y="2028473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8931447" y="2792517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9032101" y="347227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9206556" y="192608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38364" y="346095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51525" y="5849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Стрелка углом 23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70902" y="5833448"/>
            <a:ext cx="1848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страницу оплаты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5353107" y="2467214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7929478" y="1218783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Заданы мерчант, номер транзакции и номер заказ?</a:t>
            </a:r>
            <a:endParaRPr lang="ru-RU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744663" y="1136522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2" name="Стрелка вправо 31"/>
          <p:cNvSpPr/>
          <p:nvPr/>
        </p:nvSpPr>
        <p:spPr>
          <a:xfrm flipH="1">
            <a:off x="6910866" y="5428011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решение 32"/>
          <p:cNvSpPr/>
          <p:nvPr/>
        </p:nvSpPr>
        <p:spPr>
          <a:xfrm>
            <a:off x="7996834" y="5255942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У пользователя есть бонусы?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6845552" y="516721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5" name="Стрелка вправо 34"/>
          <p:cNvSpPr/>
          <p:nvPr/>
        </p:nvSpPr>
        <p:spPr>
          <a:xfrm rot="5400000">
            <a:off x="9042329" y="419218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право 35"/>
          <p:cNvSpPr/>
          <p:nvPr/>
        </p:nvSpPr>
        <p:spPr>
          <a:xfrm rot="5400000">
            <a:off x="8935215" y="4984603"/>
            <a:ext cx="405586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36753" y="4360500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Internal/</a:t>
            </a:r>
            <a:r>
              <a:rPr lang="en-US" sz="1100" dirty="0" err="1" smtClean="0"/>
              <a:t>GetBalance</a:t>
            </a:r>
            <a:r>
              <a:rPr lang="ru-RU" sz="1100" dirty="0" smtClean="0"/>
              <a:t/>
            </a:r>
            <a:br>
              <a:rPr lang="ru-RU" sz="1100" dirty="0" smtClean="0"/>
            </a:br>
            <a:r>
              <a:rPr lang="ru-RU" sz="1100" dirty="0" smtClean="0"/>
              <a:t>Получение баланса пользователя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9914587" y="4389163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9914587" y="4605428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9251525" y="339500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79472" y="411491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2" name="Стрелка углом 41"/>
          <p:cNvSpPr/>
          <p:nvPr/>
        </p:nvSpPr>
        <p:spPr>
          <a:xfrm rot="16200000" flipH="1">
            <a:off x="6624159" y="3482989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3" name="Блок-схема: решение 42"/>
          <p:cNvSpPr/>
          <p:nvPr/>
        </p:nvSpPr>
        <p:spPr>
          <a:xfrm>
            <a:off x="8116840" y="3036449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существует?</a:t>
            </a:r>
            <a:endParaRPr lang="ru-RU" sz="1000" dirty="0"/>
          </a:p>
        </p:txBody>
      </p:sp>
      <p:sp>
        <p:nvSpPr>
          <p:cNvPr id="44" name="Стрелка углом 43"/>
          <p:cNvSpPr/>
          <p:nvPr/>
        </p:nvSpPr>
        <p:spPr>
          <a:xfrm rot="16200000" flipH="1">
            <a:off x="7224131" y="3812058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5" name="Блок-схема: решение 44"/>
          <p:cNvSpPr/>
          <p:nvPr/>
        </p:nvSpPr>
        <p:spPr>
          <a:xfrm>
            <a:off x="7846352" y="3593987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в статусе ожидания оплаты?</a:t>
            </a:r>
            <a:endParaRPr lang="ru-RU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7149161" y="346095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74107" y="2940118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8316755" y="2173589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Запрос на существование заказа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49" name="Стрелка вправо 48"/>
          <p:cNvSpPr/>
          <p:nvPr/>
        </p:nvSpPr>
        <p:spPr>
          <a:xfrm>
            <a:off x="9894589" y="2173589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право 49"/>
          <p:cNvSpPr/>
          <p:nvPr/>
        </p:nvSpPr>
        <p:spPr>
          <a:xfrm flipH="1">
            <a:off x="9894588" y="2389854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8" y="2104667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Рисунок 52"/>
          <p:cNvPicPr/>
          <p:nvPr/>
        </p:nvPicPr>
        <p:blipFill>
          <a:blip r:embed="rId8"/>
          <a:stretch>
            <a:fillRect/>
          </a:stretch>
        </p:blipFill>
        <p:spPr>
          <a:xfrm>
            <a:off x="930867" y="4155832"/>
            <a:ext cx="3396406" cy="162651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054892" y="6440027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5 – Схема работы метода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создания заказа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02816" y="3704367"/>
            <a:ext cx="4655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3 – Страница ошибки проекта системы лояльности ООО «АИС Город»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1150" y="5875968"/>
            <a:ext cx="42071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4 – Страница подтверждения оплаты проекта системы лояльности ООО «АИС Город»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1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Скругленный прямоугольник 45"/>
          <p:cNvSpPr/>
          <p:nvPr/>
        </p:nvSpPr>
        <p:spPr>
          <a:xfrm>
            <a:off x="6263335" y="553392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11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04543" y="98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завершения оплаты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09" y="16001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 rotWithShape="1">
          <a:blip r:embed="rId7"/>
          <a:srcRect l="37033" t="3991" r="36871" b="21827"/>
          <a:stretch/>
        </p:blipFill>
        <p:spPr>
          <a:xfrm>
            <a:off x="4534564" y="680015"/>
            <a:ext cx="1329371" cy="18096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661194" y="1226260"/>
            <a:ext cx="743913" cy="234542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2686050" y="5666663"/>
            <a:ext cx="3697028" cy="291037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5400000">
            <a:off x="8987355" y="1870708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9025015" y="2541184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9032101" y="3117620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9206556" y="171955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86356" y="52588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2" name="Стрелка углом 21"/>
          <p:cNvSpPr/>
          <p:nvPr/>
        </p:nvSpPr>
        <p:spPr>
          <a:xfrm rot="10800000">
            <a:off x="7255735" y="5824730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1073" y="5908771"/>
            <a:ext cx="24368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smtClean="0">
                <a:solidFill>
                  <a:schemeClr val="bg1"/>
                </a:solidFill>
              </a:rPr>
              <a:t>Вернуть страницу завершения платежа</a:t>
            </a: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24" name="Стрелка углом 23"/>
          <p:cNvSpPr/>
          <p:nvPr/>
        </p:nvSpPr>
        <p:spPr>
          <a:xfrm rot="16200000" flipH="1">
            <a:off x="5353107" y="2279953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Блок-схема: решение 24"/>
          <p:cNvSpPr/>
          <p:nvPr/>
        </p:nvSpPr>
        <p:spPr>
          <a:xfrm>
            <a:off x="7929478" y="1031522"/>
            <a:ext cx="2388099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Заданы мерчант, номер транзакции и номер заказ?</a:t>
            </a:r>
            <a:endParaRPr lang="ru-RU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744663" y="949261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Стрелка вправо 26"/>
          <p:cNvSpPr/>
          <p:nvPr/>
        </p:nvSpPr>
        <p:spPr>
          <a:xfrm flipH="1">
            <a:off x="6910866" y="4884257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7970765" y="4701333"/>
            <a:ext cx="2330265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Запрос прошел успешно?</a:t>
            </a:r>
            <a:endParaRPr lang="ru-RU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66629" y="4469170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0" name="Стрелка вправо 29"/>
          <p:cNvSpPr/>
          <p:nvPr/>
        </p:nvSpPr>
        <p:spPr>
          <a:xfrm rot="5400000">
            <a:off x="9042329" y="3814331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 rot="5400000">
            <a:off x="9016835" y="4511613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336753" y="3969131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Запрос на завершение процесса оплаты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>
            <a:off x="9914587" y="3973801"/>
            <a:ext cx="1939956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9914587" y="4190066"/>
            <a:ext cx="1809327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9279472" y="2971774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79472" y="369213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трелка углом 36"/>
          <p:cNvSpPr/>
          <p:nvPr/>
        </p:nvSpPr>
        <p:spPr>
          <a:xfrm rot="16200000" flipH="1">
            <a:off x="6624159" y="3100655"/>
            <a:ext cx="2043852" cy="1540859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Блок-схема: решение 37"/>
          <p:cNvSpPr/>
          <p:nvPr/>
        </p:nvSpPr>
        <p:spPr>
          <a:xfrm>
            <a:off x="8116840" y="2654115"/>
            <a:ext cx="2012958" cy="424502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существует?</a:t>
            </a:r>
            <a:endParaRPr lang="ru-RU" sz="1000" dirty="0"/>
          </a:p>
        </p:txBody>
      </p:sp>
      <p:sp>
        <p:nvSpPr>
          <p:cNvPr id="39" name="Стрелка углом 38"/>
          <p:cNvSpPr/>
          <p:nvPr/>
        </p:nvSpPr>
        <p:spPr>
          <a:xfrm rot="16200000" flipH="1">
            <a:off x="6988680" y="3653402"/>
            <a:ext cx="1336824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Блок-схема: решение 39"/>
          <p:cNvSpPr/>
          <p:nvPr/>
        </p:nvSpPr>
        <p:spPr>
          <a:xfrm>
            <a:off x="7846352" y="3234842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в статусе ожидания оплаты?</a:t>
            </a:r>
            <a:endParaRPr lang="ru-RU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7184404" y="3096343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74107" y="2557784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316755" y="2015824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Запрос на существование заказа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9894589" y="2015824"/>
            <a:ext cx="1959954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право 44"/>
          <p:cNvSpPr/>
          <p:nvPr/>
        </p:nvSpPr>
        <p:spPr>
          <a:xfrm flipH="1">
            <a:off x="9894588" y="2232089"/>
            <a:ext cx="1959954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8955470" y="594784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право 47"/>
          <p:cNvSpPr/>
          <p:nvPr/>
        </p:nvSpPr>
        <p:spPr>
          <a:xfrm rot="5400000">
            <a:off x="9046058" y="928430"/>
            <a:ext cx="174473" cy="127668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право 48"/>
          <p:cNvSpPr/>
          <p:nvPr/>
        </p:nvSpPr>
        <p:spPr>
          <a:xfrm rot="5400000">
            <a:off x="9016835" y="5311501"/>
            <a:ext cx="242345" cy="13709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решение 49"/>
          <p:cNvSpPr/>
          <p:nvPr/>
        </p:nvSpPr>
        <p:spPr>
          <a:xfrm>
            <a:off x="7827313" y="5501221"/>
            <a:ext cx="2592011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Статус </a:t>
            </a:r>
            <a:r>
              <a:rPr lang="ru-RU" sz="800" dirty="0"/>
              <a:t>заказа </a:t>
            </a:r>
            <a:r>
              <a:rPr lang="ru-RU" sz="800" dirty="0" smtClean="0"/>
              <a:t>Операция оплаты в банке прошла успешно</a:t>
            </a:r>
            <a:r>
              <a:rPr lang="ru-RU" sz="800" dirty="0"/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91584" y="604837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53" name="Стрелка вправо 52"/>
          <p:cNvSpPr/>
          <p:nvPr/>
        </p:nvSpPr>
        <p:spPr>
          <a:xfrm flipH="1">
            <a:off x="6744663" y="5666663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6603041" y="5400887"/>
            <a:ext cx="1872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Вернуть страницу </a:t>
            </a:r>
            <a:r>
              <a:rPr lang="ru-RU" sz="1200" dirty="0" smtClean="0">
                <a:solidFill>
                  <a:schemeClr val="bg1"/>
                </a:solidFill>
              </a:rPr>
              <a:t>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2319754"/>
            <a:ext cx="3466845" cy="165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168141" y="4098143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5 – Страница ошибки проекта системы лояльности ООО «АИС Город»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48" y="4545819"/>
            <a:ext cx="2262307" cy="191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246948" y="6416347"/>
            <a:ext cx="362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rgbClr val="002B82"/>
                </a:solidFill>
                <a:latin typeface="Bahnschrift" pitchFamily="34" charset="0"/>
              </a:rPr>
              <a:t>Рисунок 6 – Страница завершения платежа личного кабинета</a:t>
            </a:r>
            <a:endParaRPr lang="ru-RU" sz="10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6 – Схема работы метода завершения оплаты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7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09A8B9C5-71A4-40D9-99B8-E419D6DA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12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5101" y="160011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получения статуса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44" y="236068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93409" y="1175657"/>
            <a:ext cx="27879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"merchant":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"password":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6537" y="4814207"/>
            <a:ext cx="2694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"result": 0,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"message": "string",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"status": 1,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statusMessage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"string"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097967" y="703099"/>
            <a:ext cx="4999301" cy="5686062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7401614" y="831505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5400000">
            <a:off x="7419630" y="1237723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825343" y="4257276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статуса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>
            <a:off x="8403177" y="4257276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flipH="1">
            <a:off x="8403176" y="4502262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39648" y="2251520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10481" y="4008908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410481" y="487304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7658849" y="2149133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91557" y="387256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31332" y="58820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0800000">
            <a:off x="5682342" y="5806594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82342" y="5806594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число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02361" y="302105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1" name="Стрелка углом 30"/>
          <p:cNvSpPr/>
          <p:nvPr/>
        </p:nvSpPr>
        <p:spPr>
          <a:xfrm rot="16200000" flipH="1">
            <a:off x="5139349" y="3705417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Стрелка углом 32"/>
          <p:cNvSpPr/>
          <p:nvPr/>
        </p:nvSpPr>
        <p:spPr>
          <a:xfrm rot="16200000" flipH="1">
            <a:off x="4441217" y="2408837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Блок-схема: решение 16"/>
          <p:cNvSpPr/>
          <p:nvPr/>
        </p:nvSpPr>
        <p:spPr>
          <a:xfrm>
            <a:off x="6657853" y="3116866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Заказ существует?</a:t>
            </a:r>
            <a:endParaRPr lang="ru-RU" sz="900" dirty="0"/>
          </a:p>
        </p:txBody>
      </p:sp>
      <p:sp>
        <p:nvSpPr>
          <p:cNvPr id="16" name="Блок-схема: решение 15"/>
          <p:cNvSpPr/>
          <p:nvPr/>
        </p:nvSpPr>
        <p:spPr>
          <a:xfrm>
            <a:off x="6736164" y="14418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551349" y="135956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5" name="Стрелка вправо 34"/>
          <p:cNvSpPr/>
          <p:nvPr/>
        </p:nvSpPr>
        <p:spPr>
          <a:xfrm flipH="1">
            <a:off x="5682341" y="5391895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решение 18"/>
          <p:cNvSpPr/>
          <p:nvPr/>
        </p:nvSpPr>
        <p:spPr>
          <a:xfrm>
            <a:off x="6764111" y="5118030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Получен ли статус?</a:t>
            </a:r>
            <a:endParaRPr lang="ru-RU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4342" y="551087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6793997" y="2426132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заказа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8" name="Стрелка вправо 37"/>
          <p:cNvSpPr/>
          <p:nvPr/>
        </p:nvSpPr>
        <p:spPr>
          <a:xfrm>
            <a:off x="8371831" y="2426132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право 38"/>
          <p:cNvSpPr/>
          <p:nvPr/>
        </p:nvSpPr>
        <p:spPr>
          <a:xfrm flipH="1">
            <a:off x="8371830" y="2671118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708" y="2924540"/>
            <a:ext cx="243569" cy="226469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045465" y="6396335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7 – Схема работы метода получения статуса заказа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2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Получение бонусов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7"/>
          <a:srcRect l="26464" t="21275" r="26037" b="16409"/>
          <a:stretch/>
        </p:blipFill>
        <p:spPr bwMode="auto">
          <a:xfrm>
            <a:off x="2042704" y="3652057"/>
            <a:ext cx="3508784" cy="21607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14" y="1381410"/>
            <a:ext cx="4503538" cy="2159812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535" y="1261335"/>
            <a:ext cx="2032608" cy="29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Стрелка углом 2"/>
          <p:cNvSpPr/>
          <p:nvPr/>
        </p:nvSpPr>
        <p:spPr>
          <a:xfrm>
            <a:off x="6151418" y="2826327"/>
            <a:ext cx="1575117" cy="374073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Стрелка углом 13"/>
          <p:cNvSpPr/>
          <p:nvPr/>
        </p:nvSpPr>
        <p:spPr>
          <a:xfrm rot="10800000">
            <a:off x="5551488" y="3652056"/>
            <a:ext cx="2992465" cy="412867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124" name="Picture 4" descr="Компания СберМаркет в Москве: информация о компании, проверка работодателя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908" y="4495444"/>
            <a:ext cx="1803862" cy="18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5551488" y="5079076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6414356" y="1995330"/>
            <a:ext cx="142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Оплачиваем ЖКХ на сайтах РИЦ и АЙТИ Город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34444" y="3396824"/>
            <a:ext cx="142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Получаем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18785" y="4453218"/>
            <a:ext cx="190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Используем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промокод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 для первой покупки в </a:t>
            </a:r>
            <a:r>
              <a:rPr lang="ru-RU" sz="1200" dirty="0" err="1" smtClean="0">
                <a:solidFill>
                  <a:srgbClr val="002B82"/>
                </a:solidFill>
                <a:latin typeface="Bahnschrift" pitchFamily="34" charset="0"/>
              </a:rPr>
              <a:t>СберМаркете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5586" y="6275792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8 – Схема работы получения бонусов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63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14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Клиентский путь</a:t>
            </a:r>
            <a:b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Оплата бонусами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Рисунок 12"/>
          <p:cNvPicPr/>
          <p:nvPr/>
        </p:nvPicPr>
        <p:blipFill>
          <a:blip r:embed="rId7"/>
          <a:stretch>
            <a:fillRect/>
          </a:stretch>
        </p:blipFill>
        <p:spPr>
          <a:xfrm>
            <a:off x="1860289" y="1044749"/>
            <a:ext cx="1853503" cy="2586490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8"/>
          <a:stretch>
            <a:fillRect/>
          </a:stretch>
        </p:blipFill>
        <p:spPr>
          <a:xfrm>
            <a:off x="4833596" y="1336042"/>
            <a:ext cx="4849234" cy="232226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589" y="3886202"/>
            <a:ext cx="3257713" cy="275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Стрелка вправо 14"/>
          <p:cNvSpPr/>
          <p:nvPr/>
        </p:nvSpPr>
        <p:spPr>
          <a:xfrm>
            <a:off x="3428773" y="3062498"/>
            <a:ext cx="2520170" cy="224444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 углом вверх 2"/>
          <p:cNvSpPr/>
          <p:nvPr/>
        </p:nvSpPr>
        <p:spPr>
          <a:xfrm rot="16200000" flipH="1">
            <a:off x="5687509" y="3676652"/>
            <a:ext cx="2163138" cy="827904"/>
          </a:xfrm>
          <a:prstGeom prst="bentUpArrow">
            <a:avLst>
              <a:gd name="adj1" fmla="val 15139"/>
              <a:gd name="adj2" fmla="val 17604"/>
              <a:gd name="adj3" fmla="val 2500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3792452" y="2528389"/>
            <a:ext cx="2156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Выбираем бонусы как способ оплаты, нажимаем оплатить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4506" y="4089416"/>
            <a:ext cx="2156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Подтверждаем совершение платежа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3061" y="5812944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9 – Схема работы оплаты бонусами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2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E66C123D-E682-42B1-B571-8DF0F1DB8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15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2" y="1836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Тестирование разработанного продукта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98" y="42722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5884"/>
              </p:ext>
            </p:extLst>
          </p:nvPr>
        </p:nvGraphicFramePr>
        <p:xfrm>
          <a:off x="320155" y="1046036"/>
          <a:ext cx="11538469" cy="5034589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905688"/>
                <a:gridCol w="3034057"/>
                <a:gridCol w="2852918"/>
                <a:gridCol w="2427244"/>
                <a:gridCol w="2318562"/>
              </a:tblGrid>
              <a:tr h="167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Test-Case Id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Наименование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Описание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Вводимые данные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Ожидаемый результат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/>
                </a:tc>
              </a:tr>
              <a:tr h="83531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GUB-1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существующего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существующего в системе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"sso269391"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"result": 0,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"message":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"balance": 1000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GUB-2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у несуществующего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у несуществующего в системе пользователя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указанного пользователя!",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GUB-3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Получение бонусов при незаданном пользователем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идентификатора пользователя в запросе.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null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указанного пользователя!",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GUB-4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идентификатора магазина.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-password",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указанный мерчант!",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chemeClr val="bg1">
                        <a:alpha val="40000"/>
                      </a:schemeClr>
                    </a:solidFill>
                  </a:tcPr>
                </a:tc>
              </a:tr>
              <a:tr h="100237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GUB-5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Отсутствие данных о магазине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Проверка корректности получения бонусов при 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отсутвии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пароля магазина.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"merchant":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ric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-merchant",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"password": null,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merchantUserId</a:t>
                      </a: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"sso221470"</a:t>
                      </a:r>
                      <a:b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{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result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-1,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message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"Не удалось найти указанный мерчант!",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  "</a:t>
                      </a:r>
                      <a:r>
                        <a:rPr lang="ru-RU" sz="9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balance</a:t>
                      </a: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": 0</a:t>
                      </a:r>
                      <a:b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</a:br>
                      <a:r>
                        <a:rPr lang="ru-RU" sz="900" u="none" strike="noStrike" dirty="0">
                          <a:solidFill>
                            <a:schemeClr val="tx1"/>
                          </a:solidFill>
                          <a:effectLst/>
                          <a:latin typeface="Bahnschrift" pitchFamily="34" charset="0"/>
                        </a:rPr>
                        <a:t>}</a:t>
                      </a:r>
                      <a:endParaRPr lang="ru-RU" sz="900" b="0" i="0" u="none" strike="noStrike" dirty="0">
                        <a:solidFill>
                          <a:schemeClr val="tx1"/>
                        </a:solidFill>
                        <a:effectLst/>
                        <a:latin typeface="Bahnschrift" pitchFamily="34" charset="0"/>
                      </a:endParaRPr>
                    </a:p>
                  </a:txBody>
                  <a:tcPr marL="6907" marR="6907" marT="6907" marB="0">
                    <a:solidFill>
                      <a:srgbClr val="47A9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84143" y="6307425"/>
            <a:ext cx="7460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Таблица 1 – Тест-кейсы для тестирования метода получения баланса пользователя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4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7CA6F6E-D696-47FC-8813-983909D4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16</a:t>
            </a:fld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46192FF6-0BCD-418A-85CE-B254539D9312}"/>
              </a:ext>
            </a:extLst>
          </p:cNvPr>
          <p:cNvCxnSpPr>
            <a:cxnSpLocks/>
          </p:cNvCxnSpPr>
          <p:nvPr/>
        </p:nvCxnSpPr>
        <p:spPr>
          <a:xfrm>
            <a:off x="5487628" y="1028237"/>
            <a:ext cx="422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xmlns="" id="{E7A2D47B-A796-464A-8629-6DE4080689FE}"/>
              </a:ext>
            </a:extLst>
          </p:cNvPr>
          <p:cNvSpPr txBox="1"/>
          <p:nvPr/>
        </p:nvSpPr>
        <p:spPr>
          <a:xfrm>
            <a:off x="-10203865" y="1097720"/>
            <a:ext cx="697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pc="300" dirty="0">
                <a:latin typeface="Montserrat Medium" panose="00000600000000000000" pitchFamily="2" charset="-52"/>
              </a:rPr>
              <a:t>Раздел «Карточка архива проекта»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67FFB5-C13F-4251-8F82-3FFE19A5056A}"/>
              </a:ext>
            </a:extLst>
          </p:cNvPr>
          <p:cNvSpPr txBox="1"/>
          <p:nvPr/>
        </p:nvSpPr>
        <p:spPr>
          <a:xfrm>
            <a:off x="-10203865" y="179429"/>
            <a:ext cx="337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spc="300" dirty="0">
                <a:latin typeface="Century Schoolbook" panose="02040604050505020304" pitchFamily="18" charset="0"/>
              </a:rPr>
              <a:t>Тестирование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D94D58F6-1359-44B1-843A-90CEED356218}"/>
              </a:ext>
            </a:extLst>
          </p:cNvPr>
          <p:cNvCxnSpPr>
            <a:cxnSpLocks/>
          </p:cNvCxnSpPr>
          <p:nvPr/>
        </p:nvCxnSpPr>
        <p:spPr>
          <a:xfrm>
            <a:off x="-10108171" y="869592"/>
            <a:ext cx="35934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АИС Город » О компани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aisgorod.ru/img/retailops-wha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" y="1138512"/>
            <a:ext cx="4191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5487628" y="427226"/>
            <a:ext cx="352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Заключение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344" y="487783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487627" y="1285065"/>
            <a:ext cx="475174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По итогам выполнения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дипломного проекта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был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 разработан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 </a:t>
            </a:r>
            <a:r>
              <a:rPr lang="x-none" sz="1600">
                <a:solidFill>
                  <a:srgbClr val="002B82"/>
                </a:solidFill>
                <a:latin typeface="Bahnschrift" pitchFamily="34" charset="0"/>
              </a:rPr>
              <a:t>веб приложения системы лояльности для ООО «АИС Город». В процессе выполнения проекта, были установлены и решены следующие задачи: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Были изучены основы программ системы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Освоены навыки проектирования веб-приложений;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Изучены основы интернет-эквайринга и проекта АИС Город. Эквайринг;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Реализовано API проекта программы лояльности;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Реализован пользовательский интерфейс проекта программы лояльности;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>
                <a:solidFill>
                  <a:srgbClr val="002B82"/>
                </a:solidFill>
                <a:latin typeface="Bahnschrift" pitchFamily="34" charset="0"/>
              </a:rPr>
              <a:t>Произведено тестирование программного продукта</a:t>
            </a:r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</a:rPr>
              <a:t>;</a:t>
            </a:r>
          </a:p>
          <a:p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</a:rPr>
              <a:t>Разработанный продукт был внедрен в экосистему ООО «АИС Город» и уже сейчас используется в личных кабинетах РИЦ и АЙТИ Город</a:t>
            </a:r>
            <a:endParaRPr lang="ru-RU" sz="16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527646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998019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4" y="3540944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008887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3" y="4461388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4979553"/>
            <a:ext cx="423163" cy="3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70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4FD39AF1-9BD7-4A5A-8342-EC3A52C2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17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E5E01C5-47DF-40C2-882E-5D0680B0124B}"/>
              </a:ext>
            </a:extLst>
          </p:cNvPr>
          <p:cNvSpPr txBox="1"/>
          <p:nvPr/>
        </p:nvSpPr>
        <p:spPr>
          <a:xfrm>
            <a:off x="2577719" y="2411283"/>
            <a:ext cx="6982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002B82"/>
                </a:solidFill>
                <a:latin typeface="Bahnschrift" pitchFamily="34" charset="0"/>
              </a:rPr>
              <a:t>Спасибо за внимание!</a:t>
            </a:r>
          </a:p>
        </p:txBody>
      </p:sp>
      <p:pic>
        <p:nvPicPr>
          <p:cNvPr id="5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7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3619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CA6D043-9D33-44B0-A57F-E42FDF70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2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xmlns="" id="{166611FE-FE9F-4599-A7F5-6CF521D89860}"/>
              </a:ext>
            </a:extLst>
          </p:cNvPr>
          <p:cNvCxnSpPr>
            <a:cxnSpLocks/>
          </p:cNvCxnSpPr>
          <p:nvPr/>
        </p:nvCxnSpPr>
        <p:spPr>
          <a:xfrm flipV="1">
            <a:off x="429310" y="4597963"/>
            <a:ext cx="0" cy="954108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9AB353A-7473-4626-91FF-909164C141AF}"/>
              </a:ext>
            </a:extLst>
          </p:cNvPr>
          <p:cNvSpPr txBox="1"/>
          <p:nvPr/>
        </p:nvSpPr>
        <p:spPr>
          <a:xfrm>
            <a:off x="659447" y="1155123"/>
            <a:ext cx="1082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spc="300" dirty="0" smtClean="0">
                <a:solidFill>
                  <a:srgbClr val="F86512"/>
                </a:solidFill>
                <a:latin typeface="Bahnschrift" pitchFamily="34" charset="0"/>
                <a:ea typeface="Roboto Slab ExtraLight" pitchFamily="2" charset="0"/>
              </a:rPr>
              <a:t>Цель</a:t>
            </a:r>
            <a:r>
              <a:rPr lang="ru-RU" spc="3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 проектной работы </a:t>
            </a:r>
            <a:r>
              <a:rPr lang="ru-RU" sz="1600" dirty="0" smtClean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- </a:t>
            </a:r>
            <a:r>
              <a:rPr lang="ru-RU" sz="1600" dirty="0">
                <a:solidFill>
                  <a:srgbClr val="002B82"/>
                </a:solidFill>
                <a:latin typeface="Bahnschrift" pitchFamily="34" charset="0"/>
                <a:ea typeface="Roboto Slab ExtraLight" pitchFamily="2" charset="0"/>
              </a:rPr>
              <a:t>разработка веб приложения системы лояльности для ООО «АИС Город»</a:t>
            </a:r>
          </a:p>
        </p:txBody>
      </p:sp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36A13B3-DF4E-4E62-82F2-F0304AEE23FD}"/>
              </a:ext>
            </a:extLst>
          </p:cNvPr>
          <p:cNvSpPr txBox="1"/>
          <p:nvPr/>
        </p:nvSpPr>
        <p:spPr>
          <a:xfrm>
            <a:off x="843470" y="1806227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spc="300" dirty="0" smtClean="0">
                <a:solidFill>
                  <a:srgbClr val="F86512"/>
                </a:solidFill>
                <a:latin typeface="Bahnschrift" pitchFamily="34" charset="0"/>
              </a:rPr>
              <a:t>Задачи</a:t>
            </a:r>
            <a:endParaRPr lang="ru-RU" sz="2200" b="1" spc="300" dirty="0">
              <a:solidFill>
                <a:srgbClr val="F86512"/>
              </a:solidFill>
              <a:latin typeface="Bahnschrift" pitchFamily="34" charset="0"/>
            </a:endParaRP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548864" y="2400070"/>
            <a:ext cx="6686575" cy="779275"/>
            <a:chOff x="6851650" y="746740"/>
            <a:chExt cx="4820483" cy="77927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алгоритм работы систем интернет-эквайринга на примере </a:t>
              </a:r>
              <a:r>
                <a:rPr lang="ru-RU" sz="13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проекта «АИС Город. Эквайринг»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1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</a:t>
              </a:r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системы интернет-эквайринга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6" y="2527646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Группа 61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2846358" y="3363298"/>
            <a:ext cx="6686575" cy="579220"/>
            <a:chOff x="6851650" y="746740"/>
            <a:chExt cx="4820483" cy="5792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И</a:t>
              </a:r>
              <a:r>
                <a:rPr lang="x-none" sz="130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зучить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проекты личных кабинетов оплаты ЖКХ ООО «РИЦ» и ООО «</a:t>
              </a:r>
              <a:r>
                <a:rPr lang="ru-RU" sz="1300" dirty="0" err="1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Айти</a:t>
              </a: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 Город»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8103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rgbClr val="47A9FF"/>
                  </a:solidFill>
                  <a:latin typeface="Bahnschrift" pitchFamily="34" charset="0"/>
                </a:rPr>
                <a:t>Изучение </a:t>
              </a:r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системы личных кабинетов пользователей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580" y="3490874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123905" y="4174045"/>
            <a:ext cx="6686575" cy="779275"/>
            <a:chOff x="6851650" y="746740"/>
            <a:chExt cx="4820483" cy="7792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Спроектировать основные методы взаимодействия и работы проекта системы лояльности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928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Спроектировать систему лояльности ООО «АИС Город»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27" y="43016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Группа 69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421399" y="5077149"/>
            <a:ext cx="6686575" cy="779275"/>
            <a:chOff x="6851650" y="746740"/>
            <a:chExt cx="4820483" cy="77927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Реализовать проект системы лояльности с учетом дальнейшей интеграции в систему ООО «АИС Город»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70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Реализовать систему лояльности ООО «АИС Город»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621" y="5204725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5" name="Группа 74">
            <a:extLst>
              <a:ext uri="{FF2B5EF4-FFF2-40B4-BE49-F238E27FC236}">
                <a16:creationId xmlns:a16="http://schemas.microsoft.com/office/drawing/2014/main" xmlns="" id="{C0F12DF1-B6A2-45FB-9EBE-120E248E93B6}"/>
              </a:ext>
            </a:extLst>
          </p:cNvPr>
          <p:cNvGrpSpPr/>
          <p:nvPr/>
        </p:nvGrpSpPr>
        <p:grpSpPr>
          <a:xfrm>
            <a:off x="3718893" y="5943193"/>
            <a:ext cx="6686575" cy="779275"/>
            <a:chOff x="6851650" y="746740"/>
            <a:chExt cx="4820483" cy="77927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036D72E-F51E-4E2B-AB6D-9DD8546C4B4B}"/>
                </a:ext>
              </a:extLst>
            </p:cNvPr>
            <p:cNvSpPr txBox="1"/>
            <p:nvPr/>
          </p:nvSpPr>
          <p:spPr>
            <a:xfrm>
              <a:off x="6851650" y="1033572"/>
              <a:ext cx="482048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300" dirty="0" smtClean="0">
                  <a:solidFill>
                    <a:srgbClr val="002B82"/>
                  </a:solidFill>
                  <a:effectLst/>
                  <a:latin typeface="Bahnschrift" pitchFamily="34" charset="0"/>
                  <a:ea typeface="MS Mincho" panose="02020609040205080304" pitchFamily="49" charset="-128"/>
                </a:rPr>
                <a:t>Произвести тестирование проекта системы лояльности, оценить готовность к использованию</a:t>
              </a:r>
              <a:endParaRPr lang="ru-RU" sz="13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3B0D1C6A-ED1C-4177-9E58-C0B7185073BD}"/>
                </a:ext>
              </a:extLst>
            </p:cNvPr>
            <p:cNvSpPr txBox="1"/>
            <p:nvPr/>
          </p:nvSpPr>
          <p:spPr>
            <a:xfrm>
              <a:off x="6851650" y="746740"/>
              <a:ext cx="30349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 smtClean="0">
                  <a:solidFill>
                    <a:srgbClr val="47A9FF"/>
                  </a:solidFill>
                  <a:latin typeface="Bahnschrift" pitchFamily="34" charset="0"/>
                </a:rPr>
                <a:t>Протестировать разработанный продукт</a:t>
              </a:r>
              <a:endParaRPr lang="ru-RU" sz="1600" dirty="0">
                <a:solidFill>
                  <a:srgbClr val="47A9FF"/>
                </a:solidFill>
                <a:latin typeface="Bahnschrift" pitchFamily="34" charset="0"/>
              </a:endParaRPr>
            </a:p>
          </p:txBody>
        </p:sp>
      </p:grpSp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15" y="6070769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927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515536" y="420348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О компании ООО «АИС Город»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3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s://www.aisgorod.ru/img/partner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82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isgorod.ru/wp-content/uploads/2016/09/cryptopro-grayscal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63" y="5581423"/>
            <a:ext cx="20764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aisgorod.ru/img/partner_5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988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aisgorod.ru/img/partner_1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553" y="5581423"/>
            <a:ext cx="11715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904188" y="5228099"/>
            <a:ext cx="287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Партнеры ООО </a:t>
            </a:r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«АИС Город»</a:t>
            </a:r>
            <a:endParaRPr lang="ru-RU" sz="1600" dirty="0">
              <a:solidFill>
                <a:srgbClr val="47A9FF"/>
              </a:solidFill>
              <a:latin typeface="Bahnschrift" pitchFamily="34" charset="0"/>
            </a:endParaRPr>
          </a:p>
        </p:txBody>
      </p:sp>
      <p:pic>
        <p:nvPicPr>
          <p:cNvPr id="1034" name="Picture 10" descr="https://www.aisgorod.ru/wp-content/themes/aistheme/img/pasp-color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31" y="1799632"/>
            <a:ext cx="783682" cy="78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www.aisgorod.ru/wp-content/uploads/2022/07/rias_log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301" y="1853875"/>
            <a:ext cx="731741" cy="72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B0D1C6A-ED1C-4177-9E58-C0B7185073BD}"/>
              </a:ext>
            </a:extLst>
          </p:cNvPr>
          <p:cNvSpPr txBox="1"/>
          <p:nvPr/>
        </p:nvSpPr>
        <p:spPr>
          <a:xfrm>
            <a:off x="4584989" y="117589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Продукты ООО </a:t>
            </a:r>
            <a:r>
              <a:rPr lang="ru-RU" sz="1600" dirty="0" smtClean="0">
                <a:solidFill>
                  <a:srgbClr val="47A9FF"/>
                </a:solidFill>
                <a:latin typeface="Bahnschrift" pitchFamily="34" charset="0"/>
              </a:rPr>
              <a:t>«АИС Город»</a:t>
            </a:r>
            <a:endParaRPr lang="ru-RU" sz="1600" dirty="0">
              <a:solidFill>
                <a:srgbClr val="47A9FF"/>
              </a:solidFill>
              <a:latin typeface="Bahnschrift" pitchFamily="34" charset="0"/>
            </a:endParaRPr>
          </a:p>
        </p:txBody>
      </p:sp>
      <p:pic>
        <p:nvPicPr>
          <p:cNvPr id="1038" name="Picture 14" descr="https://www.aisgorod.ru/wp-content/uploads/2019/07/Meters_logo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6" y="1801260"/>
            <a:ext cx="871538" cy="87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aisgorod.ru/wp-content/themes/aistheme/img/sys-color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588" y="2030864"/>
            <a:ext cx="55245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aisgorod.ru/wp-content/uploads/2022/07/Picture_logo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100" y="1875605"/>
            <a:ext cx="718000" cy="71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www.aisgorod.ru/wp-content/uploads/2022/07/EDS-logo-2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063" y="1948854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https://www.aisgorod.ru/wp-content/uploads/2022/11/bpm_sova_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501" y="1801260"/>
            <a:ext cx="781689" cy="78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4585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Паспортный Стол</a:t>
            </a:r>
            <a:endParaRPr lang="ru-RU" sz="1400" dirty="0">
              <a:solidFill>
                <a:srgbClr val="002B82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216744" y="2596719"/>
            <a:ext cx="1466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Региональная система ЖКХ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3559735" y="2672799"/>
            <a:ext cx="11690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АИСКУЭ Приборный учет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807242" y="2672799"/>
            <a:ext cx="121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Система Начислений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6070341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CRM </a:t>
            </a:r>
            <a:r>
              <a:rPr lang="ru-RU" sz="1400" dirty="0" err="1">
                <a:solidFill>
                  <a:srgbClr val="002B82"/>
                </a:solidFill>
              </a:rPr>
              <a:t>Колл</a:t>
            </a:r>
            <a:r>
              <a:rPr lang="ru-RU" sz="1400" dirty="0">
                <a:solidFill>
                  <a:srgbClr val="002B82"/>
                </a:solidFill>
              </a:rPr>
              <a:t>-центра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7155184" y="2738625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Диспетчерская Служба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266104" y="2780521"/>
            <a:ext cx="112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2B82"/>
                </a:solidFill>
              </a:rPr>
              <a:t>BPM/ECM </a:t>
            </a:r>
            <a:r>
              <a:rPr lang="ru-RU" sz="1400" dirty="0">
                <a:solidFill>
                  <a:srgbClr val="002B82"/>
                </a:solidFill>
              </a:rPr>
              <a:t>ЖКХ</a:t>
            </a:r>
          </a:p>
        </p:txBody>
      </p:sp>
      <p:pic>
        <p:nvPicPr>
          <p:cNvPr id="1048" name="Picture 24" descr="https://www.aisgorod.ru/wp-content/uploads/2023/03/kit-logo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08" y="2037260"/>
            <a:ext cx="571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 30"/>
          <p:cNvSpPr/>
          <p:nvPr/>
        </p:nvSpPr>
        <p:spPr>
          <a:xfrm>
            <a:off x="9242417" y="2852813"/>
            <a:ext cx="1120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002B82"/>
                </a:solidFill>
              </a:rPr>
              <a:t>КИТ</a:t>
            </a:r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713" y="3752170"/>
            <a:ext cx="46005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5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26"/>
          <p:cNvCxnSpPr/>
          <p:nvPr/>
        </p:nvCxnSpPr>
        <p:spPr>
          <a:xfrm>
            <a:off x="5036617" y="1861449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9227506" y="1924041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Алгоритм работы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интернет-эквайринга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44" name="Номер слайда 43">
            <a:extLst>
              <a:ext uri="{FF2B5EF4-FFF2-40B4-BE49-F238E27FC236}">
                <a16:creationId xmlns:a16="http://schemas.microsoft.com/office/drawing/2014/main" xmlns="" id="{420ECB19-C499-40CC-9648-2812AF37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4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1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2" descr="Pc SVG Vector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Pc SVG Vector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Pc SVG Vector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9" descr="Internet Connection SVG Fil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8" name="Picture 10" descr="C:\Users\ti.salmina\Downloads\internet-connection-svgrepo-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57" y="1005564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ti.salmina\Downloads\page-quality-svgrepo-com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87" y="1023249"/>
            <a:ext cx="979714" cy="97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ti.salmina\Downloads\bank-svgrepo-co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034" y="894992"/>
            <a:ext cx="1122944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единительная линия 9"/>
          <p:cNvCxnSpPr>
            <a:stCxn id="2059" idx="2"/>
          </p:cNvCxnSpPr>
          <p:nvPr/>
        </p:nvCxnSpPr>
        <p:spPr>
          <a:xfrm>
            <a:off x="2115144" y="2002963"/>
            <a:ext cx="0" cy="4389673"/>
          </a:xfrm>
          <a:prstGeom prst="line">
            <a:avLst/>
          </a:prstGeom>
          <a:ln w="57150">
            <a:solidFill>
              <a:srgbClr val="47A9FF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115144" y="2196193"/>
            <a:ext cx="2921473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5051564" y="2738625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51564" y="2196193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5938158" y="2196193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5051564" y="3279321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5051564" y="3823609"/>
            <a:ext cx="417594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5051564" y="4598717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5051564" y="4056285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938158" y="4056285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H="1">
            <a:off x="2115145" y="5397376"/>
            <a:ext cx="2921472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547472" y="2196193"/>
            <a:ext cx="25311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Запрос на создание заказа/</a:t>
            </a:r>
            <a:b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</a:br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проверки статуса платежа 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38157" y="2250587"/>
            <a:ext cx="2432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>
                <a:solidFill>
                  <a:srgbClr val="002B82"/>
                </a:solidFill>
                <a:latin typeface="Bahnschrift" pitchFamily="34" charset="0"/>
              </a:rPr>
              <a:t>Валидация</a:t>
            </a:r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, внесение данных в базу эквайринга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14734" y="2848434"/>
            <a:ext cx="29561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Запрос в банк-эмитент для создание платежа/проверки статуса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19157" y="3488167"/>
            <a:ext cx="2039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Ответ от банка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76056" y="4167830"/>
            <a:ext cx="2039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Внесение </a:t>
            </a:r>
            <a:r>
              <a:rPr lang="ru-RU" sz="1100" dirty="0">
                <a:solidFill>
                  <a:srgbClr val="002B82"/>
                </a:solidFill>
                <a:latin typeface="Bahnschrift" pitchFamily="34" charset="0"/>
              </a:rPr>
              <a:t>данных в базу эквайринга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95848" y="4605666"/>
            <a:ext cx="2039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Ответ пользователю (ссылка для перехода на страницу оплаты/статус платежа)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13031" y="6251122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Схема 1 – Схема работы простейшей системы интернет эквайринга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9223550" y="3821753"/>
            <a:ext cx="886594" cy="0"/>
          </a:xfrm>
          <a:prstGeom prst="straightConnector1">
            <a:avLst/>
          </a:prstGeom>
          <a:ln w="19050">
            <a:solidFill>
              <a:srgbClr val="002B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9223550" y="3279321"/>
            <a:ext cx="886594" cy="0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>
            <a:off x="10110144" y="3279321"/>
            <a:ext cx="0" cy="542432"/>
          </a:xfrm>
          <a:prstGeom prst="line">
            <a:avLst/>
          </a:prstGeom>
          <a:ln w="12700">
            <a:solidFill>
              <a:srgbClr val="002B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304363" y="3871624"/>
            <a:ext cx="1423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>
                <a:solidFill>
                  <a:srgbClr val="002B82"/>
                </a:solidFill>
                <a:latin typeface="Bahnschrift" pitchFamily="34" charset="0"/>
              </a:rPr>
              <a:t>Обработка запросов банком</a:t>
            </a:r>
            <a:endParaRPr lang="ru-RU" sz="11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8131629" y="775607"/>
            <a:ext cx="2449285" cy="5812972"/>
          </a:xfrm>
          <a:prstGeom prst="rect">
            <a:avLst/>
          </a:prstGeom>
          <a:noFill/>
          <a:ln w="28575">
            <a:solidFill>
              <a:srgbClr val="F8651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8309547" y="621085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B82"/>
                </a:solidFill>
                <a:latin typeface="Bahnschrift" pitchFamily="34" charset="0"/>
              </a:rPr>
              <a:t>Реализуемый слой</a:t>
            </a:r>
            <a:endParaRPr lang="ru-RU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35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6BB4B28D-E979-4BA2-9337-B0503B57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>
                <a:solidFill>
                  <a:schemeClr val="tx1"/>
                </a:solidFill>
              </a:rPr>
              <a:pPr/>
              <a:t>5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2847F6A1-2518-415F-A064-C506E806D561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511252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416299" y="174567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Проекты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личных кабинетов пользователей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42" y="424457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70" y="1360846"/>
            <a:ext cx="5783943" cy="27555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57" y="3028368"/>
            <a:ext cx="5995305" cy="2875235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61968" y="4296269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Рисунок 1 – Главная страница личного кабинета пользователя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6000" y="5927935"/>
            <a:ext cx="341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Рисунок 2 – Страница оплаты услуг ЖКХ личного кабинета пользователя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9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87D73AA6-E9BE-4868-8EC4-659BBC27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6</a:t>
            </a:fld>
            <a:endParaRPr lang="ru-RU" sz="1600" dirty="0">
              <a:solidFill>
                <a:schemeClr val="tx1"/>
              </a:solidFill>
            </a:endParaRPr>
          </a:p>
        </p:txBody>
      </p:sp>
      <p:cxnSp>
        <p:nvCxnSpPr>
          <p:cNvPr id="5" name="линия">
            <a:extLst>
              <a:ext uri="{FF2B5EF4-FFF2-40B4-BE49-F238E27FC236}">
                <a16:creationId xmlns:a16="http://schemas.microsoft.com/office/drawing/2014/main" xmlns="" id="{306D1CEF-11F8-4575-8F50-1C8E8EE9FC32}"/>
              </a:ext>
            </a:extLst>
          </p:cNvPr>
          <p:cNvCxnSpPr>
            <a:cxnSpLocks/>
          </p:cNvCxnSpPr>
          <p:nvPr/>
        </p:nvCxnSpPr>
        <p:spPr>
          <a:xfrm>
            <a:off x="443721" y="1036736"/>
            <a:ext cx="6321669" cy="0"/>
          </a:xfrm>
          <a:prstGeom prst="line">
            <a:avLst/>
          </a:prstGeom>
          <a:ln w="38100">
            <a:solidFill>
              <a:srgbClr val="47A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xmlns="" id="{7AC06196-0706-4235-BF40-F4AEC4F5BCD9}"/>
              </a:ext>
            </a:extLst>
          </p:cNvPr>
          <p:cNvGrpSpPr/>
          <p:nvPr/>
        </p:nvGrpSpPr>
        <p:grpSpPr>
          <a:xfrm>
            <a:off x="4314962" y="1820174"/>
            <a:ext cx="3389863" cy="3389863"/>
            <a:chOff x="4314962" y="1820174"/>
            <a:chExt cx="3389863" cy="3389863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xmlns="" id="{B2EE98E4-2CD1-4979-9C04-6E8CD12D2628}"/>
                </a:ext>
              </a:extLst>
            </p:cNvPr>
            <p:cNvSpPr/>
            <p:nvPr/>
          </p:nvSpPr>
          <p:spPr>
            <a:xfrm>
              <a:off x="5055079" y="2488727"/>
              <a:ext cx="1981193" cy="1981193"/>
            </a:xfrm>
            <a:prstGeom prst="ellipse">
              <a:avLst/>
            </a:prstGeom>
            <a:solidFill>
              <a:srgbClr val="002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Круг: прозрачная заливка 7">
              <a:extLst>
                <a:ext uri="{FF2B5EF4-FFF2-40B4-BE49-F238E27FC236}">
                  <a16:creationId xmlns:a16="http://schemas.microsoft.com/office/drawing/2014/main" xmlns="" id="{D1C1E8E1-429C-4827-B674-C646F3473717}"/>
                </a:ext>
              </a:extLst>
            </p:cNvPr>
            <p:cNvSpPr/>
            <p:nvPr/>
          </p:nvSpPr>
          <p:spPr>
            <a:xfrm>
              <a:off x="4314962" y="1820174"/>
              <a:ext cx="3389863" cy="3389863"/>
            </a:xfrm>
            <a:prstGeom prst="donut">
              <a:avLst>
                <a:gd name="adj" fmla="val 393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DAD73B74-D7AB-4E10-8AD7-41BA4F1D0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716" y="2542098"/>
              <a:ext cx="1773804" cy="1773804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xmlns="" id="{A1854EFD-7FE9-40E6-8A1D-E2E52F464510}"/>
              </a:ext>
            </a:extLst>
          </p:cNvPr>
          <p:cNvGrpSpPr/>
          <p:nvPr/>
        </p:nvGrpSpPr>
        <p:grpSpPr>
          <a:xfrm>
            <a:off x="7929329" y="3243641"/>
            <a:ext cx="2627466" cy="1367619"/>
            <a:chOff x="7929329" y="3243641"/>
            <a:chExt cx="2627466" cy="1367619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xmlns="" id="{D8DD109A-5925-4EA3-8EE8-743BEE07CE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99" t="20185" r="18386" b="23257"/>
            <a:stretch/>
          </p:blipFill>
          <p:spPr bwMode="auto">
            <a:xfrm>
              <a:off x="8020153" y="3243641"/>
              <a:ext cx="797275" cy="721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098B258C-6796-4291-83FF-1D0079449437}"/>
                </a:ext>
              </a:extLst>
            </p:cNvPr>
            <p:cNvSpPr txBox="1"/>
            <p:nvPr/>
          </p:nvSpPr>
          <p:spPr>
            <a:xfrm>
              <a:off x="7929329" y="3964929"/>
              <a:ext cx="26274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Кроссплатформенный фреймворк с открытым исходным кодом для разработки веб-приложений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xmlns="" id="{279AE22F-3138-4383-8BEE-0ED96A624206}"/>
              </a:ext>
            </a:extLst>
          </p:cNvPr>
          <p:cNvGrpSpPr/>
          <p:nvPr/>
        </p:nvGrpSpPr>
        <p:grpSpPr>
          <a:xfrm>
            <a:off x="1936784" y="1505521"/>
            <a:ext cx="2767754" cy="1005435"/>
            <a:chOff x="1936784" y="1505521"/>
            <a:chExt cx="2767754" cy="100543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xmlns="" id="{A9BE73A8-FAF3-4D59-9A35-057DA1A75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13" b="19636"/>
            <a:stretch/>
          </p:blipFill>
          <p:spPr bwMode="auto">
            <a:xfrm>
              <a:off x="3199743" y="1505521"/>
              <a:ext cx="1451627" cy="433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F323D2BF-96D8-4D61-85EB-0D788EE96DE6}"/>
                </a:ext>
              </a:extLst>
            </p:cNvPr>
            <p:cNvSpPr txBox="1"/>
            <p:nvPr/>
          </p:nvSpPr>
          <p:spPr>
            <a:xfrm>
              <a:off x="1936784" y="1864625"/>
              <a:ext cx="27677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just">
                <a:spcAft>
                  <a:spcPts val="0"/>
                </a:spcAft>
                <a:tabLst>
                  <a:tab pos="629920" algn="l"/>
                </a:tabLst>
              </a:pP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Быстрая небольшая библиотека </a:t>
              </a:r>
              <a:r>
                <a:rPr lang="ru-RU" sz="1200" dirty="0" err="1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JavaScript</a:t>
              </a:r>
              <a:r>
                <a:rPr lang="ru-RU" sz="1200" dirty="0">
                  <a:solidFill>
                    <a:srgbClr val="002B82"/>
                  </a:solidFill>
                  <a:latin typeface="Bahnschrift" pitchFamily="34" charset="0"/>
                  <a:ea typeface="MS Mincho" panose="02020609040205080304" pitchFamily="49" charset="-128"/>
                </a:rPr>
                <a:t> с богатыми возможностями</a:t>
              </a:r>
              <a:endParaRPr lang="ru-RU" sz="1200" dirty="0">
                <a:solidFill>
                  <a:srgbClr val="002B82"/>
                </a:solidFill>
                <a:effectLst/>
                <a:latin typeface="Bahnschrift" pitchFamily="34" charset="0"/>
                <a:ea typeface="MS Mincho" panose="02020609040205080304" pitchFamily="49" charset="-128"/>
              </a:endParaRPr>
            </a:p>
          </p:txBody>
        </p: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25D0F594-E637-4696-9EA5-C10BFA9DC0E6}"/>
              </a:ext>
            </a:extLst>
          </p:cNvPr>
          <p:cNvSpPr/>
          <p:nvPr/>
        </p:nvSpPr>
        <p:spPr>
          <a:xfrm>
            <a:off x="4684231" y="1892563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xmlns="" id="{C1966F51-3C35-4B8E-B7F7-07B01BC494C5}"/>
              </a:ext>
            </a:extLst>
          </p:cNvPr>
          <p:cNvSpPr/>
          <p:nvPr/>
        </p:nvSpPr>
        <p:spPr>
          <a:xfrm>
            <a:off x="6677460" y="187231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xmlns="" id="{018D9849-2587-4129-BD35-9FA3FD5BC6BE}"/>
              </a:ext>
            </a:extLst>
          </p:cNvPr>
          <p:cNvSpPr/>
          <p:nvPr/>
        </p:nvSpPr>
        <p:spPr>
          <a:xfrm>
            <a:off x="7307716" y="3629286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5055079" y="4645758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xmlns="" id="{BDB6D750-915E-4CC2-AB97-B1AB52819E9B}"/>
              </a:ext>
            </a:extLst>
          </p:cNvPr>
          <p:cNvSpPr/>
          <p:nvPr/>
        </p:nvSpPr>
        <p:spPr>
          <a:xfrm>
            <a:off x="4154457" y="3243641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0" name="Picture 2" descr="АИС Город » О компан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4046555" y="164460"/>
            <a:ext cx="38254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Технологии</a:t>
            </a:r>
            <a:r>
              <a:rPr lang="en-US" sz="2400" dirty="0" smtClean="0">
                <a:solidFill>
                  <a:srgbClr val="002B82"/>
                </a:solidFill>
                <a:latin typeface="Bahnschrift" pitchFamily="34" charset="0"/>
              </a:rPr>
              <a:t> </a:t>
            </a:r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и средства разработки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68" y="36898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Exploring .NET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3000">
                        <a14:foregroundMark x1="57333" y1="53500" x2="57333" y2="53500"/>
                        <a14:foregroundMark x1="67333" y1="57000" x2="67333" y2="57000"/>
                        <a14:foregroundMark x1="72667" y1="50750" x2="72667" y2="50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520" y="970088"/>
            <a:ext cx="2550257" cy="170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icrosoft Visual Studio — Википедия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75" y="2978813"/>
            <a:ext cx="1300946" cy="1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2273192" y="4285253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en-US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IDE – Visual Studio 2022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2298090"/>
            <a:ext cx="2378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Целевая платформа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.</a:t>
            </a:r>
            <a:r>
              <a:rPr lang="en-US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net6.0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xmlns="" id="{6BA62742-2DF8-40D0-A1FD-236C096A3AA4}"/>
              </a:ext>
            </a:extLst>
          </p:cNvPr>
          <p:cNvSpPr/>
          <p:nvPr/>
        </p:nvSpPr>
        <p:spPr>
          <a:xfrm>
            <a:off x="6483375" y="4708350"/>
            <a:ext cx="564279" cy="56427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4" name="Picture 8" descr="NuGet Gallery | newtonsof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949" y="4822812"/>
            <a:ext cx="899633" cy="8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3052719" y="5723078"/>
            <a:ext cx="276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Популярная высокопроизводительная платформа JSON для .NET.</a:t>
            </a:r>
            <a:endParaRPr lang="ru-RU" sz="1200" dirty="0">
              <a:solidFill>
                <a:srgbClr val="002B82"/>
              </a:solidFill>
              <a:effectLst/>
              <a:latin typeface="Bahnschrift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AutoShape 10" descr="Insomn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36" y="4822812"/>
            <a:ext cx="841025" cy="85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F323D2BF-96D8-4D61-85EB-0D788EE96DE6}"/>
              </a:ext>
            </a:extLst>
          </p:cNvPr>
          <p:cNvSpPr txBox="1"/>
          <p:nvPr/>
        </p:nvSpPr>
        <p:spPr>
          <a:xfrm>
            <a:off x="7422135" y="5655832"/>
            <a:ext cx="2767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29920" algn="l"/>
              </a:tabLst>
            </a:pPr>
            <a:r>
              <a:rPr lang="ru-RU" sz="1200" dirty="0">
                <a:solidFill>
                  <a:srgbClr val="002B82"/>
                </a:solidFill>
                <a:latin typeface="Bahnschrift" pitchFamily="34" charset="0"/>
                <a:ea typeface="MS Mincho" panose="02020609040205080304" pitchFamily="49" charset="-128"/>
              </a:rPr>
              <a:t>Клиент API для совместной работы и инструмент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92042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7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4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329273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Схема работы системы лояльности в системе ООО «АИС Город»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04" y="492121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 descr="D:\Производственная практика\02-05 2024\Бонус-банка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1" y="1225584"/>
            <a:ext cx="7692872" cy="492212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4057960" y="6147707"/>
            <a:ext cx="3706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002B82"/>
                </a:solidFill>
                <a:latin typeface="Bahnschrift" pitchFamily="34" charset="0"/>
              </a:rPr>
              <a:t>Схема 2 – Схема работы проекта системы лояльности ООО «АИС Город»</a:t>
            </a:r>
            <a:endParaRPr lang="ru-RU" sz="14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6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F752072B-5092-4F88-88FB-AF2D602A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8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3713793" y="76621"/>
            <a:ext cx="5401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получения баланса пользователей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604" y="28114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7656" y="1160270"/>
            <a:ext cx="26019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"merchant": "string",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"password": "string",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": "string“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7656" y="5314951"/>
            <a:ext cx="439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result": 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message": 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balance": 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da-DK" sz="1200" dirty="0">
                <a:latin typeface="Courier New" pitchFamily="49" charset="0"/>
                <a:cs typeface="Courier New" pitchFamily="49" charset="0"/>
              </a:rPr>
              <a:t> </a:t>
            </a:r>
            <a:endParaRPr lang="da-DK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a-DK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070021" y="927227"/>
            <a:ext cx="4999301" cy="5184322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5" name="Стрелка вправо 14"/>
          <p:cNvSpPr/>
          <p:nvPr/>
        </p:nvSpPr>
        <p:spPr>
          <a:xfrm>
            <a:off x="4253593" y="1628773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flipH="1">
            <a:off x="4196443" y="5253774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7401614" y="1126580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 вправо 17"/>
          <p:cNvSpPr/>
          <p:nvPr/>
        </p:nvSpPr>
        <p:spPr>
          <a:xfrm rot="5400000">
            <a:off x="7419630" y="1532798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5343" y="3845288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Получение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39648" y="2546595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410481" y="3596920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 rot="5400000">
            <a:off x="7410481" y="4461052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7658849" y="244420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91557" y="346058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31332" y="547003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Стрелка углом 25"/>
          <p:cNvSpPr/>
          <p:nvPr/>
        </p:nvSpPr>
        <p:spPr>
          <a:xfrm rot="10800000">
            <a:off x="5682342" y="5394606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82342" y="5394606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число бонусов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2361" y="2609070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5139349" y="3293429"/>
            <a:ext cx="1931917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Стрелка углом 29"/>
          <p:cNvSpPr/>
          <p:nvPr/>
        </p:nvSpPr>
        <p:spPr>
          <a:xfrm rot="16200000" flipH="1">
            <a:off x="4441217" y="2703912"/>
            <a:ext cx="3029259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657853" y="2704878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Существует такой пользователь?</a:t>
            </a:r>
            <a:endParaRPr lang="ru-RU" sz="900" dirty="0"/>
          </a:p>
        </p:txBody>
      </p:sp>
      <p:sp>
        <p:nvSpPr>
          <p:cNvPr id="32" name="Блок-схема: решение 31"/>
          <p:cNvSpPr/>
          <p:nvPr/>
        </p:nvSpPr>
        <p:spPr>
          <a:xfrm>
            <a:off x="6736164" y="1736905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51349" y="1654644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4" name="Стрелка вправо 33"/>
          <p:cNvSpPr/>
          <p:nvPr/>
        </p:nvSpPr>
        <p:spPr>
          <a:xfrm flipH="1">
            <a:off x="5682341" y="4979907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решение 34"/>
          <p:cNvSpPr/>
          <p:nvPr/>
        </p:nvSpPr>
        <p:spPr>
          <a:xfrm>
            <a:off x="6764111" y="4706042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Получены ли бонусы?</a:t>
            </a:r>
            <a:endParaRPr lang="ru-RU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794342" y="465741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7" name="Стрелка вправо 36"/>
          <p:cNvSpPr/>
          <p:nvPr/>
        </p:nvSpPr>
        <p:spPr>
          <a:xfrm>
            <a:off x="8403177" y="3845288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 flipH="1">
            <a:off x="8403176" y="4090274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5004708" y="6177660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3 – Схема работы метода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получения баланса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пользователей 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89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"/>
          <a:stretch/>
        </p:blipFill>
        <p:spPr bwMode="auto">
          <a:xfrm>
            <a:off x="10069322" y="79875"/>
            <a:ext cx="2122678" cy="5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5071"/>
            <a:ext cx="2276475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xmlns="" id="{D6B69D13-6D53-45B5-A583-3CF84ACC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6B1F-0750-41DB-8F6A-D201E2389C1C}" type="slidenum">
              <a:rPr lang="ru-RU" sz="1600" smtClean="0">
                <a:solidFill>
                  <a:schemeClr val="tx1"/>
                </a:solidFill>
              </a:rPr>
              <a:t>9</a:t>
            </a:fld>
            <a:endParaRPr lang="ru-RU" sz="1600" dirty="0">
              <a:solidFill>
                <a:schemeClr val="tx1"/>
              </a:solidFill>
            </a:endParaRPr>
          </a:p>
        </p:txBody>
      </p:sp>
      <p:pic>
        <p:nvPicPr>
          <p:cNvPr id="6" name="Picture 2" descr="АИС Город » О компани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096" y="112039"/>
            <a:ext cx="813155" cy="7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AF1E99-18A8-45BE-8B3C-7CFA7E1CB1CD}"/>
              </a:ext>
            </a:extLst>
          </p:cNvPr>
          <p:cNvSpPr txBox="1"/>
          <p:nvPr/>
        </p:nvSpPr>
        <p:spPr>
          <a:xfrm>
            <a:off x="2965410" y="219440"/>
            <a:ext cx="5401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solidFill>
                  <a:srgbClr val="002B82"/>
                </a:solidFill>
                <a:latin typeface="Bahnschrift" pitchFamily="34" charset="0"/>
              </a:rPr>
              <a:t>Метод создания заказа</a:t>
            </a:r>
            <a:endParaRPr lang="ru-RU" sz="2400" dirty="0">
              <a:solidFill>
                <a:srgbClr val="002B82"/>
              </a:solidFill>
              <a:latin typeface="Bahnschrift" pitchFamily="34" charset="0"/>
            </a:endParaRP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021" y="286872"/>
            <a:ext cx="594989" cy="42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4" y="160011"/>
            <a:ext cx="1464252" cy="73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93409" y="1175657"/>
            <a:ext cx="32528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merchant":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password":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merchantUserId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merchantOrderNumber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description":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amount":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clientApprovedUrl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clientCancelUrl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clientFailUrl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6537" y="4814207"/>
            <a:ext cx="2694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result":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message":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transactionId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orderId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redirectUrl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":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"string"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70021" y="787003"/>
            <a:ext cx="4999301" cy="5862955"/>
          </a:xfrm>
          <a:prstGeom prst="roundRect">
            <a:avLst/>
          </a:prstGeom>
          <a:solidFill>
            <a:srgbClr val="002B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14" name="Стрелка вправо 13"/>
          <p:cNvSpPr/>
          <p:nvPr/>
        </p:nvSpPr>
        <p:spPr>
          <a:xfrm>
            <a:off x="4253593" y="1775821"/>
            <a:ext cx="1045028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flipH="1">
            <a:off x="4196443" y="5400822"/>
            <a:ext cx="99332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401614" y="842069"/>
            <a:ext cx="336114" cy="310243"/>
          </a:xfrm>
          <a:prstGeom prst="ellipse">
            <a:avLst/>
          </a:prstGeom>
          <a:solidFill>
            <a:srgbClr val="002B82"/>
          </a:solidFill>
          <a:ln w="3810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5400000">
            <a:off x="7419630" y="1248287"/>
            <a:ext cx="300082" cy="108132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право 18"/>
          <p:cNvSpPr/>
          <p:nvPr/>
        </p:nvSpPr>
        <p:spPr>
          <a:xfrm rot="5400000">
            <a:off x="7439648" y="2262084"/>
            <a:ext cx="256718" cy="92506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/>
          <p:cNvSpPr/>
          <p:nvPr/>
        </p:nvSpPr>
        <p:spPr>
          <a:xfrm rot="5400000">
            <a:off x="7410481" y="3312409"/>
            <a:ext cx="374274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/>
          <p:cNvSpPr/>
          <p:nvPr/>
        </p:nvSpPr>
        <p:spPr>
          <a:xfrm rot="5400000">
            <a:off x="7504049" y="4138976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658849" y="215969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1557" y="3176069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31332" y="619920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Стрелка углом 24"/>
          <p:cNvSpPr/>
          <p:nvPr/>
        </p:nvSpPr>
        <p:spPr>
          <a:xfrm rot="10800000">
            <a:off x="5682342" y="6123769"/>
            <a:ext cx="1941394" cy="472882"/>
          </a:xfrm>
          <a:prstGeom prst="ben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98621" y="6083179"/>
            <a:ext cx="2030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данные для оплаты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2361" y="2324559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8" name="Стрелка углом 27"/>
          <p:cNvSpPr/>
          <p:nvPr/>
        </p:nvSpPr>
        <p:spPr>
          <a:xfrm rot="16200000" flipH="1">
            <a:off x="4729904" y="3418364"/>
            <a:ext cx="2750808" cy="1419692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Стрелка углом 28"/>
          <p:cNvSpPr/>
          <p:nvPr/>
        </p:nvSpPr>
        <p:spPr>
          <a:xfrm rot="16200000" flipH="1">
            <a:off x="4159793" y="2700825"/>
            <a:ext cx="3592108" cy="1738995"/>
          </a:xfrm>
          <a:prstGeom prst="bentArrow">
            <a:avLst>
              <a:gd name="adj1" fmla="val 5921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решение 29"/>
          <p:cNvSpPr/>
          <p:nvPr/>
        </p:nvSpPr>
        <p:spPr>
          <a:xfrm>
            <a:off x="6657853" y="2420367"/>
            <a:ext cx="1823636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900" dirty="0" smtClean="0"/>
              <a:t>Существует такой пользователь?</a:t>
            </a:r>
            <a:endParaRPr lang="ru-RU" sz="900" dirty="0"/>
          </a:p>
        </p:txBody>
      </p:sp>
      <p:sp>
        <p:nvSpPr>
          <p:cNvPr id="31" name="Блок-схема: решение 30"/>
          <p:cNvSpPr/>
          <p:nvPr/>
        </p:nvSpPr>
        <p:spPr>
          <a:xfrm>
            <a:off x="6736164" y="1452394"/>
            <a:ext cx="1667013" cy="763997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Данные магазина валидны?</a:t>
            </a:r>
            <a:endParaRPr lang="ru-RU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5551349" y="1370133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3" name="Стрелка вправо 32"/>
          <p:cNvSpPr/>
          <p:nvPr/>
        </p:nvSpPr>
        <p:spPr>
          <a:xfrm flipH="1">
            <a:off x="5680878" y="5780611"/>
            <a:ext cx="1257301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решение 33"/>
          <p:cNvSpPr/>
          <p:nvPr/>
        </p:nvSpPr>
        <p:spPr>
          <a:xfrm>
            <a:off x="6764111" y="5617087"/>
            <a:ext cx="1667013" cy="582115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Заказ создан?</a:t>
            </a:r>
            <a:endParaRPr lang="ru-RU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680878" y="5503612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9" name="Стрелка вправо 38"/>
          <p:cNvSpPr/>
          <p:nvPr/>
        </p:nvSpPr>
        <p:spPr>
          <a:xfrm rot="5400000">
            <a:off x="7480247" y="4863627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право 39"/>
          <p:cNvSpPr/>
          <p:nvPr/>
        </p:nvSpPr>
        <p:spPr>
          <a:xfrm rot="5400000">
            <a:off x="7502033" y="5494548"/>
            <a:ext cx="187138" cy="122461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825343" y="5016847"/>
            <a:ext cx="1577834" cy="489857"/>
          </a:xfrm>
          <a:prstGeom prst="roundRect">
            <a:avLst/>
          </a:prstGeom>
          <a:solidFill>
            <a:srgbClr val="002B82"/>
          </a:solidFill>
          <a:ln w="19050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bg1"/>
                </a:solidFill>
              </a:rPr>
              <a:t>Создание заказа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1" name="Стрелка вправо 40"/>
          <p:cNvSpPr/>
          <p:nvPr/>
        </p:nvSpPr>
        <p:spPr>
          <a:xfrm>
            <a:off x="8403176" y="5013259"/>
            <a:ext cx="2373680" cy="216265"/>
          </a:xfrm>
          <a:prstGeom prst="rightArrow">
            <a:avLst/>
          </a:prstGeom>
          <a:solidFill>
            <a:srgbClr val="F86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право 41"/>
          <p:cNvSpPr/>
          <p:nvPr/>
        </p:nvSpPr>
        <p:spPr>
          <a:xfrm flipH="1">
            <a:off x="8403175" y="5258245"/>
            <a:ext cx="2373680" cy="216265"/>
          </a:xfrm>
          <a:prstGeom prst="rightArrow">
            <a:avLst/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7809756" y="406170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58211" y="471875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5" name="Стрелка углом 44"/>
          <p:cNvSpPr/>
          <p:nvPr/>
        </p:nvSpPr>
        <p:spPr>
          <a:xfrm rot="16200000" flipH="1">
            <a:off x="5448613" y="3986526"/>
            <a:ext cx="1756157" cy="1288701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Блок-схема: решение 35"/>
          <p:cNvSpPr/>
          <p:nvPr/>
        </p:nvSpPr>
        <p:spPr>
          <a:xfrm>
            <a:off x="6764110" y="3559487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Валидна сумма?</a:t>
            </a:r>
            <a:endParaRPr lang="ru-RU" sz="1000" dirty="0"/>
          </a:p>
        </p:txBody>
      </p:sp>
      <p:sp>
        <p:nvSpPr>
          <p:cNvPr id="46" name="Стрелка углом 45"/>
          <p:cNvSpPr/>
          <p:nvPr/>
        </p:nvSpPr>
        <p:spPr>
          <a:xfrm rot="16200000" flipH="1">
            <a:off x="6152263" y="4535526"/>
            <a:ext cx="942599" cy="999757"/>
          </a:xfrm>
          <a:prstGeom prst="bentArrow">
            <a:avLst>
              <a:gd name="adj1" fmla="val 6042"/>
              <a:gd name="adj2" fmla="val 9327"/>
              <a:gd name="adj3" fmla="val 12685"/>
              <a:gd name="adj4" fmla="val 43750"/>
            </a:avLst>
          </a:prstGeom>
          <a:solidFill>
            <a:srgbClr val="47A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Блок-схема: решение 36"/>
          <p:cNvSpPr/>
          <p:nvPr/>
        </p:nvSpPr>
        <p:spPr>
          <a:xfrm>
            <a:off x="6764109" y="4310106"/>
            <a:ext cx="1667013" cy="547150"/>
          </a:xfrm>
          <a:prstGeom prst="flowChartDecision">
            <a:avLst/>
          </a:prstGeom>
          <a:solidFill>
            <a:srgbClr val="002B82"/>
          </a:solidFill>
          <a:ln w="28575">
            <a:solidFill>
              <a:srgbClr val="47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Существует заказ?</a:t>
            </a:r>
            <a:endParaRPr lang="ru-RU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5980552" y="4268938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93033" y="3326605"/>
            <a:ext cx="12426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Вернуть ошибку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9685" y="6245368"/>
            <a:ext cx="51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Схема 4 – Схема работы метода </a:t>
            </a:r>
            <a:r>
              <a:rPr lang="ru-RU" sz="1200" dirty="0">
                <a:solidFill>
                  <a:srgbClr val="002B82"/>
                </a:solidFill>
                <a:latin typeface="Bahnschrift" pitchFamily="34" charset="0"/>
              </a:rPr>
              <a:t>создания заказа </a:t>
            </a:r>
            <a:r>
              <a:rPr lang="ru-RU" sz="1200" dirty="0" smtClean="0">
                <a:solidFill>
                  <a:srgbClr val="002B82"/>
                </a:solidFill>
                <a:latin typeface="Bahnschrift" pitchFamily="34" charset="0"/>
              </a:rPr>
              <a:t>проекта системы лояльности ООО «АИС Город»</a:t>
            </a:r>
            <a:endParaRPr lang="ru-RU" sz="1200" dirty="0">
              <a:solidFill>
                <a:srgbClr val="002B82"/>
              </a:solidFill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5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6225</TotalTime>
  <Words>1205</Words>
  <Application>Microsoft Office PowerPoint</Application>
  <PresentationFormat>Произвольный</PresentationFormat>
  <Paragraphs>257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Евгения</dc:creator>
  <cp:lastModifiedBy>Салмина Татьяна Игоревна</cp:lastModifiedBy>
  <cp:revision>266</cp:revision>
  <dcterms:created xsi:type="dcterms:W3CDTF">2023-05-25T06:36:40Z</dcterms:created>
  <dcterms:modified xsi:type="dcterms:W3CDTF">2024-05-31T04:35:46Z</dcterms:modified>
</cp:coreProperties>
</file>