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2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150" autoAdjust="0"/>
  </p:normalViewPr>
  <p:slideViewPr>
    <p:cSldViewPr snapToGrid="0" snapToObjects="1">
      <p:cViewPr>
        <p:scale>
          <a:sx n="25" d="100"/>
          <a:sy n="25" d="100"/>
        </p:scale>
        <p:origin x="-48" y="192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tIns="0" rIns="0" bIns="0" anchor="b"/>
          <a:lstStyle/>
          <a:p>
            <a:pPr algn="r"/>
            <a:fld id="{818134C5-0D54-4C84-91AD-B4B646FB4D2D}" type="slidenum">
              <a:rPr lang="en-US" sz="1400">
                <a:latin typeface="Times New Roman"/>
              </a:rPr>
              <a:t>‹#›</a:t>
            </a:fld>
            <a:endParaRPr/>
          </a:p>
        </p:txBody>
      </p:sp>
    </p:spTree>
    <p:extLst>
      <p:ext uri="{BB962C8B-B14F-4D97-AF65-F5344CB8AC3E}">
        <p14:creationId xmlns:p14="http://schemas.microsoft.com/office/powerpoint/2010/main" val="23908453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body"/>
          </p:nvPr>
        </p:nvSpPr>
        <p:spPr>
          <a:xfrm>
            <a:off x="685800" y="4343400"/>
            <a:ext cx="5486040" cy="4114440"/>
          </a:xfrm>
          <a:prstGeom prst="rect">
            <a:avLst/>
          </a:prstGeom>
        </p:spPr>
        <p:txBody>
          <a:bodyPr/>
          <a:lstStyle/>
          <a:p>
            <a:endParaRPr/>
          </a:p>
        </p:txBody>
      </p:sp>
      <p:sp>
        <p:nvSpPr>
          <p:cNvPr id="103" name="TextShape 2"/>
          <p:cNvSpPr txBox="1"/>
          <p:nvPr/>
        </p:nvSpPr>
        <p:spPr>
          <a:xfrm>
            <a:off x="3884760" y="8685360"/>
            <a:ext cx="2971440" cy="456840"/>
          </a:xfrm>
          <a:prstGeom prst="rect">
            <a:avLst/>
          </a:prstGeom>
        </p:spPr>
        <p:txBody>
          <a:bodyPr anchor="b"/>
          <a:lstStyle/>
          <a:p>
            <a:pPr algn="r">
              <a:lnSpc>
                <a:spcPct val="100000"/>
              </a:lnSpc>
            </a:pPr>
            <a:fld id="{A8727D08-F5C1-4377-A283-878B6746F21C}" type="slidenum">
              <a:rPr lang="en-US" sz="1200">
                <a:solidFill>
                  <a:srgbClr val="000000"/>
                </a:solidFill>
                <a:latin typeface="+mn-lt"/>
                <a:ea typeface="+mn-ea"/>
              </a:rPr>
              <a:t>1</a:t>
            </a:fld>
            <a:endParaRPr/>
          </a:p>
        </p:txBody>
      </p:sp>
    </p:spTree>
    <p:extLst>
      <p:ext uri="{BB962C8B-B14F-4D97-AF65-F5344CB8AC3E}">
        <p14:creationId xmlns:p14="http://schemas.microsoft.com/office/powerpoint/2010/main" val="325791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27" name="PlaceHolder 2"/>
          <p:cNvSpPr>
            <a:spLocks noGrp="1"/>
          </p:cNvSpPr>
          <p:nvPr>
            <p:ph type="body"/>
          </p:nvPr>
        </p:nvSpPr>
        <p:spPr>
          <a:xfrm>
            <a:off x="2194560" y="7702560"/>
            <a:ext cx="39501720" cy="9106920"/>
          </a:xfrm>
          <a:prstGeom prst="rect">
            <a:avLst/>
          </a:prstGeom>
        </p:spPr>
        <p:txBody>
          <a:bodyPr lIns="0" tIns="0" rIns="0" bIns="0"/>
          <a:lstStyle/>
          <a:p>
            <a:endParaRPr/>
          </a:p>
        </p:txBody>
      </p:sp>
      <p:sp>
        <p:nvSpPr>
          <p:cNvPr id="28" name="PlaceHolder 3"/>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30"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31"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32"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
        <p:nvSpPr>
          <p:cNvPr id="33" name="PlaceHolder 5"/>
          <p:cNvSpPr>
            <a:spLocks noGrp="1"/>
          </p:cNvSpPr>
          <p:nvPr>
            <p:ph type="body"/>
          </p:nvPr>
        </p:nvSpPr>
        <p:spPr>
          <a:xfrm>
            <a:off x="2194560" y="17674920"/>
            <a:ext cx="19276560" cy="910692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35" name="PlaceHolder 2"/>
          <p:cNvSpPr>
            <a:spLocks noGrp="1"/>
          </p:cNvSpPr>
          <p:nvPr>
            <p:ph type="body"/>
          </p:nvPr>
        </p:nvSpPr>
        <p:spPr>
          <a:xfrm>
            <a:off x="2194560" y="7702560"/>
            <a:ext cx="39501720" cy="19092240"/>
          </a:xfrm>
          <a:prstGeom prst="rect">
            <a:avLst/>
          </a:prstGeom>
        </p:spPr>
        <p:txBody>
          <a:bodyPr lIns="0" tIns="0" rIns="0" bIns="0"/>
          <a:lstStyle/>
          <a:p>
            <a:endParaRPr/>
          </a:p>
        </p:txBody>
      </p:sp>
      <p:sp>
        <p:nvSpPr>
          <p:cNvPr id="36" name="PlaceHolder 3"/>
          <p:cNvSpPr>
            <a:spLocks noGrp="1"/>
          </p:cNvSpPr>
          <p:nvPr>
            <p:ph type="body"/>
          </p:nvPr>
        </p:nvSpPr>
        <p:spPr>
          <a:xfrm>
            <a:off x="2194560" y="7702560"/>
            <a:ext cx="39501720" cy="19092240"/>
          </a:xfrm>
          <a:prstGeom prst="rect">
            <a:avLst/>
          </a:prstGeom>
        </p:spPr>
        <p:txBody>
          <a:bodyPr lIns="0" tIns="0" rIns="0" bIns="0"/>
          <a:lstStyle/>
          <a:p>
            <a:endParaRPr/>
          </a:p>
        </p:txBody>
      </p:sp>
      <p:pic>
        <p:nvPicPr>
          <p:cNvPr id="37" name="Picture 36"/>
          <p:cNvPicPr/>
          <p:nvPr/>
        </p:nvPicPr>
        <p:blipFill>
          <a:blip r:embed="rId2"/>
          <a:stretch>
            <a:fillRect/>
          </a:stretch>
        </p:blipFill>
        <p:spPr>
          <a:xfrm>
            <a:off x="9980640" y="7702560"/>
            <a:ext cx="23928840" cy="19092240"/>
          </a:xfrm>
          <a:prstGeom prst="rect">
            <a:avLst/>
          </a:prstGeom>
          <a:ln>
            <a:noFill/>
          </a:ln>
        </p:spPr>
      </p:pic>
      <p:pic>
        <p:nvPicPr>
          <p:cNvPr id="38" name="Picture 37"/>
          <p:cNvPicPr/>
          <p:nvPr/>
        </p:nvPicPr>
        <p:blipFill>
          <a:blip r:embed="rId2"/>
          <a:stretch>
            <a:fillRect/>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6" name="PlaceHolder 2"/>
          <p:cNvSpPr>
            <a:spLocks noGrp="1"/>
          </p:cNvSpPr>
          <p:nvPr>
            <p:ph type="subTitle"/>
          </p:nvPr>
        </p:nvSpPr>
        <p:spPr>
          <a:xfrm>
            <a:off x="2194560" y="7702560"/>
            <a:ext cx="39501720" cy="1909260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8" name="PlaceHolder 2"/>
          <p:cNvSpPr>
            <a:spLocks noGrp="1"/>
          </p:cNvSpPr>
          <p:nvPr>
            <p:ph type="body"/>
          </p:nvPr>
        </p:nvSpPr>
        <p:spPr>
          <a:xfrm>
            <a:off x="2194560" y="7702560"/>
            <a:ext cx="39501720" cy="190922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10"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11" name="PlaceHolder 3"/>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94560" y="1313280"/>
            <a:ext cx="39501720" cy="254818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15"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16" name="PlaceHolder 3"/>
          <p:cNvSpPr>
            <a:spLocks noGrp="1"/>
          </p:cNvSpPr>
          <p:nvPr>
            <p:ph type="body"/>
          </p:nvPr>
        </p:nvSpPr>
        <p:spPr>
          <a:xfrm>
            <a:off x="2194560" y="17674920"/>
            <a:ext cx="19276560" cy="9106920"/>
          </a:xfrm>
          <a:prstGeom prst="rect">
            <a:avLst/>
          </a:prstGeom>
        </p:spPr>
        <p:txBody>
          <a:bodyPr lIns="0" tIns="0" rIns="0" bIns="0"/>
          <a:lstStyle/>
          <a:p>
            <a:endParaRPr/>
          </a:p>
        </p:txBody>
      </p:sp>
      <p:sp>
        <p:nvSpPr>
          <p:cNvPr id="17" name="PlaceHolder 4"/>
          <p:cNvSpPr>
            <a:spLocks noGrp="1"/>
          </p:cNvSpPr>
          <p:nvPr>
            <p:ph type="body"/>
          </p:nvPr>
        </p:nvSpPr>
        <p:spPr>
          <a:xfrm>
            <a:off x="22435200" y="7702560"/>
            <a:ext cx="19276560" cy="190922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19" name="PlaceHolder 2"/>
          <p:cNvSpPr>
            <a:spLocks noGrp="1"/>
          </p:cNvSpPr>
          <p:nvPr>
            <p:ph type="body"/>
          </p:nvPr>
        </p:nvSpPr>
        <p:spPr>
          <a:xfrm>
            <a:off x="2194560" y="7702560"/>
            <a:ext cx="19276560" cy="19092240"/>
          </a:xfrm>
          <a:prstGeom prst="rect">
            <a:avLst/>
          </a:prstGeom>
        </p:spPr>
        <p:txBody>
          <a:bodyPr lIns="0" tIns="0" rIns="0" bIns="0"/>
          <a:lstStyle/>
          <a:p>
            <a:endParaRPr/>
          </a:p>
        </p:txBody>
      </p:sp>
      <p:sp>
        <p:nvSpPr>
          <p:cNvPr id="20"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1" name="PlaceHolder 4"/>
          <p:cNvSpPr>
            <a:spLocks noGrp="1"/>
          </p:cNvSpPr>
          <p:nvPr>
            <p:ph type="body"/>
          </p:nvPr>
        </p:nvSpPr>
        <p:spPr>
          <a:xfrm>
            <a:off x="22435200" y="17674920"/>
            <a:ext cx="19276560" cy="910692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7200"/>
          </a:xfrm>
          <a:prstGeom prst="rect">
            <a:avLst/>
          </a:prstGeom>
        </p:spPr>
        <p:txBody>
          <a:bodyPr lIns="0" tIns="0" rIns="0" bIns="0" anchor="ctr"/>
          <a:lstStyle/>
          <a:p>
            <a:endParaRPr/>
          </a:p>
        </p:txBody>
      </p:sp>
      <p:sp>
        <p:nvSpPr>
          <p:cNvPr id="23" name="PlaceHolder 2"/>
          <p:cNvSpPr>
            <a:spLocks noGrp="1"/>
          </p:cNvSpPr>
          <p:nvPr>
            <p:ph type="body"/>
          </p:nvPr>
        </p:nvSpPr>
        <p:spPr>
          <a:xfrm>
            <a:off x="2194560" y="7702560"/>
            <a:ext cx="19276560" cy="9106920"/>
          </a:xfrm>
          <a:prstGeom prst="rect">
            <a:avLst/>
          </a:prstGeom>
        </p:spPr>
        <p:txBody>
          <a:bodyPr lIns="0" tIns="0" rIns="0" bIns="0"/>
          <a:lstStyle/>
          <a:p>
            <a:endParaRPr/>
          </a:p>
        </p:txBody>
      </p:sp>
      <p:sp>
        <p:nvSpPr>
          <p:cNvPr id="24" name="PlaceHolder 3"/>
          <p:cNvSpPr>
            <a:spLocks noGrp="1"/>
          </p:cNvSpPr>
          <p:nvPr>
            <p:ph type="body"/>
          </p:nvPr>
        </p:nvSpPr>
        <p:spPr>
          <a:xfrm>
            <a:off x="22435200" y="7702560"/>
            <a:ext cx="19276560" cy="9106920"/>
          </a:xfrm>
          <a:prstGeom prst="rect">
            <a:avLst/>
          </a:prstGeom>
        </p:spPr>
        <p:txBody>
          <a:bodyPr lIns="0" tIns="0" rIns="0" bIns="0"/>
          <a:lstStyle/>
          <a:p>
            <a:endParaRPr/>
          </a:p>
        </p:txBody>
      </p:sp>
      <p:sp>
        <p:nvSpPr>
          <p:cNvPr id="25" name="PlaceHolder 4"/>
          <p:cNvSpPr>
            <a:spLocks noGrp="1"/>
          </p:cNvSpPr>
          <p:nvPr>
            <p:ph type="body"/>
          </p:nvPr>
        </p:nvSpPr>
        <p:spPr>
          <a:xfrm>
            <a:off x="2194560" y="17674920"/>
            <a:ext cx="39501720" cy="910692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2194560" y="30510360"/>
            <a:ext cx="10240920" cy="1752120"/>
          </a:xfrm>
          <a:prstGeom prst="rect">
            <a:avLst/>
          </a:prstGeom>
        </p:spPr>
        <p:txBody>
          <a:bodyPr lIns="438840" tIns="219600" rIns="438840" bIns="219600" anchor="ctr"/>
          <a:lstStyle/>
          <a:p>
            <a:pPr>
              <a:lnSpc>
                <a:spcPct val="100000"/>
              </a:lnSpc>
            </a:pPr>
            <a:r>
              <a:rPr lang="en-US" sz="5800">
                <a:solidFill>
                  <a:srgbClr val="8B8B8B"/>
                </a:solidFill>
                <a:latin typeface="Calibri"/>
              </a:rPr>
              <a:t>5/22/15</a:t>
            </a:r>
            <a:endParaRPr/>
          </a:p>
        </p:txBody>
      </p:sp>
      <p:sp>
        <p:nvSpPr>
          <p:cNvPr id="6" name="PlaceHolder 2"/>
          <p:cNvSpPr>
            <a:spLocks noGrp="1"/>
          </p:cNvSpPr>
          <p:nvPr>
            <p:ph type="ftr"/>
          </p:nvPr>
        </p:nvSpPr>
        <p:spPr>
          <a:xfrm>
            <a:off x="14996160" y="30510360"/>
            <a:ext cx="13898520" cy="1752120"/>
          </a:xfrm>
          <a:prstGeom prst="rect">
            <a:avLst/>
          </a:prstGeom>
        </p:spPr>
        <p:txBody>
          <a:bodyPr lIns="438840" tIns="219600" rIns="438840" bIns="219600" anchor="ctr"/>
          <a:lstStyle/>
          <a:p>
            <a:endParaRPr/>
          </a:p>
        </p:txBody>
      </p:sp>
      <p:sp>
        <p:nvSpPr>
          <p:cNvPr id="2" name="PlaceHolder 3"/>
          <p:cNvSpPr>
            <a:spLocks noGrp="1"/>
          </p:cNvSpPr>
          <p:nvPr>
            <p:ph type="sldNum"/>
          </p:nvPr>
        </p:nvSpPr>
        <p:spPr>
          <a:xfrm>
            <a:off x="31455360" y="30510360"/>
            <a:ext cx="10240920" cy="1752120"/>
          </a:xfrm>
          <a:prstGeom prst="rect">
            <a:avLst/>
          </a:prstGeom>
        </p:spPr>
        <p:txBody>
          <a:bodyPr lIns="438840" tIns="219600" rIns="438840" bIns="219600" anchor="ctr"/>
          <a:lstStyle/>
          <a:p>
            <a:pPr algn="r">
              <a:lnSpc>
                <a:spcPct val="100000"/>
              </a:lnSpc>
            </a:pPr>
            <a:fld id="{1A5D3EA1-2FEC-457A-A04E-8AEC79179514}" type="slidenum">
              <a:rPr lang="en-US" sz="5800">
                <a:solidFill>
                  <a:srgbClr val="8B8B8B"/>
                </a:solidFill>
                <a:latin typeface="Calibri"/>
              </a:rPr>
              <a:t>‹#›</a:t>
            </a:fld>
            <a:endParaRPr/>
          </a:p>
        </p:txBody>
      </p:sp>
      <p:sp>
        <p:nvSpPr>
          <p:cNvPr id="3" name="PlaceHolder 4"/>
          <p:cNvSpPr>
            <a:spLocks noGrp="1"/>
          </p:cNvSpPr>
          <p:nvPr>
            <p:ph type="title"/>
          </p:nvPr>
        </p:nvSpPr>
        <p:spPr>
          <a:xfrm>
            <a:off x="2194560" y="1313280"/>
            <a:ext cx="39501720" cy="5496840"/>
          </a:xfrm>
          <a:prstGeom prst="rect">
            <a:avLst/>
          </a:prstGeom>
        </p:spPr>
        <p:txBody>
          <a:bodyPr lIns="0" tIns="0" rIns="0" bIns="0" anchor="ctr"/>
          <a:lstStyle/>
          <a:p>
            <a:r>
              <a:rPr lang="en-US" sz="8600">
                <a:latin typeface="Calibri"/>
              </a:rPr>
              <a:t>Click to edit the title text format</a:t>
            </a:r>
            <a:endParaRPr/>
          </a:p>
        </p:txBody>
      </p:sp>
      <p:sp>
        <p:nvSpPr>
          <p:cNvPr id="4" name="PlaceHolder 5"/>
          <p:cNvSpPr>
            <a:spLocks noGrp="1"/>
          </p:cNvSpPr>
          <p:nvPr>
            <p:ph type="body"/>
          </p:nvPr>
        </p:nvSpPr>
        <p:spPr>
          <a:xfrm>
            <a:off x="2194560" y="7702560"/>
            <a:ext cx="39501720" cy="19092240"/>
          </a:xfrm>
          <a:prstGeom prst="rect">
            <a:avLst/>
          </a:prstGeom>
        </p:spPr>
        <p:txBody>
          <a:bodyPr lIns="0" tIns="0" rIns="0" bIns="0"/>
          <a:lstStyle/>
          <a:p>
            <a:pPr>
              <a:buSzPct val="45000"/>
              <a:buFont typeface="StarSymbol"/>
              <a:buChar char=""/>
            </a:pPr>
            <a:r>
              <a:rPr lang="en-US" sz="15400">
                <a:latin typeface="Calibri"/>
              </a:rPr>
              <a:t>Click to edit the outline text format</a:t>
            </a:r>
            <a:endParaRPr/>
          </a:p>
          <a:p>
            <a:pPr lvl="1">
              <a:buSzPct val="75000"/>
              <a:buFont typeface="StarSymbol"/>
              <a:buChar char=""/>
            </a:pPr>
            <a:r>
              <a:rPr lang="en-US" sz="11500">
                <a:latin typeface="Calibri"/>
              </a:rPr>
              <a:t>Second Outline Level</a:t>
            </a:r>
            <a:endParaRPr/>
          </a:p>
          <a:p>
            <a:pPr lvl="2">
              <a:buSzPct val="45000"/>
              <a:buFont typeface="StarSymbol"/>
              <a:buChar char=""/>
            </a:pPr>
            <a:r>
              <a:rPr lang="en-US" sz="9600">
                <a:latin typeface="Calibri"/>
              </a:rPr>
              <a:t>Third Outline Level</a:t>
            </a:r>
            <a:endParaRPr/>
          </a:p>
          <a:p>
            <a:pPr lvl="3">
              <a:buSzPct val="75000"/>
              <a:buFont typeface="StarSymbol"/>
              <a:buChar char=""/>
            </a:pPr>
            <a:r>
              <a:rPr lang="en-US" sz="96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tif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tiff"/><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195"/>
            <a:ext cx="43891200" cy="329184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6" name="CustomShape 10"/>
          <p:cNvSpPr/>
          <p:nvPr/>
        </p:nvSpPr>
        <p:spPr>
          <a:xfrm>
            <a:off x="838272" y="31592299"/>
            <a:ext cx="42388008" cy="1145913"/>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44" name="CustomShape 1"/>
          <p:cNvSpPr/>
          <p:nvPr/>
        </p:nvSpPr>
        <p:spPr>
          <a:xfrm>
            <a:off x="14389760" y="5412992"/>
            <a:ext cx="14778360" cy="25682268"/>
          </a:xfrm>
          <a:prstGeom prst="roundRect">
            <a:avLst>
              <a:gd name="adj" fmla="val 10938"/>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46" name="CustomShape 2"/>
          <p:cNvSpPr/>
          <p:nvPr/>
        </p:nvSpPr>
        <p:spPr>
          <a:xfrm>
            <a:off x="5130720" y="249384"/>
            <a:ext cx="34070760" cy="4368600"/>
          </a:xfrm>
          <a:prstGeom prst="rect">
            <a:avLst/>
          </a:prstGeom>
          <a:solidFill>
            <a:srgbClr val="9BBB59"/>
          </a:solidFill>
          <a:ln w="25560">
            <a:solidFill>
              <a:srgbClr val="728A41"/>
            </a:solidFill>
            <a:round/>
          </a:ln>
        </p:spPr>
        <p:txBody>
          <a:bodyPr lIns="438840" tIns="219240" rIns="438840" bIns="219240" anchor="ctr"/>
          <a:lstStyle/>
          <a:p>
            <a:pPr algn="ctr">
              <a:lnSpc>
                <a:spcPct val="50000"/>
              </a:lnSpc>
            </a:pPr>
            <a:endParaRPr lang="en-US" sz="6600" dirty="0">
              <a:solidFill>
                <a:srgbClr val="FFFFFF"/>
              </a:solidFill>
              <a:latin typeface="BlairMdITC TT-Medium"/>
            </a:endParaRPr>
          </a:p>
          <a:p>
            <a:pPr algn="ctr">
              <a:lnSpc>
                <a:spcPct val="50000"/>
              </a:lnSpc>
            </a:pPr>
            <a:r>
              <a:rPr lang="en-US" sz="9600" dirty="0" smtClean="0">
                <a:solidFill>
                  <a:srgbClr val="FFFFFF"/>
                </a:solidFill>
                <a:latin typeface="BlairMdITC TT-Medium"/>
              </a:rPr>
              <a:t>Digital </a:t>
            </a:r>
            <a:r>
              <a:rPr lang="en-US" sz="9600" dirty="0" smtClean="0">
                <a:solidFill>
                  <a:srgbClr val="FFFFFF"/>
                </a:solidFill>
                <a:latin typeface="BlairMdITC TT-Medium"/>
              </a:rPr>
              <a:t>Dashboard </a:t>
            </a:r>
            <a:r>
              <a:rPr lang="en-US" sz="9600" dirty="0">
                <a:solidFill>
                  <a:srgbClr val="FFFFFF"/>
                </a:solidFill>
                <a:latin typeface="BlairMdITC TT-Medium"/>
              </a:rPr>
              <a:t>for </a:t>
            </a:r>
            <a:r>
              <a:rPr lang="en-US" sz="9600" dirty="0" smtClean="0">
                <a:solidFill>
                  <a:srgbClr val="FFFFFF"/>
                </a:solidFill>
                <a:latin typeface="BlairMdITC TT-Medium"/>
              </a:rPr>
              <a:t>Formula SAE </a:t>
            </a:r>
            <a:r>
              <a:rPr lang="en-US" sz="9600" dirty="0">
                <a:solidFill>
                  <a:srgbClr val="FFFFFF"/>
                </a:solidFill>
                <a:latin typeface="BlairMdITC TT-Medium"/>
              </a:rPr>
              <a:t>Electric </a:t>
            </a:r>
            <a:r>
              <a:rPr lang="en-US" sz="9600" dirty="0" smtClean="0">
                <a:solidFill>
                  <a:srgbClr val="FFFFFF"/>
                </a:solidFill>
                <a:latin typeface="BlairMdITC TT-Medium"/>
              </a:rPr>
              <a:t>Race</a:t>
            </a:r>
            <a:r>
              <a:rPr lang="en-US" sz="9600" dirty="0" smtClean="0">
                <a:solidFill>
                  <a:srgbClr val="FFFFFF"/>
                </a:solidFill>
                <a:latin typeface="BlairMdITC TT-Medium"/>
              </a:rPr>
              <a:t>c</a:t>
            </a:r>
            <a:r>
              <a:rPr lang="en-US" sz="9600" dirty="0" smtClean="0">
                <a:solidFill>
                  <a:srgbClr val="FFFFFF"/>
                </a:solidFill>
                <a:latin typeface="BlairMdITC TT-Medium"/>
              </a:rPr>
              <a:t>ar</a:t>
            </a:r>
            <a:endParaRPr lang="en-US" sz="9600" dirty="0" smtClean="0">
              <a:solidFill>
                <a:srgbClr val="FFFFFF"/>
              </a:solidFill>
              <a:latin typeface="BlairMdITC TT-Medium"/>
            </a:endParaRPr>
          </a:p>
          <a:p>
            <a:pPr algn="ctr">
              <a:lnSpc>
                <a:spcPct val="50000"/>
              </a:lnSpc>
            </a:pPr>
            <a:endParaRPr lang="en-US" dirty="0" smtClean="0"/>
          </a:p>
          <a:p>
            <a:pPr algn="ctr">
              <a:lnSpc>
                <a:spcPct val="50000"/>
              </a:lnSpc>
            </a:pPr>
            <a:endParaRPr dirty="0"/>
          </a:p>
          <a:p>
            <a:pPr algn="ctr">
              <a:lnSpc>
                <a:spcPct val="100000"/>
              </a:lnSpc>
            </a:pPr>
            <a:r>
              <a:rPr lang="en-US" sz="3200" dirty="0">
                <a:solidFill>
                  <a:srgbClr val="FFFFFF"/>
                </a:solidFill>
                <a:latin typeface="BlairMdITC TT-Medium"/>
              </a:rPr>
              <a:t>Capstone Team: Noah Erickson, Chad Thueson, Rishal Dass, Jaime Rodriguez, Sean Koppenhafer</a:t>
            </a:r>
            <a:endParaRPr sz="2400" dirty="0"/>
          </a:p>
          <a:p>
            <a:pPr algn="ctr">
              <a:lnSpc>
                <a:spcPct val="100000"/>
              </a:lnSpc>
            </a:pPr>
            <a:r>
              <a:rPr lang="en-US" sz="3200" dirty="0">
                <a:solidFill>
                  <a:srgbClr val="FFFFFF"/>
                </a:solidFill>
                <a:latin typeface="BlairMdITC TT-Medium"/>
              </a:rPr>
              <a:t>Project Sponsor: Michal Podhradsky – Viking Motorsports </a:t>
            </a:r>
            <a:r>
              <a:rPr lang="en-US" sz="3200" dirty="0" smtClean="0">
                <a:solidFill>
                  <a:srgbClr val="FFFFFF"/>
                </a:solidFill>
                <a:latin typeface="BlairMdITC TT-Medium"/>
              </a:rPr>
              <a:t>Team </a:t>
            </a:r>
            <a:endParaRPr sz="2400" dirty="0"/>
          </a:p>
          <a:p>
            <a:pPr algn="ctr">
              <a:lnSpc>
                <a:spcPct val="100000"/>
              </a:lnSpc>
            </a:pPr>
            <a:r>
              <a:rPr lang="en-US" sz="3200" dirty="0">
                <a:solidFill>
                  <a:srgbClr val="FFFFFF"/>
                </a:solidFill>
                <a:latin typeface="BlairMdITC TT-Medium"/>
              </a:rPr>
              <a:t>Capstone Advisor: Dr. Christof Teuscher – Portland State University ECE Department</a:t>
            </a:r>
            <a:endParaRPr sz="2400" dirty="0"/>
          </a:p>
        </p:txBody>
      </p:sp>
      <p:sp>
        <p:nvSpPr>
          <p:cNvPr id="47" name="CustomShape 3"/>
          <p:cNvSpPr/>
          <p:nvPr/>
        </p:nvSpPr>
        <p:spPr>
          <a:xfrm>
            <a:off x="668762" y="5412992"/>
            <a:ext cx="13200878" cy="16604437"/>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51" name="CustomShape 7"/>
          <p:cNvSpPr/>
          <p:nvPr/>
        </p:nvSpPr>
        <p:spPr>
          <a:xfrm>
            <a:off x="701460" y="22514468"/>
            <a:ext cx="13227905" cy="8593053"/>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52" name="CustomShape 8"/>
          <p:cNvSpPr/>
          <p:nvPr/>
        </p:nvSpPr>
        <p:spPr>
          <a:xfrm>
            <a:off x="29958569" y="14671382"/>
            <a:ext cx="13334400" cy="9705369"/>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48" name="CustomShape 4"/>
          <p:cNvSpPr/>
          <p:nvPr/>
        </p:nvSpPr>
        <p:spPr>
          <a:xfrm>
            <a:off x="668762" y="22484291"/>
            <a:ext cx="13231918" cy="1322640"/>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Introduction to CAN</a:t>
            </a:r>
            <a:endParaRPr dirty="0"/>
          </a:p>
        </p:txBody>
      </p:sp>
      <p:sp>
        <p:nvSpPr>
          <p:cNvPr id="49" name="CustomShape 5"/>
          <p:cNvSpPr/>
          <p:nvPr/>
        </p:nvSpPr>
        <p:spPr>
          <a:xfrm>
            <a:off x="1068000" y="23847350"/>
            <a:ext cx="12335520" cy="6675357"/>
          </a:xfrm>
          <a:prstGeom prst="rect">
            <a:avLst/>
          </a:prstGeom>
          <a:noFill/>
          <a:ln>
            <a:noFill/>
          </a:ln>
        </p:spPr>
        <p:txBody>
          <a:bodyPr/>
          <a:lstStyle/>
          <a:p>
            <a:pPr algn="just"/>
            <a:r>
              <a:rPr lang="en-US" sz="3400" dirty="0" smtClean="0">
                <a:latin typeface="Calibri" panose="020F0502020204030204" pitchFamily="34" charset="0"/>
              </a:rPr>
              <a:t>The Controller Area Network (CAN) bus is one of several central networking protocols that are used in the automotive industry.  </a:t>
            </a:r>
            <a:r>
              <a:rPr lang="en-US" sz="3400" dirty="0" smtClean="0">
                <a:latin typeface="Calibri" panose="020F0502020204030204" pitchFamily="34" charset="0"/>
              </a:rPr>
              <a:t>Implementing the CAN protocol allows the vehicles subsystems to communicate between each other. </a:t>
            </a:r>
            <a:endParaRPr lang="en-US" sz="3400" dirty="0" smtClean="0">
              <a:latin typeface="Calibri" panose="020F0502020204030204" pitchFamily="34" charset="0"/>
            </a:endParaRPr>
          </a:p>
        </p:txBody>
      </p:sp>
      <p:sp>
        <p:nvSpPr>
          <p:cNvPr id="53" name="CustomShape 9"/>
          <p:cNvSpPr/>
          <p:nvPr/>
        </p:nvSpPr>
        <p:spPr>
          <a:xfrm>
            <a:off x="29812200" y="5467995"/>
            <a:ext cx="13334400" cy="8656016"/>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sp>
        <p:nvSpPr>
          <p:cNvPr id="54" name="CustomShape 10"/>
          <p:cNvSpPr/>
          <p:nvPr/>
        </p:nvSpPr>
        <p:spPr>
          <a:xfrm>
            <a:off x="29958568" y="25106707"/>
            <a:ext cx="13141505" cy="6058303"/>
          </a:xfrm>
          <a:prstGeom prst="roundRect">
            <a:avLst>
              <a:gd name="adj" fmla="val 16667"/>
            </a:avLst>
          </a:prstGeom>
          <a:solidFill>
            <a:srgbClr val="9BBB59"/>
          </a:solidFill>
          <a:ln w="25560">
            <a:solidFill>
              <a:srgbClr val="728A41"/>
            </a:solidFill>
            <a:round/>
          </a:ln>
        </p:spPr>
        <p:txBody>
          <a:bodyPr lIns="438840" tIns="219240" rIns="438840" bIns="219240" anchor="ctr"/>
          <a:lstStyle/>
          <a:p>
            <a:pPr algn="ctr">
              <a:lnSpc>
                <a:spcPct val="100000"/>
              </a:lnSpc>
            </a:pPr>
            <a:endParaRPr/>
          </a:p>
          <a:p>
            <a:pPr algn="ctr">
              <a:lnSpc>
                <a:spcPct val="100000"/>
              </a:lnSpc>
            </a:pPr>
            <a:endParaRPr/>
          </a:p>
        </p:txBody>
      </p:sp>
      <p:pic>
        <p:nvPicPr>
          <p:cNvPr id="56" name="Picture 19" title="Figure 1 "/>
          <p:cNvPicPr/>
          <p:nvPr/>
        </p:nvPicPr>
        <p:blipFill>
          <a:blip r:embed="rId3"/>
          <a:srcRect r="1011" b="2406"/>
          <a:stretch>
            <a:fillRect/>
          </a:stretch>
        </p:blipFill>
        <p:spPr>
          <a:xfrm>
            <a:off x="7733454" y="16879311"/>
            <a:ext cx="5670066" cy="3662132"/>
          </a:xfrm>
          <a:prstGeom prst="rect">
            <a:avLst/>
          </a:prstGeom>
          <a:ln>
            <a:noFill/>
          </a:ln>
        </p:spPr>
      </p:pic>
      <p:sp>
        <p:nvSpPr>
          <p:cNvPr id="57" name="CustomShape 12"/>
          <p:cNvSpPr/>
          <p:nvPr/>
        </p:nvSpPr>
        <p:spPr>
          <a:xfrm>
            <a:off x="30383799" y="6736920"/>
            <a:ext cx="12384000" cy="7890840"/>
          </a:xfrm>
          <a:prstGeom prst="rect">
            <a:avLst/>
          </a:prstGeom>
          <a:noFill/>
          <a:ln>
            <a:noFill/>
          </a:ln>
        </p:spPr>
        <p:txBody>
          <a:bodyPr/>
          <a:lstStyle/>
          <a:p>
            <a:pPr algn="just">
              <a:lnSpc>
                <a:spcPct val="100000"/>
              </a:lnSpc>
            </a:pPr>
            <a:endParaRPr dirty="0"/>
          </a:p>
        </p:txBody>
      </p:sp>
      <p:sp>
        <p:nvSpPr>
          <p:cNvPr id="58" name="CustomShape 13"/>
          <p:cNvSpPr/>
          <p:nvPr/>
        </p:nvSpPr>
        <p:spPr>
          <a:xfrm>
            <a:off x="14409600" y="5467995"/>
            <a:ext cx="14778360" cy="1787340"/>
          </a:xfrm>
          <a:prstGeom prst="rect">
            <a:avLst/>
          </a:prstGeom>
          <a:noFill/>
          <a:ln>
            <a:noFill/>
          </a:ln>
        </p:spPr>
        <p:txBody>
          <a:bodyPr wrap="none" lIns="438840" tIns="219240" rIns="438840" bIns="219240"/>
          <a:lstStyle/>
          <a:p>
            <a:pPr algn="ctr">
              <a:lnSpc>
                <a:spcPct val="100000"/>
              </a:lnSpc>
            </a:pPr>
            <a:r>
              <a:rPr lang="en-US" sz="5800" dirty="0">
                <a:solidFill>
                  <a:srgbClr val="FFFFFF"/>
                </a:solidFill>
                <a:latin typeface="BlairMdITC TT-Medium"/>
              </a:rPr>
              <a:t>Implementation</a:t>
            </a:r>
            <a:endParaRPr dirty="0"/>
          </a:p>
        </p:txBody>
      </p:sp>
      <p:sp>
        <p:nvSpPr>
          <p:cNvPr id="62" name="CustomShape 17"/>
          <p:cNvSpPr/>
          <p:nvPr/>
        </p:nvSpPr>
        <p:spPr>
          <a:xfrm>
            <a:off x="29812200" y="5467994"/>
            <a:ext cx="13341158" cy="1360786"/>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Software</a:t>
            </a:r>
            <a:endParaRPr dirty="0"/>
          </a:p>
        </p:txBody>
      </p:sp>
      <p:pic>
        <p:nvPicPr>
          <p:cNvPr id="63" name="Picture 2"/>
          <p:cNvPicPr/>
          <p:nvPr/>
        </p:nvPicPr>
        <p:blipFill>
          <a:blip r:embed="rId4"/>
          <a:stretch>
            <a:fillRect/>
          </a:stretch>
        </p:blipFill>
        <p:spPr>
          <a:xfrm>
            <a:off x="39468600" y="803520"/>
            <a:ext cx="3757680" cy="3006000"/>
          </a:xfrm>
          <a:prstGeom prst="rect">
            <a:avLst/>
          </a:prstGeom>
          <a:ln>
            <a:noFill/>
          </a:ln>
        </p:spPr>
      </p:pic>
      <p:sp>
        <p:nvSpPr>
          <p:cNvPr id="68" name="CustomShape 22"/>
          <p:cNvSpPr/>
          <p:nvPr/>
        </p:nvSpPr>
        <p:spPr>
          <a:xfrm>
            <a:off x="34584094" y="7369982"/>
            <a:ext cx="7956893" cy="5545918"/>
          </a:xfrm>
          <a:prstGeom prst="rect">
            <a:avLst/>
          </a:prstGeom>
          <a:noFill/>
          <a:ln>
            <a:noFill/>
          </a:ln>
        </p:spPr>
        <p:txBody>
          <a:bodyPr/>
          <a:lstStyle/>
          <a:p>
            <a:pPr algn="just">
              <a:lnSpc>
                <a:spcPct val="100000"/>
              </a:lnSpc>
            </a:pPr>
            <a:r>
              <a:rPr lang="en-US" sz="3400" dirty="0">
                <a:solidFill>
                  <a:srgbClr val="000000"/>
                </a:solidFill>
                <a:latin typeface="Calibri"/>
              </a:rPr>
              <a:t>The software for the Digital Dashboard was </a:t>
            </a:r>
            <a:r>
              <a:rPr lang="en-US" sz="3400" dirty="0" smtClean="0">
                <a:solidFill>
                  <a:srgbClr val="000000"/>
                </a:solidFill>
                <a:latin typeface="Calibri"/>
              </a:rPr>
              <a:t>written in </a:t>
            </a:r>
            <a:r>
              <a:rPr lang="en-US" sz="3400" dirty="0">
                <a:solidFill>
                  <a:srgbClr val="000000"/>
                </a:solidFill>
                <a:latin typeface="Calibri"/>
              </a:rPr>
              <a:t>the Arduino </a:t>
            </a:r>
            <a:r>
              <a:rPr lang="en-US" sz="3400" dirty="0" smtClean="0">
                <a:solidFill>
                  <a:srgbClr val="000000"/>
                </a:solidFill>
                <a:latin typeface="Calibri"/>
              </a:rPr>
              <a:t>IDE using the C programming language. </a:t>
            </a:r>
            <a:r>
              <a:rPr lang="en-US" sz="3400" dirty="0">
                <a:solidFill>
                  <a:srgbClr val="000000"/>
                </a:solidFill>
                <a:latin typeface="Calibri"/>
              </a:rPr>
              <a:t>In order to interface with the vehicles CAN </a:t>
            </a:r>
            <a:r>
              <a:rPr lang="en-US" sz="3400" dirty="0" smtClean="0">
                <a:solidFill>
                  <a:srgbClr val="000000"/>
                </a:solidFill>
                <a:latin typeface="Calibri"/>
              </a:rPr>
              <a:t>networks and </a:t>
            </a:r>
            <a:r>
              <a:rPr lang="en-US" sz="3400" dirty="0">
                <a:solidFill>
                  <a:srgbClr val="000000"/>
                </a:solidFill>
                <a:latin typeface="Calibri"/>
              </a:rPr>
              <a:t>the 4D systems screen, two libraries provided by the </a:t>
            </a:r>
            <a:r>
              <a:rPr lang="en-US" sz="3400" dirty="0" smtClean="0">
                <a:solidFill>
                  <a:srgbClr val="000000"/>
                </a:solidFill>
                <a:latin typeface="Calibri"/>
              </a:rPr>
              <a:t>respective distributers </a:t>
            </a:r>
            <a:r>
              <a:rPr lang="en-US" sz="3400" dirty="0">
                <a:solidFill>
                  <a:srgbClr val="000000"/>
                </a:solidFill>
                <a:latin typeface="Calibri"/>
              </a:rPr>
              <a:t>were used. The software receives data from the vehicles CAN </a:t>
            </a:r>
            <a:r>
              <a:rPr lang="en-US" sz="3400" dirty="0" smtClean="0">
                <a:solidFill>
                  <a:srgbClr val="000000"/>
                </a:solidFill>
                <a:latin typeface="Calibri"/>
              </a:rPr>
              <a:t>networks by looking </a:t>
            </a:r>
            <a:r>
              <a:rPr lang="en-US" sz="3400" dirty="0">
                <a:solidFill>
                  <a:srgbClr val="000000"/>
                </a:solidFill>
                <a:latin typeface="Calibri"/>
              </a:rPr>
              <a:t>for </a:t>
            </a:r>
            <a:r>
              <a:rPr lang="en-US" sz="3400" dirty="0" smtClean="0">
                <a:solidFill>
                  <a:srgbClr val="000000"/>
                </a:solidFill>
                <a:latin typeface="Calibri"/>
              </a:rPr>
              <a:t>pertinent messages. Then the messages are interpreted and sent to </a:t>
            </a:r>
            <a:r>
              <a:rPr lang="en-US" sz="3400" dirty="0">
                <a:solidFill>
                  <a:srgbClr val="000000"/>
                </a:solidFill>
                <a:latin typeface="Calibri"/>
              </a:rPr>
              <a:t>the </a:t>
            </a:r>
            <a:r>
              <a:rPr lang="en-US" sz="3400" dirty="0" smtClean="0">
                <a:solidFill>
                  <a:srgbClr val="000000"/>
                </a:solidFill>
                <a:latin typeface="Calibri"/>
              </a:rPr>
              <a:t>screen</a:t>
            </a:r>
            <a:r>
              <a:rPr lang="en-US" sz="3400" dirty="0">
                <a:solidFill>
                  <a:srgbClr val="000000"/>
                </a:solidFill>
                <a:latin typeface="Calibri"/>
              </a:rPr>
              <a:t>.</a:t>
            </a:r>
            <a:endParaRPr sz="3400" dirty="0"/>
          </a:p>
        </p:txBody>
      </p:sp>
      <p:sp>
        <p:nvSpPr>
          <p:cNvPr id="70" name="CustomShape 24"/>
          <p:cNvSpPr/>
          <p:nvPr/>
        </p:nvSpPr>
        <p:spPr>
          <a:xfrm>
            <a:off x="15046589" y="23486537"/>
            <a:ext cx="6630243" cy="5137149"/>
          </a:xfrm>
          <a:prstGeom prst="rect">
            <a:avLst/>
          </a:prstGeom>
          <a:noFill/>
          <a:ln>
            <a:noFill/>
          </a:ln>
        </p:spPr>
        <p:txBody>
          <a:bodyPr/>
          <a:lstStyle/>
          <a:p>
            <a:pPr algn="just">
              <a:lnSpc>
                <a:spcPct val="100000"/>
              </a:lnSpc>
            </a:pPr>
            <a:r>
              <a:rPr lang="en-US" sz="3400" dirty="0" smtClean="0">
                <a:solidFill>
                  <a:srgbClr val="000000"/>
                </a:solidFill>
                <a:latin typeface="Calibri"/>
              </a:rPr>
              <a:t>The 3.5” screen is touch enabled.  It gives us the capability  to </a:t>
            </a:r>
            <a:r>
              <a:rPr lang="en-US" sz="3400" dirty="0">
                <a:solidFill>
                  <a:srgbClr val="000000"/>
                </a:solidFill>
                <a:latin typeface="Calibri"/>
              </a:rPr>
              <a:t>navigate through multiple screens </a:t>
            </a:r>
            <a:r>
              <a:rPr lang="en-US" sz="3400" dirty="0" smtClean="0">
                <a:solidFill>
                  <a:srgbClr val="000000"/>
                </a:solidFill>
                <a:latin typeface="Calibri"/>
              </a:rPr>
              <a:t>by way of on screen buttons to </a:t>
            </a:r>
            <a:r>
              <a:rPr lang="en-US" sz="3400" dirty="0">
                <a:solidFill>
                  <a:srgbClr val="000000"/>
                </a:solidFill>
                <a:latin typeface="Calibri"/>
              </a:rPr>
              <a:t>view data from different </a:t>
            </a:r>
            <a:r>
              <a:rPr lang="en-US" sz="3400" dirty="0" smtClean="0">
                <a:solidFill>
                  <a:srgbClr val="000000"/>
                </a:solidFill>
                <a:latin typeface="Calibri"/>
              </a:rPr>
              <a:t>systems</a:t>
            </a:r>
            <a:r>
              <a:rPr lang="en-US" sz="3400" dirty="0" smtClean="0">
                <a:solidFill>
                  <a:srgbClr val="000000"/>
                </a:solidFill>
                <a:latin typeface="Calibri"/>
              </a:rPr>
              <a:t>. This allows the user to view more detailed information about  the vehicles’ respective subsystems.   </a:t>
            </a:r>
            <a:r>
              <a:rPr lang="en-US" sz="3400" dirty="0" smtClean="0">
                <a:solidFill>
                  <a:srgbClr val="000000"/>
                </a:solidFill>
                <a:latin typeface="Calibri"/>
              </a:rPr>
              <a:t>The screen </a:t>
            </a:r>
            <a:r>
              <a:rPr lang="en-US" sz="3400" dirty="0" smtClean="0">
                <a:solidFill>
                  <a:srgbClr val="000000"/>
                </a:solidFill>
                <a:latin typeface="Calibri"/>
              </a:rPr>
              <a:t>layout was </a:t>
            </a:r>
            <a:r>
              <a:rPr lang="en-US" sz="3400" dirty="0" smtClean="0">
                <a:solidFill>
                  <a:srgbClr val="000000"/>
                </a:solidFill>
                <a:latin typeface="Calibri"/>
              </a:rPr>
              <a:t>kept as simple as </a:t>
            </a:r>
            <a:r>
              <a:rPr lang="en-US" sz="3400" dirty="0" smtClean="0">
                <a:solidFill>
                  <a:srgbClr val="000000"/>
                </a:solidFill>
                <a:latin typeface="Calibri"/>
              </a:rPr>
              <a:t>possible to allow </a:t>
            </a:r>
            <a:r>
              <a:rPr lang="en-US" sz="3400" dirty="0" smtClean="0">
                <a:solidFill>
                  <a:srgbClr val="000000"/>
                </a:solidFill>
                <a:latin typeface="Calibri"/>
              </a:rPr>
              <a:t>the driver to quickly glance at the screen </a:t>
            </a:r>
            <a:r>
              <a:rPr lang="en-US" sz="3400" dirty="0" smtClean="0">
                <a:solidFill>
                  <a:srgbClr val="000000"/>
                </a:solidFill>
                <a:latin typeface="Calibri"/>
              </a:rPr>
              <a:t>and interpret the data.(Figure </a:t>
            </a:r>
            <a:r>
              <a:rPr lang="en-US" sz="3400" dirty="0" smtClean="0">
                <a:solidFill>
                  <a:srgbClr val="000000"/>
                </a:solidFill>
                <a:latin typeface="Calibri"/>
              </a:rPr>
              <a:t>6)</a:t>
            </a:r>
            <a:endParaRPr sz="3400" dirty="0"/>
          </a:p>
        </p:txBody>
      </p:sp>
      <p:sp>
        <p:nvSpPr>
          <p:cNvPr id="71" name="CustomShape 25"/>
          <p:cNvSpPr/>
          <p:nvPr/>
        </p:nvSpPr>
        <p:spPr>
          <a:xfrm>
            <a:off x="980933" y="7103400"/>
            <a:ext cx="12668960" cy="8571443"/>
          </a:xfrm>
          <a:prstGeom prst="rect">
            <a:avLst/>
          </a:prstGeom>
          <a:noFill/>
          <a:ln>
            <a:noFill/>
          </a:ln>
        </p:spPr>
        <p:txBody>
          <a:bodyPr/>
          <a:lstStyle/>
          <a:p>
            <a:pPr algn="just">
              <a:lnSpc>
                <a:spcPct val="100000"/>
              </a:lnSpc>
            </a:pPr>
            <a:r>
              <a:rPr lang="en-US" sz="3400" dirty="0" smtClean="0">
                <a:solidFill>
                  <a:srgbClr val="000000"/>
                </a:solidFill>
                <a:latin typeface="Calibri" panose="020F0502020204030204" pitchFamily="34" charset="0"/>
              </a:rPr>
              <a:t>The </a:t>
            </a:r>
            <a:r>
              <a:rPr lang="en-US" sz="3400" dirty="0">
                <a:solidFill>
                  <a:srgbClr val="000000"/>
                </a:solidFill>
                <a:latin typeface="Calibri" panose="020F0502020204030204" pitchFamily="34" charset="0"/>
              </a:rPr>
              <a:t>Viking Motorsports </a:t>
            </a:r>
            <a:r>
              <a:rPr lang="en-US" sz="3400" dirty="0" smtClean="0">
                <a:solidFill>
                  <a:srgbClr val="000000"/>
                </a:solidFill>
                <a:latin typeface="Calibri" panose="020F0502020204030204" pitchFamily="34" charset="0"/>
              </a:rPr>
              <a:t>Electrical Vehicle (Figure 1) uses an array </a:t>
            </a:r>
            <a:r>
              <a:rPr lang="en-US" sz="3400" dirty="0">
                <a:solidFill>
                  <a:srgbClr val="000000"/>
                </a:solidFill>
                <a:latin typeface="Calibri" panose="020F0502020204030204" pitchFamily="34" charset="0"/>
              </a:rPr>
              <a:t>of LEDs to indicate </a:t>
            </a:r>
            <a:r>
              <a:rPr lang="en-US" sz="3400" dirty="0" smtClean="0">
                <a:solidFill>
                  <a:srgbClr val="000000"/>
                </a:solidFill>
                <a:latin typeface="Calibri" panose="020F0502020204030204" pitchFamily="34" charset="0"/>
              </a:rPr>
              <a:t>problems with </a:t>
            </a:r>
            <a:r>
              <a:rPr lang="en-US" sz="3400" dirty="0">
                <a:solidFill>
                  <a:srgbClr val="000000"/>
                </a:solidFill>
                <a:latin typeface="Calibri" panose="020F0502020204030204" pitchFamily="34" charset="0"/>
              </a:rPr>
              <a:t>mission critical </a:t>
            </a:r>
            <a:r>
              <a:rPr lang="en-US" sz="3400" dirty="0" smtClean="0">
                <a:solidFill>
                  <a:srgbClr val="000000"/>
                </a:solidFill>
                <a:latin typeface="Calibri" panose="020F0502020204030204" pitchFamily="34" charset="0"/>
              </a:rPr>
              <a:t>systems. (Figure 2) </a:t>
            </a:r>
            <a:r>
              <a:rPr lang="en-US" sz="3400" dirty="0">
                <a:solidFill>
                  <a:srgbClr val="000000"/>
                </a:solidFill>
                <a:latin typeface="Calibri"/>
              </a:rPr>
              <a:t>The increased complexity that high voltage systems introduce into a racecar require increased diagnostics to keep the car running safely and correctly. </a:t>
            </a:r>
            <a:r>
              <a:rPr lang="en-US" sz="3400" dirty="0" smtClean="0">
                <a:latin typeface="Calibri" panose="020F0502020204030204" pitchFamily="34" charset="0"/>
              </a:rPr>
              <a:t>The </a:t>
            </a:r>
            <a:r>
              <a:rPr lang="en-US" sz="3400" dirty="0">
                <a:latin typeface="Calibri" panose="020F0502020204030204" pitchFamily="34" charset="0"/>
              </a:rPr>
              <a:t>driver </a:t>
            </a:r>
            <a:r>
              <a:rPr lang="en-US" sz="3400" dirty="0" smtClean="0">
                <a:latin typeface="Calibri" panose="020F0502020204030204" pitchFamily="34" charset="0"/>
              </a:rPr>
              <a:t>must have the </a:t>
            </a:r>
            <a:r>
              <a:rPr lang="en-US" sz="3400" dirty="0">
                <a:latin typeface="Calibri" panose="020F0502020204030204" pitchFamily="34" charset="0"/>
              </a:rPr>
              <a:t>status of </a:t>
            </a:r>
            <a:r>
              <a:rPr lang="en-US" sz="3400" dirty="0" smtClean="0">
                <a:latin typeface="Calibri" panose="020F0502020204030204" pitchFamily="34" charset="0"/>
              </a:rPr>
              <a:t>all important subsystems visible to clearly see and determine the vital faults, </a:t>
            </a:r>
            <a:r>
              <a:rPr lang="en-US" sz="3400" dirty="0">
                <a:latin typeface="Calibri" panose="020F0502020204030204" pitchFamily="34" charset="0"/>
              </a:rPr>
              <a:t>so they can </a:t>
            </a:r>
            <a:r>
              <a:rPr lang="en-US" sz="3400" dirty="0" smtClean="0">
                <a:latin typeface="Calibri" panose="020F0502020204030204" pitchFamily="34" charset="0"/>
              </a:rPr>
              <a:t>adjust their</a:t>
            </a:r>
            <a:r>
              <a:rPr lang="en-US" sz="3400" dirty="0">
                <a:latin typeface="Calibri" panose="020F0502020204030204" pitchFamily="34" charset="0"/>
              </a:rPr>
              <a:t> </a:t>
            </a:r>
            <a:r>
              <a:rPr lang="en-US" sz="3400" dirty="0" smtClean="0">
                <a:latin typeface="Calibri" panose="020F0502020204030204" pitchFamily="34" charset="0"/>
              </a:rPr>
              <a:t>driving </a:t>
            </a:r>
            <a:r>
              <a:rPr lang="en-US" sz="3400" dirty="0">
                <a:latin typeface="Calibri" panose="020F0502020204030204" pitchFamily="34" charset="0"/>
              </a:rPr>
              <a:t>style </a:t>
            </a:r>
            <a:r>
              <a:rPr lang="en-US" sz="3400" dirty="0" smtClean="0">
                <a:latin typeface="Calibri" panose="020F0502020204030204" pitchFamily="34" charset="0"/>
              </a:rPr>
              <a:t>as necessary. </a:t>
            </a:r>
            <a:r>
              <a:rPr lang="en-US" sz="3400" dirty="0" smtClean="0">
                <a:solidFill>
                  <a:srgbClr val="000000"/>
                </a:solidFill>
                <a:latin typeface="Calibri"/>
              </a:rPr>
              <a:t>With an updated dash system detailed information can be displayed in real time from the vehicle control </a:t>
            </a:r>
            <a:r>
              <a:rPr lang="en-US" sz="3400" dirty="0" smtClean="0">
                <a:solidFill>
                  <a:srgbClr val="000000"/>
                </a:solidFill>
                <a:latin typeface="Calibri"/>
              </a:rPr>
              <a:t>unit. The </a:t>
            </a:r>
            <a:r>
              <a:rPr lang="en-US" sz="3400" dirty="0" smtClean="0">
                <a:solidFill>
                  <a:srgbClr val="000000"/>
                </a:solidFill>
                <a:latin typeface="Calibri"/>
              </a:rPr>
              <a:t>driver can be kept up to date on system functionality both on track or in the pits.</a:t>
            </a:r>
            <a:endParaRPr lang="en-US" sz="3400" dirty="0" smtClean="0"/>
          </a:p>
          <a:p>
            <a:pPr algn="just"/>
            <a:endParaRPr lang="en-US" sz="3400" dirty="0" smtClean="0">
              <a:latin typeface="Calibri" panose="020F0502020204030204" pitchFamily="34" charset="0"/>
            </a:endParaRPr>
          </a:p>
          <a:p>
            <a:pPr algn="just"/>
            <a:r>
              <a:rPr lang="en-US" sz="3400" dirty="0" smtClean="0">
                <a:latin typeface="Calibri" panose="020F0502020204030204" pitchFamily="34" charset="0"/>
              </a:rPr>
              <a:t>The </a:t>
            </a:r>
            <a:r>
              <a:rPr lang="en-US" sz="3400" dirty="0">
                <a:latin typeface="Calibri" panose="020F0502020204030204" pitchFamily="34" charset="0"/>
              </a:rPr>
              <a:t>solution </a:t>
            </a:r>
            <a:r>
              <a:rPr lang="en-US" sz="3400" dirty="0" smtClean="0">
                <a:latin typeface="Calibri" panose="020F0502020204030204" pitchFamily="34" charset="0"/>
              </a:rPr>
              <a:t>to display all this critical information is </a:t>
            </a:r>
            <a:r>
              <a:rPr lang="en-US" sz="3400" dirty="0">
                <a:latin typeface="Calibri" panose="020F0502020204030204" pitchFamily="34" charset="0"/>
              </a:rPr>
              <a:t>a </a:t>
            </a:r>
            <a:r>
              <a:rPr lang="en-US" sz="3400" dirty="0" smtClean="0">
                <a:latin typeface="Calibri" panose="020F0502020204030204" pitchFamily="34" charset="0"/>
              </a:rPr>
              <a:t>small 3.5” LCD screen that will receive information from the subsystems of the vehicle and display them in a </a:t>
            </a:r>
            <a:r>
              <a:rPr lang="en-US" sz="3400" dirty="0">
                <a:latin typeface="Calibri" panose="020F0502020204030204" pitchFamily="34" charset="0"/>
              </a:rPr>
              <a:t>simple Graphical </a:t>
            </a:r>
            <a:r>
              <a:rPr lang="en-US" sz="3400" dirty="0" smtClean="0">
                <a:latin typeface="Calibri" panose="020F0502020204030204" pitchFamily="34" charset="0"/>
              </a:rPr>
              <a:t>User Interface.  The interface will not only display the warnings and faults like the old LED implementation but will also display useful real time information such as motor torque, battery level and amperage draw of the motor.  </a:t>
            </a:r>
          </a:p>
          <a:p>
            <a:pPr algn="just"/>
            <a:endParaRPr lang="en-US" sz="3200" dirty="0">
              <a:latin typeface="Calibri" panose="020F0502020204030204" pitchFamily="34" charset="0"/>
            </a:endParaRPr>
          </a:p>
          <a:p>
            <a:pPr algn="just"/>
            <a:endParaRPr lang="en-US" sz="3200" dirty="0">
              <a:latin typeface="Calibri" panose="020F0502020204030204" pitchFamily="34" charset="0"/>
            </a:endParaRPr>
          </a:p>
        </p:txBody>
      </p:sp>
      <p:pic>
        <p:nvPicPr>
          <p:cNvPr id="74" name="Picture 44"/>
          <p:cNvPicPr/>
          <p:nvPr/>
        </p:nvPicPr>
        <p:blipFill>
          <a:blip r:embed="rId5"/>
          <a:stretch>
            <a:fillRect/>
          </a:stretch>
        </p:blipFill>
        <p:spPr>
          <a:xfrm>
            <a:off x="1428294" y="16882133"/>
            <a:ext cx="5129760" cy="3659310"/>
          </a:xfrm>
          <a:prstGeom prst="rect">
            <a:avLst/>
          </a:prstGeom>
          <a:ln>
            <a:noFill/>
          </a:ln>
        </p:spPr>
      </p:pic>
      <p:sp>
        <p:nvSpPr>
          <p:cNvPr id="83" name="CustomShape 36"/>
          <p:cNvSpPr/>
          <p:nvPr/>
        </p:nvSpPr>
        <p:spPr>
          <a:xfrm>
            <a:off x="30695130" y="26275346"/>
            <a:ext cx="11371502" cy="3580475"/>
          </a:xfrm>
          <a:prstGeom prst="rect">
            <a:avLst/>
          </a:prstGeom>
          <a:noFill/>
          <a:ln>
            <a:noFill/>
          </a:ln>
        </p:spPr>
        <p:txBody>
          <a:bodyPr/>
          <a:lstStyle/>
          <a:p>
            <a:pPr algn="just">
              <a:lnSpc>
                <a:spcPct val="100000"/>
              </a:lnSpc>
            </a:pPr>
            <a:r>
              <a:rPr lang="en-US" sz="3400" dirty="0" smtClean="0">
                <a:solidFill>
                  <a:srgbClr val="000000"/>
                </a:solidFill>
                <a:latin typeface="Calibri"/>
              </a:rPr>
              <a:t>The digital </a:t>
            </a:r>
            <a:r>
              <a:rPr lang="en-US" sz="3400" dirty="0" smtClean="0">
                <a:solidFill>
                  <a:srgbClr val="000000"/>
                </a:solidFill>
                <a:latin typeface="Calibri"/>
              </a:rPr>
              <a:t>dashboard </a:t>
            </a:r>
            <a:r>
              <a:rPr lang="en-US" sz="3400" dirty="0" smtClean="0">
                <a:solidFill>
                  <a:srgbClr val="000000"/>
                </a:solidFill>
                <a:latin typeface="Calibri"/>
              </a:rPr>
              <a:t>performs as </a:t>
            </a:r>
            <a:r>
              <a:rPr lang="en-US" sz="3400" dirty="0" smtClean="0">
                <a:solidFill>
                  <a:srgbClr val="000000"/>
                </a:solidFill>
                <a:latin typeface="Calibri"/>
              </a:rPr>
              <a:t>intended when simulated with </a:t>
            </a:r>
            <a:r>
              <a:rPr lang="en-US" sz="3400" dirty="0" smtClean="0">
                <a:solidFill>
                  <a:srgbClr val="000000"/>
                </a:solidFill>
                <a:latin typeface="Calibri"/>
              </a:rPr>
              <a:t>the demo </a:t>
            </a:r>
            <a:r>
              <a:rPr lang="en-US" sz="3400" dirty="0" smtClean="0">
                <a:solidFill>
                  <a:srgbClr val="000000"/>
                </a:solidFill>
                <a:latin typeface="Calibri"/>
              </a:rPr>
              <a:t>program</a:t>
            </a:r>
            <a:r>
              <a:rPr lang="en-US" sz="3400" dirty="0" smtClean="0">
                <a:solidFill>
                  <a:srgbClr val="000000"/>
                </a:solidFill>
                <a:latin typeface="Calibri"/>
              </a:rPr>
              <a:t> </a:t>
            </a:r>
            <a:r>
              <a:rPr lang="en-US" sz="3400" dirty="0" smtClean="0">
                <a:solidFill>
                  <a:srgbClr val="000000"/>
                </a:solidFill>
                <a:latin typeface="Calibri"/>
              </a:rPr>
              <a:t>that </a:t>
            </a:r>
            <a:r>
              <a:rPr lang="en-US" sz="3400" dirty="0" smtClean="0">
                <a:solidFill>
                  <a:srgbClr val="000000"/>
                </a:solidFill>
                <a:latin typeface="Calibri"/>
              </a:rPr>
              <a:t>we created. Instead of testing all functionally of the screen, the demo program focuses on only the most important functions. </a:t>
            </a:r>
          </a:p>
          <a:p>
            <a:pPr algn="just">
              <a:lnSpc>
                <a:spcPct val="100000"/>
              </a:lnSpc>
            </a:pPr>
            <a:endParaRPr lang="en-US" sz="3400" dirty="0">
              <a:solidFill>
                <a:srgbClr val="000000"/>
              </a:solidFill>
              <a:latin typeface="Calibri"/>
            </a:endParaRPr>
          </a:p>
          <a:p>
            <a:pPr algn="just">
              <a:lnSpc>
                <a:spcPct val="100000"/>
              </a:lnSpc>
            </a:pPr>
            <a:r>
              <a:rPr lang="en-US" sz="3400" dirty="0" smtClean="0">
                <a:solidFill>
                  <a:srgbClr val="000000"/>
                </a:solidFill>
                <a:latin typeface="Calibri"/>
              </a:rPr>
              <a:t>Due </a:t>
            </a:r>
            <a:r>
              <a:rPr lang="en-US" sz="3400" dirty="0" smtClean="0">
                <a:solidFill>
                  <a:srgbClr val="000000"/>
                </a:solidFill>
                <a:latin typeface="Calibri"/>
              </a:rPr>
              <a:t>to </a:t>
            </a:r>
            <a:r>
              <a:rPr lang="en-US" sz="3400" dirty="0" smtClean="0">
                <a:solidFill>
                  <a:srgbClr val="000000"/>
                </a:solidFill>
                <a:latin typeface="Calibri"/>
              </a:rPr>
              <a:t>circumstances </a:t>
            </a:r>
            <a:r>
              <a:rPr lang="en-US" sz="3400" dirty="0" smtClean="0">
                <a:solidFill>
                  <a:srgbClr val="000000"/>
                </a:solidFill>
                <a:latin typeface="Calibri"/>
              </a:rPr>
              <a:t>outside </a:t>
            </a:r>
            <a:r>
              <a:rPr lang="en-US" sz="3400" dirty="0" smtClean="0">
                <a:solidFill>
                  <a:srgbClr val="000000"/>
                </a:solidFill>
                <a:latin typeface="Calibri"/>
              </a:rPr>
              <a:t>of our control, </a:t>
            </a:r>
            <a:r>
              <a:rPr lang="en-US" sz="3400" dirty="0" smtClean="0">
                <a:solidFill>
                  <a:srgbClr val="000000"/>
                </a:solidFill>
                <a:latin typeface="Calibri"/>
              </a:rPr>
              <a:t>the digital </a:t>
            </a:r>
            <a:r>
              <a:rPr lang="en-US" sz="3400" dirty="0" smtClean="0">
                <a:solidFill>
                  <a:srgbClr val="000000"/>
                </a:solidFill>
                <a:latin typeface="Calibri"/>
              </a:rPr>
              <a:t>dashboard has </a:t>
            </a:r>
            <a:r>
              <a:rPr lang="en-US" sz="3400" dirty="0" smtClean="0">
                <a:solidFill>
                  <a:srgbClr val="000000"/>
                </a:solidFill>
                <a:latin typeface="Calibri"/>
              </a:rPr>
              <a:t>not been </a:t>
            </a:r>
            <a:r>
              <a:rPr lang="en-US" sz="3400" dirty="0" smtClean="0">
                <a:solidFill>
                  <a:srgbClr val="000000"/>
                </a:solidFill>
                <a:latin typeface="Calibri"/>
              </a:rPr>
              <a:t>officially tested </a:t>
            </a:r>
            <a:r>
              <a:rPr lang="en-US" sz="3400" dirty="0" smtClean="0">
                <a:solidFill>
                  <a:srgbClr val="000000"/>
                </a:solidFill>
                <a:latin typeface="Calibri"/>
              </a:rPr>
              <a:t>on the electric vehicle </a:t>
            </a:r>
            <a:r>
              <a:rPr lang="en-US" sz="3400" dirty="0" smtClean="0">
                <a:solidFill>
                  <a:srgbClr val="000000"/>
                </a:solidFill>
                <a:latin typeface="Calibri"/>
              </a:rPr>
              <a:t>but </a:t>
            </a:r>
            <a:r>
              <a:rPr lang="en-US" sz="3400" dirty="0" smtClean="0">
                <a:solidFill>
                  <a:srgbClr val="000000"/>
                </a:solidFill>
                <a:latin typeface="Calibri"/>
              </a:rPr>
              <a:t>we are confident that it </a:t>
            </a:r>
            <a:r>
              <a:rPr lang="en-US" sz="3400" dirty="0" smtClean="0">
                <a:solidFill>
                  <a:srgbClr val="000000"/>
                </a:solidFill>
                <a:latin typeface="Calibri"/>
              </a:rPr>
              <a:t>would </a:t>
            </a:r>
            <a:r>
              <a:rPr lang="en-US" sz="3400" dirty="0" smtClean="0">
                <a:solidFill>
                  <a:srgbClr val="000000"/>
                </a:solidFill>
                <a:latin typeface="Calibri"/>
              </a:rPr>
              <a:t>function</a:t>
            </a:r>
            <a:r>
              <a:rPr lang="en-US" sz="3400" dirty="0" smtClean="0">
                <a:solidFill>
                  <a:srgbClr val="000000"/>
                </a:solidFill>
                <a:latin typeface="Calibri"/>
              </a:rPr>
              <a:t> correctly. </a:t>
            </a:r>
            <a:endParaRPr sz="3400" dirty="0"/>
          </a:p>
          <a:p>
            <a:pPr>
              <a:lnSpc>
                <a:spcPct val="100000"/>
              </a:lnSpc>
            </a:pPr>
            <a:endParaRPr dirty="0"/>
          </a:p>
        </p:txBody>
      </p:sp>
      <p:sp>
        <p:nvSpPr>
          <p:cNvPr id="84" name="CustomShape 37"/>
          <p:cNvSpPr/>
          <p:nvPr/>
        </p:nvSpPr>
        <p:spPr>
          <a:xfrm>
            <a:off x="883227" y="31743796"/>
            <a:ext cx="42375060" cy="1169905"/>
          </a:xfrm>
          <a:prstGeom prst="rect">
            <a:avLst/>
          </a:prstGeom>
          <a:noFill/>
          <a:ln>
            <a:noFill/>
          </a:ln>
        </p:spPr>
        <p:txBody>
          <a:bodyPr wrap="none"/>
          <a:lstStyle/>
          <a:p>
            <a:pPr>
              <a:lnSpc>
                <a:spcPct val="100000"/>
              </a:lnSpc>
            </a:pPr>
            <a:r>
              <a:rPr lang="en-US" sz="4800" b="1" dirty="0" smtClean="0">
                <a:latin typeface="BlairMdITC TT-Medium"/>
              </a:rPr>
              <a:t>Acknowledgements</a:t>
            </a:r>
            <a:r>
              <a:rPr lang="en-US" sz="4800" b="1" dirty="0" smtClean="0">
                <a:latin typeface="BlairMdITC TT-Medium"/>
              </a:rPr>
              <a:t>: </a:t>
            </a:r>
            <a:r>
              <a:rPr lang="en-US" sz="4800" dirty="0">
                <a:latin typeface="BlairMdITC TT-Medium"/>
              </a:rPr>
              <a:t>Michal </a:t>
            </a:r>
            <a:r>
              <a:rPr lang="en-US" sz="4800" dirty="0" smtClean="0">
                <a:latin typeface="BlairMdITC TT-Medium"/>
              </a:rPr>
              <a:t>Podhradsky, </a:t>
            </a:r>
            <a:r>
              <a:rPr lang="en-US" sz="4800" dirty="0">
                <a:latin typeface="BlairMdITC TT-Medium"/>
              </a:rPr>
              <a:t>Dr. Christof </a:t>
            </a:r>
            <a:r>
              <a:rPr lang="en-US" sz="4800" dirty="0" smtClean="0">
                <a:latin typeface="BlairMdITC TT-Medium"/>
              </a:rPr>
              <a:t>Teuscher, Quinn Sullivan and the entire </a:t>
            </a:r>
            <a:r>
              <a:rPr lang="en-US" sz="4800" smtClean="0">
                <a:latin typeface="BlairMdITC TT-Medium"/>
              </a:rPr>
              <a:t>Viking Motorsports </a:t>
            </a:r>
            <a:r>
              <a:rPr lang="en-US" sz="4800" dirty="0" smtClean="0">
                <a:latin typeface="BlairMdITC TT-Medium"/>
              </a:rPr>
              <a:t>Team </a:t>
            </a:r>
            <a:r>
              <a:rPr lang="en-US" sz="4800" dirty="0" smtClean="0">
                <a:latin typeface="BlairMdITC TT-Medium"/>
              </a:rPr>
              <a:t>  </a:t>
            </a:r>
            <a:endParaRPr sz="1100" dirty="0"/>
          </a:p>
        </p:txBody>
      </p:sp>
      <p:sp>
        <p:nvSpPr>
          <p:cNvPr id="86" name="CustomShape 38"/>
          <p:cNvSpPr/>
          <p:nvPr/>
        </p:nvSpPr>
        <p:spPr>
          <a:xfrm>
            <a:off x="30076920" y="27319320"/>
            <a:ext cx="5590800" cy="3015720"/>
          </a:xfrm>
          <a:prstGeom prst="rect">
            <a:avLst/>
          </a:prstGeom>
          <a:noFill/>
          <a:ln>
            <a:noFill/>
          </a:ln>
        </p:spPr>
        <p:txBody>
          <a:bodyPr/>
          <a:lstStyle/>
          <a:p>
            <a:pPr>
              <a:lnSpc>
                <a:spcPct val="100000"/>
              </a:lnSpc>
            </a:pPr>
            <a:endParaRPr dirty="0"/>
          </a:p>
        </p:txBody>
      </p:sp>
      <p:grpSp>
        <p:nvGrpSpPr>
          <p:cNvPr id="9" name="Group 8"/>
          <p:cNvGrpSpPr/>
          <p:nvPr/>
        </p:nvGrpSpPr>
        <p:grpSpPr>
          <a:xfrm>
            <a:off x="22142309" y="16235915"/>
            <a:ext cx="7109640" cy="5900760"/>
            <a:chOff x="22323759" y="7650377"/>
            <a:chExt cx="7109640" cy="5900760"/>
          </a:xfrm>
        </p:grpSpPr>
        <p:grpSp>
          <p:nvGrpSpPr>
            <p:cNvPr id="8" name="Group 7"/>
            <p:cNvGrpSpPr/>
            <p:nvPr/>
          </p:nvGrpSpPr>
          <p:grpSpPr>
            <a:xfrm>
              <a:off x="22323759" y="7650377"/>
              <a:ext cx="7109640" cy="5900760"/>
              <a:chOff x="22462740" y="7684501"/>
              <a:chExt cx="7109640" cy="5900760"/>
            </a:xfrm>
          </p:grpSpPr>
          <p:pic>
            <p:nvPicPr>
              <p:cNvPr id="45" name="Picture 43"/>
              <p:cNvPicPr/>
              <p:nvPr/>
            </p:nvPicPr>
            <p:blipFill>
              <a:blip r:embed="rId6"/>
              <a:stretch>
                <a:fillRect/>
              </a:stretch>
            </p:blipFill>
            <p:spPr>
              <a:xfrm>
                <a:off x="22766220" y="8704381"/>
                <a:ext cx="6521760" cy="4272480"/>
              </a:xfrm>
              <a:prstGeom prst="rect">
                <a:avLst/>
              </a:prstGeom>
              <a:ln>
                <a:noFill/>
              </a:ln>
            </p:spPr>
          </p:pic>
          <p:sp>
            <p:nvSpPr>
              <p:cNvPr id="87" name="CustomShape 39"/>
              <p:cNvSpPr/>
              <p:nvPr/>
            </p:nvSpPr>
            <p:spPr>
              <a:xfrm>
                <a:off x="27703620" y="10272901"/>
                <a:ext cx="1202040" cy="2184120"/>
              </a:xfrm>
              <a:prstGeom prst="roundRect">
                <a:avLst>
                  <a:gd name="adj" fmla="val 16667"/>
                </a:avLst>
              </a:prstGeom>
              <a:noFill/>
              <a:ln w="57240">
                <a:solidFill>
                  <a:srgbClr val="FFFFFF"/>
                </a:solidFill>
                <a:round/>
              </a:ln>
            </p:spPr>
          </p:sp>
          <p:sp>
            <p:nvSpPr>
              <p:cNvPr id="88" name="CustomShape 40"/>
              <p:cNvSpPr/>
              <p:nvPr/>
            </p:nvSpPr>
            <p:spPr>
              <a:xfrm>
                <a:off x="23182380" y="10956181"/>
                <a:ext cx="2251800" cy="1653120"/>
              </a:xfrm>
              <a:prstGeom prst="roundRect">
                <a:avLst>
                  <a:gd name="adj" fmla="val 16667"/>
                </a:avLst>
              </a:prstGeom>
              <a:noFill/>
              <a:ln w="57240">
                <a:solidFill>
                  <a:srgbClr val="FFFFFF"/>
                </a:solidFill>
                <a:round/>
              </a:ln>
            </p:spPr>
          </p:sp>
          <p:sp>
            <p:nvSpPr>
              <p:cNvPr id="89" name="CustomShape 41"/>
              <p:cNvSpPr/>
              <p:nvPr/>
            </p:nvSpPr>
            <p:spPr>
              <a:xfrm>
                <a:off x="26958420" y="8882581"/>
                <a:ext cx="1946880" cy="1309680"/>
              </a:xfrm>
              <a:prstGeom prst="roundRect">
                <a:avLst>
                  <a:gd name="adj" fmla="val 16667"/>
                </a:avLst>
              </a:prstGeom>
              <a:noFill/>
              <a:ln w="57240">
                <a:solidFill>
                  <a:srgbClr val="FFFFFF"/>
                </a:solidFill>
                <a:round/>
              </a:ln>
            </p:spPr>
          </p:sp>
          <p:sp>
            <p:nvSpPr>
              <p:cNvPr id="90" name="CustomShape 42"/>
              <p:cNvSpPr/>
              <p:nvPr/>
            </p:nvSpPr>
            <p:spPr>
              <a:xfrm>
                <a:off x="26739900" y="8248621"/>
                <a:ext cx="2441160" cy="577800"/>
              </a:xfrm>
              <a:prstGeom prst="rect">
                <a:avLst/>
              </a:prstGeom>
              <a:noFill/>
              <a:ln>
                <a:noFill/>
              </a:ln>
            </p:spPr>
            <p:txBody>
              <a:bodyPr wrap="none" lIns="90000" tIns="45000" rIns="90000" bIns="45000"/>
              <a:lstStyle/>
              <a:p>
                <a:pPr>
                  <a:lnSpc>
                    <a:spcPct val="100000"/>
                  </a:lnSpc>
                </a:pPr>
                <a:r>
                  <a:rPr lang="en-US" sz="3200">
                    <a:solidFill>
                      <a:srgbClr val="FFFFFF"/>
                    </a:solidFill>
                    <a:latin typeface="Calibri"/>
                  </a:rPr>
                  <a:t>CAN Inputs</a:t>
                </a:r>
                <a:endParaRPr/>
              </a:p>
            </p:txBody>
          </p:sp>
          <p:sp>
            <p:nvSpPr>
              <p:cNvPr id="91" name="CustomShape 43"/>
              <p:cNvSpPr/>
              <p:nvPr/>
            </p:nvSpPr>
            <p:spPr>
              <a:xfrm>
                <a:off x="23165820" y="7684501"/>
                <a:ext cx="2522160" cy="1065240"/>
              </a:xfrm>
              <a:prstGeom prst="rect">
                <a:avLst/>
              </a:prstGeom>
              <a:noFill/>
              <a:ln>
                <a:noFill/>
              </a:ln>
            </p:spPr>
            <p:txBody>
              <a:bodyPr wrap="none" lIns="90000" tIns="45000" rIns="90000" bIns="45000"/>
              <a:lstStyle/>
              <a:p>
                <a:pPr algn="ctr">
                  <a:lnSpc>
                    <a:spcPct val="100000"/>
                  </a:lnSpc>
                </a:pPr>
                <a:r>
                  <a:rPr lang="en-US" sz="3200" dirty="0">
                    <a:solidFill>
                      <a:srgbClr val="FFFFFF"/>
                    </a:solidFill>
                    <a:latin typeface="Calibri"/>
                  </a:rPr>
                  <a:t>LCD Mating</a:t>
                </a:r>
                <a:endParaRPr dirty="0"/>
              </a:p>
              <a:p>
                <a:pPr algn="ctr">
                  <a:lnSpc>
                    <a:spcPct val="100000"/>
                  </a:lnSpc>
                </a:pPr>
                <a:r>
                  <a:rPr lang="en-US" sz="3200" dirty="0">
                    <a:solidFill>
                      <a:srgbClr val="FFFFFF"/>
                    </a:solidFill>
                    <a:latin typeface="Calibri"/>
                  </a:rPr>
                  <a:t>Header</a:t>
                </a:r>
                <a:endParaRPr dirty="0"/>
              </a:p>
            </p:txBody>
          </p:sp>
          <p:sp>
            <p:nvSpPr>
              <p:cNvPr id="92" name="CustomShape 44"/>
              <p:cNvSpPr/>
              <p:nvPr/>
            </p:nvSpPr>
            <p:spPr>
              <a:xfrm>
                <a:off x="22462740" y="12520741"/>
                <a:ext cx="4146840" cy="1064520"/>
              </a:xfrm>
              <a:prstGeom prst="rect">
                <a:avLst/>
              </a:prstGeom>
              <a:noFill/>
              <a:ln>
                <a:noFill/>
              </a:ln>
            </p:spPr>
            <p:txBody>
              <a:bodyPr lIns="90000" tIns="45000" rIns="90000" bIns="45000"/>
              <a:lstStyle/>
              <a:p>
                <a:pPr algn="ctr">
                  <a:lnSpc>
                    <a:spcPct val="100000"/>
                  </a:lnSpc>
                </a:pPr>
                <a:r>
                  <a:rPr lang="en-US" sz="3200" dirty="0">
                    <a:solidFill>
                      <a:srgbClr val="FFFFFF"/>
                    </a:solidFill>
                    <a:latin typeface="Calibri"/>
                  </a:rPr>
                  <a:t>Programming Circuit</a:t>
                </a:r>
                <a:endParaRPr dirty="0"/>
              </a:p>
            </p:txBody>
          </p:sp>
          <p:sp>
            <p:nvSpPr>
              <p:cNvPr id="93" name="CustomShape 45"/>
              <p:cNvSpPr/>
              <p:nvPr/>
            </p:nvSpPr>
            <p:spPr>
              <a:xfrm>
                <a:off x="27152820" y="12457381"/>
                <a:ext cx="2419560" cy="1064520"/>
              </a:xfrm>
              <a:prstGeom prst="rect">
                <a:avLst/>
              </a:prstGeom>
              <a:noFill/>
              <a:ln>
                <a:noFill/>
              </a:ln>
            </p:spPr>
            <p:txBody>
              <a:bodyPr lIns="90000" tIns="45000" rIns="90000" bIns="45000"/>
              <a:lstStyle/>
              <a:p>
                <a:pPr algn="ctr">
                  <a:lnSpc>
                    <a:spcPct val="100000"/>
                  </a:lnSpc>
                </a:pPr>
                <a:r>
                  <a:rPr lang="en-US" sz="3200">
                    <a:solidFill>
                      <a:srgbClr val="FFFFFF"/>
                    </a:solidFill>
                    <a:latin typeface="Calibri"/>
                  </a:rPr>
                  <a:t>12V Supply</a:t>
                </a:r>
                <a:endParaRPr/>
              </a:p>
            </p:txBody>
          </p:sp>
        </p:grpSp>
        <p:sp>
          <p:nvSpPr>
            <p:cNvPr id="94" name="CustomShape 46"/>
            <p:cNvSpPr/>
            <p:nvPr/>
          </p:nvSpPr>
          <p:spPr>
            <a:xfrm>
              <a:off x="24169299" y="8718461"/>
              <a:ext cx="360" cy="430200"/>
            </a:xfrm>
            <a:prstGeom prst="straightConnector1">
              <a:avLst/>
            </a:prstGeom>
            <a:noFill/>
            <a:ln w="57240">
              <a:solidFill>
                <a:srgbClr val="FFFFFF"/>
              </a:solidFill>
              <a:round/>
              <a:tailEnd type="arrow" w="med" len="med"/>
            </a:ln>
          </p:spPr>
        </p:sp>
      </p:grpSp>
      <p:pic>
        <p:nvPicPr>
          <p:cNvPr id="100" name="Picture 55"/>
          <p:cNvPicPr/>
          <p:nvPr/>
        </p:nvPicPr>
        <p:blipFill>
          <a:blip r:embed="rId7"/>
          <a:stretch>
            <a:fillRect/>
          </a:stretch>
        </p:blipFill>
        <p:spPr>
          <a:xfrm>
            <a:off x="256320" y="1409760"/>
            <a:ext cx="4619880" cy="1521720"/>
          </a:xfrm>
          <a:prstGeom prst="rect">
            <a:avLst/>
          </a:prstGeom>
          <a:ln>
            <a:noFill/>
          </a:ln>
        </p:spPr>
      </p:pic>
      <p:sp>
        <p:nvSpPr>
          <p:cNvPr id="103" name="CustomShape 19"/>
          <p:cNvSpPr/>
          <p:nvPr/>
        </p:nvSpPr>
        <p:spPr>
          <a:xfrm>
            <a:off x="800100" y="6828780"/>
            <a:ext cx="12797900" cy="4966200"/>
          </a:xfrm>
          <a:prstGeom prst="rect">
            <a:avLst/>
          </a:prstGeom>
          <a:noFill/>
          <a:ln>
            <a:noFill/>
          </a:ln>
        </p:spPr>
        <p:txBody>
          <a:bodyPr/>
          <a:lstStyle/>
          <a:p>
            <a:pPr>
              <a:lnSpc>
                <a:spcPct val="100000"/>
              </a:lnSpc>
            </a:pPr>
            <a:endParaRPr dirty="0"/>
          </a:p>
        </p:txBody>
      </p:sp>
      <p:sp>
        <p:nvSpPr>
          <p:cNvPr id="104" name="CustomShape 4"/>
          <p:cNvSpPr/>
          <p:nvPr/>
        </p:nvSpPr>
        <p:spPr>
          <a:xfrm>
            <a:off x="672774" y="5467995"/>
            <a:ext cx="13147985" cy="1322640"/>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Abstract</a:t>
            </a:r>
            <a:endParaRPr dirty="0"/>
          </a:p>
        </p:txBody>
      </p:sp>
      <p:sp>
        <p:nvSpPr>
          <p:cNvPr id="3" name="TextBox 2"/>
          <p:cNvSpPr txBox="1"/>
          <p:nvPr/>
        </p:nvSpPr>
        <p:spPr>
          <a:xfrm>
            <a:off x="7494271" y="20586631"/>
            <a:ext cx="6118799" cy="461665"/>
          </a:xfrm>
          <a:prstGeom prst="rect">
            <a:avLst/>
          </a:prstGeom>
          <a:noFill/>
        </p:spPr>
        <p:txBody>
          <a:bodyPr wrap="square" rtlCol="0">
            <a:spAutoFit/>
          </a:bodyPr>
          <a:lstStyle/>
          <a:p>
            <a:pPr algn="ctr"/>
            <a:r>
              <a:rPr lang="en-US" sz="2400" dirty="0" smtClean="0"/>
              <a:t>Figure 2:  Current Dash of Electric Vehicle</a:t>
            </a:r>
            <a:endParaRPr lang="en-US" sz="2400" dirty="0"/>
          </a:p>
        </p:txBody>
      </p:sp>
      <p:sp>
        <p:nvSpPr>
          <p:cNvPr id="105" name="TextBox 104"/>
          <p:cNvSpPr txBox="1"/>
          <p:nvPr/>
        </p:nvSpPr>
        <p:spPr>
          <a:xfrm>
            <a:off x="1410062" y="20551315"/>
            <a:ext cx="5129760" cy="461665"/>
          </a:xfrm>
          <a:prstGeom prst="rect">
            <a:avLst/>
          </a:prstGeom>
          <a:noFill/>
        </p:spPr>
        <p:txBody>
          <a:bodyPr wrap="square" rtlCol="0">
            <a:spAutoFit/>
          </a:bodyPr>
          <a:lstStyle/>
          <a:p>
            <a:pPr algn="ctr"/>
            <a:r>
              <a:rPr lang="en-US" sz="2400" dirty="0" smtClean="0"/>
              <a:t>Figure 1:  VMS SAE Electric Vehicle</a:t>
            </a:r>
            <a:endParaRPr lang="en-US" sz="2400" dirty="0"/>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61329" y="26176779"/>
            <a:ext cx="9004232" cy="4386347"/>
          </a:xfrm>
          <a:prstGeom prst="rect">
            <a:avLst/>
          </a:prstGeom>
        </p:spPr>
      </p:pic>
      <p:pic>
        <p:nvPicPr>
          <p:cNvPr id="6" name="Picture 5"/>
          <p:cNvPicPr>
            <a:picLocks noChangeAspect="1"/>
          </p:cNvPicPr>
          <p:nvPr/>
        </p:nvPicPr>
        <p:blipFill rotWithShape="1">
          <a:blip r:embed="rId9" cstate="email">
            <a:extLst>
              <a:ext uri="{28A0092B-C50C-407E-A947-70E740481C1C}">
                <a14:useLocalDpi xmlns:a14="http://schemas.microsoft.com/office/drawing/2010/main" val="0"/>
              </a:ext>
            </a:extLst>
          </a:blip>
          <a:srcRect b="7008"/>
          <a:stretch/>
        </p:blipFill>
        <p:spPr>
          <a:xfrm>
            <a:off x="15671800" y="7038643"/>
            <a:ext cx="12372792" cy="8217126"/>
          </a:xfrm>
          <a:prstGeom prst="rect">
            <a:avLst/>
          </a:prstGeom>
        </p:spPr>
      </p:pic>
      <p:sp>
        <p:nvSpPr>
          <p:cNvPr id="107" name="TextBox 106"/>
          <p:cNvSpPr txBox="1"/>
          <p:nvPr/>
        </p:nvSpPr>
        <p:spPr>
          <a:xfrm>
            <a:off x="22867149" y="21799369"/>
            <a:ext cx="5796200" cy="461665"/>
          </a:xfrm>
          <a:prstGeom prst="rect">
            <a:avLst/>
          </a:prstGeom>
          <a:noFill/>
        </p:spPr>
        <p:txBody>
          <a:bodyPr wrap="square" rtlCol="0">
            <a:spAutoFit/>
          </a:bodyPr>
          <a:lstStyle/>
          <a:p>
            <a:pPr algn="ctr"/>
            <a:r>
              <a:rPr lang="en-US" sz="2400" dirty="0" smtClean="0"/>
              <a:t>Figure 5:  Custom PCB</a:t>
            </a:r>
            <a:endParaRPr lang="en-US" sz="2400" dirty="0"/>
          </a:p>
        </p:txBody>
      </p:sp>
      <p:sp>
        <p:nvSpPr>
          <p:cNvPr id="108" name="TextBox 107"/>
          <p:cNvSpPr txBox="1"/>
          <p:nvPr/>
        </p:nvSpPr>
        <p:spPr>
          <a:xfrm>
            <a:off x="22142309" y="28775787"/>
            <a:ext cx="6729720" cy="461665"/>
          </a:xfrm>
          <a:prstGeom prst="rect">
            <a:avLst/>
          </a:prstGeom>
          <a:noFill/>
        </p:spPr>
        <p:txBody>
          <a:bodyPr wrap="square" rtlCol="0">
            <a:spAutoFit/>
          </a:bodyPr>
          <a:lstStyle/>
          <a:p>
            <a:pPr algn="ctr"/>
            <a:r>
              <a:rPr lang="en-US" sz="2400" dirty="0" smtClean="0"/>
              <a:t>Figure 6:  LCD Displaying Main Screen</a:t>
            </a:r>
          </a:p>
        </p:txBody>
      </p:sp>
      <p:sp>
        <p:nvSpPr>
          <p:cNvPr id="109" name="TextBox 108"/>
          <p:cNvSpPr txBox="1"/>
          <p:nvPr/>
        </p:nvSpPr>
        <p:spPr>
          <a:xfrm>
            <a:off x="17325537" y="15071103"/>
            <a:ext cx="8620625" cy="461665"/>
          </a:xfrm>
          <a:prstGeom prst="rect">
            <a:avLst/>
          </a:prstGeom>
          <a:noFill/>
        </p:spPr>
        <p:txBody>
          <a:bodyPr wrap="square" rtlCol="0">
            <a:spAutoFit/>
          </a:bodyPr>
          <a:lstStyle/>
          <a:p>
            <a:pPr algn="ctr"/>
            <a:r>
              <a:rPr lang="en-US" sz="2400" dirty="0" smtClean="0"/>
              <a:t>Figure 4:  Digital Dash Block Diagram </a:t>
            </a:r>
          </a:p>
        </p:txBody>
      </p:sp>
      <p:sp>
        <p:nvSpPr>
          <p:cNvPr id="13" name="TextBox 12"/>
          <p:cNvSpPr txBox="1"/>
          <p:nvPr/>
        </p:nvSpPr>
        <p:spPr>
          <a:xfrm>
            <a:off x="15015549" y="18025167"/>
            <a:ext cx="7241305" cy="4278094"/>
          </a:xfrm>
          <a:prstGeom prst="rect">
            <a:avLst/>
          </a:prstGeom>
          <a:noFill/>
        </p:spPr>
        <p:txBody>
          <a:bodyPr wrap="square" rtlCol="0">
            <a:spAutoFit/>
          </a:bodyPr>
          <a:lstStyle/>
          <a:p>
            <a:pPr algn="just"/>
            <a:r>
              <a:rPr lang="en-US" sz="3400" dirty="0" smtClean="0">
                <a:latin typeface="Calibri" panose="020F0502020204030204" pitchFamily="34" charset="0"/>
              </a:rPr>
              <a:t>A custom PCB was fabricated to fit in the limited space allocated for the dash in the vehicle.  The layout of the board was </a:t>
            </a:r>
            <a:r>
              <a:rPr lang="en-US" sz="3400" dirty="0" smtClean="0">
                <a:latin typeface="Calibri" panose="020F0502020204030204" pitchFamily="34" charset="0"/>
              </a:rPr>
              <a:t>designed so </a:t>
            </a:r>
            <a:r>
              <a:rPr lang="en-US" sz="3400" dirty="0" smtClean="0">
                <a:latin typeface="Calibri" panose="020F0502020204030204" pitchFamily="34" charset="0"/>
              </a:rPr>
              <a:t>the control pins of the LCD would connect directly with the header affixed on the </a:t>
            </a:r>
            <a:r>
              <a:rPr lang="en-US" sz="3400" dirty="0" smtClean="0">
                <a:latin typeface="Calibri" panose="020F0502020204030204" pitchFamily="34" charset="0"/>
              </a:rPr>
              <a:t>board. Our board was created by modifying the existing Arduino Due design. (Figure </a:t>
            </a:r>
            <a:r>
              <a:rPr lang="en-US" sz="3400" dirty="0" smtClean="0">
                <a:latin typeface="Calibri" panose="020F0502020204030204" pitchFamily="34" charset="0"/>
              </a:rPr>
              <a:t>5)</a:t>
            </a:r>
            <a:endParaRPr lang="en-US" sz="3400" dirty="0">
              <a:latin typeface="Calibri" panose="020F0502020204030204" pitchFamily="34" charset="0"/>
            </a:endParaRPr>
          </a:p>
        </p:txBody>
      </p:sp>
      <p:sp>
        <p:nvSpPr>
          <p:cNvPr id="15" name="TextBox 14"/>
          <p:cNvSpPr txBox="1"/>
          <p:nvPr/>
        </p:nvSpPr>
        <p:spPr>
          <a:xfrm>
            <a:off x="2696934" y="30630677"/>
            <a:ext cx="9004232" cy="461665"/>
          </a:xfrm>
          <a:prstGeom prst="rect">
            <a:avLst/>
          </a:prstGeom>
          <a:noFill/>
        </p:spPr>
        <p:txBody>
          <a:bodyPr wrap="square" rtlCol="0">
            <a:spAutoFit/>
          </a:bodyPr>
          <a:lstStyle/>
          <a:p>
            <a:pPr algn="ctr"/>
            <a:r>
              <a:rPr lang="en-US" sz="2400" dirty="0" smtClean="0"/>
              <a:t>Figure 3:  CAN Network </a:t>
            </a:r>
            <a:r>
              <a:rPr lang="en-US" sz="2400" dirty="0"/>
              <a:t>E</a:t>
            </a:r>
            <a:r>
              <a:rPr lang="en-US" sz="2400" dirty="0" smtClean="0"/>
              <a:t>xample</a:t>
            </a:r>
            <a:endParaRPr lang="en-US" sz="2400" dirty="0"/>
          </a:p>
        </p:txBody>
      </p:sp>
      <p:pic>
        <p:nvPicPr>
          <p:cNvPr id="24" name="Picture 23"/>
          <p:cNvPicPr>
            <a:picLocks noChangeAspect="1"/>
          </p:cNvPicPr>
          <p:nvPr/>
        </p:nvPicPr>
        <p:blipFill rotWithShape="1">
          <a:blip r:embed="rId10" cstate="email">
            <a:extLst>
              <a:ext uri="{28A0092B-C50C-407E-A947-70E740481C1C}">
                <a14:useLocalDpi xmlns:a14="http://schemas.microsoft.com/office/drawing/2010/main" val="0"/>
              </a:ext>
            </a:extLst>
          </a:blip>
          <a:srcRect l="10253" t="1961" r="15553" b="124"/>
          <a:stretch/>
        </p:blipFill>
        <p:spPr>
          <a:xfrm>
            <a:off x="22167872" y="23413489"/>
            <a:ext cx="6731383" cy="5001975"/>
          </a:xfrm>
          <a:prstGeom prst="rect">
            <a:avLst/>
          </a:prstGeom>
        </p:spPr>
      </p:pic>
      <p:pic>
        <p:nvPicPr>
          <p:cNvPr id="25" name="Picture 24"/>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0383799" y="7440803"/>
            <a:ext cx="3863323" cy="2207613"/>
          </a:xfrm>
          <a:prstGeom prst="rect">
            <a:avLst/>
          </a:prstGeom>
        </p:spPr>
      </p:pic>
      <p:sp>
        <p:nvSpPr>
          <p:cNvPr id="110" name="CustomShape 17"/>
          <p:cNvSpPr/>
          <p:nvPr/>
        </p:nvSpPr>
        <p:spPr>
          <a:xfrm>
            <a:off x="13687629" y="16762724"/>
            <a:ext cx="5773171" cy="1181025"/>
          </a:xfrm>
          <a:prstGeom prst="rect">
            <a:avLst/>
          </a:prstGeom>
          <a:noFill/>
          <a:ln>
            <a:noFill/>
          </a:ln>
        </p:spPr>
        <p:txBody>
          <a:bodyPr wrap="none" lIns="438840" tIns="219240" rIns="438840" bIns="219240"/>
          <a:lstStyle/>
          <a:p>
            <a:pPr algn="ctr">
              <a:lnSpc>
                <a:spcPct val="100000"/>
              </a:lnSpc>
            </a:pPr>
            <a:r>
              <a:rPr lang="en-US" sz="4800" dirty="0" smtClean="0">
                <a:solidFill>
                  <a:srgbClr val="FFFFFF"/>
                </a:solidFill>
                <a:latin typeface="BlairMdITC TT-Medium"/>
              </a:rPr>
              <a:t>Hardware</a:t>
            </a:r>
            <a:endParaRPr sz="4800" dirty="0"/>
          </a:p>
        </p:txBody>
      </p:sp>
      <p:pic>
        <p:nvPicPr>
          <p:cNvPr id="28" name="Picture 2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528134" y="10413887"/>
            <a:ext cx="3283581" cy="2942089"/>
          </a:xfrm>
          <a:prstGeom prst="rect">
            <a:avLst/>
          </a:prstGeom>
        </p:spPr>
      </p:pic>
      <p:sp>
        <p:nvSpPr>
          <p:cNvPr id="111" name="CustomShape 17"/>
          <p:cNvSpPr/>
          <p:nvPr/>
        </p:nvSpPr>
        <p:spPr>
          <a:xfrm>
            <a:off x="29812200" y="14682031"/>
            <a:ext cx="13341158" cy="1541769"/>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Testing</a:t>
            </a:r>
            <a:endParaRPr dirty="0"/>
          </a:p>
        </p:txBody>
      </p:sp>
      <p:sp>
        <p:nvSpPr>
          <p:cNvPr id="29" name="TextBox 28"/>
          <p:cNvSpPr txBox="1"/>
          <p:nvPr/>
        </p:nvSpPr>
        <p:spPr>
          <a:xfrm>
            <a:off x="36025094" y="16122166"/>
            <a:ext cx="7052726" cy="8463855"/>
          </a:xfrm>
          <a:prstGeom prst="rect">
            <a:avLst/>
          </a:prstGeom>
          <a:noFill/>
        </p:spPr>
        <p:txBody>
          <a:bodyPr wrap="square" rtlCol="0">
            <a:spAutoFit/>
          </a:bodyPr>
          <a:lstStyle/>
          <a:p>
            <a:pPr algn="just"/>
            <a:r>
              <a:rPr lang="en-US" sz="3400" dirty="0">
                <a:latin typeface="Calibri" panose="020F0502020204030204" pitchFamily="34" charset="0"/>
              </a:rPr>
              <a:t>For </a:t>
            </a:r>
            <a:r>
              <a:rPr lang="en-US" sz="3400" dirty="0" smtClean="0">
                <a:latin typeface="Calibri" panose="020F0502020204030204" pitchFamily="34" charset="0"/>
              </a:rPr>
              <a:t>half of </a:t>
            </a:r>
            <a:r>
              <a:rPr lang="en-US" sz="3400" dirty="0">
                <a:latin typeface="Calibri" panose="020F0502020204030204" pitchFamily="34" charset="0"/>
              </a:rPr>
              <a:t>the development cycle we </a:t>
            </a:r>
            <a:r>
              <a:rPr lang="en-US" sz="3400" dirty="0" smtClean="0">
                <a:latin typeface="Calibri" panose="020F0502020204030204" pitchFamily="34" charset="0"/>
              </a:rPr>
              <a:t>were able to use last years car as a test platform. During this time we were able to determine that messages from one of the two CAN networks were successfully being received and interpreted.</a:t>
            </a:r>
            <a:endParaRPr lang="en-US" sz="3400" dirty="0" smtClean="0">
              <a:latin typeface="Calibri" panose="020F0502020204030204" pitchFamily="34" charset="0"/>
            </a:endParaRPr>
          </a:p>
          <a:p>
            <a:pPr algn="just"/>
            <a:endParaRPr lang="en-US" sz="3400" dirty="0" smtClean="0">
              <a:latin typeface="Calibri" panose="020F0502020204030204" pitchFamily="34" charset="0"/>
            </a:endParaRPr>
          </a:p>
          <a:p>
            <a:pPr algn="just"/>
            <a:r>
              <a:rPr lang="en-US" sz="3400" dirty="0" smtClean="0">
                <a:latin typeface="Calibri" panose="020F0502020204030204" pitchFamily="34" charset="0"/>
              </a:rPr>
              <a:t>In the second </a:t>
            </a:r>
            <a:r>
              <a:rPr lang="en-US" sz="3400" dirty="0" smtClean="0">
                <a:latin typeface="Calibri" panose="020F0502020204030204" pitchFamily="34" charset="0"/>
              </a:rPr>
              <a:t>half of the </a:t>
            </a:r>
            <a:r>
              <a:rPr lang="en-US" sz="3400" dirty="0" smtClean="0">
                <a:latin typeface="Calibri" panose="020F0502020204030204" pitchFamily="34" charset="0"/>
              </a:rPr>
              <a:t>development </a:t>
            </a:r>
            <a:r>
              <a:rPr lang="en-US" sz="3400" dirty="0" smtClean="0">
                <a:latin typeface="Calibri" panose="020F0502020204030204" pitchFamily="34" charset="0"/>
              </a:rPr>
              <a:t>cycle we </a:t>
            </a:r>
            <a:r>
              <a:rPr lang="en-US" sz="3400" dirty="0" smtClean="0">
                <a:latin typeface="Calibri" panose="020F0502020204030204" pitchFamily="34" charset="0"/>
              </a:rPr>
              <a:t>did not have </a:t>
            </a:r>
            <a:r>
              <a:rPr lang="en-US" sz="3400" dirty="0" smtClean="0">
                <a:latin typeface="Calibri" panose="020F0502020204030204" pitchFamily="34" charset="0"/>
              </a:rPr>
              <a:t>access to a functioning </a:t>
            </a:r>
            <a:r>
              <a:rPr lang="en-US" sz="3400" dirty="0" smtClean="0">
                <a:latin typeface="Calibri" panose="020F0502020204030204" pitchFamily="34" charset="0"/>
              </a:rPr>
              <a:t>test vehicle</a:t>
            </a:r>
            <a:r>
              <a:rPr lang="en-US" sz="3400" dirty="0" smtClean="0">
                <a:latin typeface="Calibri" panose="020F0502020204030204" pitchFamily="34" charset="0"/>
              </a:rPr>
              <a:t>. </a:t>
            </a:r>
            <a:r>
              <a:rPr lang="en-US" sz="3400" dirty="0" smtClean="0">
                <a:latin typeface="Calibri" panose="020F0502020204030204" pitchFamily="34" charset="0"/>
              </a:rPr>
              <a:t>To </a:t>
            </a:r>
            <a:r>
              <a:rPr lang="en-US" sz="3400" dirty="0" smtClean="0">
                <a:latin typeface="Calibri" panose="020F0502020204030204" pitchFamily="34" charset="0"/>
              </a:rPr>
              <a:t>determine if the digital </a:t>
            </a:r>
            <a:r>
              <a:rPr lang="en-US" sz="3400" dirty="0" smtClean="0">
                <a:latin typeface="Calibri" panose="020F0502020204030204" pitchFamily="34" charset="0"/>
              </a:rPr>
              <a:t>dashboard worked, </a:t>
            </a:r>
            <a:r>
              <a:rPr lang="en-US" sz="3400" dirty="0" smtClean="0">
                <a:latin typeface="Calibri" panose="020F0502020204030204" pitchFamily="34" charset="0"/>
              </a:rPr>
              <a:t>we developed </a:t>
            </a:r>
            <a:r>
              <a:rPr lang="en-US" sz="3400" dirty="0" smtClean="0">
                <a:latin typeface="Calibri" panose="020F0502020204030204" pitchFamily="34" charset="0"/>
              </a:rPr>
              <a:t>a demo program to send out  simulated messages that behaved similarly to the vehicles subsystems.</a:t>
            </a:r>
            <a:endParaRPr lang="en-US" sz="3400" dirty="0" smtClean="0">
              <a:latin typeface="Calibri" panose="020F0502020204030204" pitchFamily="34" charset="0"/>
            </a:endParaRPr>
          </a:p>
          <a:p>
            <a:pPr algn="just"/>
            <a:endParaRPr lang="en-US" sz="3400" dirty="0">
              <a:latin typeface="Calibri" panose="020F0502020204030204" pitchFamily="34" charset="0"/>
            </a:endParaRPr>
          </a:p>
        </p:txBody>
      </p:sp>
      <p:sp>
        <p:nvSpPr>
          <p:cNvPr id="31" name="TextBox 30"/>
          <p:cNvSpPr txBox="1"/>
          <p:nvPr/>
        </p:nvSpPr>
        <p:spPr>
          <a:xfrm>
            <a:off x="30038820" y="21792371"/>
            <a:ext cx="6118080" cy="461665"/>
          </a:xfrm>
          <a:prstGeom prst="rect">
            <a:avLst/>
          </a:prstGeom>
          <a:noFill/>
        </p:spPr>
        <p:txBody>
          <a:bodyPr wrap="square" rtlCol="0">
            <a:spAutoFit/>
          </a:bodyPr>
          <a:lstStyle/>
          <a:p>
            <a:r>
              <a:rPr lang="en-US" sz="2400" dirty="0" smtClean="0"/>
              <a:t>Figure 7</a:t>
            </a:r>
            <a:r>
              <a:rPr lang="en-US" sz="2400" dirty="0" smtClean="0"/>
              <a:t>: Block Diagram for Demo System</a:t>
            </a:r>
            <a:endParaRPr lang="en-US" sz="2400" dirty="0" smtClean="0"/>
          </a:p>
        </p:txBody>
      </p:sp>
      <p:sp>
        <p:nvSpPr>
          <p:cNvPr id="112" name="CustomShape 17"/>
          <p:cNvSpPr/>
          <p:nvPr/>
        </p:nvSpPr>
        <p:spPr>
          <a:xfrm>
            <a:off x="30055016" y="25034047"/>
            <a:ext cx="13141505" cy="1331483"/>
          </a:xfrm>
          <a:prstGeom prst="rect">
            <a:avLst/>
          </a:prstGeom>
          <a:noFill/>
          <a:ln>
            <a:noFill/>
          </a:ln>
        </p:spPr>
        <p:txBody>
          <a:bodyPr wrap="none" lIns="438840" tIns="219240" rIns="438840" bIns="219240"/>
          <a:lstStyle/>
          <a:p>
            <a:pPr algn="ctr">
              <a:lnSpc>
                <a:spcPct val="100000"/>
              </a:lnSpc>
            </a:pPr>
            <a:r>
              <a:rPr lang="en-US" sz="5800" dirty="0" smtClean="0">
                <a:solidFill>
                  <a:srgbClr val="FFFFFF"/>
                </a:solidFill>
                <a:latin typeface="BlairMdITC TT-Medium"/>
              </a:rPr>
              <a:t>Conclusion</a:t>
            </a:r>
          </a:p>
        </p:txBody>
      </p:sp>
      <p:pic>
        <p:nvPicPr>
          <p:cNvPr id="1026" name="Picture 2" descr="C:\Users\Rishal\Documents\DigitalDash\images\Poster\screen.tiff"/>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22494962" y="6962632"/>
            <a:ext cx="5145087" cy="4121150"/>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7607516" y="9322514"/>
            <a:ext cx="2360428" cy="789050"/>
          </a:xfrm>
          <a:prstGeom prst="roundRect">
            <a:avLst/>
          </a:prstGeom>
          <a:solidFill>
            <a:srgbClr val="BFE2EB"/>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dirty="0" smtClean="0">
                <a:solidFill>
                  <a:schemeClr val="tx1"/>
                </a:solidFill>
                <a:latin typeface="Calibri" panose="020F0502020204030204" pitchFamily="34" charset="0"/>
                <a:cs typeface="Courier New" panose="02070309020205020404" pitchFamily="49" charset="0"/>
              </a:rPr>
              <a:t>CAN Network</a:t>
            </a:r>
            <a:endParaRPr lang="en-US" sz="3000" dirty="0">
              <a:solidFill>
                <a:schemeClr val="tx1"/>
              </a:solidFill>
              <a:latin typeface="Calibri" panose="020F0502020204030204" pitchFamily="34" charset="0"/>
              <a:cs typeface="Courier New" panose="02070309020205020404" pitchFamily="49" charset="0"/>
            </a:endParaRPr>
          </a:p>
        </p:txBody>
      </p:sp>
      <p:grpSp>
        <p:nvGrpSpPr>
          <p:cNvPr id="10" name="Group 9"/>
          <p:cNvGrpSpPr/>
          <p:nvPr/>
        </p:nvGrpSpPr>
        <p:grpSpPr>
          <a:xfrm>
            <a:off x="30403009" y="16966670"/>
            <a:ext cx="4928305" cy="4438640"/>
            <a:chOff x="30528136" y="15821924"/>
            <a:chExt cx="5813777" cy="5094111"/>
          </a:xfrm>
        </p:grpSpPr>
        <p:sp>
          <p:nvSpPr>
            <p:cNvPr id="64" name="Rectangle 63"/>
            <p:cNvSpPr/>
            <p:nvPr/>
          </p:nvSpPr>
          <p:spPr>
            <a:xfrm>
              <a:off x="32299080" y="15821924"/>
              <a:ext cx="2271889" cy="152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LCD DISPLAY</a:t>
              </a:r>
              <a:endParaRPr lang="en-US" dirty="0"/>
            </a:p>
          </p:txBody>
        </p:sp>
        <p:grpSp>
          <p:nvGrpSpPr>
            <p:cNvPr id="7" name="Group 6"/>
            <p:cNvGrpSpPr/>
            <p:nvPr/>
          </p:nvGrpSpPr>
          <p:grpSpPr>
            <a:xfrm>
              <a:off x="30528136" y="16702457"/>
              <a:ext cx="5813777" cy="4213578"/>
              <a:chOff x="30528136" y="16702457"/>
              <a:chExt cx="5813777" cy="4213578"/>
            </a:xfrm>
          </p:grpSpPr>
          <p:sp>
            <p:nvSpPr>
              <p:cNvPr id="65" name="Rectangle 64"/>
              <p:cNvSpPr/>
              <p:nvPr/>
            </p:nvSpPr>
            <p:spPr>
              <a:xfrm>
                <a:off x="32299080" y="19392035"/>
                <a:ext cx="2271889" cy="152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a:t>
                </a:r>
                <a:r>
                  <a:rPr lang="en-US" dirty="0" smtClean="0"/>
                  <a:t>Input</a:t>
                </a:r>
                <a:endParaRPr lang="en-US" dirty="0" smtClean="0"/>
              </a:p>
              <a:p>
                <a:pPr algn="ctr"/>
                <a:r>
                  <a:rPr lang="en-US" dirty="0" smtClean="0"/>
                  <a:t>Controller</a:t>
                </a:r>
                <a:endParaRPr lang="en-US" dirty="0"/>
              </a:p>
            </p:txBody>
          </p:sp>
          <p:grpSp>
            <p:nvGrpSpPr>
              <p:cNvPr id="66" name="Group 65"/>
              <p:cNvGrpSpPr/>
              <p:nvPr/>
            </p:nvGrpSpPr>
            <p:grpSpPr>
              <a:xfrm>
                <a:off x="30528138" y="18040192"/>
                <a:ext cx="5813775" cy="863600"/>
                <a:chOff x="1114781" y="3101624"/>
                <a:chExt cx="5813775" cy="863600"/>
              </a:xfrm>
            </p:grpSpPr>
            <p:sp>
              <p:nvSpPr>
                <p:cNvPr id="67" name="Rectangle 66"/>
                <p:cNvSpPr/>
                <p:nvPr/>
              </p:nvSpPr>
              <p:spPr>
                <a:xfrm>
                  <a:off x="1114781" y="3101624"/>
                  <a:ext cx="1255889" cy="8466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System </a:t>
                  </a:r>
                </a:p>
                <a:p>
                  <a:pPr algn="ctr"/>
                  <a:r>
                    <a:rPr lang="en-US" sz="1400" dirty="0" smtClean="0"/>
                    <a:t>Micro Controller</a:t>
                  </a:r>
                  <a:endParaRPr lang="en-US" sz="1400" dirty="0"/>
                </a:p>
              </p:txBody>
            </p:sp>
            <p:sp>
              <p:nvSpPr>
                <p:cNvPr id="69" name="Rectangle 68"/>
                <p:cNvSpPr/>
                <p:nvPr/>
              </p:nvSpPr>
              <p:spPr>
                <a:xfrm>
                  <a:off x="5672667" y="3118558"/>
                  <a:ext cx="1255889" cy="8466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eVCU</a:t>
                  </a:r>
                  <a:r>
                    <a:rPr lang="en-US" sz="1600" dirty="0" smtClean="0"/>
                    <a:t> </a:t>
                  </a:r>
                </a:p>
                <a:p>
                  <a:pPr algn="ctr"/>
                  <a:r>
                    <a:rPr lang="en-US" sz="1600" dirty="0" smtClean="0"/>
                    <a:t>Simulator</a:t>
                  </a:r>
                  <a:endParaRPr lang="en-US" sz="1600" dirty="0"/>
                </a:p>
              </p:txBody>
            </p:sp>
            <p:sp>
              <p:nvSpPr>
                <p:cNvPr id="72" name="Rectangle 71"/>
                <p:cNvSpPr/>
                <p:nvPr/>
              </p:nvSpPr>
              <p:spPr>
                <a:xfrm>
                  <a:off x="3513667" y="3259665"/>
                  <a:ext cx="1016000" cy="6208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CAN </a:t>
                  </a:r>
                </a:p>
                <a:p>
                  <a:pPr algn="ctr"/>
                  <a:r>
                    <a:rPr lang="en-US" sz="1400" dirty="0" smtClean="0"/>
                    <a:t>Network</a:t>
                  </a:r>
                  <a:endParaRPr lang="en-US" sz="1400" dirty="0"/>
                </a:p>
              </p:txBody>
            </p:sp>
            <p:cxnSp>
              <p:nvCxnSpPr>
                <p:cNvPr id="73" name="Straight Arrow Connector 72"/>
                <p:cNvCxnSpPr/>
                <p:nvPr/>
              </p:nvCxnSpPr>
              <p:spPr>
                <a:xfrm>
                  <a:off x="4529667" y="3640667"/>
                  <a:ext cx="11430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a:off x="2370667" y="3595512"/>
                  <a:ext cx="11430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grpSp>
          <p:cxnSp>
            <p:nvCxnSpPr>
              <p:cNvPr id="76" name="Elbow Connector 75"/>
              <p:cNvCxnSpPr>
                <a:stCxn id="65" idx="3"/>
                <a:endCxn id="69" idx="3"/>
              </p:cNvCxnSpPr>
              <p:nvPr/>
            </p:nvCxnSpPr>
            <p:spPr>
              <a:xfrm flipV="1">
                <a:off x="34570969" y="18480459"/>
                <a:ext cx="1770944" cy="1673576"/>
              </a:xfrm>
              <a:prstGeom prst="bentConnector3">
                <a:avLst>
                  <a:gd name="adj1" fmla="val 112908"/>
                </a:avLst>
              </a:prstGeom>
              <a:ln>
                <a:tailEnd type="arrow"/>
              </a:ln>
            </p:spPr>
            <p:style>
              <a:lnRef idx="2">
                <a:schemeClr val="dk1"/>
              </a:lnRef>
              <a:fillRef idx="0">
                <a:schemeClr val="dk1"/>
              </a:fillRef>
              <a:effectRef idx="1">
                <a:schemeClr val="dk1"/>
              </a:effectRef>
              <a:fontRef idx="minor">
                <a:schemeClr val="tx1"/>
              </a:fontRef>
            </p:style>
          </p:cxnSp>
          <p:cxnSp>
            <p:nvCxnSpPr>
              <p:cNvPr id="77" name="Elbow Connector 76"/>
              <p:cNvCxnSpPr>
                <a:stCxn id="67" idx="1"/>
              </p:cNvCxnSpPr>
              <p:nvPr/>
            </p:nvCxnSpPr>
            <p:spPr>
              <a:xfrm rot="10800000" flipH="1">
                <a:off x="30528134" y="16702457"/>
                <a:ext cx="1770945" cy="1761070"/>
              </a:xfrm>
              <a:prstGeom prst="bentConnector3">
                <a:avLst>
                  <a:gd name="adj1" fmla="val -12908"/>
                </a:avLst>
              </a:prstGeom>
              <a:ln>
                <a:tailEnd type="arrow"/>
              </a:ln>
            </p:spPr>
            <p:style>
              <a:lnRef idx="2">
                <a:schemeClr val="dk1"/>
              </a:lnRef>
              <a:fillRef idx="0">
                <a:schemeClr val="dk1"/>
              </a:fillRef>
              <a:effectRef idx="1">
                <a:schemeClr val="dk1"/>
              </a:effectRef>
              <a:fontRef idx="minor">
                <a:schemeClr val="tx1"/>
              </a:fontRef>
            </p:style>
          </p:cxnSp>
        </p:gr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728</Words>
  <Application>Microsoft Office PowerPoint</Application>
  <PresentationFormat>Custom</PresentationFormat>
  <Paragraphs>51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Rishal Dass</dc:creator>
  <cp:lastModifiedBy>Rishal Dass</cp:lastModifiedBy>
  <cp:revision>100</cp:revision>
  <dcterms:modified xsi:type="dcterms:W3CDTF">2015-05-27T07:24:53Z</dcterms:modified>
</cp:coreProperties>
</file>