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55" autoAdjust="0"/>
  </p:normalViewPr>
  <p:slideViewPr>
    <p:cSldViewPr snapToGrid="0" snapToObjects="1">
      <p:cViewPr>
        <p:scale>
          <a:sx n="25" d="100"/>
          <a:sy n="25" d="100"/>
        </p:scale>
        <p:origin x="-664" y="-88"/>
      </p:cViewPr>
      <p:guideLst>
        <p:guide orient="horz" pos="10373"/>
        <p:guide pos="136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373D5-638A-4BA9-A8BF-BF5CF7A1CB82}" type="datetimeFigureOut">
              <a:rPr lang="en-US" smtClean="0"/>
              <a:t>5/19/15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BF331-F5E5-4461-8C06-1C15372F4254}" type="slidenum">
              <a:rPr lang="en-US" smtClean="0"/>
              <a:t>‹#›</a:t>
            </a:fld>
            <a:endParaRPr lang="en-US"/>
          </a:p>
        </p:txBody>
      </p:sp>
    </p:spTree>
    <p:extLst>
      <p:ext uri="{BB962C8B-B14F-4D97-AF65-F5344CB8AC3E}">
        <p14:creationId xmlns:p14="http://schemas.microsoft.com/office/powerpoint/2010/main" val="416326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BF331-F5E5-4461-8C06-1C15372F4254}" type="slidenum">
              <a:rPr lang="en-US" smtClean="0"/>
              <a:t>1</a:t>
            </a:fld>
            <a:endParaRPr lang="en-US"/>
          </a:p>
        </p:txBody>
      </p:sp>
    </p:spTree>
    <p:extLst>
      <p:ext uri="{BB962C8B-B14F-4D97-AF65-F5344CB8AC3E}">
        <p14:creationId xmlns:p14="http://schemas.microsoft.com/office/powerpoint/2010/main" val="79796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77190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42470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43182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171158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57598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52421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BA7B0-7206-DA40-B952-23CF351FFF63}" type="datetimeFigureOut">
              <a:rPr lang="en-US" smtClean="0"/>
              <a:t>5/19/15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053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BA7B0-7206-DA40-B952-23CF351FFF63}" type="datetimeFigureOut">
              <a:rPr lang="en-US" smtClean="0"/>
              <a:t>5/19/15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76659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A7B0-7206-DA40-B952-23CF351FFF63}" type="datetimeFigureOut">
              <a:rPr lang="en-US" smtClean="0"/>
              <a:t>5/19/15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01827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89062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1624628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8BA7B0-7206-DA40-B952-23CF351FFF63}" type="datetimeFigureOut">
              <a:rPr lang="en-US" smtClean="0"/>
              <a:t>5/19/15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A8EFB878-8617-4947-A748-8FB4EB99EDF5}" type="slidenum">
              <a:rPr lang="en-US" smtClean="0"/>
              <a:t>‹#›</a:t>
            </a:fld>
            <a:endParaRPr lang="en-US"/>
          </a:p>
        </p:txBody>
      </p:sp>
    </p:spTree>
    <p:extLst>
      <p:ext uri="{BB962C8B-B14F-4D97-AF65-F5344CB8AC3E}">
        <p14:creationId xmlns:p14="http://schemas.microsoft.com/office/powerpoint/2010/main" val="369163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jpg"/><Relationship Id="rId9" Type="http://schemas.openxmlformats.org/officeDocument/2006/relationships/image" Target="../media/image7.png"/><Relationship Id="rId10" Type="http://schemas.openxmlformats.org/officeDocument/2006/relationships/image" Target="../media/image8.jpg"/><Relationship Id="rId11"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30800" y="0"/>
            <a:ext cx="34071036" cy="4368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lnSpc>
                <a:spcPct val="50000"/>
              </a:lnSpc>
            </a:pPr>
            <a:r>
              <a:rPr lang="en-US" sz="8800" dirty="0" smtClean="0">
                <a:latin typeface="BlairMdITC TT-Medium"/>
                <a:cs typeface="BlairMdITC TT-Medium"/>
              </a:rPr>
              <a:t>Digital Dash for SAE Electric </a:t>
            </a:r>
            <a:r>
              <a:rPr lang="en-US" sz="8800" smtClean="0">
                <a:latin typeface="BlairMdITC TT-Medium"/>
                <a:cs typeface="BlairMdITC TT-Medium"/>
              </a:rPr>
              <a:t>Race </a:t>
            </a:r>
            <a:r>
              <a:rPr lang="en-US" sz="8800" smtClean="0">
                <a:latin typeface="BlairMdITC TT-Medium"/>
                <a:cs typeface="BlairMdITC TT-Medium"/>
              </a:rPr>
              <a:t>Car</a:t>
            </a:r>
          </a:p>
          <a:p>
            <a:pPr algn="ctr">
              <a:lnSpc>
                <a:spcPct val="50000"/>
              </a:lnSpc>
            </a:pPr>
            <a:endParaRPr lang="en-US" sz="8800" dirty="0" smtClean="0">
              <a:latin typeface="BlairMdITC TT-Medium"/>
              <a:cs typeface="BlairMdITC TT-Medium"/>
            </a:endParaRPr>
          </a:p>
          <a:p>
            <a:pPr algn="ctr"/>
            <a:r>
              <a:rPr lang="en-US" sz="2400" dirty="0" smtClean="0">
                <a:latin typeface="BlairMdITC TT-Medium"/>
                <a:cs typeface="BlairMdITC TT-Medium"/>
              </a:rPr>
              <a:t>Capstone Team: Noah Erickson, Chad </a:t>
            </a:r>
            <a:r>
              <a:rPr lang="en-US" sz="2400" dirty="0" err="1" smtClean="0">
                <a:latin typeface="BlairMdITC TT-Medium"/>
                <a:cs typeface="BlairMdITC TT-Medium"/>
              </a:rPr>
              <a:t>Thueson</a:t>
            </a:r>
            <a:r>
              <a:rPr lang="en-US" sz="2400" dirty="0" smtClean="0">
                <a:latin typeface="BlairMdITC TT-Medium"/>
                <a:cs typeface="BlairMdITC TT-Medium"/>
              </a:rPr>
              <a:t>, </a:t>
            </a:r>
            <a:r>
              <a:rPr lang="en-US" sz="2400" dirty="0" err="1" smtClean="0">
                <a:latin typeface="BlairMdITC TT-Medium"/>
                <a:cs typeface="BlairMdITC TT-Medium"/>
              </a:rPr>
              <a:t>Rishal</a:t>
            </a:r>
            <a:r>
              <a:rPr lang="en-US" sz="2400" dirty="0" smtClean="0">
                <a:latin typeface="BlairMdITC TT-Medium"/>
                <a:cs typeface="BlairMdITC TT-Medium"/>
              </a:rPr>
              <a:t> </a:t>
            </a:r>
            <a:r>
              <a:rPr lang="en-US" sz="2400" dirty="0" err="1" smtClean="0">
                <a:latin typeface="BlairMdITC TT-Medium"/>
                <a:cs typeface="BlairMdITC TT-Medium"/>
              </a:rPr>
              <a:t>Dass</a:t>
            </a:r>
            <a:r>
              <a:rPr lang="en-US" sz="2400" dirty="0" smtClean="0">
                <a:latin typeface="BlairMdITC TT-Medium"/>
                <a:cs typeface="BlairMdITC TT-Medium"/>
              </a:rPr>
              <a:t>, Jaime Rodriguez, Sean </a:t>
            </a:r>
            <a:r>
              <a:rPr lang="en-US" sz="2400" dirty="0" err="1" smtClean="0">
                <a:latin typeface="BlairMdITC TT-Medium"/>
                <a:cs typeface="BlairMdITC TT-Medium"/>
              </a:rPr>
              <a:t>Koppenhafer</a:t>
            </a:r>
            <a:endParaRPr lang="en-US" sz="2400" dirty="0" smtClean="0">
              <a:latin typeface="BlairMdITC TT-Medium"/>
              <a:cs typeface="BlairMdITC TT-Medium"/>
            </a:endParaRPr>
          </a:p>
          <a:p>
            <a:pPr algn="ctr"/>
            <a:r>
              <a:rPr lang="en-US" sz="2400" dirty="0" smtClean="0">
                <a:latin typeface="BlairMdITC TT-Medium"/>
                <a:cs typeface="BlairMdITC TT-Medium"/>
              </a:rPr>
              <a:t>Project Sponsor: Michal </a:t>
            </a:r>
            <a:r>
              <a:rPr lang="en-US" sz="2400" dirty="0" err="1" smtClean="0">
                <a:latin typeface="BlairMdITC TT-Medium"/>
                <a:cs typeface="BlairMdITC TT-Medium"/>
              </a:rPr>
              <a:t>Podhrasky</a:t>
            </a:r>
            <a:r>
              <a:rPr lang="en-US" sz="2400" dirty="0" smtClean="0">
                <a:latin typeface="BlairMdITC TT-Medium"/>
                <a:cs typeface="BlairMdITC TT-Medium"/>
              </a:rPr>
              <a:t> – Viking Motorsports Team</a:t>
            </a:r>
          </a:p>
          <a:p>
            <a:pPr algn="ctr"/>
            <a:r>
              <a:rPr lang="en-US" sz="2400" dirty="0" smtClean="0">
                <a:latin typeface="BlairMdITC TT-Medium"/>
                <a:cs typeface="BlairMdITC TT-Medium"/>
              </a:rPr>
              <a:t>Capstone Advisor: Dr. </a:t>
            </a:r>
            <a:r>
              <a:rPr lang="en-US" sz="2400" dirty="0" err="1" smtClean="0">
                <a:latin typeface="BlairMdITC TT-Medium"/>
                <a:cs typeface="BlairMdITC TT-Medium"/>
              </a:rPr>
              <a:t>Christof</a:t>
            </a:r>
            <a:r>
              <a:rPr lang="en-US" sz="2400" dirty="0" smtClean="0">
                <a:latin typeface="BlairMdITC TT-Medium"/>
                <a:cs typeface="BlairMdITC TT-Medium"/>
              </a:rPr>
              <a:t> </a:t>
            </a:r>
            <a:r>
              <a:rPr lang="en-US" sz="2400" dirty="0" err="1" smtClean="0">
                <a:latin typeface="BlairMdITC TT-Medium"/>
                <a:cs typeface="BlairMdITC TT-Medium"/>
              </a:rPr>
              <a:t>Teuscher</a:t>
            </a:r>
            <a:r>
              <a:rPr lang="en-US" sz="2400" dirty="0" smtClean="0">
                <a:latin typeface="BlairMdITC TT-Medium"/>
                <a:cs typeface="BlairMdITC TT-Medium"/>
              </a:rPr>
              <a:t> – Portland State University ECE Department</a:t>
            </a:r>
          </a:p>
        </p:txBody>
      </p:sp>
      <p:sp>
        <p:nvSpPr>
          <p:cNvPr id="8" name="Rounded Rectangle 7"/>
          <p:cNvSpPr/>
          <p:nvPr/>
        </p:nvSpPr>
        <p:spPr>
          <a:xfrm>
            <a:off x="486195" y="4945128"/>
            <a:ext cx="13334863" cy="83390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9" name="TextBox 8"/>
          <p:cNvSpPr txBox="1"/>
          <p:nvPr/>
        </p:nvSpPr>
        <p:spPr>
          <a:xfrm>
            <a:off x="3662228" y="4826568"/>
            <a:ext cx="7188135"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Prior Work</a:t>
            </a:r>
            <a:endParaRPr lang="en-US" dirty="0">
              <a:solidFill>
                <a:srgbClr val="FFFFFF"/>
              </a:solidFill>
              <a:latin typeface="BlairMdITC TT-Medium"/>
              <a:cs typeface="BlairMdITC TT-Medium"/>
            </a:endParaRPr>
          </a:p>
        </p:txBody>
      </p:sp>
      <p:sp>
        <p:nvSpPr>
          <p:cNvPr id="11" name="TextBox 10"/>
          <p:cNvSpPr txBox="1"/>
          <p:nvPr/>
        </p:nvSpPr>
        <p:spPr>
          <a:xfrm>
            <a:off x="1016000" y="5971621"/>
            <a:ext cx="8204201" cy="6001642"/>
          </a:xfrm>
          <a:prstGeom prst="rect">
            <a:avLst/>
          </a:prstGeom>
          <a:noFill/>
        </p:spPr>
        <p:txBody>
          <a:bodyPr wrap="square" rtlCol="0">
            <a:spAutoFit/>
          </a:bodyPr>
          <a:lstStyle/>
          <a:p>
            <a:pPr algn="just"/>
            <a:r>
              <a:rPr lang="en-US" sz="3200" dirty="0" smtClean="0"/>
              <a:t>In the realm of racing each car is designed completely different based on several factors not limited to driver preferences, resources available and technical limitations. A few popular choices for digital dashboards currently exist. The popular </a:t>
            </a:r>
            <a:r>
              <a:rPr lang="en-US" sz="3200" dirty="0" err="1" smtClean="0"/>
              <a:t>Haltech</a:t>
            </a:r>
            <a:r>
              <a:rPr lang="en-US" sz="3200" dirty="0" smtClean="0"/>
              <a:t> </a:t>
            </a:r>
            <a:r>
              <a:rPr lang="en-US" sz="3200" dirty="0" err="1" smtClean="0"/>
              <a:t>Racepak</a:t>
            </a:r>
            <a:r>
              <a:rPr lang="en-US" sz="3200" dirty="0" smtClean="0"/>
              <a:t> is not only expensive, but requires the use of </a:t>
            </a:r>
            <a:r>
              <a:rPr lang="en-US" sz="3200" dirty="0" err="1" smtClean="0"/>
              <a:t>Haltech’s</a:t>
            </a:r>
            <a:r>
              <a:rPr lang="en-US" sz="3200" dirty="0" smtClean="0"/>
              <a:t> standalone ECU to source the data for the dash. Another setup would be a </a:t>
            </a:r>
            <a:r>
              <a:rPr lang="en-US" sz="3200" dirty="0" err="1" smtClean="0"/>
              <a:t>bluetooth</a:t>
            </a:r>
            <a:r>
              <a:rPr lang="en-US" sz="3200" dirty="0" smtClean="0"/>
              <a:t> adaptor plugged in to an OBDII port on board the car, but would’ve required the use of the OBDII protocol throughout the design of the car.</a:t>
            </a:r>
            <a:endParaRPr lang="en-US" sz="3200" dirty="0"/>
          </a:p>
        </p:txBody>
      </p:sp>
      <p:sp>
        <p:nvSpPr>
          <p:cNvPr id="13" name="Rounded Rectangle 12"/>
          <p:cNvSpPr/>
          <p:nvPr/>
        </p:nvSpPr>
        <p:spPr>
          <a:xfrm>
            <a:off x="638595" y="13767267"/>
            <a:ext cx="13334863" cy="91435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4" name="Rounded Rectangle 13"/>
          <p:cNvSpPr/>
          <p:nvPr/>
        </p:nvSpPr>
        <p:spPr>
          <a:xfrm>
            <a:off x="478448" y="23419267"/>
            <a:ext cx="13334863" cy="91435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5" name="Rounded Rectangle 14"/>
          <p:cNvSpPr/>
          <p:nvPr/>
        </p:nvSpPr>
        <p:spPr>
          <a:xfrm>
            <a:off x="29840848" y="14325600"/>
            <a:ext cx="13334863" cy="7696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6" name="Rounded Rectangle 15"/>
          <p:cNvSpPr/>
          <p:nvPr/>
        </p:nvSpPr>
        <p:spPr>
          <a:xfrm>
            <a:off x="14556322" y="4923663"/>
            <a:ext cx="14778556" cy="276391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7" name="Rounded Rectangle 16"/>
          <p:cNvSpPr/>
          <p:nvPr/>
        </p:nvSpPr>
        <p:spPr>
          <a:xfrm>
            <a:off x="29840848" y="4923664"/>
            <a:ext cx="13334863" cy="88436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8" name="Rounded Rectangle 17"/>
          <p:cNvSpPr/>
          <p:nvPr/>
        </p:nvSpPr>
        <p:spPr>
          <a:xfrm>
            <a:off x="29840848" y="22504400"/>
            <a:ext cx="13334863" cy="100584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9" name="TextBox 18"/>
          <p:cNvSpPr txBox="1"/>
          <p:nvPr/>
        </p:nvSpPr>
        <p:spPr>
          <a:xfrm>
            <a:off x="3662228" y="13907229"/>
            <a:ext cx="6967304"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Motivation</a:t>
            </a:r>
            <a:endParaRPr lang="en-US" dirty="0">
              <a:solidFill>
                <a:srgbClr val="FFFFFF"/>
              </a:solidFill>
              <a:latin typeface="BlairMdITC TT-Medium"/>
              <a:cs typeface="BlairMdITC TT-Medium"/>
            </a:endParaRPr>
          </a:p>
        </p:txBody>
      </p:sp>
      <p:pic>
        <p:nvPicPr>
          <p:cNvPr id="20" name="Picture 19" descr="currentLED.png"/>
          <p:cNvPicPr>
            <a:picLocks noChangeAspect="1"/>
          </p:cNvPicPr>
          <p:nvPr/>
        </p:nvPicPr>
        <p:blipFill rotWithShape="1">
          <a:blip r:embed="rId3">
            <a:extLst>
              <a:ext uri="{28A0092B-C50C-407E-A947-70E740481C1C}">
                <a14:useLocalDpi xmlns:a14="http://schemas.microsoft.com/office/drawing/2010/main" val="0"/>
              </a:ext>
            </a:extLst>
          </a:blip>
          <a:srcRect l="-1" t="1" r="1020" b="2409"/>
          <a:stretch/>
        </p:blipFill>
        <p:spPr>
          <a:xfrm>
            <a:off x="1514468" y="15273757"/>
            <a:ext cx="5135215" cy="3122300"/>
          </a:xfrm>
          <a:prstGeom prst="rect">
            <a:avLst/>
          </a:prstGeom>
        </p:spPr>
      </p:pic>
      <p:sp>
        <p:nvSpPr>
          <p:cNvPr id="21" name="TextBox 20"/>
          <p:cNvSpPr txBox="1"/>
          <p:nvPr/>
        </p:nvSpPr>
        <p:spPr>
          <a:xfrm>
            <a:off x="1016000" y="24765000"/>
            <a:ext cx="12384392" cy="7478970"/>
          </a:xfrm>
          <a:prstGeom prst="rect">
            <a:avLst/>
          </a:prstGeom>
          <a:noFill/>
        </p:spPr>
        <p:txBody>
          <a:bodyPr wrap="square" rtlCol="0">
            <a:spAutoFit/>
          </a:bodyPr>
          <a:lstStyle/>
          <a:p>
            <a:pPr algn="just"/>
            <a:r>
              <a:rPr lang="en-US" sz="3200" dirty="0" smtClean="0"/>
              <a:t>When it comes to implementing a digital dashboard on a Formula SAE racecar there are three major concerns. The first two concerns are solved by choosing a microprocessor, which was one of the first items we decided on. The microprocessor that drives the digital dashboard must support multiple communications protocols, in this case CAN and serial, and must be fast enough to handle receiving messages on a CAN bus. The 32bit 84MHz ATSAM3X microprocessor, the same microprocessor the </a:t>
            </a:r>
            <a:r>
              <a:rPr lang="en-US" sz="3200" dirty="0" err="1" smtClean="0"/>
              <a:t>Arduino</a:t>
            </a:r>
            <a:r>
              <a:rPr lang="en-US" sz="3200" dirty="0" smtClean="0"/>
              <a:t> Due uses, fit the bill perfectly with out of the box CAN capability.  In addition to the microprocessors fast speeds and CAN capability, the design team could use an </a:t>
            </a:r>
            <a:r>
              <a:rPr lang="en-US" sz="3200" dirty="0" err="1" smtClean="0"/>
              <a:t>Arduino</a:t>
            </a:r>
            <a:r>
              <a:rPr lang="en-US" sz="3200" dirty="0" smtClean="0"/>
              <a:t> Due as an early prototyping platform while simultaneously designing a custom circuit board to house the ATSAM3X. Another large decision was the screen used since needed to have a high resolution while having a compact size. The high resolution is necessary to draw gauges, icons and bars all on the screen at once while the compact size is required by the layout of the vehicles frame.</a:t>
            </a:r>
            <a:endParaRPr lang="en-US" sz="3200" dirty="0"/>
          </a:p>
        </p:txBody>
      </p:sp>
      <p:sp>
        <p:nvSpPr>
          <p:cNvPr id="25" name="TextBox 24"/>
          <p:cNvSpPr txBox="1"/>
          <p:nvPr/>
        </p:nvSpPr>
        <p:spPr>
          <a:xfrm>
            <a:off x="17538732" y="4923664"/>
            <a:ext cx="9498760"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Implementation</a:t>
            </a:r>
            <a:endParaRPr lang="en-US" dirty="0">
              <a:solidFill>
                <a:srgbClr val="FFFFFF"/>
              </a:solidFill>
              <a:latin typeface="BlairMdITC TT-Medium"/>
              <a:cs typeface="BlairMdITC TT-Medium"/>
            </a:endParaRPr>
          </a:p>
        </p:txBody>
      </p:sp>
      <p:sp>
        <p:nvSpPr>
          <p:cNvPr id="26" name="TextBox 25"/>
          <p:cNvSpPr txBox="1"/>
          <p:nvPr/>
        </p:nvSpPr>
        <p:spPr>
          <a:xfrm>
            <a:off x="32363297" y="4945128"/>
            <a:ext cx="8456171"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Performance</a:t>
            </a:r>
            <a:endParaRPr lang="en-US" dirty="0">
              <a:solidFill>
                <a:srgbClr val="FFFFFF"/>
              </a:solidFill>
              <a:latin typeface="BlairMdITC TT-Medium"/>
              <a:cs typeface="BlairMdITC TT-Medium"/>
            </a:endParaRPr>
          </a:p>
        </p:txBody>
      </p:sp>
      <p:sp>
        <p:nvSpPr>
          <p:cNvPr id="27" name="TextBox 26"/>
          <p:cNvSpPr txBox="1"/>
          <p:nvPr/>
        </p:nvSpPr>
        <p:spPr>
          <a:xfrm>
            <a:off x="29840848" y="14590493"/>
            <a:ext cx="13592946"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Further Improvements</a:t>
            </a:r>
            <a:endParaRPr lang="en-US" dirty="0">
              <a:solidFill>
                <a:srgbClr val="FFFFFF"/>
              </a:solidFill>
              <a:latin typeface="BlairMdITC TT-Medium"/>
              <a:cs typeface="BlairMdITC TT-Medium"/>
            </a:endParaRPr>
          </a:p>
        </p:txBody>
      </p:sp>
      <p:sp>
        <p:nvSpPr>
          <p:cNvPr id="28" name="TextBox 27"/>
          <p:cNvSpPr txBox="1"/>
          <p:nvPr/>
        </p:nvSpPr>
        <p:spPr>
          <a:xfrm>
            <a:off x="32236297" y="22758400"/>
            <a:ext cx="8032987"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Conclusions</a:t>
            </a:r>
            <a:endParaRPr lang="en-US" dirty="0">
              <a:solidFill>
                <a:srgbClr val="FFFFFF"/>
              </a:solidFill>
              <a:latin typeface="BlairMdITC TT-Medium"/>
              <a:cs typeface="BlairMdITC TT-Medium"/>
            </a:endParaRPr>
          </a:p>
        </p:txBody>
      </p:sp>
      <p:sp>
        <p:nvSpPr>
          <p:cNvPr id="29" name="TextBox 28"/>
          <p:cNvSpPr txBox="1"/>
          <p:nvPr/>
        </p:nvSpPr>
        <p:spPr>
          <a:xfrm>
            <a:off x="4082076" y="23594064"/>
            <a:ext cx="5872385"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Solution</a:t>
            </a:r>
            <a:endParaRPr lang="en-US" dirty="0">
              <a:solidFill>
                <a:srgbClr val="FFFFFF"/>
              </a:solidFill>
              <a:latin typeface="BlairMdITC TT-Medium"/>
              <a:cs typeface="BlairMdITC TT-Medium"/>
            </a:endParaRPr>
          </a:p>
        </p:txBody>
      </p:sp>
      <p:pic>
        <p:nvPicPr>
          <p:cNvPr id="1026" name="Picture 2" descr="C:\Users\Rishal\Documents\DigitalDash\images\VMS_Logo\VikingMotorspor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8550" y="803631"/>
            <a:ext cx="3757961" cy="30063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67" y="1362431"/>
            <a:ext cx="5114268" cy="1682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391850" y="18675565"/>
            <a:ext cx="5257833" cy="33545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t>Picture of LCD screen on Car goes here!!</a:t>
            </a:r>
            <a:endParaRPr lang="en-US" sz="3000" dirty="0"/>
          </a:p>
        </p:txBody>
      </p:sp>
      <p:pic>
        <p:nvPicPr>
          <p:cNvPr id="3" name="Picture 2" descr="haltech.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5029" y="6294696"/>
            <a:ext cx="3915363" cy="3296802"/>
          </a:xfrm>
          <a:prstGeom prst="rect">
            <a:avLst/>
          </a:prstGeom>
        </p:spPr>
      </p:pic>
      <p:pic>
        <p:nvPicPr>
          <p:cNvPr id="6" name="Picture 5" descr="To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18635" y="13782440"/>
            <a:ext cx="6350000" cy="4165601"/>
          </a:xfrm>
          <a:prstGeom prst="rect">
            <a:avLst/>
          </a:prstGeom>
        </p:spPr>
      </p:pic>
      <p:pic>
        <p:nvPicPr>
          <p:cNvPr id="10" name="Picture 9" descr="ArduinoDue_Front.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05800" y="18326077"/>
            <a:ext cx="7838359" cy="3986857"/>
          </a:xfrm>
          <a:prstGeom prst="rect">
            <a:avLst/>
          </a:prstGeom>
        </p:spPr>
      </p:pic>
      <p:sp>
        <p:nvSpPr>
          <p:cNvPr id="23" name="TextBox 22"/>
          <p:cNvSpPr txBox="1"/>
          <p:nvPr/>
        </p:nvSpPr>
        <p:spPr>
          <a:xfrm>
            <a:off x="14874133" y="13798894"/>
            <a:ext cx="7350867" cy="3046988"/>
          </a:xfrm>
          <a:prstGeom prst="rect">
            <a:avLst/>
          </a:prstGeom>
          <a:noFill/>
        </p:spPr>
        <p:txBody>
          <a:bodyPr wrap="square" rtlCol="0">
            <a:spAutoFit/>
          </a:bodyPr>
          <a:lstStyle/>
          <a:p>
            <a:pPr algn="just"/>
            <a:r>
              <a:rPr lang="en-US" sz="3200" dirty="0" smtClean="0"/>
              <a:t>The real estate that the digital dash unit took up on the physical dash needed to be minimal. This requirement dictated two large design choices:</a:t>
            </a:r>
          </a:p>
          <a:p>
            <a:pPr marL="342900" indent="-342900" algn="just">
              <a:buFont typeface="Arial"/>
              <a:buChar char="•"/>
            </a:pPr>
            <a:r>
              <a:rPr lang="en-US" sz="3200" dirty="0" smtClean="0"/>
              <a:t>The 3.5” Display Size</a:t>
            </a:r>
          </a:p>
          <a:p>
            <a:pPr marL="342900" indent="-342900" algn="just">
              <a:buFont typeface="Arial"/>
              <a:buChar char="•"/>
            </a:pPr>
            <a:r>
              <a:rPr lang="en-US" sz="3200" dirty="0" smtClean="0"/>
              <a:t>The custom PCB to cut down size</a:t>
            </a:r>
          </a:p>
        </p:txBody>
      </p:sp>
      <p:sp>
        <p:nvSpPr>
          <p:cNvPr id="12" name="TextBox 11"/>
          <p:cNvSpPr txBox="1"/>
          <p:nvPr/>
        </p:nvSpPr>
        <p:spPr>
          <a:xfrm>
            <a:off x="30343681" y="15957021"/>
            <a:ext cx="12607720" cy="4031873"/>
          </a:xfrm>
          <a:prstGeom prst="rect">
            <a:avLst/>
          </a:prstGeom>
          <a:noFill/>
        </p:spPr>
        <p:txBody>
          <a:bodyPr wrap="square" rtlCol="0">
            <a:spAutoFit/>
          </a:bodyPr>
          <a:lstStyle/>
          <a:p>
            <a:pPr marL="342900" indent="-342900">
              <a:buFont typeface="Arial"/>
              <a:buChar char="•"/>
            </a:pPr>
            <a:r>
              <a:rPr lang="en-US" sz="3200" dirty="0" smtClean="0"/>
              <a:t>The digital dash could be implemented on the internal combustion car</a:t>
            </a:r>
          </a:p>
          <a:p>
            <a:pPr marL="342900" indent="-342900">
              <a:buFont typeface="Arial"/>
              <a:buChar char="•"/>
            </a:pPr>
            <a:r>
              <a:rPr lang="en-US" sz="3200" dirty="0" smtClean="0"/>
              <a:t>Screen size could be maximized to fit the vehicles dash</a:t>
            </a:r>
          </a:p>
          <a:p>
            <a:pPr marL="342900" indent="-342900">
              <a:buFont typeface="Arial"/>
              <a:buChar char="•"/>
            </a:pPr>
            <a:r>
              <a:rPr lang="en-US" sz="3200" dirty="0" smtClean="0"/>
              <a:t>The mainboard could be reprinted with the changes made, this would cut down on mod wires, cut traces and test connections</a:t>
            </a:r>
          </a:p>
          <a:p>
            <a:pPr marL="342900" indent="-342900">
              <a:buFont typeface="Arial"/>
              <a:buChar char="•"/>
            </a:pPr>
            <a:r>
              <a:rPr lang="en-US" sz="3200" dirty="0" smtClean="0"/>
              <a:t>An improved power supply could be implemented to cut down on power consumption and </a:t>
            </a:r>
            <a:r>
              <a:rPr lang="en-US" sz="3200" dirty="0" err="1" smtClean="0"/>
              <a:t>compatability</a:t>
            </a:r>
            <a:r>
              <a:rPr lang="en-US" sz="3200" dirty="0" smtClean="0"/>
              <a:t> with a 12V system.</a:t>
            </a:r>
          </a:p>
          <a:p>
            <a:pPr marL="342900" indent="-342900">
              <a:buFont typeface="Arial"/>
              <a:buChar char="•"/>
            </a:pPr>
            <a:r>
              <a:rPr lang="en-US" sz="3200" dirty="0" smtClean="0"/>
              <a:t>The enclosure could incorporate a cowl in order to improve readability in direct sunlight</a:t>
            </a:r>
            <a:endParaRPr lang="en-US" sz="3200" dirty="0"/>
          </a:p>
        </p:txBody>
      </p:sp>
      <p:sp>
        <p:nvSpPr>
          <p:cNvPr id="7" name="TextBox 6"/>
          <p:cNvSpPr txBox="1"/>
          <p:nvPr/>
        </p:nvSpPr>
        <p:spPr>
          <a:xfrm>
            <a:off x="15470638" y="12904790"/>
            <a:ext cx="4313327"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Hardware</a:t>
            </a:r>
            <a:endParaRPr lang="en-US" sz="8000" dirty="0">
              <a:solidFill>
                <a:srgbClr val="FFFFFF"/>
              </a:solidFill>
              <a:latin typeface="BlairMdITC TT-Medium"/>
              <a:cs typeface="BlairMdITC TT-Medium"/>
            </a:endParaRPr>
          </a:p>
        </p:txBody>
      </p:sp>
      <p:sp>
        <p:nvSpPr>
          <p:cNvPr id="22" name="TextBox 21"/>
          <p:cNvSpPr txBox="1"/>
          <p:nvPr/>
        </p:nvSpPr>
        <p:spPr>
          <a:xfrm>
            <a:off x="15519400" y="22148800"/>
            <a:ext cx="4138409"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Software</a:t>
            </a:r>
            <a:endParaRPr lang="en-US" sz="4400" dirty="0">
              <a:solidFill>
                <a:srgbClr val="FFFFFF"/>
              </a:solidFill>
              <a:latin typeface="BlairMdITC TT-Medium"/>
              <a:cs typeface="BlairMdITC TT-Medium"/>
            </a:endParaRPr>
          </a:p>
        </p:txBody>
      </p:sp>
      <p:sp>
        <p:nvSpPr>
          <p:cNvPr id="31" name="TextBox 30"/>
          <p:cNvSpPr txBox="1"/>
          <p:nvPr/>
        </p:nvSpPr>
        <p:spPr>
          <a:xfrm>
            <a:off x="14874132" y="23134935"/>
            <a:ext cx="13970027" cy="1569660"/>
          </a:xfrm>
          <a:prstGeom prst="rect">
            <a:avLst/>
          </a:prstGeom>
          <a:noFill/>
        </p:spPr>
        <p:txBody>
          <a:bodyPr wrap="square" rtlCol="0">
            <a:spAutoFit/>
          </a:bodyPr>
          <a:lstStyle/>
          <a:p>
            <a:r>
              <a:rPr lang="en-US" sz="2400" dirty="0" smtClean="0"/>
              <a:t>The software portion of the digital dash was created using the </a:t>
            </a:r>
            <a:r>
              <a:rPr lang="en-US" sz="2400" dirty="0" err="1" smtClean="0"/>
              <a:t>Arduino</a:t>
            </a:r>
            <a:r>
              <a:rPr lang="en-US" sz="2400" dirty="0" smtClean="0"/>
              <a:t> IDE. In order to interface with the CAN bus and the 4D systems screen the use of two separate </a:t>
            </a:r>
            <a:r>
              <a:rPr lang="en-US" sz="2400" dirty="0" err="1" smtClean="0"/>
              <a:t>Arduino</a:t>
            </a:r>
            <a:r>
              <a:rPr lang="en-US" sz="2400" dirty="0" smtClean="0"/>
              <a:t> libraries were used. The software sniffs the CAN bus looking for pertinent CAN messages and scales them to their correct values and sends the data to the screen.</a:t>
            </a:r>
            <a:endParaRPr lang="en-US" sz="2400" dirty="0"/>
          </a:p>
        </p:txBody>
      </p:sp>
      <p:sp>
        <p:nvSpPr>
          <p:cNvPr id="34" name="TextBox 33"/>
          <p:cNvSpPr txBox="1"/>
          <p:nvPr/>
        </p:nvSpPr>
        <p:spPr>
          <a:xfrm>
            <a:off x="15519400" y="24917400"/>
            <a:ext cx="3174102"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Screen</a:t>
            </a:r>
            <a:endParaRPr lang="en-US" sz="4400" dirty="0">
              <a:solidFill>
                <a:srgbClr val="FFFFFF"/>
              </a:solidFill>
              <a:latin typeface="BlairMdITC TT-Medium"/>
              <a:cs typeface="BlairMdITC TT-Medium"/>
            </a:endParaRPr>
          </a:p>
        </p:txBody>
      </p:sp>
      <p:sp>
        <p:nvSpPr>
          <p:cNvPr id="59" name="TextBox 58"/>
          <p:cNvSpPr txBox="1"/>
          <p:nvPr/>
        </p:nvSpPr>
        <p:spPr>
          <a:xfrm>
            <a:off x="14874132" y="25751135"/>
            <a:ext cx="13589027" cy="1569660"/>
          </a:xfrm>
          <a:prstGeom prst="rect">
            <a:avLst/>
          </a:prstGeom>
          <a:noFill/>
        </p:spPr>
        <p:txBody>
          <a:bodyPr wrap="square" rtlCol="0">
            <a:spAutoFit/>
          </a:bodyPr>
          <a:lstStyle/>
          <a:p>
            <a:r>
              <a:rPr lang="en-US" sz="2400" dirty="0" smtClean="0"/>
              <a:t>The 4D Systems screen came with a useful piece of software to aide the quick creation of GUIs. The screen receives values from the mainboard through a serial connection. The GUI was created to be simple and intuitive. The designed GUI also utilizes the resistive touch capability of the screen in order to flip through a couple different submenus that include further information that a driver might want.</a:t>
            </a:r>
            <a:endParaRPr lang="en-US" sz="2400" dirty="0"/>
          </a:p>
        </p:txBody>
      </p:sp>
      <p:sp>
        <p:nvSpPr>
          <p:cNvPr id="33" name="TextBox 32"/>
          <p:cNvSpPr txBox="1"/>
          <p:nvPr/>
        </p:nvSpPr>
        <p:spPr>
          <a:xfrm>
            <a:off x="6728884" y="15108779"/>
            <a:ext cx="6860116" cy="7478970"/>
          </a:xfrm>
          <a:prstGeom prst="rect">
            <a:avLst/>
          </a:prstGeom>
          <a:noFill/>
        </p:spPr>
        <p:txBody>
          <a:bodyPr wrap="square" rtlCol="0">
            <a:spAutoFit/>
          </a:bodyPr>
          <a:lstStyle/>
          <a:p>
            <a:pPr algn="just"/>
            <a:r>
              <a:rPr lang="en-US" sz="3200" dirty="0" smtClean="0"/>
              <a:t>The increased complexity that high voltage systems </a:t>
            </a:r>
            <a:r>
              <a:rPr lang="en-US" sz="3200" dirty="0"/>
              <a:t>i</a:t>
            </a:r>
            <a:r>
              <a:rPr lang="en-US" sz="3200" dirty="0" smtClean="0"/>
              <a:t>ntroduce onto a racecar require increased diagnostics to keep the car running safely. The Viking Motorsports team had previously used a simple bank of LEDs to indicate problems with mission critical systems.  Troubleshooting these problems required the car to be off the track and logged data to be analyzed. With the addition of a digital dash system that reads data in real time from the vehicle control unit the driver could be kept up to date on system functionality either on track or in the pit stop.</a:t>
            </a:r>
            <a:endParaRPr lang="en-US" sz="3200" dirty="0"/>
          </a:p>
        </p:txBody>
      </p:sp>
      <p:pic>
        <p:nvPicPr>
          <p:cNvPr id="24" name="Picture 23"/>
          <p:cNvPicPr>
            <a:picLocks noChangeAspect="1"/>
          </p:cNvPicPr>
          <p:nvPr/>
        </p:nvPicPr>
        <p:blipFill>
          <a:blip r:embed="rId9"/>
          <a:stretch>
            <a:fillRect/>
          </a:stretch>
        </p:blipFill>
        <p:spPr>
          <a:xfrm>
            <a:off x="9751261" y="9507907"/>
            <a:ext cx="3405939" cy="3405939"/>
          </a:xfrm>
          <a:prstGeom prst="rect">
            <a:avLst/>
          </a:prstGeom>
        </p:spPr>
      </p:pic>
      <p:sp>
        <p:nvSpPr>
          <p:cNvPr id="32" name="TextBox 31"/>
          <p:cNvSpPr txBox="1"/>
          <p:nvPr/>
        </p:nvSpPr>
        <p:spPr>
          <a:xfrm>
            <a:off x="14874133" y="16756417"/>
            <a:ext cx="7350868" cy="1569660"/>
          </a:xfrm>
          <a:prstGeom prst="rect">
            <a:avLst/>
          </a:prstGeom>
          <a:noFill/>
        </p:spPr>
        <p:txBody>
          <a:bodyPr wrap="square" rtlCol="0">
            <a:spAutoFit/>
          </a:bodyPr>
          <a:lstStyle/>
          <a:p>
            <a:pPr algn="just"/>
            <a:r>
              <a:rPr lang="en-US" sz="3200" dirty="0"/>
              <a:t>The entire system was first prototyped using an </a:t>
            </a:r>
            <a:r>
              <a:rPr lang="en-US" sz="3200" dirty="0" err="1"/>
              <a:t>Arduino</a:t>
            </a:r>
            <a:r>
              <a:rPr lang="en-US" sz="3200" dirty="0"/>
              <a:t> Due which was slightly too large </a:t>
            </a:r>
            <a:r>
              <a:rPr lang="en-US" sz="3200" dirty="0" smtClean="0"/>
              <a:t>for </a:t>
            </a:r>
            <a:r>
              <a:rPr lang="en-US" sz="3200" dirty="0"/>
              <a:t>the solution we had in mind. </a:t>
            </a:r>
            <a:endParaRPr lang="en-US" sz="3200" dirty="0" smtClean="0"/>
          </a:p>
        </p:txBody>
      </p:sp>
      <p:sp>
        <p:nvSpPr>
          <p:cNvPr id="35" name="TextBox 34"/>
          <p:cNvSpPr txBox="1"/>
          <p:nvPr/>
        </p:nvSpPr>
        <p:spPr>
          <a:xfrm>
            <a:off x="14874132" y="18156255"/>
            <a:ext cx="5880126" cy="4031873"/>
          </a:xfrm>
          <a:prstGeom prst="rect">
            <a:avLst/>
          </a:prstGeom>
          <a:noFill/>
        </p:spPr>
        <p:txBody>
          <a:bodyPr wrap="square" rtlCol="0">
            <a:spAutoFit/>
          </a:bodyPr>
          <a:lstStyle/>
          <a:p>
            <a:pPr algn="just"/>
            <a:r>
              <a:rPr lang="en-US" sz="3200" dirty="0"/>
              <a:t>The screen was slightly smaller than the LCD and the </a:t>
            </a:r>
            <a:r>
              <a:rPr lang="en-US" sz="3200" dirty="0" err="1"/>
              <a:t>Arduino</a:t>
            </a:r>
            <a:r>
              <a:rPr lang="en-US" sz="3200" dirty="0"/>
              <a:t> Due </a:t>
            </a:r>
            <a:r>
              <a:rPr lang="en-US" sz="3200" dirty="0" smtClean="0"/>
              <a:t>would have </a:t>
            </a:r>
            <a:r>
              <a:rPr lang="en-US" sz="3200" dirty="0"/>
              <a:t>a lot of wires plugging into the screen. We wanted our device to be as plug-and-play as </a:t>
            </a:r>
            <a:r>
              <a:rPr lang="en-US" sz="3200" dirty="0" smtClean="0"/>
              <a:t>possible so </a:t>
            </a:r>
            <a:r>
              <a:rPr lang="en-US" sz="3200" dirty="0"/>
              <a:t>we created a custom PCB that would plug directly into the LCD with no “mod wires”</a:t>
            </a:r>
            <a:r>
              <a:rPr lang="en-US" sz="3200" dirty="0" smtClean="0"/>
              <a:t>.</a:t>
            </a:r>
            <a:endParaRPr lang="en-US" sz="3200" dirty="0"/>
          </a:p>
        </p:txBody>
      </p:sp>
      <p:grpSp>
        <p:nvGrpSpPr>
          <p:cNvPr id="38" name="Group 37"/>
          <p:cNvGrpSpPr/>
          <p:nvPr/>
        </p:nvGrpSpPr>
        <p:grpSpPr>
          <a:xfrm>
            <a:off x="15019108" y="6466288"/>
            <a:ext cx="13904686" cy="6614711"/>
            <a:chOff x="15019108" y="5653488"/>
            <a:chExt cx="13904686" cy="6614711"/>
          </a:xfrm>
        </p:grpSpPr>
        <p:pic>
          <p:nvPicPr>
            <p:cNvPr id="45" name="Picture 44" descr="electric car.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19108" y="9216959"/>
              <a:ext cx="3819368" cy="2396615"/>
            </a:xfrm>
            <a:prstGeom prst="rect">
              <a:avLst/>
            </a:prstGeom>
          </p:spPr>
        </p:pic>
        <p:sp>
          <p:nvSpPr>
            <p:cNvPr id="46" name="Up Arrow 45"/>
            <p:cNvSpPr/>
            <p:nvPr/>
          </p:nvSpPr>
          <p:spPr>
            <a:xfrm>
              <a:off x="16250005" y="7477204"/>
              <a:ext cx="1318879" cy="16243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Alternate Process 46"/>
            <p:cNvSpPr/>
            <p:nvPr/>
          </p:nvSpPr>
          <p:spPr>
            <a:xfrm>
              <a:off x="15019108" y="5653488"/>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CAN Transceivers</a:t>
              </a:r>
              <a:endParaRPr lang="en-US" sz="3200" dirty="0"/>
            </a:p>
          </p:txBody>
        </p:sp>
        <p:sp>
          <p:nvSpPr>
            <p:cNvPr id="48" name="Up Arrow 47"/>
            <p:cNvSpPr/>
            <p:nvPr/>
          </p:nvSpPr>
          <p:spPr>
            <a:xfrm rot="5400000">
              <a:off x="18692278" y="5650944"/>
              <a:ext cx="1318878" cy="162430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Up Arrow 51"/>
            <p:cNvSpPr/>
            <p:nvPr/>
          </p:nvSpPr>
          <p:spPr>
            <a:xfrm rot="10800000">
              <a:off x="26540514" y="7594120"/>
              <a:ext cx="1318879" cy="16243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descr="EV1.JPG"/>
            <p:cNvPicPr>
              <a:picLocks noChangeAspect="1"/>
            </p:cNvPicPr>
            <p:nvPr/>
          </p:nvPicPr>
          <p:blipFill rotWithShape="1">
            <a:blip r:embed="rId11">
              <a:extLst>
                <a:ext uri="{28A0092B-C50C-407E-A947-70E740481C1C}">
                  <a14:useLocalDpi xmlns:a14="http://schemas.microsoft.com/office/drawing/2010/main" val="0"/>
                </a:ext>
              </a:extLst>
            </a:blip>
            <a:srcRect l="34578"/>
            <a:stretch/>
          </p:blipFill>
          <p:spPr>
            <a:xfrm rot="5400000">
              <a:off x="25733373" y="9077779"/>
              <a:ext cx="2972809" cy="3408032"/>
            </a:xfrm>
            <a:prstGeom prst="rect">
              <a:avLst/>
            </a:prstGeom>
          </p:spPr>
        </p:pic>
        <p:sp>
          <p:nvSpPr>
            <p:cNvPr id="55" name="Up Arrow 54"/>
            <p:cNvSpPr/>
            <p:nvPr/>
          </p:nvSpPr>
          <p:spPr>
            <a:xfrm rot="5400000">
              <a:off x="23911912" y="5650944"/>
              <a:ext cx="1318878" cy="162430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lternate Process 56"/>
            <p:cNvSpPr/>
            <p:nvPr/>
          </p:nvSpPr>
          <p:spPr>
            <a:xfrm>
              <a:off x="20244722" y="5653488"/>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Microprocessor</a:t>
              </a:r>
            </a:p>
          </p:txBody>
        </p:sp>
        <p:sp>
          <p:nvSpPr>
            <p:cNvPr id="58" name="Alternate Process 57"/>
            <p:cNvSpPr/>
            <p:nvPr/>
          </p:nvSpPr>
          <p:spPr>
            <a:xfrm>
              <a:off x="25464701" y="5722645"/>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Screen</a:t>
              </a:r>
            </a:p>
          </p:txBody>
        </p:sp>
        <p:sp>
          <p:nvSpPr>
            <p:cNvPr id="49" name="Rectangle 48"/>
            <p:cNvSpPr/>
            <p:nvPr/>
          </p:nvSpPr>
          <p:spPr>
            <a:xfrm>
              <a:off x="19596083" y="8381798"/>
              <a:ext cx="5257833" cy="33545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t>Picture of whole unit here</a:t>
              </a:r>
              <a:endParaRPr lang="en-US" sz="3000" dirty="0"/>
            </a:p>
          </p:txBody>
        </p:sp>
      </p:grpSp>
      <p:sp>
        <p:nvSpPr>
          <p:cNvPr id="36" name="TextBox 35"/>
          <p:cNvSpPr txBox="1"/>
          <p:nvPr/>
        </p:nvSpPr>
        <p:spPr>
          <a:xfrm>
            <a:off x="30343681" y="24765000"/>
            <a:ext cx="12607720" cy="2739211"/>
          </a:xfrm>
          <a:prstGeom prst="rect">
            <a:avLst/>
          </a:prstGeom>
          <a:noFill/>
        </p:spPr>
        <p:txBody>
          <a:bodyPr wrap="square" rtlCol="0">
            <a:spAutoFit/>
          </a:bodyPr>
          <a:lstStyle/>
          <a:p>
            <a:r>
              <a:rPr lang="en-US" dirty="0" smtClean="0"/>
              <a:t>This is objectively the best</a:t>
            </a:r>
          </a:p>
          <a:p>
            <a:pPr algn="just"/>
            <a:r>
              <a:rPr lang="en-US" dirty="0"/>
              <a:t>d</a:t>
            </a:r>
            <a:r>
              <a:rPr lang="en-US" dirty="0" smtClean="0"/>
              <a:t>igital dash ever created </a:t>
            </a:r>
          </a:p>
        </p:txBody>
      </p:sp>
      <p:sp>
        <p:nvSpPr>
          <p:cNvPr id="37" name="TextBox 36"/>
          <p:cNvSpPr txBox="1"/>
          <p:nvPr/>
        </p:nvSpPr>
        <p:spPr>
          <a:xfrm>
            <a:off x="30530800" y="6671195"/>
            <a:ext cx="9951062" cy="1415772"/>
          </a:xfrm>
          <a:prstGeom prst="rect">
            <a:avLst/>
          </a:prstGeom>
          <a:noFill/>
        </p:spPr>
        <p:txBody>
          <a:bodyPr wrap="none" rtlCol="0">
            <a:spAutoFit/>
          </a:bodyPr>
          <a:lstStyle/>
          <a:p>
            <a:r>
              <a:rPr lang="en-US" dirty="0" smtClean="0"/>
              <a:t>Oh yeah, </a:t>
            </a:r>
            <a:r>
              <a:rPr lang="en-US" dirty="0" smtClean="0"/>
              <a:t>it </a:t>
            </a:r>
            <a:r>
              <a:rPr lang="en-US" dirty="0" smtClean="0"/>
              <a:t>performs.</a:t>
            </a:r>
            <a:endParaRPr lang="en-US" dirty="0"/>
          </a:p>
        </p:txBody>
      </p:sp>
    </p:spTree>
    <p:extLst>
      <p:ext uri="{BB962C8B-B14F-4D97-AF65-F5344CB8AC3E}">
        <p14:creationId xmlns:p14="http://schemas.microsoft.com/office/powerpoint/2010/main" val="342078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808</Words>
  <Application>Microsoft Macintosh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Erickson</dc:creator>
  <cp:lastModifiedBy>Noah Erickson</cp:lastModifiedBy>
  <cp:revision>41</cp:revision>
  <cp:lastPrinted>2015-04-21T22:33:38Z</cp:lastPrinted>
  <dcterms:created xsi:type="dcterms:W3CDTF">2015-04-21T22:16:00Z</dcterms:created>
  <dcterms:modified xsi:type="dcterms:W3CDTF">2015-05-19T21:48:48Z</dcterms:modified>
</cp:coreProperties>
</file>