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autoCompressPictures="0">
  <p:sldMasterIdLst>
    <p:sldMasterId id="2147483659"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Comments="0">
  <p:normalViewPr snapVertSplitter="1">
    <p:restoredLeft sz="12579"/>
    <p:restoredTop sz="90000"/>
  </p:normalViewPr>
  <p:slideViewPr>
    <p:cSldViewPr snapToGrid="0">
      <p:cViewPr varScale="1">
        <p:scale>
          <a:sx n="100" d="100"/>
          <a:sy n="100" d="100"/>
        </p:scale>
        <p:origin x="0" y="0"/>
      </p:cViewPr>
      <p:guideLst>
        <p:guide orient="horz" pos="1619"/>
        <p:guide pos="2880"/>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 Type="http://schemas.openxmlformats.org/officeDocument/2006/relationships/slide" Target="slides/slide4.xml"  /><Relationship Id="rId60" Type="http://schemas.openxmlformats.org/officeDocument/2006/relationships/slide" Target="slides/slide58.xml"  /><Relationship Id="rId61" Type="http://schemas.openxmlformats.org/officeDocument/2006/relationships/slide" Target="slides/slide59.xml"  /><Relationship Id="rId62" Type="http://schemas.openxmlformats.org/officeDocument/2006/relationships/slide" Target="slides/slide60.xml"  /><Relationship Id="rId63" Type="http://schemas.openxmlformats.org/officeDocument/2006/relationships/slide" Target="slides/slide61.xml"  /><Relationship Id="rId64" Type="http://schemas.openxmlformats.org/officeDocument/2006/relationships/presProps" Target="presProps.xml"  /><Relationship Id="rId65" Type="http://schemas.openxmlformats.org/officeDocument/2006/relationships/viewProps" Target="viewProps.xml"  /><Relationship Id="rId66" Type="http://schemas.openxmlformats.org/officeDocument/2006/relationships/theme" Target="theme/theme1.xml"  /><Relationship Id="rId67"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TextEdit="1"/>
          </p:cNvSpPr>
          <p:nvPr>
            <p:ph type="sldImg" idx="2"/>
          </p:nvPr>
        </p:nvSpPr>
        <p:spPr>
          <a:xfrm>
            <a:off x="381300" y="685800"/>
            <a:ext cx="6096075"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r>
              <a:rPr lang="ko-KR" altLang="en-US"/>
              <a:t/>
            </a:r>
            <a:endParaRPr lang="ko-KR" alt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3" name="Google Shape;53;p:notes"/>
          <p:cNvSpPr>
            <a:spLocks noGrp="1" noRot="1" noChangeAspect="1" noTextEdit="1"/>
          </p:cNvSpPr>
          <p:nvPr>
            <p:ph type="sldImg" idx="2"/>
          </p:nvPr>
        </p:nvSpPr>
        <p:spPr>
          <a:xfrm>
            <a:off x="381300" y="685800"/>
            <a:ext cx="6096075" cy="3429000"/>
          </a:xfrm>
          <a:custGeom>
            <a:avLst/>
            <a:gd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2" name="Google Shape;132;g10719444747_0_191: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33" name="Google Shape;133;g10719444747_0_19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8" name="Google Shape;138;g10719444747_0_19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39" name="Google Shape;139;g10719444747_0_19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56" name="Google Shape;156;g10719444747_0_19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57" name="Google Shape;157;g10719444747_0_19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62" name="Google Shape;162;g10881f6dfe5_1_26: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63" name="Google Shape;163;g10881f6dfe5_1_2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70" name="Google Shape;170;g10719444747_0_20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71" name="Google Shape;171;g10719444747_0_20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분석과정을 보다 구체적으로 정리</a:t>
            </a:r>
            <a:endParaRPr/>
          </a:p>
        </p:txBody>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00" name="Google Shape;200;g10881f6dfe5_1_3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01" name="Google Shape;201;g10881f6dfe5_1_3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26" name="Google Shape;226;g10881f6dfe5_1_9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27" name="Google Shape;227;g10881f6dfe5_1_9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분석과정을 보다 구체적으로 정리</a:t>
            </a:r>
            <a:endParaRPr/>
          </a:p>
        </p:txBody>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4" name="Google Shape;234;g10881f6dfe5_0_57: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35" name="Google Shape;235;g10881f6dfe5_0_57: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41" name="Google Shape;241;g10881f6dfe5_0_11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42" name="Google Shape;242;g10881f6dfe5_0_11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분석과정을 보다 구체적으로 정리</a:t>
            </a:r>
            <a:endParaRPr/>
          </a:p>
        </p:txBody>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48" name="Google Shape;248;g1096a9343a5_1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49" name="Google Shape;249;g1096a9343a5_1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1" name="Google Shape;61;g10719444747_0_47: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2" name="Google Shape;62;g10719444747_0_47: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54" name="Google Shape;254;g10a2d45fcd7_0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55" name="Google Shape;255;g10a2d45fcd7_0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농축산물, 음식료품, 음식서비스를 제외한 합계품목은 증가가 미미한 것으로 보아 온라인 쇼핑몰 상품의 거래액 증가요인은 음식료품과 음식서비스때문이다.</a:t>
            </a:r>
            <a:endParaRPr lang="ko"/>
          </a:p>
          <a:p>
            <a:pPr marL="0" lvl="0" indent="0" algn="l" rtl="0">
              <a:spcBef>
                <a:spcPts val="0"/>
              </a:spcBef>
              <a:spcAft>
                <a:spcPts val="0"/>
              </a:spcAft>
              <a:buNone/>
              <a:defRPr/>
            </a:pPr>
            <a:r>
              <a:rPr lang="ko"/>
              <a:t>합계평균=컴퓨터 및 주변기기, 가전/전자/통신기기, 서적, 사무/문구, 의복, 신발, 가방, 패션용품 및 액세서리, 스포츠/레저용품, 화장품, 아동/유아용품, 생활용품, 자동차 및 자동차용품, 가구, 애완용품, 문화및 레저서비스, e쿠폰서비스, 기타서비스</a:t>
            </a:r>
            <a:endParaRPr lang="ko"/>
          </a:p>
          <a:p>
            <a:pPr marL="0" lvl="0" indent="0" algn="l" rtl="0">
              <a:spcBef>
                <a:spcPts val="0"/>
              </a:spcBef>
              <a:spcAft>
                <a:spcPts val="0"/>
              </a:spcAft>
              <a:buNone/>
              <a:defRPr/>
            </a:pPr>
            <a:r>
              <a:rPr lang="ko"/>
              <a:t>음식서비스-&gt;배달서비스로 바꿔주세요, 확진자수&amp;상품군별 거래액 함께 보여주세요.</a:t>
            </a:r>
            <a:endParaRPr lang="ko"/>
          </a:p>
          <a:p>
            <a:pPr marL="0" lvl="0" indent="0" algn="l" rtl="0">
              <a:spcBef>
                <a:spcPts val="0"/>
              </a:spcBef>
              <a:spcAft>
                <a:spcPts val="0"/>
              </a:spcAft>
              <a:buNone/>
              <a:defRPr/>
            </a:pPr>
            <a:r>
              <a:rPr lang="ko"/>
              <a:t>2017~2019</a:t>
            </a:r>
            <a:endParaRPr lang="ko"/>
          </a:p>
          <a:p>
            <a:pPr marL="0" lvl="0" indent="0" algn="l" rtl="0">
              <a:spcBef>
                <a:spcPts val="0"/>
              </a:spcBef>
              <a:spcAft>
                <a:spcPts val="0"/>
              </a:spcAft>
              <a:buNone/>
              <a:defRPr/>
            </a:pPr>
            <a:r>
              <a:rPr lang="ko"/>
              <a:t>2020~2021 온라인 상품군별 거래액 증가 추세 비교를 통해 코로나 이후여파로 온라인 거래액이 더 증가했는지 보여줄것</a:t>
            </a:r>
            <a:endParaRPr lang="ko"/>
          </a:p>
          <a:p>
            <a:pPr marL="0" lvl="0" indent="0" algn="l" rtl="0">
              <a:spcBef>
                <a:spcPts val="0"/>
              </a:spcBef>
              <a:spcAft>
                <a:spcPts val="0"/>
              </a:spcAft>
              <a:buNone/>
              <a:defRPr/>
            </a:pPr>
            <a:endParaRPr/>
          </a:p>
        </p:txBody>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63" name="Google Shape;263;g10a2d45fd18_0_25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64" name="Google Shape;264;g10a2d45fd18_0_25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농축산물, 음식료품, 음식서비스를 제외한 합계품목은 증가가 미미한 것으로 보아 온라인 쇼핑몰 상품의 거래액 증가요인은 음식료품과 음식서비스때문이다.</a:t>
            </a:r>
            <a:endParaRPr lang="ko"/>
          </a:p>
          <a:p>
            <a:pPr marL="0" lvl="0" indent="0" algn="l" rtl="0">
              <a:spcBef>
                <a:spcPts val="0"/>
              </a:spcBef>
              <a:spcAft>
                <a:spcPts val="0"/>
              </a:spcAft>
              <a:buNone/>
              <a:defRPr/>
            </a:pPr>
            <a:r>
              <a:rPr lang="ko"/>
              <a:t>합계평균=컴퓨터 및 주변기기, 가전/전자/통신기기, 서적, 사무/문구, 의복, 신발, 가방, 패션용품 및 액세서리, 스포츠/레저용품, 화장품, 아동/유아용품, 생활용품, 자동차 및 자동차용품, 가구, 애완용품, 문화및 레저서비스, e쿠폰서비스, </a:t>
            </a:r>
            <a:endParaRPr lang="ko"/>
          </a:p>
          <a:p>
            <a:pPr marL="0" lvl="0" indent="0" algn="l" rtl="0">
              <a:spcBef>
                <a:spcPts val="0"/>
              </a:spcBef>
              <a:spcAft>
                <a:spcPts val="0"/>
              </a:spcAft>
              <a:buNone/>
              <a:defRPr/>
            </a:pPr>
            <a:endParaRPr/>
          </a:p>
        </p:txBody>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3" name="Google Shape;273;g1096a9343a5_2_201: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74" name="Google Shape;274;g1096a9343a5_2_20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83" name="Google Shape;283;g1096a9343a5_2_117: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84" name="Google Shape;284;g1096a9343a5_2_117: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92" name="Google Shape;292;g109820f4de2_2_4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293" name="Google Shape;293;g109820f4de2_2_4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23" name="Google Shape;323;g109820f4de2_2_8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24" name="Google Shape;324;g109820f4de2_2_8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52" name="Google Shape;352;g1096a9343a5_1_3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53" name="Google Shape;353;g1096a9343a5_1_3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 #분석내용 : 온라인 종합 쇼핑몰, 온라인 식품전문몰에서 구매하는 비중이 코로나19 발생 이후 증가했다. 대형할인점 온라인 매장에서 구매하는 비중은 코로나19 발생 이후 감소했다. 친환경 전문점 온라인 매장,카페 블로그 SNS등의 공동구매, 특정식품 온라인매장 등은 코로나전후 변화가 없다. 특산물온라인매장의 구매 비중은 코로나19 발생 이후 증가했다.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대형할인점 온라인매장 예시: 이마트, 홈플러스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온라인 식품 전문몰 예시: 마켓컬리</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온라인 종합쇼핑몰: 쿠팡 </a:t>
            </a:r>
            <a:endParaRPr lang="ko" sz="1000">
              <a:solidFill>
                <a:schemeClr val="dk1"/>
              </a:solidFill>
              <a:latin typeface="맑은 고딕"/>
              <a:ea typeface="맑은 고딕"/>
              <a:cs typeface="맑은 고딕"/>
              <a:sym typeface="맑은 고딕"/>
            </a:endParaRPr>
          </a:p>
          <a:p>
            <a:pPr marL="0" lvl="0" indent="0" algn="l" rtl="0">
              <a:spcBef>
                <a:spcPts val="0"/>
              </a:spcBef>
              <a:spcAft>
                <a:spcPts val="0"/>
              </a:spcAft>
              <a:buNone/>
              <a:defRPr/>
            </a:pP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62" name="Google Shape;362;g1096a9343a5_1_9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63" name="Google Shape;363;g1096a9343a5_1_9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69" name="Google Shape;369;g1096a9343a5_1_4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70" name="Google Shape;370;g1096a9343a5_1_4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코로나 이후 1인가구의 온라인 가공식품 구입은 약간 증가했다.</a:t>
            </a:r>
            <a:endParaRPr/>
          </a:p>
        </p:txBody>
      </p:sp>
    </p:spTree>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79" name="Google Shape;379;g1096a9343a5_1_14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80" name="Google Shape;380;g1096a9343a5_1_14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8" name="Google Shape;68;g10719444747_0_131: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9" name="Google Shape;69;g10719444747_0_13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86" name="Google Shape;386;g1096a9343a5_1_282: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87" name="Google Shape;387;g1096a9343a5_1_28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1인가구는 25개 품목의 평균증가율 이상인 9개의품목을 대상으로, 코로나 전후 지출액 비중을 비교분했습니다.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코로나 이후 1인가구는 간편식에서 큰 증가를 보였고 그이외에 육류가공품,면류,빵/떡,조미수산가공품 등에서 지출액이 비중이 늘어났습니다.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큰 증가(5%이상 증가한경우)</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3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96" name="Google Shape;396;g1096a9343a5_1_356: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97" name="Google Shape;397;g1096a9343a5_1_35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None/>
              <a:defRPr/>
            </a:pPr>
            <a:r>
              <a:rPr lang="ko-KR" altLang="en-US"/>
              <a:t/>
            </a:r>
            <a:endParaRPr lang="ko-KR" altLang="en-US"/>
          </a:p>
        </p:txBody>
      </p:sp>
    </p:spTree>
  </p:cSld>
  <p:clrMapOvr>
    <a:masterClrMapping/>
  </p:clrMapOvr>
</p:notes>
</file>

<file path=ppt/notesSlides/notesSlide3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03" name="Google Shape;403;g10719444747_0_211: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04" name="Google Shape;404;g10719444747_0_21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09" name="Google Shape;409;g10719444747_0_294: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10" name="Google Shape;410;g10719444747_0_294: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성별, 연령대, 소득에따라 다양한 소비패턴을 보이기 때문에 이러한 결과들을 참고하여  1인가구를 위한  온라인 가공식품 쇼핑몰 상품구성시 카테고리를 설정할수 있을것이다. 거래액 비중이 증가하는 항목들을 상품구성시 우선순위로하여 온라인 식품 쇼핑몰의 판매전략에도 활용가능 할것이다.  또한, 본 보고서의 분석결과를 통해 1인가구를 위한 온라인 쇼핑몰 식품 추천서비스에도 활용할수 있을 것으로 보인다.</a:t>
            </a:r>
            <a:endParaRPr lang="ko" sz="1000">
              <a:solidFill>
                <a:schemeClr val="dk1"/>
              </a:solidFill>
              <a:latin typeface="맑은 고딕"/>
              <a:ea typeface="맑은 고딕"/>
              <a:cs typeface="맑은 고딕"/>
              <a:sym typeface="맑은 고딕"/>
            </a:endParaRPr>
          </a:p>
          <a:p>
            <a:pPr marL="0" lvl="0" indent="0" algn="l" rtl="0">
              <a:spcBef>
                <a:spcPts val="0"/>
              </a:spcBef>
              <a:spcAft>
                <a:spcPts val="0"/>
              </a:spcAft>
              <a:buNone/>
              <a:defRPr/>
            </a:pPr>
            <a:endParaRPr/>
          </a:p>
        </p:txBody>
      </p:sp>
    </p:spTree>
  </p:cSld>
  <p:clrMapOvr>
    <a:masterClrMapping/>
  </p:clrMapOvr>
</p:notes>
</file>

<file path=ppt/notesSlides/notesSlide3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1" name="Google Shape;421;g10881f6dfe5_0_4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22" name="Google Shape;422;g10881f6dfe5_0_4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8" name="Google Shape;428;g10a2d45fd18_0_2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29" name="Google Shape;429;g10a2d45fd18_0_2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34" name="Google Shape;434;g10a2d45fd18_0_4: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35" name="Google Shape;435;g10a2d45fd18_0_4: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43" name="Google Shape;443;g10a2d45fd18_0_12: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44" name="Google Shape;444;g10a2d45fd18_0_1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57" name="Google Shape;457;g10a2d45fd18_0_3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58" name="Google Shape;458;g10a2d45fd18_0_3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3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63" name="Google Shape;463;g10a2d45fd18_0_4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64" name="Google Shape;464;g10a2d45fd18_0_4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74" name="Google Shape;74;g10a436a56fd_0_1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75" name="Google Shape;75;g10a436a56fd_0_1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4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81" name="Google Shape;481;g10a2d45fd18_0_62: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482" name="Google Shape;482;g10a2d45fd18_0_6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4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99" name="Google Shape;499;g10a2d45fd18_0_3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00" name="Google Shape;500;g10a2d45fd18_0_3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4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05" name="Google Shape;505;g10a2d45fd18_0_7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06" name="Google Shape;506;g10a2d45fd18_0_7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1인가구의 평균소득 230만원</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200만원미만의 소득범위에서는 온라인 종합 쇼핑몰, 온라인 식품전문몰에서 구매하는 비중이 코로나19 발생 이후 증가했다. 대형할인점 온라인 매장에서 구매하는 비중은 코로나19 발생 이후 감소했다. 친환경 전문점 온라인 매장, 카페 블로그 SNS등의 공동구매에서 구매하는 비중은 코로나19 발생 이후 감소했다. 특산물 온라인 매장에서 구매하는 비중은 코로나19 발생 이후 증가했다. 특정식품 온라인매장에서 구매하는 비중은 코로나19 발생 이후 감소했다.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4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14" name="Google Shape;514;g10a2d45fd18_0_86: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15" name="Google Shape;515;g10a2d45fd18_0_8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 #분석내용: 200~300만원 미만의 소득범위에서는 온라인 종합쇼핑몰,대형할인점 온라인매장, 특정식품온라인매장 구매비중이 코로나19 발생 이후 감소했다. 온라인 식품 전문몰, 특산물 온라인 매장 구매 비중은 증가했다. 친환경 전문점 온라인 매장, 카페 블로그SNS등의 공동구매, 코로나19 전후 변화가 없다.</a:t>
            </a:r>
            <a:endParaRPr lang="ko" sz="1000">
              <a:solidFill>
                <a:schemeClr val="dk1"/>
              </a:solidFill>
              <a:latin typeface="맑은 고딕"/>
              <a:ea typeface="맑은 고딕"/>
              <a:cs typeface="맑은 고딕"/>
              <a:sym typeface="맑은 고딕"/>
            </a:endParaRPr>
          </a:p>
          <a:p>
            <a:pPr marL="0" lvl="0" indent="0" algn="l" rtl="0">
              <a:spcBef>
                <a:spcPts val="0"/>
              </a:spcBef>
              <a:spcAft>
                <a:spcPts val="0"/>
              </a:spcAft>
              <a:buNone/>
              <a:defRPr/>
            </a:pP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4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23" name="Google Shape;523;g10a2d45fd18_0_9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24" name="Google Shape;524;g10a2d45fd18_0_9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 #분석내용: 300~400만원 미만의 소득범위에서는 온라인 종합쇼핑몰, 온라인 식품 전문몰, 특정식품 온라인매장, 카페 블로그 SNS등의 공동 구매 등에서 구매하는 비중이 코로나19 발생 이후 증가했다. 대형할인 온라인매장, 친환경 전문점 온라인 매장, 특산물 온라인 매장에서 구매하는 비중은 코로나 19 발생 이후 증가했다.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4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32" name="Google Shape;532;g10a2d45fd18_0_10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33" name="Google Shape;533;g10a2d45fd18_0_10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400~500만원 미만의 소득범위에서는 온라인 종합쇼핑몰, 대형할인점 온라인 매장. 특산물 온라인 매장에서 구매하는 비중이 코로나19 발생 이후 감소했다. 온라인 식품 전문몰, 친환경 전문점 온라인 매장에서 구매하는 비중은 코로나 이후 증가했다. 카페 블로그 SNS 등의 공동구매는 코로나19 발생 전후 변화가 없다</a:t>
            </a:r>
            <a:endParaRPr/>
          </a:p>
        </p:txBody>
      </p:sp>
    </p:spTree>
  </p:cSld>
  <p:clrMapOvr>
    <a:masterClrMapping/>
  </p:clrMapOvr>
</p:notes>
</file>

<file path=ppt/notesSlides/notesSlide4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41" name="Google Shape;541;g10a2d45fd18_0_107: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42" name="Google Shape;542;g10a2d45fd18_0_107: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500~600만원 미만의 소득범위에서는 온라인 종합 쇼핑몰, 온라인 식품 전문몰, 친환경 전문점 온라인 매장에서 구매하는 비중이 코로나19 발생 이후 증가했다. 대형할인점 온라인 매장, 친환경 전문점 온라인 매장, 카페 블로그SNS등의 공동구매, 특정식품 온라인 매장애서 구매하는 비중은 코로나19 발생 이후 감소했다.</a:t>
            </a:r>
            <a:endParaRPr/>
          </a:p>
        </p:txBody>
      </p:sp>
    </p:spTree>
  </p:cSld>
  <p:clrMapOvr>
    <a:masterClrMapping/>
  </p:clrMapOvr>
</p:notes>
</file>

<file path=ppt/notesSlides/notesSlide4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50" name="Google Shape;550;g10a2d45fd18_0_114: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51" name="Google Shape;551;g10a2d45fd18_0_114: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 #분석내용: 600만원 이상의 소득범위에서는 온라인 종합 쇼핑몰, 온라인 식품 전문몰, 카페 블로그SNS등의 공동구매로 구매하는 비중이 코로나19 발생 이후 증가했다. 대형할인점 온라인 매장, 친환경 전문점 온라인 매장에서 구매하는 비중은 코로나 이후 감소했다. 특산물 온라인 매장은 코로나19 발생 전후 구매 비중의 변화가 없다.</a:t>
            </a:r>
            <a:endParaRPr lang="ko" sz="1000">
              <a:solidFill>
                <a:schemeClr val="dk1"/>
              </a:solidFill>
              <a:latin typeface="맑은 고딕"/>
              <a:ea typeface="맑은 고딕"/>
              <a:cs typeface="맑은 고딕"/>
              <a:sym typeface="맑은 고딕"/>
            </a:endParaRPr>
          </a:p>
          <a:p>
            <a:pPr marL="0" lvl="0" indent="0" algn="l" rtl="0">
              <a:spcBef>
                <a:spcPts val="0"/>
              </a:spcBef>
              <a:spcAft>
                <a:spcPts val="0"/>
              </a:spcAft>
              <a:buNone/>
              <a:defRPr/>
            </a:pP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4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59" name="Google Shape;559;g10a2d45fd18_0_4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60" name="Google Shape;560;g10a2d45fd18_0_4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4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65" name="Google Shape;565;g10a2d45fd18_0_121: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66" name="Google Shape;566;g10a2d45fd18_0_12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200만원 미만의 소득범위에서는 코로나 이후 온라인 가공식품 구입은 약간 증가했다.</a:t>
            </a:r>
            <a:endParaRPr/>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83" name="Google Shape;83;g10881f6dfe5_0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84" name="Google Shape;84;g10881f6dfe5_0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5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74" name="Google Shape;574;g10a2d45fd18_0_12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75" name="Google Shape;575;g10a2d45fd18_0_12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200~300만원 미만의 소득범위에서는 코로나 이후 온라인 가공식품 구입은 1년전과 변화 없다.</a:t>
            </a:r>
            <a:endParaRPr lang="ko" sz="1000">
              <a:solidFill>
                <a:schemeClr val="dk1"/>
              </a:solidFill>
              <a:latin typeface="맑은 고딕"/>
              <a:ea typeface="맑은 고딕"/>
              <a:cs typeface="맑은 고딕"/>
              <a:sym typeface="맑은 고딕"/>
            </a:endParaRPr>
          </a:p>
          <a:p>
            <a:pPr marL="0" lvl="0" indent="0" algn="l" rtl="0">
              <a:spcBef>
                <a:spcPts val="0"/>
              </a:spcBef>
              <a:spcAft>
                <a:spcPts val="0"/>
              </a:spcAft>
              <a:buNone/>
              <a:defRPr/>
            </a:pPr>
            <a:endParaRPr/>
          </a:p>
        </p:txBody>
      </p:sp>
    </p:spTree>
  </p:cSld>
  <p:clrMapOvr>
    <a:masterClrMapping/>
  </p:clrMapOvr>
</p:notes>
</file>

<file path=ppt/notesSlides/notesSlide5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83" name="Google Shape;583;g10a2d45fd18_0_13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84" name="Google Shape;584;g10a2d45fd18_0_13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300~400만원 미만의 소득범위에서는 코로나19 발생 이후 온라인 가공식품 구입은 약간 증가했다.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5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92" name="Google Shape;592;g10a2d45fd18_0_142: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593" name="Google Shape;593;g10a2d45fd18_0_14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400~500만원 미만의 소득범위에서는 코로나19 발생 이후 온라인 가공식품 구입은 약간 증가했다.</a:t>
            </a:r>
            <a:endParaRPr/>
          </a:p>
        </p:txBody>
      </p:sp>
    </p:spTree>
  </p:cSld>
  <p:clrMapOvr>
    <a:masterClrMapping/>
  </p:clrMapOvr>
</p:notes>
</file>

<file path=ppt/notesSlides/notesSlide5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01" name="Google Shape;601;g10a2d45fd18_0_14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02" name="Google Shape;602;g10a2d45fd18_0_14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500~600만원 미만의 소득범위에서는 코로나19 발생 이후 온라인 가공식품 구입은 약간 증가했다.</a:t>
            </a:r>
            <a:endParaRPr/>
          </a:p>
        </p:txBody>
      </p:sp>
    </p:spTree>
  </p:cSld>
  <p:clrMapOvr>
    <a:masterClrMapping/>
  </p:clrMapOvr>
</p:notes>
</file>

<file path=ppt/notesSlides/notesSlide5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10" name="Google Shape;610;g10a2d45fd18_0_156: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11" name="Google Shape;611;g10a2d45fd18_0_15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득범위에서는 코로나 이후 온라인 가공식품 구입은 약간 증가했다.</a:t>
            </a:r>
            <a:endParaRPr/>
          </a:p>
        </p:txBody>
      </p:sp>
    </p:spTree>
  </p:cSld>
  <p:clrMapOvr>
    <a:masterClrMapping/>
  </p:clrMapOvr>
</p:notes>
</file>

<file path=ppt/notesSlides/notesSlide5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19" name="Google Shape;619;g10a2d45fd18_0_16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20" name="Google Shape;620;g10a2d45fd18_0_16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5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25" name="Google Shape;625;g10a2d45fd18_0_16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26" name="Google Shape;626;g10a2d45fd18_0_16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월평균 가구소득 별로 9개 대표품목의 코로나 전후 지출액 비중을 비교분석했습니다.</a:t>
            </a:r>
            <a:endParaRPr lang="ko" sz="1000">
              <a:solidFill>
                <a:schemeClr val="dk1"/>
              </a:solidFill>
              <a:latin typeface="맑은 고딕"/>
              <a:ea typeface="맑은 고딕"/>
              <a:cs typeface="맑은 고딕"/>
              <a:sym typeface="맑은 고딕"/>
            </a:endParaRPr>
          </a:p>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200만원 미만인 경우, 간편식과 면류에서 비중이 크게 늘었으며 그외에도 빵/떡, 조미수산가공품에서 지출액이 증가했습니다.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5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34" name="Google Shape;634;g10a2d45fd18_0_175: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35" name="Google Shape;635;g10a2d45fd18_0_175: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200~300만원 미만인 경우. 간편식에서 지출액 비중이 크게 증가했으며 그외에는 빵/떡, 육류가공품에서 증가를 보였습니다.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5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43" name="Google Shape;643;g10a2d45fd18_0_182: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44" name="Google Shape;644;g10a2d45fd18_0_18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300~400만원 미만인 경우, 간편식, 면류에서 큰 증가를 보였으며, 이외에도 유가공품, 조미수산가공품, 빵/떡 등에서 증가를 보였습니다.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5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52" name="Google Shape;652;g10a2d45fd18_0_18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53" name="Google Shape;653;g10a2d45fd18_0_18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400~500만원 미만인 경우, 간편식에서 큰 증가를 보였고, 이외에는 조미수산가공품 육류가공품, 빵/떡, 전분/분말류 등에서 증가를 보였습니다.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5" name="Google Shape;95;g108342b9d8b_0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96" name="Google Shape;96;g108342b9d8b_0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6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61" name="Google Shape;661;g10a2d45fd18_0_196: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62" name="Google Shape;662;g10a2d45fd18_0_19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500~600만원 미만인 경우, 간편식에서 큰 증가를보였고, 그외에는 빵/떡, 육류가공품, 유가공품, 다류 등에서 증가를 보였습니다.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6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70" name="Google Shape;670;g10a2d45fd18_0_203: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671" name="Google Shape;671;g10a2d45fd18_0_203: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just" rtl="0">
              <a:lnSpc>
                <a:spcPct val="115000"/>
              </a:lnSpc>
              <a:spcBef>
                <a:spcPts val="0"/>
              </a:spcBef>
              <a:spcAft>
                <a:spcPts val="0"/>
              </a:spcAft>
              <a:buClr>
                <a:schemeClr val="dk1"/>
              </a:buClr>
              <a:buSzPct val="25000"/>
              <a:buFont typeface="Arial"/>
              <a:buNone/>
              <a:defRPr/>
            </a:pPr>
            <a:r>
              <a:rPr lang="ko" sz="1000">
                <a:solidFill>
                  <a:schemeClr val="dk1"/>
                </a:solidFill>
                <a:latin typeface="맑은 고딕"/>
                <a:ea typeface="맑은 고딕"/>
                <a:cs typeface="맑은 고딕"/>
                <a:sym typeface="맑은 고딕"/>
              </a:rPr>
              <a:t>#분석내용: 소득범위 600만원 이상인 경우, 간편식과 빵/떡에서 큰 증가를 보였고, 그외에 유가공품, 면류, 조미수산가공품 등에서 증가를 보였습니다.</a:t>
            </a:r>
            <a:endParaRPr sz="1000">
              <a:solidFill>
                <a:schemeClr val="dk1"/>
              </a:solidFill>
              <a:latin typeface="맑은 고딕"/>
              <a:ea typeface="맑은 고딕"/>
              <a:cs typeface="맑은 고딕"/>
              <a:sym typeface="맑은 고딕"/>
            </a:endParaRPr>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04" name="Google Shape;104;g10881f6dfe5_1_9: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05" name="Google Shape;105;g10881f6dfe5_1_9: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 1인 가구가 급증한 원인은 황혼이혼의 증가, 기대수명의 상승 등도 있 겠지만, 청년층의 경우 괜찮은 일자리가 줄어들었기 때문이다. 대학 재학기간이 늘어나고 결 혼을 미루면서 혼자 사는 기간이 늘어나고 있으며, 게다가 지방 청년들이 일자리를 찾아 대거 서울로 올라오고 있다. 전국적으로 한해에만 30만명의 1인가구 증가추세를 보이고 있다. 한편 서울의 인구는 감소해도 1인가구는 약 130만가구로 1980년 8.2만가구로 40년만에 16배 증가하였다. </a:t>
            </a:r>
            <a:r>
              <a:rPr lang="ko" sz="1200">
                <a:solidFill>
                  <a:srgbClr val="707070"/>
                </a:solidFill>
              </a:rPr>
              <a:t>고령화에 따른 독거 노인가구의 증가와 만혼·비혼 등 중장년층 1인 가구의 증가추세가 앞으로도 이어질 것으로 예상된다. 도시화의 영향으로 청년인구(20~39세)가 유입되던 1994년 이전은 1인 가구의 70%가 20·30대였으나, 고령화에 따라 2015년 이후 1인 가구는 40대 이상이 50%를 넘어서 계속 증가하고 있다.</a:t>
            </a:r>
            <a:endParaRPr/>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16" name="Google Shape;116;g10719444747_0_187: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17" name="Google Shape;117;g10719444747_0_187: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기획의도</a:t>
            </a:r>
            <a:endParaRPr lang="ko"/>
          </a:p>
          <a:p>
            <a:pPr marL="0" lvl="0" indent="0" algn="l" rtl="0">
              <a:spcBef>
                <a:spcPts val="0"/>
              </a:spcBef>
              <a:spcAft>
                <a:spcPts val="0"/>
              </a:spcAft>
              <a:buNone/>
              <a:defRPr/>
            </a:pPr>
            <a:r>
              <a:rPr lang="ko"/>
              <a:t>해결책 및 분석목표</a:t>
            </a:r>
            <a:endParaRPr lang="ko"/>
          </a:p>
          <a:p>
            <a:pPr marL="0" lvl="0" indent="0" algn="l" rtl="0">
              <a:spcBef>
                <a:spcPts val="0"/>
              </a:spcBef>
              <a:spcAft>
                <a:spcPts val="0"/>
              </a:spcAft>
              <a:buNone/>
              <a:defRPr/>
            </a:pPr>
            <a:endParaRPr/>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4" name="Google Shape;124;g10a436a56fd_0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125" name="Google Shape;125;g10a436a56fd_0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1.xml"  /><Relationship Id="rId3" Type="http://schemas.openxmlformats.org/officeDocument/2006/relationships/image" Target="../media/image9.png"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4.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5.xml"  /><Relationship Id="rId3" Type="http://schemas.openxmlformats.org/officeDocument/2006/relationships/image" Target="../media/image12.png"  /><Relationship Id="rId4" Type="http://schemas.openxmlformats.org/officeDocument/2006/relationships/image" Target="../media/image13.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8.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5.xml"  /><Relationship Id="rId3" Type="http://schemas.openxmlformats.org/officeDocument/2006/relationships/image" Target="../media/image14.png"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5.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5.xml"  /><Relationship Id="rId3" Type="http://schemas.openxmlformats.org/officeDocument/2006/relationships/image" Target="../media/image18.png"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5.xml"  /><Relationship Id="rId3" Type="http://schemas.openxmlformats.org/officeDocument/2006/relationships/image" Target="../media/image19.png"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5.xml"  /><Relationship Id="rId3" Type="http://schemas.openxmlformats.org/officeDocument/2006/relationships/image" Target="../media/image12.png"  /><Relationship Id="rId4" Type="http://schemas.openxmlformats.org/officeDocument/2006/relationships/image" Target="../media/image13.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5.xml"  /><Relationship Id="rId3" Type="http://schemas.openxmlformats.org/officeDocument/2006/relationships/image" Target="../media/image12.png"  /><Relationship Id="rId4" Type="http://schemas.openxmlformats.org/officeDocument/2006/relationships/image" Target="../media/image13.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6.xml"  /><Relationship Id="rId3" Type="http://schemas.openxmlformats.org/officeDocument/2006/relationships/image" Target="../media/image20.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8.xml"  /><Relationship Id="rId3" Type="http://schemas.openxmlformats.org/officeDocument/2006/relationships/image" Target="../media/image21.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0.xml.rels><?xml version="1.0" encoding="UTF-8" standalone="yes" ?><Relationships xmlns="http://schemas.openxmlformats.org/package/2006/relationships"><Relationship Id="rId1" Type="http://schemas.openxmlformats.org/officeDocument/2006/relationships/notesSlide" Target="../notesSlides/notesSlide30.xml"  /><Relationship Id="rId2" Type="http://schemas.openxmlformats.org/officeDocument/2006/relationships/slideLayout" Target="../slideLayouts/slideLayout5.xml"  /><Relationship Id="rId3" Type="http://schemas.openxmlformats.org/officeDocument/2006/relationships/image" Target="../media/image22.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3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33.xml"  /><Relationship Id="rId3" Type="http://schemas.openxmlformats.org/officeDocument/2006/relationships/image" Target="../media/image23.png"  /><Relationship Id="rId4" Type="http://schemas.openxmlformats.org/officeDocument/2006/relationships/image" Target="../media/image24.png"  /></Relationships>
</file>

<file path=ppt/slides/_rels/slide34.xml.rels><?xml version="1.0" encoding="UTF-8" standalone="yes" ?><Relationships xmlns="http://schemas.openxmlformats.org/package/2006/relationships"><Relationship Id="rId1" Type="http://schemas.openxmlformats.org/officeDocument/2006/relationships/notesSlide" Target="../notesSlides/notesSlide34.xml"  /><Relationship Id="rId2"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36.xml"  /><Relationship Id="rId3" Type="http://schemas.openxmlformats.org/officeDocument/2006/relationships/image" Target="../media/image25.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37.xml"  /><Relationship Id="rId3" Type="http://schemas.openxmlformats.org/officeDocument/2006/relationships/image" Target="../media/image25.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39.xml.rels><?xml version="1.0" encoding="UTF-8" standalone="yes" ?><Relationships xmlns="http://schemas.openxmlformats.org/package/2006/relationships"><Relationship Id="rId1" Type="http://schemas.openxmlformats.org/officeDocument/2006/relationships/notesSlide" Target="../notesSlides/notesSlide39.xml"  /><Relationship Id="rId2" Type="http://schemas.openxmlformats.org/officeDocument/2006/relationships/slideLayout" Target="../slideLayouts/slideLayout5.xml"  /><Relationship Id="rId3" Type="http://schemas.openxmlformats.org/officeDocument/2006/relationships/image" Target="../media/image19.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40.xml.rels><?xml version="1.0" encoding="UTF-8" standalone="yes" ?><Relationships xmlns="http://schemas.openxmlformats.org/package/2006/relationships"><Relationship Id="rId1" Type="http://schemas.openxmlformats.org/officeDocument/2006/relationships/notesSlide" Target="../notesSlides/notesSlide40.xml"  /><Relationship Id="rId2" Type="http://schemas.openxmlformats.org/officeDocument/2006/relationships/slideLayout" Target="../slideLayouts/slideLayout5.xml"  /><Relationship Id="rId3" Type="http://schemas.openxmlformats.org/officeDocument/2006/relationships/image" Target="../media/image19.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2.xml"  /><Relationship Id="rId3" Type="http://schemas.openxmlformats.org/officeDocument/2006/relationships/image" Target="../media/image26.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3.xml"  /><Relationship Id="rId3" Type="http://schemas.openxmlformats.org/officeDocument/2006/relationships/image" Target="../media/image27.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4.xml"  /><Relationship Id="rId3" Type="http://schemas.openxmlformats.org/officeDocument/2006/relationships/image" Target="../media/image28.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5.xml"  /><Relationship Id="rId3" Type="http://schemas.openxmlformats.org/officeDocument/2006/relationships/image" Target="../media/image29.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6.xml"  /><Relationship Id="rId3" Type="http://schemas.openxmlformats.org/officeDocument/2006/relationships/image" Target="../media/image30.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7.xml"  /><Relationship Id="rId3" Type="http://schemas.openxmlformats.org/officeDocument/2006/relationships/image" Target="../media/image31.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49.xml.rels><?xml version="1.0" encoding="UTF-8" standalone="yes" ?><Relationships xmlns="http://schemas.openxmlformats.org/package/2006/relationships"><Relationship Id="rId1" Type="http://schemas.openxmlformats.org/officeDocument/2006/relationships/notesSlide" Target="../notesSlides/notesSlide49.xml"  /><Relationship Id="rId2" Type="http://schemas.openxmlformats.org/officeDocument/2006/relationships/slideLayout" Target="../slideLayouts/slideLayout5.xml"  /><Relationship Id="rId3" Type="http://schemas.openxmlformats.org/officeDocument/2006/relationships/image" Target="../media/image3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50.xml.rels><?xml version="1.0" encoding="UTF-8" standalone="yes" ?><Relationships xmlns="http://schemas.openxmlformats.org/package/2006/relationships"><Relationship Id="rId1" Type="http://schemas.openxmlformats.org/officeDocument/2006/relationships/notesSlide" Target="../notesSlides/notesSlide50.xml"  /><Relationship Id="rId2" Type="http://schemas.openxmlformats.org/officeDocument/2006/relationships/slideLayout" Target="../slideLayouts/slideLayout5.xml"  /><Relationship Id="rId3" Type="http://schemas.openxmlformats.org/officeDocument/2006/relationships/image" Target="../media/image33.png"  /></Relationships>
</file>

<file path=ppt/slides/_rels/slide51.xml.rels><?xml version="1.0" encoding="UTF-8" standalone="yes" ?><Relationships xmlns="http://schemas.openxmlformats.org/package/2006/relationships"><Relationship Id="rId1" Type="http://schemas.openxmlformats.org/officeDocument/2006/relationships/notesSlide" Target="../notesSlides/notesSlide51.xml"  /><Relationship Id="rId2" Type="http://schemas.openxmlformats.org/officeDocument/2006/relationships/slideLayout" Target="../slideLayouts/slideLayout5.xml"  /><Relationship Id="rId3" Type="http://schemas.openxmlformats.org/officeDocument/2006/relationships/image" Target="../media/image34.png"  /></Relationships>
</file>

<file path=ppt/slides/_rels/slide52.xml.rels><?xml version="1.0" encoding="UTF-8" standalone="yes" ?><Relationships xmlns="http://schemas.openxmlformats.org/package/2006/relationships"><Relationship Id="rId1" Type="http://schemas.openxmlformats.org/officeDocument/2006/relationships/notesSlide" Target="../notesSlides/notesSlide52.xml"  /><Relationship Id="rId2" Type="http://schemas.openxmlformats.org/officeDocument/2006/relationships/slideLayout" Target="../slideLayouts/slideLayout5.xml"  /><Relationship Id="rId3" Type="http://schemas.openxmlformats.org/officeDocument/2006/relationships/image" Target="../media/image35.png"  /></Relationships>
</file>

<file path=ppt/slides/_rels/slide53.xml.rels><?xml version="1.0" encoding="UTF-8" standalone="yes" ?><Relationships xmlns="http://schemas.openxmlformats.org/package/2006/relationships"><Relationship Id="rId1" Type="http://schemas.openxmlformats.org/officeDocument/2006/relationships/notesSlide" Target="../notesSlides/notesSlide53.xml"  /><Relationship Id="rId2" Type="http://schemas.openxmlformats.org/officeDocument/2006/relationships/slideLayout" Target="../slideLayouts/slideLayout5.xml"  /><Relationship Id="rId3" Type="http://schemas.openxmlformats.org/officeDocument/2006/relationships/image" Target="../media/image36.png"  /></Relationships>
</file>

<file path=ppt/slides/_rels/slide54.xml.rels><?xml version="1.0" encoding="UTF-8" standalone="yes" ?><Relationships xmlns="http://schemas.openxmlformats.org/package/2006/relationships"><Relationship Id="rId1" Type="http://schemas.openxmlformats.org/officeDocument/2006/relationships/notesSlide" Target="../notesSlides/notesSlide54.xml"  /><Relationship Id="rId2" Type="http://schemas.openxmlformats.org/officeDocument/2006/relationships/slideLayout" Target="../slideLayouts/slideLayout5.xml"  /><Relationship Id="rId3" Type="http://schemas.openxmlformats.org/officeDocument/2006/relationships/image" Target="../media/image37.pn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56.xml"  /><Relationship Id="rId3" Type="http://schemas.openxmlformats.org/officeDocument/2006/relationships/image" Target="../media/image38.pn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57.xml"  /><Relationship Id="rId3" Type="http://schemas.openxmlformats.org/officeDocument/2006/relationships/image" Target="../media/image39.png"  /></Relationships>
</file>

<file path=ppt/slides/_rels/slide58.xml.rels><?xml version="1.0" encoding="UTF-8" standalone="yes" ?><Relationships xmlns="http://schemas.openxmlformats.org/package/2006/relationships"><Relationship Id="rId1" Type="http://schemas.openxmlformats.org/officeDocument/2006/relationships/notesSlide" Target="../notesSlides/notesSlide58.xml"  /><Relationship Id="rId2" Type="http://schemas.openxmlformats.org/officeDocument/2006/relationships/slideLayout" Target="../slideLayouts/slideLayout5.xml"  /><Relationship Id="rId3" Type="http://schemas.openxmlformats.org/officeDocument/2006/relationships/image" Target="../media/image40.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59.xml"  /><Relationship Id="rId3" Type="http://schemas.openxmlformats.org/officeDocument/2006/relationships/image" Target="../media/image41.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60.xml.rels><?xml version="1.0" encoding="UTF-8" standalone="yes" ?><Relationships xmlns="http://schemas.openxmlformats.org/package/2006/relationships"><Relationship Id="rId1" Type="http://schemas.openxmlformats.org/officeDocument/2006/relationships/notesSlide" Target="../notesSlides/notesSlide60.xml"  /><Relationship Id="rId2" Type="http://schemas.openxmlformats.org/officeDocument/2006/relationships/slideLayout" Target="../slideLayouts/slideLayout5.xml"  /><Relationship Id="rId3" Type="http://schemas.openxmlformats.org/officeDocument/2006/relationships/image" Target="../media/image42.png"  /></Relationships>
</file>

<file path=ppt/slides/_rels/slide61.xml.rels><?xml version="1.0" encoding="UTF-8" standalone="yes" ?><Relationships xmlns="http://schemas.openxmlformats.org/package/2006/relationships"><Relationship Id="rId1" Type="http://schemas.openxmlformats.org/officeDocument/2006/relationships/notesSlide" Target="../notesSlides/notesSlide61.xml"  /><Relationship Id="rId2" Type="http://schemas.openxmlformats.org/officeDocument/2006/relationships/slideLayout" Target="../slideLayouts/slideLayout5.xml"  /><Relationship Id="rId3" Type="http://schemas.openxmlformats.org/officeDocument/2006/relationships/image" Target="../media/image43.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7.xml"  /><Relationship Id="rId3" Type="http://schemas.openxmlformats.org/officeDocument/2006/relationships/image" Target="../media/image5.png"  /><Relationship Id="rId4" Type="http://schemas.openxmlformats.org/officeDocument/2006/relationships/image" Target="../media/image6.png"  /><Relationship Id="rId5" Type="http://schemas.openxmlformats.org/officeDocument/2006/relationships/image" Target="../media/image7.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8.xml"  /><Relationship Id="rId3" Type="http://schemas.openxmlformats.org/officeDocument/2006/relationships/image" Target="../media/image8.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9.xml"  /><Relationship Id="rId3"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948625" y="654725"/>
            <a:ext cx="7093500" cy="259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3600">
                <a:latin typeface="Do Hyeon"/>
                <a:ea typeface="Do Hyeon"/>
                <a:cs typeface="Do Hyeon"/>
                <a:sym typeface="Do Hyeon"/>
              </a:rPr>
              <a:t>코로나19 전후 1인가구의 온라인 가공식품 소비 데이터 분석</a:t>
            </a:r>
            <a:endParaRPr sz="3600">
              <a:latin typeface="Do Hyeon"/>
              <a:ea typeface="Do Hyeon"/>
              <a:cs typeface="Do Hyeon"/>
              <a:sym typeface="Do Hyeon"/>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t/>
            </a:r>
            <a:endParaRPr>
              <a:latin typeface="Do Hyeon"/>
              <a:ea typeface="Do Hyeon"/>
              <a:cs typeface="Do Hyeon"/>
              <a:sym typeface="Do Hyeon"/>
            </a:endParaRPr>
          </a:p>
          <a:p>
            <a:pPr indent="0" lvl="0" marL="0" rtl="0" algn="l">
              <a:spcBef>
                <a:spcPts val="0"/>
              </a:spcBef>
              <a:spcAft>
                <a:spcPts val="0"/>
              </a:spcAft>
              <a:buNone/>
            </a:pPr>
            <a:r>
              <a:rPr lang="ko">
                <a:latin typeface="Do Hyeon"/>
                <a:ea typeface="Do Hyeon"/>
                <a:cs typeface="Do Hyeon"/>
                <a:sym typeface="Do Hyeon"/>
              </a:rPr>
              <a:t>TEAM</a:t>
            </a:r>
            <a:endParaRPr>
              <a:latin typeface="Do Hyeon"/>
              <a:ea typeface="Do Hyeon"/>
              <a:cs typeface="Do Hyeon"/>
              <a:sym typeface="Do Hyeon"/>
            </a:endParaRPr>
          </a:p>
          <a:p>
            <a:pPr indent="0" lvl="0" marL="0" rtl="0" algn="l">
              <a:spcBef>
                <a:spcPts val="0"/>
              </a:spcBef>
              <a:spcAft>
                <a:spcPts val="0"/>
              </a:spcAft>
              <a:buNone/>
            </a:pPr>
            <a:r>
              <a:rPr lang="ko">
                <a:latin typeface="Do Hyeon"/>
                <a:ea typeface="Do Hyeon"/>
                <a:cs typeface="Do Hyeon"/>
                <a:sym typeface="Do Hyeon"/>
              </a:rPr>
              <a:t>허 진, 김혜리</a:t>
            </a:r>
            <a:endParaRPr>
              <a:latin typeface="Do Hyeon"/>
              <a:ea typeface="Do Hyeon"/>
              <a:cs typeface="Do Hyeon"/>
              <a:sym typeface="Do Hyeon"/>
            </a:endParaRPr>
          </a:p>
        </p:txBody>
      </p:sp>
      <p:pic>
        <p:nvPicPr>
          <p:cNvPr id="58" name="Google Shape;58;p13"/>
          <p:cNvPicPr preferRelativeResize="0"/>
          <p:nvPr/>
        </p:nvPicPr>
        <p:blipFill>
          <a:blip r:embed="rId3">
            <a:alphaModFix/>
          </a:blip>
          <a:stretch>
            <a:fillRect/>
          </a:stretch>
        </p:blipFill>
        <p:spPr>
          <a:xfrm>
            <a:off x="6625800" y="2657075"/>
            <a:ext cx="2303900" cy="2303900"/>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분석 목표</a:t>
            </a:r>
            <a:endParaRPr sz="2800">
              <a:latin typeface="Do Hyeon"/>
              <a:ea typeface="Do Hyeon"/>
              <a:cs typeface="Do Hyeon"/>
              <a:sym typeface="Do Hyeon"/>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04800" y="309350"/>
            <a:ext cx="33942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Part2. </a:t>
            </a:r>
            <a:r>
              <a:rPr lang="ko">
                <a:latin typeface="Do Hyeon"/>
                <a:ea typeface="Do Hyeon"/>
                <a:cs typeface="Do Hyeon"/>
                <a:sym typeface="Do Hyeon"/>
              </a:rPr>
              <a:t>분석 목표</a:t>
            </a:r>
            <a:endParaRPr>
              <a:latin typeface="Do Hyeon"/>
              <a:ea typeface="Do Hyeon"/>
              <a:cs typeface="Do Hyeon"/>
              <a:sym typeface="Do Hyeon"/>
            </a:endParaRPr>
          </a:p>
        </p:txBody>
      </p:sp>
      <p:sp>
        <p:nvSpPr>
          <p:cNvPr id="142" name="Google Shape;142;p23"/>
          <p:cNvSpPr txBox="1"/>
          <p:nvPr/>
        </p:nvSpPr>
        <p:spPr>
          <a:xfrm>
            <a:off x="225425" y="2786550"/>
            <a:ext cx="509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700">
                <a:latin typeface="Do Hyeon"/>
                <a:ea typeface="Do Hyeon"/>
                <a:cs typeface="Do Hyeon"/>
                <a:sym typeface="Do Hyeon"/>
              </a:rPr>
              <a:t> 코로나19 발생 전후의 1인가구 온라인 가공식품 상품군 거래액 데이터의 비교분석을 통해 매출증가 품목 확인</a:t>
            </a:r>
            <a:endParaRPr b="1" sz="1700">
              <a:latin typeface="Do Hyeon"/>
              <a:ea typeface="Do Hyeon"/>
              <a:cs typeface="Do Hyeon"/>
              <a:sym typeface="Do Hyeon"/>
            </a:endParaRPr>
          </a:p>
        </p:txBody>
      </p:sp>
      <p:sp>
        <p:nvSpPr>
          <p:cNvPr id="143" name="Google Shape;143;p23"/>
          <p:cNvSpPr/>
          <p:nvPr/>
        </p:nvSpPr>
        <p:spPr>
          <a:xfrm>
            <a:off x="2587775" y="2093300"/>
            <a:ext cx="373200" cy="549900"/>
          </a:xfrm>
          <a:prstGeom prst="downArrow">
            <a:avLst>
              <a:gd fmla="val 50000" name="adj1"/>
              <a:gd fmla="val 50000" name="adj2"/>
            </a:avLst>
          </a:prstGeom>
          <a:solidFill>
            <a:srgbClr val="C9DAF8"/>
          </a:solidFill>
          <a:ln cap="flat" cmpd="sng" w="9525">
            <a:solidFill>
              <a:srgbClr val="674EA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225425" y="1503538"/>
            <a:ext cx="50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700">
                <a:latin typeface="Do Hyeon"/>
                <a:ea typeface="Do Hyeon"/>
                <a:cs typeface="Do Hyeon"/>
                <a:sym typeface="Do Hyeon"/>
              </a:rPr>
              <a:t>1</a:t>
            </a:r>
            <a:r>
              <a:rPr b="1" lang="ko" sz="1700">
                <a:latin typeface="Do Hyeon"/>
                <a:ea typeface="Do Hyeon"/>
                <a:cs typeface="Do Hyeon"/>
                <a:sym typeface="Do Hyeon"/>
              </a:rPr>
              <a:t>인</a:t>
            </a:r>
            <a:r>
              <a:rPr b="1" lang="ko" sz="1700">
                <a:latin typeface="Do Hyeon"/>
                <a:ea typeface="Do Hyeon"/>
                <a:cs typeface="Do Hyeon"/>
                <a:sym typeface="Do Hyeon"/>
              </a:rPr>
              <a:t>가구의 소비패턴을 파악한다.</a:t>
            </a:r>
            <a:endParaRPr b="1" sz="1700">
              <a:latin typeface="Do Hyeon"/>
              <a:ea typeface="Do Hyeon"/>
              <a:cs typeface="Do Hyeon"/>
              <a:sym typeface="Do Hyeon"/>
            </a:endParaRPr>
          </a:p>
        </p:txBody>
      </p:sp>
      <p:sp>
        <p:nvSpPr>
          <p:cNvPr id="145" name="Google Shape;145;p23"/>
          <p:cNvSpPr/>
          <p:nvPr/>
        </p:nvSpPr>
        <p:spPr>
          <a:xfrm>
            <a:off x="6090775" y="1443150"/>
            <a:ext cx="1184100" cy="6174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2400">
                <a:latin typeface="Do Hyeon"/>
                <a:ea typeface="Do Hyeon"/>
                <a:cs typeface="Do Hyeon"/>
                <a:sym typeface="Do Hyeon"/>
              </a:rPr>
              <a:t>1인 가구</a:t>
            </a:r>
            <a:endParaRPr b="1" sz="2400">
              <a:latin typeface="Do Hyeon"/>
              <a:ea typeface="Do Hyeon"/>
              <a:cs typeface="Do Hyeon"/>
              <a:sym typeface="Do Hyeon"/>
            </a:endParaRPr>
          </a:p>
        </p:txBody>
      </p:sp>
      <p:sp>
        <p:nvSpPr>
          <p:cNvPr id="146" name="Google Shape;146;p23"/>
          <p:cNvSpPr/>
          <p:nvPr/>
        </p:nvSpPr>
        <p:spPr>
          <a:xfrm>
            <a:off x="5035325" y="3404400"/>
            <a:ext cx="984300" cy="503400"/>
          </a:xfrm>
          <a:prstGeom prst="roundRect">
            <a:avLst>
              <a:gd fmla="val 16667"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900">
                <a:latin typeface="Do Hyeon"/>
                <a:ea typeface="Do Hyeon"/>
                <a:cs typeface="Do Hyeon"/>
                <a:sym typeface="Do Hyeon"/>
              </a:rPr>
              <a:t>청년층</a:t>
            </a:r>
            <a:endParaRPr b="1" sz="1900">
              <a:latin typeface="Do Hyeon"/>
              <a:ea typeface="Do Hyeon"/>
              <a:cs typeface="Do Hyeon"/>
              <a:sym typeface="Do Hyeon"/>
            </a:endParaRPr>
          </a:p>
        </p:txBody>
      </p:sp>
      <p:sp>
        <p:nvSpPr>
          <p:cNvPr id="147" name="Google Shape;147;p23"/>
          <p:cNvSpPr/>
          <p:nvPr/>
        </p:nvSpPr>
        <p:spPr>
          <a:xfrm>
            <a:off x="6242075" y="3404350"/>
            <a:ext cx="984300" cy="5034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900">
                <a:latin typeface="Do Hyeon"/>
                <a:ea typeface="Do Hyeon"/>
                <a:cs typeface="Do Hyeon"/>
                <a:sym typeface="Do Hyeon"/>
              </a:rPr>
              <a:t>중장년층</a:t>
            </a:r>
            <a:endParaRPr b="1" sz="1900">
              <a:latin typeface="Do Hyeon"/>
              <a:ea typeface="Do Hyeon"/>
              <a:cs typeface="Do Hyeon"/>
              <a:sym typeface="Do Hyeon"/>
            </a:endParaRPr>
          </a:p>
        </p:txBody>
      </p:sp>
      <p:sp>
        <p:nvSpPr>
          <p:cNvPr id="148" name="Google Shape;148;p23"/>
          <p:cNvSpPr txBox="1"/>
          <p:nvPr/>
        </p:nvSpPr>
        <p:spPr>
          <a:xfrm>
            <a:off x="6627775" y="2060450"/>
            <a:ext cx="1109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100">
                <a:latin typeface="Do Hyeon"/>
                <a:ea typeface="Do Hyeon"/>
                <a:cs typeface="Do Hyeon"/>
                <a:sym typeface="Do Hyeon"/>
              </a:rPr>
              <a:t>* </a:t>
            </a:r>
            <a:r>
              <a:rPr lang="ko" sz="1100">
                <a:latin typeface="Do Hyeon"/>
                <a:ea typeface="Do Hyeon"/>
                <a:cs typeface="Do Hyeon"/>
                <a:sym typeface="Do Hyeon"/>
              </a:rPr>
              <a:t>통계청 정의</a:t>
            </a:r>
            <a:endParaRPr sz="1100">
              <a:latin typeface="Do Hyeon"/>
              <a:ea typeface="Do Hyeon"/>
              <a:cs typeface="Do Hyeon"/>
              <a:sym typeface="Do Hyeon"/>
            </a:endParaRPr>
          </a:p>
        </p:txBody>
      </p:sp>
      <p:pic>
        <p:nvPicPr>
          <p:cNvPr id="149" name="Google Shape;149;p23"/>
          <p:cNvPicPr preferRelativeResize="0"/>
          <p:nvPr/>
        </p:nvPicPr>
        <p:blipFill rotWithShape="1">
          <a:blip r:embed="rId3">
            <a:alphaModFix/>
          </a:blip>
          <a:srcRect b="16819" l="0" r="0" t="0"/>
          <a:stretch/>
        </p:blipFill>
        <p:spPr>
          <a:xfrm>
            <a:off x="2072060" y="3637925"/>
            <a:ext cx="1232640" cy="1025300"/>
          </a:xfrm>
          <a:prstGeom prst="rect">
            <a:avLst/>
          </a:prstGeom>
          <a:noFill/>
          <a:ln>
            <a:noFill/>
          </a:ln>
        </p:spPr>
      </p:pic>
      <p:sp>
        <p:nvSpPr>
          <p:cNvPr id="150" name="Google Shape;150;p23"/>
          <p:cNvSpPr/>
          <p:nvPr/>
        </p:nvSpPr>
        <p:spPr>
          <a:xfrm>
            <a:off x="7448825" y="3404400"/>
            <a:ext cx="984300" cy="5034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900">
                <a:latin typeface="Do Hyeon"/>
                <a:ea typeface="Do Hyeon"/>
                <a:cs typeface="Do Hyeon"/>
                <a:sym typeface="Do Hyeon"/>
              </a:rPr>
              <a:t>고령층</a:t>
            </a:r>
            <a:endParaRPr b="1" sz="1900">
              <a:latin typeface="Do Hyeon"/>
              <a:ea typeface="Do Hyeon"/>
              <a:cs typeface="Do Hyeon"/>
              <a:sym typeface="Do Hyeon"/>
            </a:endParaRPr>
          </a:p>
        </p:txBody>
      </p:sp>
      <p:sp>
        <p:nvSpPr>
          <p:cNvPr id="151" name="Google Shape;1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52" name="Google Shape;152;p23"/>
          <p:cNvPicPr preferRelativeResize="0"/>
          <p:nvPr/>
        </p:nvPicPr>
        <p:blipFill rotWithShape="1">
          <a:blip r:embed="rId4">
            <a:alphaModFix/>
          </a:blip>
          <a:srcRect b="19717" l="0" r="0" t="0"/>
          <a:stretch/>
        </p:blipFill>
        <p:spPr>
          <a:xfrm rot="7625463">
            <a:off x="5295126" y="2515026"/>
            <a:ext cx="1074723" cy="642673"/>
          </a:xfrm>
          <a:prstGeom prst="rect">
            <a:avLst/>
          </a:prstGeom>
          <a:noFill/>
          <a:ln>
            <a:noFill/>
          </a:ln>
        </p:spPr>
      </p:pic>
      <p:pic>
        <p:nvPicPr>
          <p:cNvPr id="153" name="Google Shape;153;p23"/>
          <p:cNvPicPr preferRelativeResize="0"/>
          <p:nvPr/>
        </p:nvPicPr>
        <p:blipFill rotWithShape="1">
          <a:blip r:embed="rId4">
            <a:alphaModFix/>
          </a:blip>
          <a:srcRect b="19717" l="0" r="0" t="0"/>
          <a:stretch/>
        </p:blipFill>
        <p:spPr>
          <a:xfrm rot="5400000">
            <a:off x="6243692" y="2556564"/>
            <a:ext cx="981040" cy="642675"/>
          </a:xfrm>
          <a:prstGeom prst="rect">
            <a:avLst/>
          </a:prstGeom>
          <a:noFill/>
          <a:ln>
            <a:noFill/>
          </a:ln>
        </p:spPr>
      </p:pic>
      <p:pic>
        <p:nvPicPr>
          <p:cNvPr id="154" name="Google Shape;154;p23"/>
          <p:cNvPicPr preferRelativeResize="0"/>
          <p:nvPr/>
        </p:nvPicPr>
        <p:blipFill rotWithShape="1">
          <a:blip r:embed="rId4">
            <a:alphaModFix/>
          </a:blip>
          <a:srcRect b="19717" l="0" r="0" t="0"/>
          <a:stretch/>
        </p:blipFill>
        <p:spPr>
          <a:xfrm flipH="1" rot="-7625463">
            <a:off x="7098576" y="2515026"/>
            <a:ext cx="1074723" cy="6426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데이터 목록</a:t>
            </a:r>
            <a:r>
              <a:rPr lang="ko" sz="2800">
                <a:latin typeface="Do Hyeon"/>
                <a:ea typeface="Do Hyeon"/>
                <a:cs typeface="Do Hyeon"/>
                <a:sym typeface="Do Hyeon"/>
              </a:rPr>
              <a:t> 및 </a:t>
            </a:r>
            <a:endParaRPr sz="2800">
              <a:latin typeface="Do Hyeon"/>
              <a:ea typeface="Do Hyeon"/>
              <a:cs typeface="Do Hyeon"/>
              <a:sym typeface="Do Hyeon"/>
            </a:endParaRPr>
          </a:p>
          <a:p>
            <a:pPr indent="0" lvl="0" marL="0" rtl="0" algn="ctr">
              <a:spcBef>
                <a:spcPts val="0"/>
              </a:spcBef>
              <a:spcAft>
                <a:spcPts val="0"/>
              </a:spcAft>
              <a:buNone/>
            </a:pPr>
            <a:r>
              <a:rPr lang="ko" sz="2800">
                <a:latin typeface="Do Hyeon"/>
                <a:ea typeface="Do Hyeon"/>
                <a:cs typeface="Do Hyeon"/>
                <a:sym typeface="Do Hyeon"/>
              </a:rPr>
              <a:t>분석 과정</a:t>
            </a:r>
            <a:endParaRPr sz="2800">
              <a:latin typeface="Do Hyeon"/>
              <a:ea typeface="Do Hyeon"/>
              <a:cs typeface="Do Hyeon"/>
              <a:sym typeface="Do Hyeon"/>
            </a:endParaRPr>
          </a:p>
        </p:txBody>
      </p:sp>
      <p:sp>
        <p:nvSpPr>
          <p:cNvPr id="160" name="Google Shape;16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Part3. 분석 데이터 목록</a:t>
            </a:r>
            <a:endParaRPr>
              <a:latin typeface="Do Hyeon"/>
              <a:ea typeface="Do Hyeon"/>
              <a:cs typeface="Do Hyeon"/>
              <a:sym typeface="Do Hyeon"/>
            </a:endParaRPr>
          </a:p>
        </p:txBody>
      </p:sp>
      <p:pic>
        <p:nvPicPr>
          <p:cNvPr id="166" name="Google Shape;166;p25"/>
          <p:cNvPicPr preferRelativeResize="0"/>
          <p:nvPr/>
        </p:nvPicPr>
        <p:blipFill rotWithShape="1">
          <a:blip r:embed="rId3">
            <a:alphaModFix/>
          </a:blip>
          <a:srcRect b="17593" l="0" r="3081" t="0"/>
          <a:stretch/>
        </p:blipFill>
        <p:spPr>
          <a:xfrm>
            <a:off x="6854675" y="3455575"/>
            <a:ext cx="1177726" cy="1001446"/>
          </a:xfrm>
          <a:prstGeom prst="rect">
            <a:avLst/>
          </a:prstGeom>
          <a:noFill/>
          <a:ln>
            <a:noFill/>
          </a:ln>
        </p:spPr>
      </p:pic>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168" name="Google Shape;168;p25"/>
          <p:cNvSpPr txBox="1"/>
          <p:nvPr/>
        </p:nvSpPr>
        <p:spPr>
          <a:xfrm>
            <a:off x="675175" y="1202950"/>
            <a:ext cx="43272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코로나 확진자수(2020-2021)</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온라인쇼핑몰 취급상품범위별/상품군별거래액(2019-2021)</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인</a:t>
            </a:r>
            <a:r>
              <a:rPr b="1" lang="ko" sz="1200">
                <a:latin typeface="Do Hyeon"/>
                <a:ea typeface="Do Hyeon"/>
                <a:cs typeface="Do Hyeon"/>
                <a:sym typeface="Do Hyeon"/>
              </a:rPr>
              <a:t>터넷</a:t>
            </a:r>
            <a:r>
              <a:rPr b="1" lang="ko" sz="1200">
                <a:latin typeface="Do Hyeon"/>
                <a:ea typeface="Do Hyeon"/>
                <a:cs typeface="Do Hyeon"/>
                <a:sym typeface="Do Hyeon"/>
              </a:rPr>
              <a:t> 쇼핑 성_연령별 이용비율(2019-2020)</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가구원수별_가구당_월평균_가계수지_전국 1인상(2019-2021)</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지출액 기준으로 온라인으로 많이 구입하는 가공식품 품목군(2019-2020)</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최근_1년간_온라인_가공식품_구입_변화(2019-2020)</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간편식_HMR_주_이용_용도(2019-2020)</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온라인으로_식품을_구매하는_장소(2019-2020)</a:t>
            </a:r>
            <a:endParaRPr b="1" sz="1200">
              <a:latin typeface="Do Hyeon"/>
              <a:ea typeface="Do Hyeon"/>
              <a:cs typeface="Do Hyeon"/>
              <a:sym typeface="Do Hyeon"/>
            </a:endParaRPr>
          </a:p>
          <a:p>
            <a:pPr indent="0" lvl="0" marL="0" rtl="0" algn="l">
              <a:lnSpc>
                <a:spcPct val="115000"/>
              </a:lnSpc>
              <a:spcBef>
                <a:spcPts val="0"/>
              </a:spcBef>
              <a:spcAft>
                <a:spcPts val="0"/>
              </a:spcAft>
              <a:buNone/>
            </a:pPr>
            <a:r>
              <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데이터 출처 : 공공데이터포털, KOSIS(국가통계포털)</a:t>
            </a:r>
            <a:endParaRPr b="1" sz="1200">
              <a:latin typeface="Do Hyeon"/>
              <a:ea typeface="Do Hyeon"/>
              <a:cs typeface="Do Hyeon"/>
              <a:sym typeface="Do Hyeon"/>
            </a:endParaRPr>
          </a:p>
          <a:p>
            <a:pPr indent="0" lvl="0" marL="0" rtl="0" algn="l">
              <a:lnSpc>
                <a:spcPct val="115000"/>
              </a:lnSpc>
              <a:spcBef>
                <a:spcPts val="0"/>
              </a:spcBef>
              <a:spcAft>
                <a:spcPts val="0"/>
              </a:spcAft>
              <a:buNone/>
            </a:pPr>
            <a:r>
              <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데이터 수집 시점: </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코로나 발생시점(2020년 1월) 이전 1년</a:t>
            </a:r>
            <a:endParaRPr b="1" sz="1200">
              <a:latin typeface="Do Hyeon"/>
              <a:ea typeface="Do Hyeon"/>
              <a:cs typeface="Do Hyeon"/>
              <a:sym typeface="Do Hyeon"/>
            </a:endParaRPr>
          </a:p>
          <a:p>
            <a:pPr indent="0" lvl="0" marL="0" rtl="0" algn="l">
              <a:lnSpc>
                <a:spcPct val="115000"/>
              </a:lnSpc>
              <a:spcBef>
                <a:spcPts val="0"/>
              </a:spcBef>
              <a:spcAft>
                <a:spcPts val="0"/>
              </a:spcAft>
              <a:buNone/>
            </a:pPr>
            <a:r>
              <a:rPr b="1" lang="ko" sz="1200">
                <a:latin typeface="Do Hyeon"/>
                <a:ea typeface="Do Hyeon"/>
                <a:cs typeface="Do Hyeon"/>
                <a:sym typeface="Do Hyeon"/>
              </a:rPr>
              <a:t>코로나 발생 이후 1~2년  (데이터 수집 가능여부에 따라 차이남)</a:t>
            </a:r>
            <a:endParaRPr b="1" sz="1200">
              <a:latin typeface="Do Hyeon"/>
              <a:ea typeface="Do Hyeon"/>
              <a:cs typeface="Do Hyeon"/>
              <a:sym typeface="Do Hye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Part3. 분석 로드맵</a:t>
            </a:r>
            <a:endParaRPr>
              <a:latin typeface="Do Hyeon"/>
              <a:ea typeface="Do Hyeon"/>
              <a:cs typeface="Do Hyeon"/>
              <a:sym typeface="Do Hyeon"/>
            </a:endParaRPr>
          </a:p>
        </p:txBody>
      </p:sp>
      <p:sp>
        <p:nvSpPr>
          <p:cNvPr id="174" name="Google Shape;174;p26"/>
          <p:cNvSpPr/>
          <p:nvPr/>
        </p:nvSpPr>
        <p:spPr>
          <a:xfrm>
            <a:off x="3110525" y="1057550"/>
            <a:ext cx="2846700" cy="393600"/>
          </a:xfrm>
          <a:prstGeom prst="chevron">
            <a:avLst>
              <a:gd fmla="val 50000"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lt1"/>
                </a:solidFill>
                <a:latin typeface="Do Hyeon"/>
                <a:ea typeface="Do Hyeon"/>
                <a:cs typeface="Do Hyeon"/>
                <a:sym typeface="Do Hyeon"/>
              </a:rPr>
              <a:t>분석 및 모델링</a:t>
            </a:r>
            <a:endParaRPr>
              <a:solidFill>
                <a:schemeClr val="lt1"/>
              </a:solidFill>
              <a:latin typeface="Do Hyeon"/>
              <a:ea typeface="Do Hyeon"/>
              <a:cs typeface="Do Hyeon"/>
              <a:sym typeface="Do Hyeon"/>
            </a:endParaRPr>
          </a:p>
        </p:txBody>
      </p:sp>
      <p:sp>
        <p:nvSpPr>
          <p:cNvPr id="175" name="Google Shape;175;p26"/>
          <p:cNvSpPr/>
          <p:nvPr/>
        </p:nvSpPr>
        <p:spPr>
          <a:xfrm>
            <a:off x="507425" y="1057550"/>
            <a:ext cx="2603100" cy="393600"/>
          </a:xfrm>
          <a:prstGeom prst="homePlate">
            <a:avLst>
              <a:gd fmla="val 50000"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lt1"/>
                </a:solidFill>
                <a:latin typeface="Do Hyeon"/>
                <a:ea typeface="Do Hyeon"/>
                <a:cs typeface="Do Hyeon"/>
                <a:sym typeface="Do Hyeon"/>
              </a:rPr>
              <a:t>데이터 수집 및 전처리</a:t>
            </a:r>
            <a:endParaRPr>
              <a:solidFill>
                <a:schemeClr val="lt1"/>
              </a:solidFill>
              <a:latin typeface="Do Hyeon"/>
              <a:ea typeface="Do Hyeon"/>
              <a:cs typeface="Do Hyeon"/>
              <a:sym typeface="Do Hyeon"/>
            </a:endParaRPr>
          </a:p>
        </p:txBody>
      </p:sp>
      <p:sp>
        <p:nvSpPr>
          <p:cNvPr id="176" name="Google Shape;176;p26"/>
          <p:cNvSpPr/>
          <p:nvPr/>
        </p:nvSpPr>
        <p:spPr>
          <a:xfrm>
            <a:off x="5957225" y="1057550"/>
            <a:ext cx="2846700" cy="393600"/>
          </a:xfrm>
          <a:prstGeom prst="chevron">
            <a:avLst>
              <a:gd fmla="val 50000"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lt1"/>
                </a:solidFill>
                <a:latin typeface="Do Hyeon"/>
                <a:ea typeface="Do Hyeon"/>
                <a:cs typeface="Do Hyeon"/>
                <a:sym typeface="Do Hyeon"/>
              </a:rPr>
              <a:t>결과 및 활용방안 도출</a:t>
            </a:r>
            <a:endParaRPr>
              <a:solidFill>
                <a:schemeClr val="lt1"/>
              </a:solidFill>
              <a:latin typeface="Do Hyeon"/>
              <a:ea typeface="Do Hyeon"/>
              <a:cs typeface="Do Hyeon"/>
              <a:sym typeface="Do Hyeon"/>
            </a:endParaRPr>
          </a:p>
        </p:txBody>
      </p:sp>
      <p:sp>
        <p:nvSpPr>
          <p:cNvPr id="177" name="Google Shape;177;p26"/>
          <p:cNvSpPr/>
          <p:nvPr/>
        </p:nvSpPr>
        <p:spPr>
          <a:xfrm>
            <a:off x="6597600" y="3274010"/>
            <a:ext cx="1816500" cy="570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분석결과 및 시각화</a:t>
            </a:r>
            <a:endParaRPr b="1">
              <a:latin typeface="Do Hyeon"/>
              <a:ea typeface="Do Hyeon"/>
              <a:cs typeface="Do Hyeon"/>
              <a:sym typeface="Do Hyeon"/>
            </a:endParaRPr>
          </a:p>
        </p:txBody>
      </p:sp>
      <p:sp>
        <p:nvSpPr>
          <p:cNvPr id="178" name="Google Shape;178;p26"/>
          <p:cNvSpPr/>
          <p:nvPr/>
        </p:nvSpPr>
        <p:spPr>
          <a:xfrm>
            <a:off x="6601662" y="4264960"/>
            <a:ext cx="1816500" cy="570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활용 방안</a:t>
            </a:r>
            <a:endParaRPr b="1">
              <a:latin typeface="Do Hyeon"/>
              <a:ea typeface="Do Hyeon"/>
              <a:cs typeface="Do Hyeon"/>
              <a:sym typeface="Do Hyeon"/>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180" name="Google Shape;180;p26"/>
          <p:cNvSpPr/>
          <p:nvPr/>
        </p:nvSpPr>
        <p:spPr>
          <a:xfrm>
            <a:off x="653625" y="1528576"/>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코로나 확진자수 &amp;</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소비</a:t>
            </a:r>
            <a:endParaRPr b="1">
              <a:latin typeface="Do Hyeon"/>
              <a:ea typeface="Do Hyeon"/>
              <a:cs typeface="Do Hyeon"/>
              <a:sym typeface="Do Hyeon"/>
            </a:endParaRPr>
          </a:p>
        </p:txBody>
      </p:sp>
      <p:sp>
        <p:nvSpPr>
          <p:cNvPr id="181" name="Google Shape;181;p26"/>
          <p:cNvSpPr/>
          <p:nvPr/>
        </p:nvSpPr>
        <p:spPr>
          <a:xfrm>
            <a:off x="3538775" y="2222497"/>
            <a:ext cx="1816500" cy="66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300">
                <a:latin typeface="Do Hyeon"/>
                <a:ea typeface="Do Hyeon"/>
                <a:cs typeface="Do Hyeon"/>
                <a:sym typeface="Do Hyeon"/>
              </a:rPr>
              <a:t>코로나 전후 </a:t>
            </a:r>
            <a:endParaRPr b="1" sz="1300">
              <a:latin typeface="Do Hyeon"/>
              <a:ea typeface="Do Hyeon"/>
              <a:cs typeface="Do Hyeon"/>
              <a:sym typeface="Do Hyeon"/>
            </a:endParaRPr>
          </a:p>
          <a:p>
            <a:pPr indent="0" lvl="0" marL="0" rtl="0" algn="ctr">
              <a:spcBef>
                <a:spcPts val="0"/>
              </a:spcBef>
              <a:spcAft>
                <a:spcPts val="0"/>
              </a:spcAft>
              <a:buNone/>
            </a:pPr>
            <a:r>
              <a:rPr b="1" lang="ko" sz="1300">
                <a:latin typeface="Do Hyeon"/>
                <a:ea typeface="Do Hyeon"/>
                <a:cs typeface="Do Hyeon"/>
                <a:sym typeface="Do Hyeon"/>
              </a:rPr>
              <a:t>온라인 식품 소비 상관분석</a:t>
            </a:r>
            <a:endParaRPr b="1" sz="1300">
              <a:latin typeface="Do Hyeon"/>
              <a:ea typeface="Do Hyeon"/>
              <a:cs typeface="Do Hyeon"/>
              <a:sym typeface="Do Hyeon"/>
            </a:endParaRPr>
          </a:p>
        </p:txBody>
      </p:sp>
      <p:cxnSp>
        <p:nvCxnSpPr>
          <p:cNvPr id="182" name="Google Shape;182;p26"/>
          <p:cNvCxnSpPr/>
          <p:nvPr/>
        </p:nvCxnSpPr>
        <p:spPr>
          <a:xfrm>
            <a:off x="2470125" y="1813850"/>
            <a:ext cx="1068600" cy="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6"/>
          <p:cNvSpPr/>
          <p:nvPr/>
        </p:nvSpPr>
        <p:spPr>
          <a:xfrm>
            <a:off x="3538775" y="1528550"/>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코로나 확진자수 </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시계열 분석 </a:t>
            </a:r>
            <a:endParaRPr b="1">
              <a:latin typeface="Do Hyeon"/>
              <a:ea typeface="Do Hyeon"/>
              <a:cs typeface="Do Hyeon"/>
              <a:sym typeface="Do Hyeon"/>
            </a:endParaRPr>
          </a:p>
        </p:txBody>
      </p:sp>
      <p:cxnSp>
        <p:nvCxnSpPr>
          <p:cNvPr id="184" name="Google Shape;184;p26"/>
          <p:cNvCxnSpPr>
            <a:stCxn id="183" idx="2"/>
            <a:endCxn id="181" idx="0"/>
          </p:cNvCxnSpPr>
          <p:nvPr/>
        </p:nvCxnSpPr>
        <p:spPr>
          <a:xfrm>
            <a:off x="4447025" y="2099150"/>
            <a:ext cx="0" cy="123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6"/>
          <p:cNvCxnSpPr>
            <a:stCxn id="177" idx="2"/>
            <a:endCxn id="178" idx="0"/>
          </p:cNvCxnSpPr>
          <p:nvPr/>
        </p:nvCxnSpPr>
        <p:spPr>
          <a:xfrm>
            <a:off x="7505850" y="3844610"/>
            <a:ext cx="4200" cy="4203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6"/>
          <p:cNvSpPr/>
          <p:nvPr/>
        </p:nvSpPr>
        <p:spPr>
          <a:xfrm>
            <a:off x="653575" y="2943825"/>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성 &amp; 연령별 </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인터넷 쇼핑 이용비율</a:t>
            </a:r>
            <a:endParaRPr b="1">
              <a:latin typeface="Do Hyeon"/>
              <a:ea typeface="Do Hyeon"/>
              <a:cs typeface="Do Hyeon"/>
              <a:sym typeface="Do Hyeon"/>
            </a:endParaRPr>
          </a:p>
        </p:txBody>
      </p:sp>
      <p:cxnSp>
        <p:nvCxnSpPr>
          <p:cNvPr id="187" name="Google Shape;187;p26"/>
          <p:cNvCxnSpPr/>
          <p:nvPr/>
        </p:nvCxnSpPr>
        <p:spPr>
          <a:xfrm>
            <a:off x="2470125" y="3229125"/>
            <a:ext cx="1068600" cy="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6"/>
          <p:cNvSpPr/>
          <p:nvPr/>
        </p:nvSpPr>
        <p:spPr>
          <a:xfrm>
            <a:off x="3538775" y="2943825"/>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200">
                <a:latin typeface="Do Hyeon"/>
                <a:ea typeface="Do Hyeon"/>
                <a:cs typeface="Do Hyeon"/>
                <a:sym typeface="Do Hyeon"/>
              </a:rPr>
              <a:t>비교분석: 코로나 이후</a:t>
            </a:r>
            <a:endParaRPr b="1" sz="1200">
              <a:latin typeface="Do Hyeon"/>
              <a:ea typeface="Do Hyeon"/>
              <a:cs typeface="Do Hyeon"/>
              <a:sym typeface="Do Hyeon"/>
            </a:endParaRPr>
          </a:p>
          <a:p>
            <a:pPr indent="0" lvl="0" marL="0" rtl="0" algn="ctr">
              <a:spcBef>
                <a:spcPts val="0"/>
              </a:spcBef>
              <a:spcAft>
                <a:spcPts val="0"/>
              </a:spcAft>
              <a:buNone/>
            </a:pPr>
            <a:r>
              <a:rPr b="1" lang="ko" sz="1200">
                <a:latin typeface="Do Hyeon"/>
                <a:ea typeface="Do Hyeon"/>
                <a:cs typeface="Do Hyeon"/>
                <a:sym typeface="Do Hyeon"/>
              </a:rPr>
              <a:t>온라인 쇼핑몰 주이용층 파악</a:t>
            </a:r>
            <a:endParaRPr b="1" sz="1200">
              <a:latin typeface="Do Hyeon"/>
              <a:ea typeface="Do Hyeon"/>
              <a:cs typeface="Do Hyeon"/>
              <a:sym typeface="Do Hyeon"/>
            </a:endParaRPr>
          </a:p>
        </p:txBody>
      </p:sp>
      <p:sp>
        <p:nvSpPr>
          <p:cNvPr id="189" name="Google Shape;189;p26"/>
          <p:cNvSpPr/>
          <p:nvPr/>
        </p:nvSpPr>
        <p:spPr>
          <a:xfrm>
            <a:off x="653625" y="3596025"/>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1인가구 소비지출</a:t>
            </a:r>
            <a:endParaRPr b="1">
              <a:latin typeface="Do Hyeon"/>
              <a:ea typeface="Do Hyeon"/>
              <a:cs typeface="Do Hyeon"/>
              <a:sym typeface="Do Hyeon"/>
            </a:endParaRPr>
          </a:p>
        </p:txBody>
      </p:sp>
      <p:sp>
        <p:nvSpPr>
          <p:cNvPr id="190" name="Google Shape;190;p26"/>
          <p:cNvSpPr/>
          <p:nvPr/>
        </p:nvSpPr>
        <p:spPr>
          <a:xfrm>
            <a:off x="3538775" y="3618963"/>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300">
                <a:latin typeface="Do Hyeon"/>
                <a:ea typeface="Do Hyeon"/>
                <a:cs typeface="Do Hyeon"/>
                <a:sym typeface="Do Hyeon"/>
              </a:rPr>
              <a:t>비교분석: 코로나 이후</a:t>
            </a:r>
            <a:endParaRPr b="1" sz="1300">
              <a:latin typeface="Do Hyeon"/>
              <a:ea typeface="Do Hyeon"/>
              <a:cs typeface="Do Hyeon"/>
              <a:sym typeface="Do Hyeon"/>
            </a:endParaRPr>
          </a:p>
          <a:p>
            <a:pPr indent="0" lvl="0" marL="0" rtl="0" algn="ctr">
              <a:spcBef>
                <a:spcPts val="0"/>
              </a:spcBef>
              <a:spcAft>
                <a:spcPts val="0"/>
              </a:spcAft>
              <a:buNone/>
            </a:pPr>
            <a:r>
              <a:rPr b="1" lang="ko" sz="1300">
                <a:latin typeface="Do Hyeon"/>
                <a:ea typeface="Do Hyeon"/>
                <a:cs typeface="Do Hyeon"/>
                <a:sym typeface="Do Hyeon"/>
              </a:rPr>
              <a:t>소비지출 증가 항목 파악</a:t>
            </a:r>
            <a:endParaRPr b="1" sz="1300">
              <a:latin typeface="Do Hyeon"/>
              <a:ea typeface="Do Hyeon"/>
              <a:cs typeface="Do Hyeon"/>
              <a:sym typeface="Do Hyeon"/>
            </a:endParaRPr>
          </a:p>
        </p:txBody>
      </p:sp>
      <p:sp>
        <p:nvSpPr>
          <p:cNvPr id="191" name="Google Shape;191;p26"/>
          <p:cNvSpPr/>
          <p:nvPr/>
        </p:nvSpPr>
        <p:spPr>
          <a:xfrm>
            <a:off x="653575" y="4248225"/>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Do Hyeon"/>
                <a:ea typeface="Do Hyeon"/>
                <a:cs typeface="Do Hyeon"/>
                <a:sym typeface="Do Hyeon"/>
              </a:rPr>
              <a:t>가공식품 품목별</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지출액</a:t>
            </a:r>
            <a:endParaRPr b="1">
              <a:latin typeface="Do Hyeon"/>
              <a:ea typeface="Do Hyeon"/>
              <a:cs typeface="Do Hyeon"/>
              <a:sym typeface="Do Hyeon"/>
            </a:endParaRPr>
          </a:p>
        </p:txBody>
      </p:sp>
      <p:cxnSp>
        <p:nvCxnSpPr>
          <p:cNvPr id="192" name="Google Shape;192;p26"/>
          <p:cNvCxnSpPr/>
          <p:nvPr/>
        </p:nvCxnSpPr>
        <p:spPr>
          <a:xfrm>
            <a:off x="2470125" y="3881325"/>
            <a:ext cx="1068600" cy="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6"/>
          <p:cNvCxnSpPr/>
          <p:nvPr/>
        </p:nvCxnSpPr>
        <p:spPr>
          <a:xfrm>
            <a:off x="2470125" y="4533525"/>
            <a:ext cx="10686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6"/>
          <p:cNvSpPr/>
          <p:nvPr/>
        </p:nvSpPr>
        <p:spPr>
          <a:xfrm>
            <a:off x="3538775" y="4264938"/>
            <a:ext cx="1816500" cy="57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300">
                <a:latin typeface="Do Hyeon"/>
                <a:ea typeface="Do Hyeon"/>
                <a:cs typeface="Do Hyeon"/>
                <a:sym typeface="Do Hyeon"/>
              </a:rPr>
              <a:t>비교분석: 코로나 이후</a:t>
            </a:r>
            <a:endParaRPr b="1" sz="1300">
              <a:latin typeface="Do Hyeon"/>
              <a:ea typeface="Do Hyeon"/>
              <a:cs typeface="Do Hyeon"/>
              <a:sym typeface="Do Hyeon"/>
            </a:endParaRPr>
          </a:p>
          <a:p>
            <a:pPr indent="0" lvl="0" marL="0" rtl="0" algn="ctr">
              <a:spcBef>
                <a:spcPts val="0"/>
              </a:spcBef>
              <a:spcAft>
                <a:spcPts val="0"/>
              </a:spcAft>
              <a:buNone/>
            </a:pPr>
            <a:r>
              <a:rPr b="1" lang="ko" sz="1300">
                <a:latin typeface="Do Hyeon"/>
                <a:ea typeface="Do Hyeon"/>
                <a:cs typeface="Do Hyeon"/>
                <a:sym typeface="Do Hyeon"/>
              </a:rPr>
              <a:t>지출액 증가 항목 파악</a:t>
            </a:r>
            <a:endParaRPr b="1" sz="1300">
              <a:latin typeface="Do Hyeon"/>
              <a:ea typeface="Do Hyeon"/>
              <a:cs typeface="Do Hyeon"/>
              <a:sym typeface="Do Hyeon"/>
            </a:endParaRPr>
          </a:p>
        </p:txBody>
      </p:sp>
      <p:cxnSp>
        <p:nvCxnSpPr>
          <p:cNvPr id="195" name="Google Shape;195;p26"/>
          <p:cNvCxnSpPr>
            <a:stCxn id="181" idx="3"/>
            <a:endCxn id="188" idx="3"/>
          </p:cNvCxnSpPr>
          <p:nvPr/>
        </p:nvCxnSpPr>
        <p:spPr>
          <a:xfrm>
            <a:off x="5355275" y="2552797"/>
            <a:ext cx="600" cy="676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96" name="Google Shape;196;p26"/>
          <p:cNvCxnSpPr/>
          <p:nvPr/>
        </p:nvCxnSpPr>
        <p:spPr>
          <a:xfrm>
            <a:off x="5355275" y="3235922"/>
            <a:ext cx="600" cy="676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97" name="Google Shape;197;p26"/>
          <p:cNvCxnSpPr/>
          <p:nvPr/>
        </p:nvCxnSpPr>
        <p:spPr>
          <a:xfrm>
            <a:off x="5355275" y="3919047"/>
            <a:ext cx="600" cy="676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98" name="Google Shape;198;p26"/>
          <p:cNvCxnSpPr>
            <a:endCxn id="177" idx="1"/>
          </p:cNvCxnSpPr>
          <p:nvPr/>
        </p:nvCxnSpPr>
        <p:spPr>
          <a:xfrm flipH="1" rot="10800000">
            <a:off x="5586000" y="3559310"/>
            <a:ext cx="1011600" cy="1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03" name="Google Shape;203;p27"/>
          <p:cNvSpPr txBox="1">
            <a:spLocks noGrp="1"/>
          </p:cNvSpPr>
          <p:nvPr>
            <p:ph type="title" idx="0"/>
          </p:nvPr>
        </p:nvSpPr>
        <p:spPr>
          <a:xfrm>
            <a:off x="304800" y="309350"/>
            <a:ext cx="3681254"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Part2. 분석 과정</a:t>
            </a:r>
            <a:endParaRPr>
              <a:latin typeface="Do Hyeon"/>
              <a:ea typeface="Do Hyeon"/>
              <a:cs typeface="Do Hyeon"/>
              <a:sym typeface="Do Hyeon"/>
            </a:endParaRPr>
          </a:p>
        </p:txBody>
      </p:sp>
      <p:sp>
        <p:nvSpPr>
          <p:cNvPr id="204" name="Google Shape;204;p27"/>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15</a:t>
            </a:fld>
            <a:endParaRPr lang="en-US"/>
          </a:p>
        </p:txBody>
      </p:sp>
      <p:sp>
        <p:nvSpPr>
          <p:cNvPr id="205" name="Google Shape;205;p27"/>
          <p:cNvSpPr txBox="1"/>
          <p:nvPr/>
        </p:nvSpPr>
        <p:spPr>
          <a:xfrm>
            <a:off x="452075" y="1034488"/>
            <a:ext cx="5097900" cy="4311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sz="1600" b="1">
                <a:latin typeface="Do Hyeon"/>
                <a:ea typeface="Do Hyeon"/>
                <a:cs typeface="Do Hyeon"/>
                <a:sym typeface="Do Hyeon"/>
              </a:rPr>
              <a:t>코로나 유행기를 N차로 나누어 각 시기마다의 온라인 매출 파악</a:t>
            </a:r>
            <a:endParaRPr sz="1200" b="1">
              <a:latin typeface="Do Hyeon"/>
              <a:ea typeface="Do Hyeon"/>
              <a:cs typeface="Do Hyeon"/>
              <a:sym typeface="Do Hyeon"/>
            </a:endParaRPr>
          </a:p>
        </p:txBody>
      </p:sp>
      <p:cxnSp>
        <p:nvCxnSpPr>
          <p:cNvPr id="206" name="Google Shape;206;p27"/>
          <p:cNvCxnSpPr/>
          <p:nvPr/>
        </p:nvCxnSpPr>
        <p:spPr>
          <a:xfrm>
            <a:off x="1270725" y="3955125"/>
            <a:ext cx="6488700" cy="7200"/>
          </a:xfrm>
          <a:prstGeom prst="straightConnector1">
            <a:avLst/>
          </a:prstGeom>
          <a:noFill/>
          <a:ln w="76200" cap="flat" cmpd="sng">
            <a:solidFill>
              <a:schemeClr val="dk2"/>
            </a:solidFill>
            <a:prstDash val="solid"/>
            <a:round/>
            <a:headEnd w="med" len="med"/>
            <a:tailEnd w="med" len="med"/>
          </a:ln>
        </p:spPr>
      </p:cxnSp>
      <p:sp>
        <p:nvSpPr>
          <p:cNvPr id="207" name="Google Shape;207;p27"/>
          <p:cNvSpPr txBox="1"/>
          <p:nvPr/>
        </p:nvSpPr>
        <p:spPr>
          <a:xfrm>
            <a:off x="7069425" y="4101675"/>
            <a:ext cx="805200" cy="3693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200" b="1">
                <a:latin typeface="Do Hyeon"/>
                <a:ea typeface="Do Hyeon"/>
                <a:cs typeface="Do Hyeon"/>
                <a:sym typeface="Do Hyeon"/>
              </a:rPr>
              <a:t>~ 현재</a:t>
            </a:r>
            <a:endParaRPr sz="1000"/>
          </a:p>
        </p:txBody>
      </p:sp>
      <p:sp>
        <p:nvSpPr>
          <p:cNvPr id="208" name="Google Shape;208;p27"/>
          <p:cNvSpPr txBox="1"/>
          <p:nvPr/>
        </p:nvSpPr>
        <p:spPr>
          <a:xfrm>
            <a:off x="1474275" y="4070775"/>
            <a:ext cx="8052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2월 29일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1차 유행기</a:t>
            </a:r>
            <a:endParaRPr sz="1000" b="1">
              <a:latin typeface="Do Hyeon"/>
              <a:ea typeface="Do Hyeon"/>
              <a:cs typeface="Do Hyeon"/>
              <a:sym typeface="Do Hyeon"/>
            </a:endParaRPr>
          </a:p>
        </p:txBody>
      </p:sp>
      <p:sp>
        <p:nvSpPr>
          <p:cNvPr id="209" name="Google Shape;209;p27"/>
          <p:cNvSpPr txBox="1"/>
          <p:nvPr/>
        </p:nvSpPr>
        <p:spPr>
          <a:xfrm>
            <a:off x="3088425" y="4070775"/>
            <a:ext cx="8052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8월 27일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2차 유행기</a:t>
            </a:r>
            <a:endParaRPr sz="1000" b="1">
              <a:latin typeface="Do Hyeon"/>
              <a:ea typeface="Do Hyeon"/>
              <a:cs typeface="Do Hyeon"/>
              <a:sym typeface="Do Hyeon"/>
            </a:endParaRPr>
          </a:p>
        </p:txBody>
      </p:sp>
      <p:sp>
        <p:nvSpPr>
          <p:cNvPr id="210" name="Google Shape;210;p27"/>
          <p:cNvSpPr txBox="1"/>
          <p:nvPr/>
        </p:nvSpPr>
        <p:spPr>
          <a:xfrm>
            <a:off x="4112475" y="4070775"/>
            <a:ext cx="8052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12월 25일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3차 유행기</a:t>
            </a:r>
            <a:endParaRPr sz="1000" b="1">
              <a:latin typeface="Do Hyeon"/>
              <a:ea typeface="Do Hyeon"/>
              <a:cs typeface="Do Hyeon"/>
              <a:sym typeface="Do Hyeon"/>
            </a:endParaRPr>
          </a:p>
        </p:txBody>
      </p:sp>
      <p:sp>
        <p:nvSpPr>
          <p:cNvPr id="211" name="Google Shape;211;p27"/>
          <p:cNvSpPr txBox="1"/>
          <p:nvPr/>
        </p:nvSpPr>
        <p:spPr>
          <a:xfrm>
            <a:off x="5927950" y="4070775"/>
            <a:ext cx="8052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7월 6일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4차 유행기</a:t>
            </a:r>
            <a:endParaRPr sz="1000" b="1">
              <a:latin typeface="Do Hyeon"/>
              <a:ea typeface="Do Hyeon"/>
              <a:cs typeface="Do Hyeon"/>
              <a:sym typeface="Do Hyeon"/>
            </a:endParaRPr>
          </a:p>
        </p:txBody>
      </p:sp>
      <p:sp>
        <p:nvSpPr>
          <p:cNvPr id="212" name="Google Shape;212;p27"/>
          <p:cNvSpPr txBox="1"/>
          <p:nvPr/>
        </p:nvSpPr>
        <p:spPr>
          <a:xfrm>
            <a:off x="5177725" y="1096300"/>
            <a:ext cx="3000000" cy="3693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sz="1200" b="1">
                <a:latin typeface="Do Hyeon"/>
                <a:ea typeface="Do Hyeon"/>
                <a:cs typeface="Do Hyeon"/>
                <a:sym typeface="Do Hyeon"/>
              </a:rPr>
              <a:t>(같은 기간 내 최다 확진자 수 기준)</a:t>
            </a:r>
            <a:endParaRPr/>
          </a:p>
        </p:txBody>
      </p:sp>
      <p:pic>
        <p:nvPicPr>
          <p:cNvPr id="213" name="Google Shape;213;p27"/>
          <p:cNvPicPr/>
          <p:nvPr/>
        </p:nvPicPr>
        <p:blipFill rotWithShape="1">
          <a:blip r:embed="rId3">
            <a:alphaModFix/>
          </a:blip>
          <a:srcRect l="3370" r="3230" b="9670"/>
          <a:stretch>
            <a:fillRect/>
          </a:stretch>
        </p:blipFill>
        <p:spPr>
          <a:xfrm>
            <a:off x="1290500" y="1869375"/>
            <a:ext cx="6470276" cy="2085750"/>
          </a:xfrm>
          <a:prstGeom prst="rect">
            <a:avLst/>
          </a:prstGeom>
          <a:noFill/>
          <a:ln>
            <a:noFill/>
          </a:ln>
        </p:spPr>
      </p:pic>
      <p:pic>
        <p:nvPicPr>
          <p:cNvPr id="214" name="Google Shape;214;p27"/>
          <p:cNvPicPr/>
          <p:nvPr/>
        </p:nvPicPr>
        <p:blipFill rotWithShape="1">
          <a:blip r:embed="rId4">
            <a:alphaModFix/>
          </a:blip>
          <a:srcRect l="24330" r="6090" b="15010"/>
          <a:stretch>
            <a:fillRect/>
          </a:stretch>
        </p:blipFill>
        <p:spPr>
          <a:xfrm>
            <a:off x="2869778" y="1869375"/>
            <a:ext cx="4890996" cy="2076225"/>
          </a:xfrm>
          <a:prstGeom prst="rect">
            <a:avLst/>
          </a:prstGeom>
          <a:noFill/>
          <a:ln>
            <a:noFill/>
          </a:ln>
        </p:spPr>
      </p:pic>
      <p:cxnSp>
        <p:nvCxnSpPr>
          <p:cNvPr id="215" name="Google Shape;215;p27"/>
          <p:cNvCxnSpPr/>
          <p:nvPr/>
        </p:nvCxnSpPr>
        <p:spPr>
          <a:xfrm>
            <a:off x="1876875" y="2238425"/>
            <a:ext cx="0" cy="1757100"/>
          </a:xfrm>
          <a:prstGeom prst="straightConnector1">
            <a:avLst/>
          </a:prstGeom>
          <a:noFill/>
          <a:ln w="9525" cap="flat" cmpd="sng">
            <a:solidFill>
              <a:schemeClr val="dk2"/>
            </a:solidFill>
            <a:prstDash val="solid"/>
            <a:round/>
            <a:headEnd w="med" len="med"/>
            <a:tailEnd w="med" len="med"/>
          </a:ln>
        </p:spPr>
      </p:cxnSp>
      <p:cxnSp>
        <p:nvCxnSpPr>
          <p:cNvPr id="216" name="Google Shape;216;p27"/>
          <p:cNvCxnSpPr/>
          <p:nvPr/>
        </p:nvCxnSpPr>
        <p:spPr>
          <a:xfrm>
            <a:off x="3453925" y="2238500"/>
            <a:ext cx="0" cy="1757100"/>
          </a:xfrm>
          <a:prstGeom prst="straightConnector1">
            <a:avLst/>
          </a:prstGeom>
          <a:noFill/>
          <a:ln w="9525" cap="flat" cmpd="sng">
            <a:solidFill>
              <a:schemeClr val="dk2"/>
            </a:solidFill>
            <a:prstDash val="solid"/>
            <a:round/>
            <a:headEnd w="med" len="med"/>
            <a:tailEnd w="med" len="med"/>
          </a:ln>
        </p:spPr>
      </p:cxnSp>
      <p:cxnSp>
        <p:nvCxnSpPr>
          <p:cNvPr id="217" name="Google Shape;217;p27"/>
          <p:cNvCxnSpPr/>
          <p:nvPr/>
        </p:nvCxnSpPr>
        <p:spPr>
          <a:xfrm>
            <a:off x="4515075" y="2238500"/>
            <a:ext cx="0" cy="1757100"/>
          </a:xfrm>
          <a:prstGeom prst="straightConnector1">
            <a:avLst/>
          </a:prstGeom>
          <a:noFill/>
          <a:ln w="9525" cap="flat" cmpd="sng">
            <a:solidFill>
              <a:schemeClr val="dk2"/>
            </a:solidFill>
            <a:prstDash val="solid"/>
            <a:round/>
            <a:headEnd w="med" len="med"/>
            <a:tailEnd w="med" len="med"/>
          </a:ln>
        </p:spPr>
      </p:cxnSp>
      <p:cxnSp>
        <p:nvCxnSpPr>
          <p:cNvPr id="218" name="Google Shape;218;p27"/>
          <p:cNvCxnSpPr/>
          <p:nvPr/>
        </p:nvCxnSpPr>
        <p:spPr>
          <a:xfrm>
            <a:off x="6330550" y="2238425"/>
            <a:ext cx="0" cy="1757100"/>
          </a:xfrm>
          <a:prstGeom prst="straightConnector1">
            <a:avLst/>
          </a:prstGeom>
          <a:noFill/>
          <a:ln w="9525" cap="flat" cmpd="sng">
            <a:solidFill>
              <a:schemeClr val="dk2"/>
            </a:solidFill>
            <a:prstDash val="solid"/>
            <a:round/>
            <a:headEnd w="med" len="med"/>
            <a:tailEnd w="med" len="med"/>
          </a:ln>
        </p:spPr>
      </p:cxnSp>
      <p:cxnSp>
        <p:nvCxnSpPr>
          <p:cNvPr id="219" name="Google Shape;219;p27"/>
          <p:cNvCxnSpPr/>
          <p:nvPr/>
        </p:nvCxnSpPr>
        <p:spPr>
          <a:xfrm>
            <a:off x="7254700" y="2231825"/>
            <a:ext cx="0" cy="1757100"/>
          </a:xfrm>
          <a:prstGeom prst="straightConnector1">
            <a:avLst/>
          </a:prstGeom>
          <a:noFill/>
          <a:ln w="9525" cap="flat" cmpd="sng">
            <a:solidFill>
              <a:schemeClr val="dk2"/>
            </a:solidFill>
            <a:prstDash val="solid"/>
            <a:round/>
            <a:headEnd w="med" len="med"/>
            <a:tailEnd w="med" len="med"/>
          </a:ln>
        </p:spPr>
      </p:cxnSp>
      <p:sp>
        <p:nvSpPr>
          <p:cNvPr id="220" name="Google Shape;220;p27"/>
          <p:cNvSpPr/>
          <p:nvPr/>
        </p:nvSpPr>
        <p:spPr>
          <a:xfrm>
            <a:off x="3453925" y="2231950"/>
            <a:ext cx="880500" cy="17571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221" name="Google Shape;221;p27"/>
          <p:cNvSpPr/>
          <p:nvPr/>
        </p:nvSpPr>
        <p:spPr>
          <a:xfrm>
            <a:off x="1774850" y="2238500"/>
            <a:ext cx="805200" cy="17571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222" name="Google Shape;222;p27"/>
          <p:cNvSpPr/>
          <p:nvPr/>
        </p:nvSpPr>
        <p:spPr>
          <a:xfrm>
            <a:off x="4515075" y="2238500"/>
            <a:ext cx="1616400" cy="17571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223" name="Google Shape;223;p27"/>
          <p:cNvSpPr/>
          <p:nvPr/>
        </p:nvSpPr>
        <p:spPr>
          <a:xfrm>
            <a:off x="6326125" y="2238500"/>
            <a:ext cx="703200" cy="17571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224" name="Google Shape;224;p27"/>
          <p:cNvSpPr/>
          <p:nvPr/>
        </p:nvSpPr>
        <p:spPr>
          <a:xfrm>
            <a:off x="7254700" y="2238425"/>
            <a:ext cx="451200" cy="17571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Part3. 분석 과정</a:t>
            </a:r>
            <a:endParaRPr>
              <a:latin typeface="Do Hyeon"/>
              <a:ea typeface="Do Hyeon"/>
              <a:cs typeface="Do Hyeon"/>
              <a:sym typeface="Do Hyeon"/>
            </a:endParaRPr>
          </a:p>
        </p:txBody>
      </p:sp>
      <p:sp>
        <p:nvSpPr>
          <p:cNvPr id="230" name="Google Shape;23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231" name="Google Shape;231;p28"/>
          <p:cNvSpPr txBox="1"/>
          <p:nvPr/>
        </p:nvSpPr>
        <p:spPr>
          <a:xfrm>
            <a:off x="630625" y="1121775"/>
            <a:ext cx="4094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&lt;상관분석 수행시&gt;</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통제변인 설정</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분석시점 : 2019 1분기 ~ 2021 4분기</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n차로 코로나 유행기 구분 (한달 간격)</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독립변수 선정</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분석시점 이내 전체 코로나 확진자 수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가구원수별 가구당 월평균 가계수지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종속변수 선정</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온라인 식품 소비액</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232" name="Google Shape;232;p28"/>
          <p:cNvSpPr txBox="1"/>
          <p:nvPr/>
        </p:nvSpPr>
        <p:spPr>
          <a:xfrm>
            <a:off x="4725025" y="1552725"/>
            <a:ext cx="369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데이터 전처리</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데이터 결측치 처리: NULL, - 값을 0으로 변환</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문자열 데이터는 as.numeric 함수를 이용해 실수로 변환</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boxplot을 활용해 정상범위를 벗어난 이상치 확인</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유의미한 이상치는 제거하지 않음</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코로나 전후 비교분석 및 상관분석 시각화</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Part3. 분석 과정</a:t>
            </a:r>
            <a:endParaRPr>
              <a:latin typeface="Do Hyeon"/>
              <a:ea typeface="Do Hyeon"/>
              <a:cs typeface="Do Hyeon"/>
              <a:sym typeface="Do Hyeon"/>
            </a:endParaRPr>
          </a:p>
        </p:txBody>
      </p:sp>
      <p:sp>
        <p:nvSpPr>
          <p:cNvPr id="238" name="Google Shape;23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239" name="Google Shape;239;p29"/>
          <p:cNvSpPr txBox="1"/>
          <p:nvPr/>
        </p:nvSpPr>
        <p:spPr>
          <a:xfrm>
            <a:off x="688025" y="1323150"/>
            <a:ext cx="79155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 Hyeon"/>
              <a:buAutoNum type="arabicPeriod"/>
            </a:pPr>
            <a:r>
              <a:rPr b="1" lang="ko">
                <a:latin typeface="Do Hyeon"/>
                <a:ea typeface="Do Hyeon"/>
                <a:cs typeface="Do Hyeon"/>
                <a:sym typeface="Do Hyeon"/>
              </a:rPr>
              <a:t>코로나 확진자 수 </a:t>
            </a:r>
            <a:r>
              <a:rPr b="1" lang="ko">
                <a:latin typeface="Do Hyeon"/>
                <a:ea typeface="Do Hyeon"/>
                <a:cs typeface="Do Hyeon"/>
                <a:sym typeface="Do Hyeon"/>
              </a:rPr>
              <a:t>시계열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공공데이터포털에서 오픈 API를 활용하여 POSTMAN으로 코로나 확진자 수 XML데이터 다운로드</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XML-&gt;CSV파일로 변환함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시계열 자료의 분해방법 : 승법 시계열 분해모형 -&gt;추세요인, 계절요인, 순환요인, 불규칙요인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317500" lvl="0" marL="457200" rtl="0" algn="l">
              <a:spcBef>
                <a:spcPts val="0"/>
              </a:spcBef>
              <a:spcAft>
                <a:spcPts val="0"/>
              </a:spcAft>
              <a:buSzPts val="1400"/>
              <a:buFont typeface="Do Hyeon"/>
              <a:buAutoNum type="arabicPeriod"/>
            </a:pPr>
            <a:r>
              <a:rPr b="1" lang="ko">
                <a:latin typeface="Do Hyeon"/>
                <a:ea typeface="Do Hyeon"/>
                <a:cs typeface="Do Hyeon"/>
                <a:sym typeface="Do Hyeon"/>
              </a:rPr>
              <a:t>코로나 확진자 수와 온라인쇼핑몰 가공식품(음식료품, 움식서비스(=배달서비스))거래액 상관분석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전후 온라인 가공식품(음식료품, 음식서비스) 거래액증가 추세 비교분석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확진자 수와 온라인 가공식품 거래액간 상관계수 산출</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n차 유행기별 온라인 가공식품 거래액 비교 분석</a:t>
            </a:r>
            <a:endParaRPr b="1">
              <a:latin typeface="Do Hyeon"/>
              <a:ea typeface="Do Hyeon"/>
              <a:cs typeface="Do Hyeon"/>
              <a:sym typeface="Do Hyeon"/>
            </a:endParaRPr>
          </a:p>
          <a:p>
            <a:pPr indent="0" lvl="0" marL="45720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Part3. 분석 과정</a:t>
            </a:r>
            <a:endParaRPr>
              <a:latin typeface="Do Hyeon"/>
              <a:ea typeface="Do Hyeon"/>
              <a:cs typeface="Do Hyeon"/>
              <a:sym typeface="Do Hyeon"/>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246" name="Google Shape;246;p30"/>
          <p:cNvSpPr txBox="1"/>
          <p:nvPr/>
        </p:nvSpPr>
        <p:spPr>
          <a:xfrm>
            <a:off x="688025" y="1323150"/>
            <a:ext cx="7915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 </a:t>
            </a:r>
            <a:r>
              <a:rPr b="1" lang="ko">
                <a:latin typeface="Do Hyeon"/>
                <a:ea typeface="Do Hyeon"/>
                <a:cs typeface="Do Hyeon"/>
                <a:sym typeface="Do Hyeon"/>
              </a:rPr>
              <a:t>3</a:t>
            </a:r>
            <a:r>
              <a:rPr b="1" lang="ko">
                <a:latin typeface="Do Hyeon"/>
                <a:ea typeface="Do Hyeon"/>
                <a:cs typeface="Do Hyeon"/>
                <a:sym typeface="Do Hyeon"/>
              </a:rPr>
              <a:t>. 코로나 전후 온라인으로 식품을 구매하는 장소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전후 1인가구가 주로 이용하는 온라인 쇼핑몰 유형 파악</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4. 코로나 전후 온라인 가공식품 구입 변화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전후 1인가구의 온라인 가공식품 구입변화 확인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5. 코로나 전후 지출액 기준 온라인으로 많이 구입하는 가공식품 품목군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코로나 전후 1인가구 구입비중 증가 세부항목 파악</a:t>
            </a:r>
            <a:endParaRPr b="1">
              <a:latin typeface="Do Hyeon"/>
              <a:ea typeface="Do Hyeon"/>
              <a:cs typeface="Do Hyeon"/>
              <a:sym typeface="Do Hyeon"/>
            </a:endParaRPr>
          </a:p>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월평균 가구소득 범위별로 구입비중 증가 세부항목 파악</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=&gt; 1인가구를 위한 상품군 선정</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분석결과 및 시각화</a:t>
            </a:r>
            <a:endParaRPr sz="2800">
              <a:latin typeface="Do Hyeon"/>
              <a:ea typeface="Do Hyeon"/>
              <a:cs typeface="Do Hyeon"/>
              <a:sym typeface="Do Hyeon"/>
            </a:endParaRPr>
          </a:p>
        </p:txBody>
      </p:sp>
      <p:sp>
        <p:nvSpPr>
          <p:cNvPr id="252" name="Google Shape;2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발표 목차</a:t>
            </a:r>
            <a:endParaRPr>
              <a:latin typeface="Do Hyeon"/>
              <a:ea typeface="Do Hyeon"/>
              <a:cs typeface="Do Hyeon"/>
              <a:sym typeface="Do Hyeon"/>
            </a:endParaRPr>
          </a:p>
        </p:txBody>
      </p:sp>
      <p:sp>
        <p:nvSpPr>
          <p:cNvPr id="65" name="Google Shape;65;p14"/>
          <p:cNvSpPr txBox="1"/>
          <p:nvPr>
            <p:ph idx="1" type="body"/>
          </p:nvPr>
        </p:nvSpPr>
        <p:spPr>
          <a:xfrm>
            <a:off x="1938650" y="1250575"/>
            <a:ext cx="42603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1. 분석 배경 및 기획의도</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2. 분석 목표</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3. 분석 과정 및 데이터 목록</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4. 분석결과 및 시각화</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5. 분석결과 활용방안 및 향후계획</a:t>
            </a:r>
            <a:endParaRPr b="1">
              <a:solidFill>
                <a:schemeClr val="accent1"/>
              </a:solidFill>
              <a:latin typeface="Do Hyeon"/>
              <a:ea typeface="Do Hyeon"/>
              <a:cs typeface="Do Hyeon"/>
              <a:sym typeface="Do Hyeon"/>
            </a:endParaRPr>
          </a:p>
          <a:p>
            <a:pPr indent="0" lvl="0" marL="0" rtl="0" algn="l">
              <a:spcBef>
                <a:spcPts val="1200"/>
              </a:spcBef>
              <a:spcAft>
                <a:spcPts val="1200"/>
              </a:spcAft>
              <a:buNone/>
            </a:pPr>
            <a:r>
              <a:t/>
            </a:r>
            <a:endParaRPr b="1">
              <a:solidFill>
                <a:schemeClr val="accent1"/>
              </a:solidFill>
              <a:latin typeface="Do Hyeon"/>
              <a:ea typeface="Do Hyeon"/>
              <a:cs typeface="Do Hyeon"/>
              <a:sym typeface="Do Hyeon"/>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57" name="Google Shape;257;p32"/>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20</a:t>
            </a:fld>
            <a:endParaRPr lang="en-US"/>
          </a:p>
        </p:txBody>
      </p:sp>
      <p:sp>
        <p:nvSpPr>
          <p:cNvPr id="258" name="Google Shape;258;p32"/>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259" name="Google Shape;259;p32"/>
          <p:cNvPicPr/>
          <p:nvPr/>
        </p:nvPicPr>
        <p:blipFill rotWithShape="1">
          <a:blip r:embed="rId3">
            <a:alphaModFix/>
          </a:blip>
          <a:stretch>
            <a:fillRect/>
          </a:stretch>
        </p:blipFill>
        <p:spPr>
          <a:xfrm>
            <a:off x="1219000" y="1324425"/>
            <a:ext cx="6513926" cy="3665751"/>
          </a:xfrm>
          <a:prstGeom prst="rect">
            <a:avLst/>
          </a:prstGeom>
          <a:noFill/>
          <a:ln>
            <a:noFill/>
          </a:ln>
        </p:spPr>
      </p:pic>
      <p:sp>
        <p:nvSpPr>
          <p:cNvPr id="260" name="Google Shape;260;p32"/>
          <p:cNvSpPr txBox="1"/>
          <p:nvPr/>
        </p:nvSpPr>
        <p:spPr>
          <a:xfrm>
            <a:off x="699125" y="935350"/>
            <a:ext cx="7915500" cy="124205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1.</a:t>
            </a:r>
            <a:r>
              <a:rPr lang="ko-KR" altLang="en-US" b="1">
                <a:latin typeface="Do Hyeon"/>
                <a:ea typeface="Do Hyeon"/>
                <a:cs typeface="Do Hyeon"/>
                <a:sym typeface="Do Hyeon"/>
              </a:rPr>
              <a:t> </a:t>
            </a:r>
            <a:r>
              <a:rPr lang="ko" b="1">
                <a:latin typeface="Do Hyeon"/>
                <a:ea typeface="Do Hyeon"/>
                <a:cs typeface="Do Hyeon"/>
                <a:sym typeface="Do Hyeon"/>
              </a:rPr>
              <a:t>온라인 쇼핑몰 상품군별 거래액 (2019-2021) 코로나 발생 전후 분석 결과 및 시각화</a:t>
            </a:r>
            <a:endParaRPr lang="ko" b="1">
              <a:latin typeface="Do Hyeon"/>
              <a:ea typeface="Do Hyeon"/>
              <a:cs typeface="Do Hyeon"/>
              <a:sym typeface="Do Hyeon"/>
            </a:endParaRPr>
          </a:p>
          <a:p>
            <a:pPr marL="45720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261" name="Google Shape;261;p32"/>
          <p:cNvSpPr txBox="1"/>
          <p:nvPr/>
        </p:nvSpPr>
        <p:spPr>
          <a:xfrm>
            <a:off x="7088250" y="3857725"/>
            <a:ext cx="1932900" cy="7389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200" b="1">
                <a:latin typeface="Do Hyeon"/>
                <a:ea typeface="Do Hyeon"/>
                <a:cs typeface="Do Hyeon"/>
                <a:sym typeface="Do Hyeon"/>
              </a:rPr>
              <a:t>코로나 전후 온라인 쇼핑몰 가공식품 거래액 비교분석 세부내용은 첨부자료[4-1] 참고</a:t>
            </a:r>
            <a:endParaRPr sz="1200">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66" name="Google Shape;266;p33"/>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21</a:t>
            </a:fld>
            <a:endParaRPr lang="en-US"/>
          </a:p>
        </p:txBody>
      </p:sp>
      <p:sp>
        <p:nvSpPr>
          <p:cNvPr id="267" name="Google Shape;267;p33"/>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268" name="Google Shape;268;p33"/>
          <p:cNvSpPr txBox="1"/>
          <p:nvPr/>
        </p:nvSpPr>
        <p:spPr>
          <a:xfrm>
            <a:off x="699125" y="935350"/>
            <a:ext cx="7915500" cy="124205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1.</a:t>
            </a:r>
            <a:r>
              <a:rPr lang="ko-KR" altLang="en-US" b="1">
                <a:latin typeface="Do Hyeon"/>
                <a:ea typeface="Do Hyeon"/>
                <a:cs typeface="Do Hyeon"/>
                <a:sym typeface="Do Hyeon"/>
              </a:rPr>
              <a:t> </a:t>
            </a:r>
            <a:r>
              <a:rPr lang="ko" b="1">
                <a:latin typeface="Do Hyeon"/>
                <a:ea typeface="Do Hyeon"/>
                <a:cs typeface="Do Hyeon"/>
                <a:sym typeface="Do Hyeon"/>
              </a:rPr>
              <a:t>온라인 쇼핑몰 상품군별 거래액 (2017-2021) 코로나 발생 전후 추세 비교분석 / 시각화</a:t>
            </a:r>
            <a:endParaRPr lang="ko" b="1">
              <a:latin typeface="Do Hyeon"/>
              <a:ea typeface="Do Hyeon"/>
              <a:cs typeface="Do Hyeon"/>
              <a:sym typeface="Do Hyeon"/>
            </a:endParaRPr>
          </a:p>
          <a:p>
            <a:pPr marL="45720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pic>
        <p:nvPicPr>
          <p:cNvPr id="269" name="Google Shape;269;p33"/>
          <p:cNvPicPr/>
          <p:nvPr/>
        </p:nvPicPr>
        <p:blipFill rotWithShape="1">
          <a:blip r:embed="rId3">
            <a:alphaModFix/>
          </a:blip>
          <a:stretch>
            <a:fillRect/>
          </a:stretch>
        </p:blipFill>
        <p:spPr>
          <a:xfrm>
            <a:off x="228600" y="1280500"/>
            <a:ext cx="4355125" cy="1866482"/>
          </a:xfrm>
          <a:prstGeom prst="rect">
            <a:avLst/>
          </a:prstGeom>
          <a:noFill/>
          <a:ln>
            <a:noFill/>
          </a:ln>
        </p:spPr>
      </p:pic>
      <p:pic>
        <p:nvPicPr>
          <p:cNvPr id="270" name="Google Shape;270;p33"/>
          <p:cNvPicPr/>
          <p:nvPr/>
        </p:nvPicPr>
        <p:blipFill rotWithShape="1">
          <a:blip r:embed="rId4">
            <a:alphaModFix/>
          </a:blip>
          <a:stretch>
            <a:fillRect/>
          </a:stretch>
        </p:blipFill>
        <p:spPr>
          <a:xfrm>
            <a:off x="206563" y="3146975"/>
            <a:ext cx="4399200" cy="1885371"/>
          </a:xfrm>
          <a:prstGeom prst="rect">
            <a:avLst/>
          </a:prstGeom>
          <a:noFill/>
          <a:ln>
            <a:noFill/>
          </a:ln>
        </p:spPr>
      </p:pic>
      <p:pic>
        <p:nvPicPr>
          <p:cNvPr id="271" name="Google Shape;271;p33"/>
          <p:cNvPicPr/>
          <p:nvPr/>
        </p:nvPicPr>
        <p:blipFill rotWithShape="1">
          <a:blip r:embed="rId5">
            <a:alphaModFix/>
          </a:blip>
          <a:stretch>
            <a:fillRect/>
          </a:stretch>
        </p:blipFill>
        <p:spPr>
          <a:xfrm>
            <a:off x="4583725" y="2157150"/>
            <a:ext cx="4526050" cy="1939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76" name="Google Shape;276;p34"/>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22</a:t>
            </a:fld>
            <a:endParaRPr lang="en-US"/>
          </a:p>
        </p:txBody>
      </p:sp>
      <p:sp>
        <p:nvSpPr>
          <p:cNvPr id="277" name="Google Shape;277;p34"/>
          <p:cNvSpPr txBox="1"/>
          <p:nvPr/>
        </p:nvSpPr>
        <p:spPr>
          <a:xfrm>
            <a:off x="688025" y="1057550"/>
            <a:ext cx="7915500" cy="124367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1.</a:t>
            </a:r>
            <a:r>
              <a:rPr lang="ko-KR" altLang="en-US" b="1">
                <a:latin typeface="Do Hyeon"/>
                <a:ea typeface="Do Hyeon"/>
                <a:cs typeface="Do Hyeon"/>
                <a:sym typeface="Do Hyeon"/>
              </a:rPr>
              <a:t> </a:t>
            </a:r>
            <a:r>
              <a:rPr lang="ko" b="1">
                <a:latin typeface="Do Hyeon"/>
                <a:ea typeface="Do Hyeon"/>
                <a:cs typeface="Do Hyeon"/>
                <a:sym typeface="Do Hyeon"/>
              </a:rPr>
              <a:t>온라인 쇼핑몰 상품군별 거래액 (2019-2021) 코로나 발생 전후 분석 결과 및 시각화</a:t>
            </a:r>
            <a:endParaRPr lang="ko" b="1">
              <a:latin typeface="Do Hyeon"/>
              <a:ea typeface="Do Hyeon"/>
              <a:cs typeface="Do Hyeon"/>
              <a:sym typeface="Do Hyeon"/>
            </a:endParaRPr>
          </a:p>
          <a:p>
            <a:pPr marL="45720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278" name="Google Shape;278;p34"/>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279" name="Google Shape;279;p34"/>
          <p:cNvPicPr/>
          <p:nvPr/>
        </p:nvPicPr>
        <p:blipFill rotWithShape="1">
          <a:blip r:embed="rId3">
            <a:alphaModFix/>
          </a:blip>
          <a:stretch>
            <a:fillRect/>
          </a:stretch>
        </p:blipFill>
        <p:spPr>
          <a:xfrm>
            <a:off x="604300" y="1585650"/>
            <a:ext cx="8064524" cy="3188325"/>
          </a:xfrm>
          <a:prstGeom prst="rect">
            <a:avLst/>
          </a:prstGeom>
          <a:noFill/>
          <a:ln>
            <a:noFill/>
          </a:ln>
        </p:spPr>
      </p:pic>
      <p:sp>
        <p:nvSpPr>
          <p:cNvPr id="280" name="Google Shape;280;p34"/>
          <p:cNvSpPr/>
          <p:nvPr/>
        </p:nvSpPr>
        <p:spPr>
          <a:xfrm>
            <a:off x="604300" y="1582600"/>
            <a:ext cx="8064600" cy="3188400"/>
          </a:xfrm>
          <a:prstGeom prst="rect">
            <a:avLst/>
          </a:prstGeom>
          <a:solidFill>
            <a:srgbClr val="f4f7fc">
              <a:alpha val="6626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281" name="Google Shape;281;p34"/>
          <p:cNvSpPr txBox="1"/>
          <p:nvPr/>
        </p:nvSpPr>
        <p:spPr>
          <a:xfrm>
            <a:off x="1371738" y="2571750"/>
            <a:ext cx="6400500" cy="1048200"/>
          </a:xfrm>
          <a:prstGeom prst="rect">
            <a:avLst/>
          </a:prstGeom>
          <a:noFill/>
          <a:ln>
            <a:noFill/>
          </a:ln>
        </p:spPr>
        <p:txBody>
          <a:bodyPr wrap="square" lIns="91424" tIns="91424" rIns="91424" bIns="91424" anchor="t" anchorCtr="0">
            <a:spAutoFit/>
          </a:bodyPr>
          <a:lstStyle/>
          <a:p>
            <a:pPr marL="0" lvl="0" indent="0" algn="ctr" rtl="0">
              <a:lnSpc>
                <a:spcPct val="115000"/>
              </a:lnSpc>
              <a:spcBef>
                <a:spcPts val="0"/>
              </a:spcBef>
              <a:spcAft>
                <a:spcPts val="0"/>
              </a:spcAft>
              <a:buNone/>
              <a:defRPr/>
            </a:pPr>
            <a:r>
              <a:rPr lang="ko" sz="1700" b="1">
                <a:latin typeface="Do Hyeon"/>
                <a:ea typeface="Do Hyeon"/>
                <a:cs typeface="Do Hyeon"/>
                <a:sym typeface="Do Hyeon"/>
              </a:rPr>
              <a:t>이를 통해 코로나19 발발 이후 온라인 쇼핑몰을 이용하는 소비자들이 </a:t>
            </a:r>
            <a:endParaRPr lang="ko" sz="1700" b="1">
              <a:latin typeface="Do Hyeon"/>
              <a:ea typeface="Do Hyeon"/>
              <a:cs typeface="Do Hyeon"/>
              <a:sym typeface="Do Hyeon"/>
            </a:endParaRPr>
          </a:p>
          <a:p>
            <a:pPr marL="0" lvl="0" indent="0" algn="ctr" rtl="0">
              <a:lnSpc>
                <a:spcPct val="115000"/>
              </a:lnSpc>
              <a:spcBef>
                <a:spcPts val="0"/>
              </a:spcBef>
              <a:spcAft>
                <a:spcPts val="0"/>
              </a:spcAft>
              <a:buNone/>
              <a:defRPr/>
            </a:pPr>
            <a:r>
              <a:rPr lang="ko" sz="1700" b="1">
                <a:latin typeface="Do Hyeon"/>
                <a:ea typeface="Do Hyeon"/>
                <a:cs typeface="Do Hyeon"/>
                <a:sym typeface="Do Hyeon"/>
              </a:rPr>
              <a:t>다른 상품들보다 상대적으로 </a:t>
            </a:r>
            <a:r>
              <a:rPr lang="ko" sz="1700" b="1">
                <a:highlight>
                  <a:srgbClr val="ffff00"/>
                </a:highlight>
                <a:latin typeface="Do Hyeon"/>
                <a:ea typeface="Do Hyeon"/>
                <a:cs typeface="Do Hyeon"/>
                <a:sym typeface="Do Hyeon"/>
              </a:rPr>
              <a:t>음식서비스 및 음·식료품</a:t>
            </a:r>
            <a:r>
              <a:rPr lang="ko" sz="1700" b="1">
                <a:latin typeface="Do Hyeon"/>
                <a:ea typeface="Do Hyeon"/>
                <a:cs typeface="Do Hyeon"/>
                <a:sym typeface="Do Hyeon"/>
              </a:rPr>
              <a:t>을</a:t>
            </a:r>
            <a:endParaRPr lang="ko" sz="1700" b="1">
              <a:latin typeface="Do Hyeon"/>
              <a:ea typeface="Do Hyeon"/>
              <a:cs typeface="Do Hyeon"/>
              <a:sym typeface="Do Hyeon"/>
            </a:endParaRPr>
          </a:p>
          <a:p>
            <a:pPr marL="0" lvl="0" indent="0" algn="ctr" rtl="0">
              <a:lnSpc>
                <a:spcPct val="115000"/>
              </a:lnSpc>
              <a:spcBef>
                <a:spcPts val="0"/>
              </a:spcBef>
              <a:spcAft>
                <a:spcPts val="0"/>
              </a:spcAft>
              <a:buNone/>
              <a:defRPr/>
            </a:pPr>
            <a:r>
              <a:rPr lang="ko" sz="1700" b="1">
                <a:latin typeface="Do Hyeon"/>
                <a:ea typeface="Do Hyeon"/>
                <a:cs typeface="Do Hyeon"/>
                <a:sym typeface="Do Hyeon"/>
              </a:rPr>
              <a:t>더 많이 소비하는 형태를 보인다는 것을 알 수 있다. </a:t>
            </a:r>
            <a:endParaRPr sz="2100"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86" name="Google Shape;286;p35"/>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23</a:t>
            </a:fld>
            <a:endParaRPr lang="en-US"/>
          </a:p>
        </p:txBody>
      </p:sp>
      <p:sp>
        <p:nvSpPr>
          <p:cNvPr id="287" name="Google Shape;287;p35"/>
          <p:cNvSpPr txBox="1"/>
          <p:nvPr/>
        </p:nvSpPr>
        <p:spPr>
          <a:xfrm>
            <a:off x="615900" y="1057550"/>
            <a:ext cx="7915500" cy="210092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 2</a:t>
            </a:r>
            <a:r>
              <a:rPr lang="en-US" altLang="ko-KR" b="1">
                <a:latin typeface="Do Hyeon"/>
                <a:ea typeface="Do Hyeon"/>
                <a:cs typeface="Do Hyeon"/>
                <a:sym typeface="Do Hyeon"/>
              </a:rPr>
              <a:t>.</a:t>
            </a:r>
            <a:r>
              <a:rPr lang="ko-KR" altLang="en-US" b="1">
                <a:latin typeface="Do Hyeon"/>
                <a:ea typeface="Do Hyeon"/>
                <a:cs typeface="Do Hyeon"/>
                <a:sym typeface="Do Hyeon"/>
              </a:rPr>
              <a:t> </a:t>
            </a:r>
            <a:r>
              <a:rPr lang="ko" b="1">
                <a:latin typeface="Do Hyeon"/>
                <a:ea typeface="Do Hyeon"/>
                <a:cs typeface="Do Hyeon"/>
                <a:sym typeface="Do Hyeon"/>
              </a:rPr>
              <a:t>코로나 확진자 수와 온라인쇼핑몰 가공식품(음식료품, 음식서비스)거래액 상관분석</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45720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288" name="Google Shape;288;p35"/>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289" name="Google Shape;289;p35"/>
          <p:cNvPicPr/>
          <p:nvPr/>
        </p:nvPicPr>
        <p:blipFill rotWithShape="1">
          <a:blip r:embed="rId3">
            <a:alphaModFix/>
          </a:blip>
          <a:stretch>
            <a:fillRect/>
          </a:stretch>
        </p:blipFill>
        <p:spPr>
          <a:xfrm>
            <a:off x="1586950" y="1472650"/>
            <a:ext cx="5462425" cy="3419150"/>
          </a:xfrm>
          <a:prstGeom prst="rect">
            <a:avLst/>
          </a:prstGeom>
          <a:noFill/>
          <a:ln>
            <a:noFill/>
          </a:ln>
        </p:spPr>
      </p:pic>
      <p:sp>
        <p:nvSpPr>
          <p:cNvPr id="290" name="Google Shape;290;p35"/>
          <p:cNvSpPr txBox="1"/>
          <p:nvPr/>
        </p:nvSpPr>
        <p:spPr>
          <a:xfrm>
            <a:off x="7015900" y="3730950"/>
            <a:ext cx="1932900" cy="10467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코로나 확진자 수와 온라인 쇼핑몰 가공식품 거래액 상관분석 세부내용은 첨부자료[4-2] 참고</a:t>
            </a:r>
            <a:endParaRPr>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95" name="Google Shape;295;p36"/>
          <p:cNvSpPr txBox="1">
            <a:spLocks noGrp="1"/>
          </p:cNvSpPr>
          <p:nvPr>
            <p:ph type="title" idx="0"/>
          </p:nvPr>
        </p:nvSpPr>
        <p:spPr>
          <a:xfrm>
            <a:off x="304800" y="309350"/>
            <a:ext cx="5583978"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296" name="Google Shape;296;p36"/>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24</a:t>
            </a:fld>
            <a:endParaRPr lang="en-US"/>
          </a:p>
        </p:txBody>
      </p:sp>
      <p:cxnSp>
        <p:nvCxnSpPr>
          <p:cNvPr id="297" name="Google Shape;297;p36"/>
          <p:cNvCxnSpPr/>
          <p:nvPr/>
        </p:nvCxnSpPr>
        <p:spPr>
          <a:xfrm>
            <a:off x="1067375" y="3995549"/>
            <a:ext cx="6749700" cy="7800"/>
          </a:xfrm>
          <a:prstGeom prst="straightConnector1">
            <a:avLst/>
          </a:prstGeom>
          <a:noFill/>
          <a:ln w="76200" cap="flat" cmpd="sng">
            <a:solidFill>
              <a:schemeClr val="dk2"/>
            </a:solidFill>
            <a:prstDash val="solid"/>
            <a:round/>
            <a:headEnd w="med" len="med"/>
            <a:tailEnd w="med" len="med"/>
          </a:ln>
        </p:spPr>
      </p:cxnSp>
      <p:sp>
        <p:nvSpPr>
          <p:cNvPr id="298" name="Google Shape;298;p36"/>
          <p:cNvSpPr txBox="1"/>
          <p:nvPr/>
        </p:nvSpPr>
        <p:spPr>
          <a:xfrm>
            <a:off x="7099291" y="4153791"/>
            <a:ext cx="837600" cy="3693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200" b="1">
                <a:latin typeface="Do Hyeon"/>
                <a:ea typeface="Do Hyeon"/>
                <a:cs typeface="Do Hyeon"/>
                <a:sym typeface="Do Hyeon"/>
              </a:rPr>
              <a:t>~ 현재</a:t>
            </a:r>
            <a:endParaRPr sz="1000"/>
          </a:p>
        </p:txBody>
      </p:sp>
      <p:sp>
        <p:nvSpPr>
          <p:cNvPr id="299" name="Google Shape;299;p36"/>
          <p:cNvSpPr txBox="1"/>
          <p:nvPr/>
        </p:nvSpPr>
        <p:spPr>
          <a:xfrm>
            <a:off x="1279112"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2월 29일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1차 유행기</a:t>
            </a:r>
            <a:endParaRPr sz="1000" b="1">
              <a:latin typeface="Do Hyeon"/>
              <a:ea typeface="Do Hyeon"/>
              <a:cs typeface="Do Hyeon"/>
              <a:sym typeface="Do Hyeon"/>
            </a:endParaRPr>
          </a:p>
        </p:txBody>
      </p:sp>
      <p:sp>
        <p:nvSpPr>
          <p:cNvPr id="300" name="Google Shape;300;p36"/>
          <p:cNvSpPr txBox="1"/>
          <p:nvPr/>
        </p:nvSpPr>
        <p:spPr>
          <a:xfrm>
            <a:off x="2958180"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8월 27일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2차 유행기</a:t>
            </a:r>
            <a:endParaRPr sz="1000" b="1">
              <a:latin typeface="Do Hyeon"/>
              <a:ea typeface="Do Hyeon"/>
              <a:cs typeface="Do Hyeon"/>
              <a:sym typeface="Do Hyeon"/>
            </a:endParaRPr>
          </a:p>
        </p:txBody>
      </p:sp>
      <p:sp>
        <p:nvSpPr>
          <p:cNvPr id="301" name="Google Shape;301;p36"/>
          <p:cNvSpPr txBox="1"/>
          <p:nvPr/>
        </p:nvSpPr>
        <p:spPr>
          <a:xfrm>
            <a:off x="4023416"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12월 25일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3차 유행기</a:t>
            </a:r>
            <a:endParaRPr sz="1000" b="1">
              <a:latin typeface="Do Hyeon"/>
              <a:ea typeface="Do Hyeon"/>
              <a:cs typeface="Do Hyeon"/>
              <a:sym typeface="Do Hyeon"/>
            </a:endParaRPr>
          </a:p>
        </p:txBody>
      </p:sp>
      <p:sp>
        <p:nvSpPr>
          <p:cNvPr id="302" name="Google Shape;302;p36"/>
          <p:cNvSpPr txBox="1"/>
          <p:nvPr/>
        </p:nvSpPr>
        <p:spPr>
          <a:xfrm>
            <a:off x="5911907"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7월 6일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4차 유행기</a:t>
            </a:r>
            <a:endParaRPr sz="1000" b="1">
              <a:latin typeface="Do Hyeon"/>
              <a:ea typeface="Do Hyeon"/>
              <a:cs typeface="Do Hyeon"/>
              <a:sym typeface="Do Hyeon"/>
            </a:endParaRPr>
          </a:p>
        </p:txBody>
      </p:sp>
      <p:pic>
        <p:nvPicPr>
          <p:cNvPr id="303" name="Google Shape;303;p36"/>
          <p:cNvPicPr/>
          <p:nvPr/>
        </p:nvPicPr>
        <p:blipFill rotWithShape="1">
          <a:blip r:embed="rId3">
            <a:alphaModFix/>
          </a:blip>
          <a:srcRect l="3370" r="3230" b="9670"/>
          <a:stretch>
            <a:fillRect/>
          </a:stretch>
        </p:blipFill>
        <p:spPr>
          <a:xfrm>
            <a:off x="1087945" y="1743400"/>
            <a:ext cx="6730501" cy="2252149"/>
          </a:xfrm>
          <a:prstGeom prst="rect">
            <a:avLst/>
          </a:prstGeom>
          <a:noFill/>
          <a:ln>
            <a:noFill/>
          </a:ln>
        </p:spPr>
      </p:pic>
      <p:pic>
        <p:nvPicPr>
          <p:cNvPr id="304" name="Google Shape;304;p36"/>
          <p:cNvPicPr/>
          <p:nvPr/>
        </p:nvPicPr>
        <p:blipFill rotWithShape="1">
          <a:blip r:embed="rId4">
            <a:alphaModFix/>
          </a:blip>
          <a:srcRect l="24330" r="6090" b="15010"/>
          <a:stretch>
            <a:fillRect/>
          </a:stretch>
        </p:blipFill>
        <p:spPr>
          <a:xfrm>
            <a:off x="2730740" y="1743400"/>
            <a:ext cx="5087705" cy="2241864"/>
          </a:xfrm>
          <a:prstGeom prst="rect">
            <a:avLst/>
          </a:prstGeom>
          <a:noFill/>
          <a:ln>
            <a:noFill/>
          </a:ln>
        </p:spPr>
      </p:pic>
      <p:cxnSp>
        <p:nvCxnSpPr>
          <p:cNvPr id="305" name="Google Shape;305;p36"/>
          <p:cNvCxnSpPr/>
          <p:nvPr/>
        </p:nvCxnSpPr>
        <p:spPr>
          <a:xfrm>
            <a:off x="1697904" y="2141893"/>
            <a:ext cx="0" cy="1897200"/>
          </a:xfrm>
          <a:prstGeom prst="straightConnector1">
            <a:avLst/>
          </a:prstGeom>
          <a:noFill/>
          <a:ln w="9525" cap="flat" cmpd="sng">
            <a:solidFill>
              <a:schemeClr val="dk2"/>
            </a:solidFill>
            <a:prstDash val="solid"/>
            <a:round/>
            <a:headEnd w="med" len="med"/>
            <a:tailEnd w="med" len="med"/>
          </a:ln>
        </p:spPr>
      </p:cxnSp>
      <p:cxnSp>
        <p:nvCxnSpPr>
          <p:cNvPr id="306" name="Google Shape;306;p36"/>
          <p:cNvCxnSpPr/>
          <p:nvPr/>
        </p:nvCxnSpPr>
        <p:spPr>
          <a:xfrm>
            <a:off x="3338380" y="2141974"/>
            <a:ext cx="0" cy="1897200"/>
          </a:xfrm>
          <a:prstGeom prst="straightConnector1">
            <a:avLst/>
          </a:prstGeom>
          <a:noFill/>
          <a:ln w="9525" cap="flat" cmpd="sng">
            <a:solidFill>
              <a:schemeClr val="dk2"/>
            </a:solidFill>
            <a:prstDash val="solid"/>
            <a:round/>
            <a:headEnd w="med" len="med"/>
            <a:tailEnd w="med" len="med"/>
          </a:ln>
        </p:spPr>
      </p:cxnSp>
      <p:cxnSp>
        <p:nvCxnSpPr>
          <p:cNvPr id="307" name="Google Shape;307;p36"/>
          <p:cNvCxnSpPr/>
          <p:nvPr/>
        </p:nvCxnSpPr>
        <p:spPr>
          <a:xfrm>
            <a:off x="4442208" y="2141974"/>
            <a:ext cx="0" cy="1897200"/>
          </a:xfrm>
          <a:prstGeom prst="straightConnector1">
            <a:avLst/>
          </a:prstGeom>
          <a:noFill/>
          <a:ln w="9525" cap="flat" cmpd="sng">
            <a:solidFill>
              <a:schemeClr val="dk2"/>
            </a:solidFill>
            <a:prstDash val="solid"/>
            <a:round/>
            <a:headEnd w="med" len="med"/>
            <a:tailEnd w="med" len="med"/>
          </a:ln>
        </p:spPr>
      </p:cxnSp>
      <p:cxnSp>
        <p:nvCxnSpPr>
          <p:cNvPr id="308" name="Google Shape;308;p36"/>
          <p:cNvCxnSpPr/>
          <p:nvPr/>
        </p:nvCxnSpPr>
        <p:spPr>
          <a:xfrm>
            <a:off x="6330699" y="2141893"/>
            <a:ext cx="0" cy="1897200"/>
          </a:xfrm>
          <a:prstGeom prst="straightConnector1">
            <a:avLst/>
          </a:prstGeom>
          <a:noFill/>
          <a:ln w="9525" cap="flat" cmpd="sng">
            <a:solidFill>
              <a:schemeClr val="dk2"/>
            </a:solidFill>
            <a:prstDash val="solid"/>
            <a:round/>
            <a:headEnd w="med" len="med"/>
            <a:tailEnd w="med" len="med"/>
          </a:ln>
        </p:spPr>
      </p:cxnSp>
      <p:sp>
        <p:nvSpPr>
          <p:cNvPr id="309" name="Google Shape;309;p36"/>
          <p:cNvSpPr/>
          <p:nvPr/>
        </p:nvSpPr>
        <p:spPr>
          <a:xfrm>
            <a:off x="3338380" y="2134901"/>
            <a:ext cx="9159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10" name="Google Shape;310;p36"/>
          <p:cNvSpPr/>
          <p:nvPr/>
        </p:nvSpPr>
        <p:spPr>
          <a:xfrm>
            <a:off x="1591775" y="2141974"/>
            <a:ext cx="8376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11" name="Google Shape;311;p36"/>
          <p:cNvSpPr/>
          <p:nvPr/>
        </p:nvSpPr>
        <p:spPr>
          <a:xfrm>
            <a:off x="4442208" y="2141974"/>
            <a:ext cx="16815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12" name="Google Shape;312;p36"/>
          <p:cNvSpPr/>
          <p:nvPr/>
        </p:nvSpPr>
        <p:spPr>
          <a:xfrm>
            <a:off x="6326100" y="2141975"/>
            <a:ext cx="9945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13" name="Google Shape;313;p36"/>
          <p:cNvSpPr txBox="1"/>
          <p:nvPr/>
        </p:nvSpPr>
        <p:spPr>
          <a:xfrm>
            <a:off x="615900" y="1057550"/>
            <a:ext cx="7915500" cy="38642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 3</a:t>
            </a:r>
            <a:r>
              <a:rPr lang="en-US" altLang="ko-KR" b="1">
                <a:latin typeface="Do Hyeon"/>
                <a:ea typeface="Do Hyeon"/>
                <a:cs typeface="Do Hyeon"/>
                <a:sym typeface="Do Hyeon"/>
              </a:rPr>
              <a:t>.</a:t>
            </a:r>
            <a:r>
              <a:rPr lang="ko-KR" altLang="en-US" b="1">
                <a:latin typeface="Do Hyeon"/>
                <a:ea typeface="Do Hyeon"/>
                <a:cs typeface="Do Hyeon"/>
                <a:sym typeface="Do Hyeon"/>
              </a:rPr>
              <a:t> </a:t>
            </a:r>
            <a:r>
              <a:rPr lang="ko" b="1">
                <a:latin typeface="Do Hyeon"/>
                <a:ea typeface="Do Hyeon"/>
                <a:cs typeface="Do Hyeon"/>
                <a:sym typeface="Do Hyeon"/>
              </a:rPr>
              <a:t>코로나 n차 유행기별 확진자 수와 온라인 식품 거래액 상관분석</a:t>
            </a:r>
            <a:endParaRPr lang="ko" b="1">
              <a:latin typeface="Do Hyeon"/>
              <a:ea typeface="Do Hyeon"/>
              <a:cs typeface="Do Hyeon"/>
              <a:sym typeface="Do Hyeon"/>
            </a:endParaRPr>
          </a:p>
        </p:txBody>
      </p:sp>
      <p:sp>
        <p:nvSpPr>
          <p:cNvPr id="314" name="Google Shape;314;p36"/>
          <p:cNvSpPr txBox="1"/>
          <p:nvPr/>
        </p:nvSpPr>
        <p:spPr>
          <a:xfrm>
            <a:off x="1591787" y="2751801"/>
            <a:ext cx="837600" cy="3387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1 ~ 3월</a:t>
            </a:r>
            <a:endParaRPr sz="1000" b="1">
              <a:latin typeface="Do Hyeon"/>
              <a:ea typeface="Do Hyeon"/>
              <a:cs typeface="Do Hyeon"/>
              <a:sym typeface="Do Hyeon"/>
            </a:endParaRPr>
          </a:p>
        </p:txBody>
      </p:sp>
      <p:sp>
        <p:nvSpPr>
          <p:cNvPr id="315" name="Google Shape;315;p36"/>
          <p:cNvSpPr txBox="1"/>
          <p:nvPr/>
        </p:nvSpPr>
        <p:spPr>
          <a:xfrm>
            <a:off x="3377537" y="2751801"/>
            <a:ext cx="837600" cy="3387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9 ~ 12월</a:t>
            </a:r>
            <a:endParaRPr sz="1000" b="1">
              <a:latin typeface="Do Hyeon"/>
              <a:ea typeface="Do Hyeon"/>
              <a:cs typeface="Do Hyeon"/>
              <a:sym typeface="Do Hyeon"/>
            </a:endParaRPr>
          </a:p>
        </p:txBody>
      </p:sp>
      <p:sp>
        <p:nvSpPr>
          <p:cNvPr id="316" name="Google Shape;316;p36"/>
          <p:cNvSpPr txBox="1"/>
          <p:nvPr/>
        </p:nvSpPr>
        <p:spPr>
          <a:xfrm>
            <a:off x="4871399" y="2751801"/>
            <a:ext cx="837600" cy="3387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1 ~ 6월</a:t>
            </a:r>
            <a:endParaRPr sz="1000" b="1">
              <a:latin typeface="Do Hyeon"/>
              <a:ea typeface="Do Hyeon"/>
              <a:cs typeface="Do Hyeon"/>
              <a:sym typeface="Do Hyeon"/>
            </a:endParaRPr>
          </a:p>
        </p:txBody>
      </p:sp>
      <p:sp>
        <p:nvSpPr>
          <p:cNvPr id="317" name="Google Shape;317;p36"/>
          <p:cNvSpPr txBox="1"/>
          <p:nvPr/>
        </p:nvSpPr>
        <p:spPr>
          <a:xfrm>
            <a:off x="6404562" y="2751801"/>
            <a:ext cx="837600" cy="3387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7 ~ 10월</a:t>
            </a:r>
            <a:endParaRPr sz="1000" b="1">
              <a:latin typeface="Do Hyeon"/>
              <a:ea typeface="Do Hyeon"/>
              <a:cs typeface="Do Hyeon"/>
              <a:sym typeface="Do Hyeon"/>
            </a:endParaRPr>
          </a:p>
        </p:txBody>
      </p:sp>
      <p:cxnSp>
        <p:nvCxnSpPr>
          <p:cNvPr id="318" name="Google Shape;318;p36"/>
          <p:cNvCxnSpPr>
            <a:stCxn id="310" idx="0"/>
            <a:endCxn id="312" idx="0"/>
          </p:cNvCxnSpPr>
          <p:nvPr/>
        </p:nvCxnSpPr>
        <p:spPr>
          <a:xfrm rot="16200000" flipH="1">
            <a:off x="4416725" y="-264176"/>
            <a:ext cx="600" cy="4812900"/>
          </a:xfrm>
          <a:prstGeom prst="bentConnector3">
            <a:avLst>
              <a:gd name="adj1" fmla="val -39687500"/>
            </a:avLst>
          </a:prstGeom>
          <a:noFill/>
          <a:ln w="19050" cap="flat" cmpd="sng">
            <a:solidFill>
              <a:srgbClr val="980000"/>
            </a:solidFill>
            <a:prstDash val="solid"/>
            <a:round/>
            <a:headEnd w="med" len="med"/>
            <a:tailEnd w="med" len="med"/>
          </a:ln>
        </p:spPr>
      </p:cxnSp>
      <p:sp>
        <p:nvSpPr>
          <p:cNvPr id="319" name="Google Shape;319;p36"/>
          <p:cNvSpPr txBox="1"/>
          <p:nvPr/>
        </p:nvSpPr>
        <p:spPr>
          <a:xfrm>
            <a:off x="3998223" y="1565150"/>
            <a:ext cx="915900" cy="3540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100" b="1">
                <a:latin typeface="Do Hyeon"/>
                <a:ea typeface="Do Hyeon"/>
                <a:cs typeface="Do Hyeon"/>
                <a:sym typeface="Do Hyeon"/>
              </a:rPr>
              <a:t>총 </a:t>
            </a:r>
            <a:r>
              <a:rPr lang="ko" sz="1100" b="1">
                <a:solidFill>
                  <a:srgbClr val="980000"/>
                </a:solidFill>
                <a:latin typeface="Do Hyeon"/>
                <a:ea typeface="Do Hyeon"/>
                <a:cs typeface="Do Hyeon"/>
                <a:sym typeface="Do Hyeon"/>
              </a:rPr>
              <a:t>4차</a:t>
            </a:r>
            <a:r>
              <a:rPr lang="ko" sz="1100" b="1">
                <a:latin typeface="Do Hyeon"/>
                <a:ea typeface="Do Hyeon"/>
                <a:cs typeface="Do Hyeon"/>
                <a:sym typeface="Do Hyeon"/>
              </a:rPr>
              <a:t>로 구분</a:t>
            </a:r>
            <a:endParaRPr sz="1100" b="1">
              <a:latin typeface="Do Hyeon"/>
              <a:ea typeface="Do Hyeon"/>
              <a:cs typeface="Do Hyeon"/>
              <a:sym typeface="Do Hyeon"/>
            </a:endParaRPr>
          </a:p>
        </p:txBody>
      </p:sp>
      <p:cxnSp>
        <p:nvCxnSpPr>
          <p:cNvPr id="320" name="Google Shape;320;p36"/>
          <p:cNvCxnSpPr>
            <a:stCxn id="311" idx="0"/>
            <a:endCxn id="311" idx="0"/>
          </p:cNvCxnSpPr>
          <p:nvPr/>
        </p:nvCxnSpPr>
        <p:spPr>
          <a:xfrm rot="16200000" flipH="1">
            <a:off x="5282958" y="2141974"/>
            <a:ext cx="600" cy="600"/>
          </a:xfrm>
          <a:prstGeom prst="bentConnector3">
            <a:avLst>
              <a:gd name="adj1" fmla="val -39687500"/>
            </a:avLst>
          </a:prstGeom>
          <a:noFill/>
          <a:ln w="19050" cap="flat" cmpd="sng">
            <a:solidFill>
              <a:srgbClr val="980000"/>
            </a:solidFill>
            <a:prstDash val="solid"/>
            <a:round/>
            <a:headEnd w="med" len="med"/>
            <a:tailEnd w="med" len="med"/>
          </a:ln>
        </p:spPr>
      </p:cxnSp>
      <p:cxnSp>
        <p:nvCxnSpPr>
          <p:cNvPr id="321" name="Google Shape;321;p36"/>
          <p:cNvCxnSpPr/>
          <p:nvPr/>
        </p:nvCxnSpPr>
        <p:spPr>
          <a:xfrm rot="16200000" flipH="1">
            <a:off x="3796033" y="2141974"/>
            <a:ext cx="600" cy="600"/>
          </a:xfrm>
          <a:prstGeom prst="bentConnector3">
            <a:avLst>
              <a:gd name="adj1" fmla="val -39687500"/>
            </a:avLst>
          </a:prstGeom>
          <a:noFill/>
          <a:ln w="19050" cap="flat" cmpd="sng">
            <a:solidFill>
              <a:srgbClr val="980000"/>
            </a:solidFill>
            <a:prstDash val="solid"/>
            <a:round/>
            <a:headEnd w="med" len="med"/>
            <a:tailEnd w="med" len="med"/>
          </a:ln>
        </p:spPr>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26" name="Google Shape;326;p37"/>
          <p:cNvSpPr txBox="1">
            <a:spLocks noGrp="1"/>
          </p:cNvSpPr>
          <p:nvPr>
            <p:ph type="title" idx="0"/>
          </p:nvPr>
        </p:nvSpPr>
        <p:spPr>
          <a:xfrm>
            <a:off x="304800" y="309350"/>
            <a:ext cx="5928588"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327" name="Google Shape;327;p37"/>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25</a:t>
            </a:fld>
            <a:endParaRPr lang="en-US"/>
          </a:p>
        </p:txBody>
      </p:sp>
      <p:cxnSp>
        <p:nvCxnSpPr>
          <p:cNvPr id="328" name="Google Shape;328;p37"/>
          <p:cNvCxnSpPr/>
          <p:nvPr/>
        </p:nvCxnSpPr>
        <p:spPr>
          <a:xfrm>
            <a:off x="1067375" y="3995549"/>
            <a:ext cx="6749700" cy="7800"/>
          </a:xfrm>
          <a:prstGeom prst="straightConnector1">
            <a:avLst/>
          </a:prstGeom>
          <a:noFill/>
          <a:ln w="76200" cap="flat" cmpd="sng">
            <a:solidFill>
              <a:schemeClr val="dk2"/>
            </a:solidFill>
            <a:prstDash val="solid"/>
            <a:round/>
            <a:headEnd w="med" len="med"/>
            <a:tailEnd w="med" len="med"/>
          </a:ln>
        </p:spPr>
      </p:cxnSp>
      <p:sp>
        <p:nvSpPr>
          <p:cNvPr id="329" name="Google Shape;329;p37"/>
          <p:cNvSpPr txBox="1"/>
          <p:nvPr/>
        </p:nvSpPr>
        <p:spPr>
          <a:xfrm>
            <a:off x="7099291" y="4153791"/>
            <a:ext cx="837600" cy="3693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200" b="1">
                <a:latin typeface="Do Hyeon"/>
                <a:ea typeface="Do Hyeon"/>
                <a:cs typeface="Do Hyeon"/>
                <a:sym typeface="Do Hyeon"/>
              </a:rPr>
              <a:t>~ 현재</a:t>
            </a:r>
            <a:endParaRPr sz="1000"/>
          </a:p>
        </p:txBody>
      </p:sp>
      <p:sp>
        <p:nvSpPr>
          <p:cNvPr id="330" name="Google Shape;330;p37"/>
          <p:cNvSpPr txBox="1"/>
          <p:nvPr/>
        </p:nvSpPr>
        <p:spPr>
          <a:xfrm>
            <a:off x="1279112"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2월 29일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1차 유행기</a:t>
            </a:r>
            <a:endParaRPr sz="1000" b="1">
              <a:latin typeface="Do Hyeon"/>
              <a:ea typeface="Do Hyeon"/>
              <a:cs typeface="Do Hyeon"/>
              <a:sym typeface="Do Hyeon"/>
            </a:endParaRPr>
          </a:p>
        </p:txBody>
      </p:sp>
      <p:sp>
        <p:nvSpPr>
          <p:cNvPr id="331" name="Google Shape;331;p37"/>
          <p:cNvSpPr txBox="1"/>
          <p:nvPr/>
        </p:nvSpPr>
        <p:spPr>
          <a:xfrm>
            <a:off x="2958180"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8월 27일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2차 유행기</a:t>
            </a:r>
            <a:endParaRPr sz="1000" b="1">
              <a:latin typeface="Do Hyeon"/>
              <a:ea typeface="Do Hyeon"/>
              <a:cs typeface="Do Hyeon"/>
              <a:sym typeface="Do Hyeon"/>
            </a:endParaRPr>
          </a:p>
        </p:txBody>
      </p:sp>
      <p:sp>
        <p:nvSpPr>
          <p:cNvPr id="332" name="Google Shape;332;p37"/>
          <p:cNvSpPr txBox="1"/>
          <p:nvPr/>
        </p:nvSpPr>
        <p:spPr>
          <a:xfrm>
            <a:off x="4023416"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12월 25일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3차 유행기</a:t>
            </a:r>
            <a:endParaRPr sz="1000" b="1">
              <a:latin typeface="Do Hyeon"/>
              <a:ea typeface="Do Hyeon"/>
              <a:cs typeface="Do Hyeon"/>
              <a:sym typeface="Do Hyeon"/>
            </a:endParaRPr>
          </a:p>
        </p:txBody>
      </p:sp>
      <p:sp>
        <p:nvSpPr>
          <p:cNvPr id="333" name="Google Shape;333;p37"/>
          <p:cNvSpPr txBox="1"/>
          <p:nvPr/>
        </p:nvSpPr>
        <p:spPr>
          <a:xfrm>
            <a:off x="5911907" y="4120426"/>
            <a:ext cx="837600" cy="492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1000" b="1">
                <a:latin typeface="Do Hyeon"/>
                <a:ea typeface="Do Hyeon"/>
                <a:cs typeface="Do Hyeon"/>
                <a:sym typeface="Do Hyeon"/>
              </a:rPr>
              <a:t>7월 6일</a:t>
            </a:r>
            <a:endParaRPr lang="ko" sz="1000" b="1">
              <a:latin typeface="Do Hyeon"/>
              <a:ea typeface="Do Hyeon"/>
              <a:cs typeface="Do Hyeon"/>
              <a:sym typeface="Do Hyeon"/>
            </a:endParaRPr>
          </a:p>
          <a:p>
            <a:pPr marL="0" lvl="0" indent="0" algn="ctr" rtl="0">
              <a:spcBef>
                <a:spcPts val="0"/>
              </a:spcBef>
              <a:spcAft>
                <a:spcPts val="0"/>
              </a:spcAft>
              <a:buNone/>
              <a:defRPr/>
            </a:pPr>
            <a:r>
              <a:rPr lang="ko" sz="1000" b="1">
                <a:latin typeface="Do Hyeon"/>
                <a:ea typeface="Do Hyeon"/>
                <a:cs typeface="Do Hyeon"/>
                <a:sym typeface="Do Hyeon"/>
              </a:rPr>
              <a:t>4차 유행기</a:t>
            </a:r>
            <a:endParaRPr sz="1000" b="1">
              <a:latin typeface="Do Hyeon"/>
              <a:ea typeface="Do Hyeon"/>
              <a:cs typeface="Do Hyeon"/>
              <a:sym typeface="Do Hyeon"/>
            </a:endParaRPr>
          </a:p>
        </p:txBody>
      </p:sp>
      <p:pic>
        <p:nvPicPr>
          <p:cNvPr id="334" name="Google Shape;334;p37"/>
          <p:cNvPicPr/>
          <p:nvPr/>
        </p:nvPicPr>
        <p:blipFill rotWithShape="1">
          <a:blip r:embed="rId3">
            <a:alphaModFix/>
          </a:blip>
          <a:srcRect l="3370" r="3230" b="9670"/>
          <a:stretch>
            <a:fillRect/>
          </a:stretch>
        </p:blipFill>
        <p:spPr>
          <a:xfrm>
            <a:off x="1087945" y="1743400"/>
            <a:ext cx="6730501" cy="2252149"/>
          </a:xfrm>
          <a:prstGeom prst="rect">
            <a:avLst/>
          </a:prstGeom>
          <a:noFill/>
          <a:ln>
            <a:noFill/>
          </a:ln>
        </p:spPr>
      </p:pic>
      <p:pic>
        <p:nvPicPr>
          <p:cNvPr id="335" name="Google Shape;335;p37"/>
          <p:cNvPicPr/>
          <p:nvPr/>
        </p:nvPicPr>
        <p:blipFill rotWithShape="1">
          <a:blip r:embed="rId4">
            <a:alphaModFix/>
          </a:blip>
          <a:srcRect l="24330" r="6090" b="15010"/>
          <a:stretch>
            <a:fillRect/>
          </a:stretch>
        </p:blipFill>
        <p:spPr>
          <a:xfrm>
            <a:off x="2730740" y="1743400"/>
            <a:ext cx="5087705" cy="2241864"/>
          </a:xfrm>
          <a:prstGeom prst="rect">
            <a:avLst/>
          </a:prstGeom>
          <a:noFill/>
          <a:ln>
            <a:noFill/>
          </a:ln>
        </p:spPr>
      </p:pic>
      <p:cxnSp>
        <p:nvCxnSpPr>
          <p:cNvPr id="336" name="Google Shape;336;p37"/>
          <p:cNvCxnSpPr/>
          <p:nvPr/>
        </p:nvCxnSpPr>
        <p:spPr>
          <a:xfrm>
            <a:off x="1697904" y="2141893"/>
            <a:ext cx="0" cy="1897200"/>
          </a:xfrm>
          <a:prstGeom prst="straightConnector1">
            <a:avLst/>
          </a:prstGeom>
          <a:noFill/>
          <a:ln w="9525" cap="flat" cmpd="sng">
            <a:solidFill>
              <a:schemeClr val="dk2"/>
            </a:solidFill>
            <a:prstDash val="solid"/>
            <a:round/>
            <a:headEnd w="med" len="med"/>
            <a:tailEnd w="med" len="med"/>
          </a:ln>
        </p:spPr>
      </p:cxnSp>
      <p:cxnSp>
        <p:nvCxnSpPr>
          <p:cNvPr id="337" name="Google Shape;337;p37"/>
          <p:cNvCxnSpPr/>
          <p:nvPr/>
        </p:nvCxnSpPr>
        <p:spPr>
          <a:xfrm>
            <a:off x="3338380" y="2141974"/>
            <a:ext cx="0" cy="1897200"/>
          </a:xfrm>
          <a:prstGeom prst="straightConnector1">
            <a:avLst/>
          </a:prstGeom>
          <a:noFill/>
          <a:ln w="9525" cap="flat" cmpd="sng">
            <a:solidFill>
              <a:schemeClr val="dk2"/>
            </a:solidFill>
            <a:prstDash val="solid"/>
            <a:round/>
            <a:headEnd w="med" len="med"/>
            <a:tailEnd w="med" len="med"/>
          </a:ln>
        </p:spPr>
      </p:cxnSp>
      <p:cxnSp>
        <p:nvCxnSpPr>
          <p:cNvPr id="338" name="Google Shape;338;p37"/>
          <p:cNvCxnSpPr/>
          <p:nvPr/>
        </p:nvCxnSpPr>
        <p:spPr>
          <a:xfrm>
            <a:off x="4442208" y="2141974"/>
            <a:ext cx="0" cy="1897200"/>
          </a:xfrm>
          <a:prstGeom prst="straightConnector1">
            <a:avLst/>
          </a:prstGeom>
          <a:noFill/>
          <a:ln w="9525" cap="flat" cmpd="sng">
            <a:solidFill>
              <a:schemeClr val="dk2"/>
            </a:solidFill>
            <a:prstDash val="solid"/>
            <a:round/>
            <a:headEnd w="med" len="med"/>
            <a:tailEnd w="med" len="med"/>
          </a:ln>
        </p:spPr>
      </p:cxnSp>
      <p:cxnSp>
        <p:nvCxnSpPr>
          <p:cNvPr id="339" name="Google Shape;339;p37"/>
          <p:cNvCxnSpPr/>
          <p:nvPr/>
        </p:nvCxnSpPr>
        <p:spPr>
          <a:xfrm>
            <a:off x="6330699" y="2141893"/>
            <a:ext cx="0" cy="1897200"/>
          </a:xfrm>
          <a:prstGeom prst="straightConnector1">
            <a:avLst/>
          </a:prstGeom>
          <a:noFill/>
          <a:ln w="9525" cap="flat" cmpd="sng">
            <a:solidFill>
              <a:schemeClr val="dk2"/>
            </a:solidFill>
            <a:prstDash val="solid"/>
            <a:round/>
            <a:headEnd w="med" len="med"/>
            <a:tailEnd w="med" len="med"/>
          </a:ln>
        </p:spPr>
      </p:cxnSp>
      <p:sp>
        <p:nvSpPr>
          <p:cNvPr id="340" name="Google Shape;340;p37"/>
          <p:cNvSpPr/>
          <p:nvPr/>
        </p:nvSpPr>
        <p:spPr>
          <a:xfrm>
            <a:off x="3338380" y="2134901"/>
            <a:ext cx="9159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41" name="Google Shape;341;p37"/>
          <p:cNvSpPr/>
          <p:nvPr/>
        </p:nvSpPr>
        <p:spPr>
          <a:xfrm>
            <a:off x="1591775" y="2141974"/>
            <a:ext cx="8376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42" name="Google Shape;342;p37"/>
          <p:cNvSpPr/>
          <p:nvPr/>
        </p:nvSpPr>
        <p:spPr>
          <a:xfrm>
            <a:off x="4442208" y="2141974"/>
            <a:ext cx="16815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43" name="Google Shape;343;p37"/>
          <p:cNvSpPr/>
          <p:nvPr/>
        </p:nvSpPr>
        <p:spPr>
          <a:xfrm>
            <a:off x="6326100" y="2141975"/>
            <a:ext cx="994500" cy="1897200"/>
          </a:xfrm>
          <a:prstGeom prst="rect">
            <a:avLst/>
          </a:prstGeom>
          <a:solidFill>
            <a:srgbClr val="dbcf64">
              <a:alpha val="25150"/>
            </a:srgbClr>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344" name="Google Shape;344;p37"/>
          <p:cNvSpPr txBox="1"/>
          <p:nvPr/>
        </p:nvSpPr>
        <p:spPr>
          <a:xfrm>
            <a:off x="615900" y="1057550"/>
            <a:ext cx="5325958" cy="38642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 3.</a:t>
            </a:r>
            <a:r>
              <a:rPr lang="ko-KR" altLang="en-US" b="1">
                <a:latin typeface="Do Hyeon"/>
                <a:ea typeface="Do Hyeon"/>
                <a:cs typeface="Do Hyeon"/>
                <a:sym typeface="Do Hyeon"/>
              </a:rPr>
              <a:t> </a:t>
            </a:r>
            <a:r>
              <a:rPr lang="ko" b="1">
                <a:latin typeface="Do Hyeon"/>
                <a:ea typeface="Do Hyeon"/>
                <a:cs typeface="Do Hyeon"/>
                <a:sym typeface="Do Hyeon"/>
              </a:rPr>
              <a:t>코로나 n차 유행기별 확진자 수와 온라인 식품 거래액 상관분석 </a:t>
            </a:r>
            <a:endParaRPr lang="ko" b="1">
              <a:latin typeface="Do Hyeon"/>
              <a:ea typeface="Do Hyeon"/>
              <a:cs typeface="Do Hyeon"/>
              <a:sym typeface="Do Hyeon"/>
            </a:endParaRPr>
          </a:p>
        </p:txBody>
      </p:sp>
      <p:sp>
        <p:nvSpPr>
          <p:cNvPr id="345" name="Google Shape;345;p37"/>
          <p:cNvSpPr txBox="1"/>
          <p:nvPr/>
        </p:nvSpPr>
        <p:spPr>
          <a:xfrm>
            <a:off x="1591787" y="2144651"/>
            <a:ext cx="837600" cy="17085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900" b="1">
                <a:latin typeface="Do Hyeon"/>
                <a:ea typeface="Do Hyeon"/>
                <a:cs typeface="Do Hyeon"/>
                <a:sym typeface="Do Hyeon"/>
              </a:rPr>
              <a:t>합계평균   0.33</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음.식료품</a:t>
            </a:r>
            <a:endParaRPr lang="ko"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 0.94</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농축수산물 0.50</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음식서비스 0.97</a:t>
            </a:r>
            <a:endParaRPr sz="900" b="1">
              <a:latin typeface="Do Hyeon"/>
              <a:ea typeface="Do Hyeon"/>
              <a:cs typeface="Do Hyeon"/>
              <a:sym typeface="Do Hyeon"/>
            </a:endParaRPr>
          </a:p>
        </p:txBody>
      </p:sp>
      <p:sp>
        <p:nvSpPr>
          <p:cNvPr id="346" name="Google Shape;346;p37"/>
          <p:cNvSpPr txBox="1"/>
          <p:nvPr/>
        </p:nvSpPr>
        <p:spPr>
          <a:xfrm>
            <a:off x="3377537" y="2144651"/>
            <a:ext cx="837600" cy="17085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900" b="1">
                <a:latin typeface="Do Hyeon"/>
                <a:ea typeface="Do Hyeon"/>
                <a:cs typeface="Do Hyeon"/>
                <a:sym typeface="Do Hyeon"/>
              </a:rPr>
              <a:t>합계평균   0.93</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음.식료품</a:t>
            </a:r>
            <a:endParaRPr lang="ko"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 0.51</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농축수산물 0.25</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음식서비스 0.99</a:t>
            </a:r>
            <a:endParaRPr sz="900" b="1">
              <a:latin typeface="Do Hyeon"/>
              <a:ea typeface="Do Hyeon"/>
              <a:cs typeface="Do Hyeon"/>
              <a:sym typeface="Do Hyeon"/>
            </a:endParaRPr>
          </a:p>
        </p:txBody>
      </p:sp>
      <p:sp>
        <p:nvSpPr>
          <p:cNvPr id="347" name="Google Shape;347;p37"/>
          <p:cNvSpPr txBox="1"/>
          <p:nvPr/>
        </p:nvSpPr>
        <p:spPr>
          <a:xfrm>
            <a:off x="4871387" y="2144651"/>
            <a:ext cx="837600" cy="17085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900" b="1">
                <a:latin typeface="Do Hyeon"/>
                <a:ea typeface="Do Hyeon"/>
                <a:cs typeface="Do Hyeon"/>
                <a:sym typeface="Do Hyeon"/>
              </a:rPr>
              <a:t>합계평균   0.41</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음.식료품</a:t>
            </a:r>
            <a:endParaRPr lang="ko"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 0.34</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농축수산물 -0.28</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음식서비스 0.64</a:t>
            </a:r>
            <a:endParaRPr sz="900" b="1">
              <a:latin typeface="Do Hyeon"/>
              <a:ea typeface="Do Hyeon"/>
              <a:cs typeface="Do Hyeon"/>
              <a:sym typeface="Do Hyeon"/>
            </a:endParaRPr>
          </a:p>
        </p:txBody>
      </p:sp>
      <p:sp>
        <p:nvSpPr>
          <p:cNvPr id="348" name="Google Shape;348;p37"/>
          <p:cNvSpPr txBox="1"/>
          <p:nvPr/>
        </p:nvSpPr>
        <p:spPr>
          <a:xfrm>
            <a:off x="6404550" y="2136600"/>
            <a:ext cx="837600" cy="17085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sz="900" b="1">
                <a:latin typeface="Do Hyeon"/>
                <a:ea typeface="Do Hyeon"/>
                <a:cs typeface="Do Hyeon"/>
                <a:sym typeface="Do Hyeon"/>
              </a:rPr>
              <a:t>합계평균   -0.02</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음.식료품</a:t>
            </a:r>
            <a:endParaRPr lang="ko"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 0.74</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latin typeface="Do Hyeon"/>
                <a:ea typeface="Do Hyeon"/>
                <a:cs typeface="Do Hyeon"/>
                <a:sym typeface="Do Hyeon"/>
              </a:rPr>
              <a:t>농축수산물 0.84</a:t>
            </a:r>
            <a:endParaRPr lang="ko" sz="900" b="1">
              <a:latin typeface="Do Hyeon"/>
              <a:ea typeface="Do Hyeon"/>
              <a:cs typeface="Do Hyeon"/>
              <a:sym typeface="Do Hyeon"/>
            </a:endParaRPr>
          </a:p>
          <a:p>
            <a:pPr marL="0" lvl="0" indent="0" algn="ctr" rtl="0">
              <a:spcBef>
                <a:spcPts val="0"/>
              </a:spcBef>
              <a:spcAft>
                <a:spcPts val="0"/>
              </a:spcAft>
              <a:buNone/>
              <a:defRPr/>
            </a:pPr>
            <a:endParaRPr sz="900" b="1">
              <a:latin typeface="Do Hyeon"/>
              <a:ea typeface="Do Hyeon"/>
              <a:cs typeface="Do Hyeon"/>
              <a:sym typeface="Do Hyeon"/>
            </a:endParaRPr>
          </a:p>
          <a:p>
            <a:pPr marL="0" lvl="0" indent="0" algn="ctr" rtl="0">
              <a:spcBef>
                <a:spcPts val="0"/>
              </a:spcBef>
              <a:spcAft>
                <a:spcPts val="0"/>
              </a:spcAft>
              <a:buNone/>
              <a:defRPr/>
            </a:pPr>
            <a:r>
              <a:rPr lang="ko" sz="900" b="1">
                <a:solidFill>
                  <a:srgbClr val="222222"/>
                </a:solidFill>
                <a:latin typeface="Do Hyeon"/>
                <a:ea typeface="Do Hyeon"/>
                <a:cs typeface="Do Hyeon"/>
                <a:sym typeface="Do Hyeon"/>
              </a:rPr>
              <a:t>음식서비스</a:t>
            </a:r>
            <a:r>
              <a:rPr lang="ko" sz="900" b="1">
                <a:latin typeface="Do Hyeon"/>
                <a:ea typeface="Do Hyeon"/>
                <a:cs typeface="Do Hyeon"/>
                <a:sym typeface="Do Hyeon"/>
              </a:rPr>
              <a:t> -0.68</a:t>
            </a:r>
            <a:endParaRPr sz="900" b="1">
              <a:latin typeface="Do Hyeon"/>
              <a:ea typeface="Do Hyeon"/>
              <a:cs typeface="Do Hyeon"/>
              <a:sym typeface="Do Hyeon"/>
            </a:endParaRPr>
          </a:p>
        </p:txBody>
      </p:sp>
      <p:sp>
        <p:nvSpPr>
          <p:cNvPr id="349" name="Google Shape;349;p37"/>
          <p:cNvSpPr txBox="1"/>
          <p:nvPr/>
        </p:nvSpPr>
        <p:spPr>
          <a:xfrm rot="16200000">
            <a:off x="98250" y="2806188"/>
            <a:ext cx="1610100" cy="3693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sz="1200" b="1">
                <a:latin typeface="Do Hyeon"/>
                <a:ea typeface="Do Hyeon"/>
                <a:cs typeface="Do Hyeon"/>
                <a:sym typeface="Do Hyeon"/>
              </a:rPr>
              <a:t>해당 기간 내 식품 거래액</a:t>
            </a:r>
            <a:endParaRPr/>
          </a:p>
        </p:txBody>
      </p:sp>
      <p:sp>
        <p:nvSpPr>
          <p:cNvPr id="350" name="Google Shape;350;p37"/>
          <p:cNvSpPr txBox="1"/>
          <p:nvPr/>
        </p:nvSpPr>
        <p:spPr>
          <a:xfrm>
            <a:off x="6979475" y="1743400"/>
            <a:ext cx="837600" cy="3540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sz="1100" b="1">
                <a:latin typeface="Do Hyeon"/>
                <a:ea typeface="Do Hyeon"/>
                <a:cs typeface="Do Hyeon"/>
                <a:sym typeface="Do Hyeon"/>
              </a:rPr>
              <a:t>(상관계수)</a:t>
            </a: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356" name="Google Shape;356;p38"/>
          <p:cNvSpPr txBox="1"/>
          <p:nvPr/>
        </p:nvSpPr>
        <p:spPr>
          <a:xfrm>
            <a:off x="304800" y="964975"/>
            <a:ext cx="904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a:t>
            </a:r>
            <a:r>
              <a:rPr b="1" lang="ko">
                <a:latin typeface="Do Hyeon"/>
                <a:ea typeface="Do Hyeon"/>
                <a:cs typeface="Do Hyeon"/>
                <a:sym typeface="Do Hyeon"/>
              </a:rPr>
              <a:t>.1 코로나 전후 온라인으로 식품을 구매하는 장소 비교 분석 - </a:t>
            </a:r>
            <a:r>
              <a:rPr b="1" lang="ko">
                <a:latin typeface="Do Hyeon"/>
                <a:ea typeface="Do Hyeon"/>
                <a:cs typeface="Do Hyeon"/>
                <a:sym typeface="Do Hyeon"/>
              </a:rPr>
              <a:t>1인 가구가 주로 이용하는 온라인 쇼핑몰 유형 파악</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357" name="Google Shape;357;p3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358" name="Google Shape;358;p38"/>
          <p:cNvPicPr preferRelativeResize="0"/>
          <p:nvPr/>
        </p:nvPicPr>
        <p:blipFill rotWithShape="1">
          <a:blip r:embed="rId3">
            <a:alphaModFix/>
          </a:blip>
          <a:srcRect b="31320" l="1922" r="0" t="27539"/>
          <a:stretch/>
        </p:blipFill>
        <p:spPr>
          <a:xfrm>
            <a:off x="548850" y="1726475"/>
            <a:ext cx="8207349" cy="2295200"/>
          </a:xfrm>
          <a:prstGeom prst="rect">
            <a:avLst/>
          </a:prstGeom>
          <a:noFill/>
          <a:ln>
            <a:noFill/>
          </a:ln>
        </p:spPr>
      </p:pic>
      <p:sp>
        <p:nvSpPr>
          <p:cNvPr id="359" name="Google Shape;359;p38"/>
          <p:cNvSpPr txBox="1"/>
          <p:nvPr/>
        </p:nvSpPr>
        <p:spPr>
          <a:xfrm>
            <a:off x="6024175" y="4167575"/>
            <a:ext cx="273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소득별 주로 이용하는 온라인 쇼핑몰 유형 파악은 첨부자료[4-3] 참고</a:t>
            </a:r>
            <a:endParaRPr>
              <a:latin typeface="Do Hyeon"/>
              <a:ea typeface="Do Hyeon"/>
              <a:cs typeface="Do Hyeon"/>
              <a:sym typeface="Do Hyeon"/>
            </a:endParaRPr>
          </a:p>
        </p:txBody>
      </p:sp>
      <p:sp>
        <p:nvSpPr>
          <p:cNvPr id="360" name="Google Shape;360;p38"/>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3%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8%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12.7% 감소</a:t>
            </a:r>
            <a:endParaRPr b="1">
              <a:latin typeface="Do Hyeon"/>
              <a:ea typeface="Do Hyeon"/>
              <a:cs typeface="Do Hyeon"/>
              <a:sym typeface="Do Hye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366" name="Google Shape;366;p39"/>
          <p:cNvSpPr txBox="1"/>
          <p:nvPr/>
        </p:nvSpPr>
        <p:spPr>
          <a:xfrm>
            <a:off x="688025" y="1323150"/>
            <a:ext cx="7915500" cy="299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a:t>
            </a:r>
            <a:r>
              <a:rPr b="1" lang="ko">
                <a:latin typeface="Do Hyeon"/>
                <a:ea typeface="Do Hyeon"/>
                <a:cs typeface="Do Hyeon"/>
                <a:sym typeface="Do Hyeon"/>
              </a:rPr>
              <a:t>. 코로나 전후 온라인으로 식품을 구매하는 장소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just">
              <a:lnSpc>
                <a:spcPct val="115000"/>
              </a:lnSpc>
              <a:spcBef>
                <a:spcPts val="0"/>
              </a:spcBef>
              <a:spcAft>
                <a:spcPts val="0"/>
              </a:spcAft>
              <a:buNone/>
            </a:pPr>
            <a:r>
              <a:rPr b="1" lang="ko">
                <a:latin typeface="Do Hyeon"/>
                <a:ea typeface="Do Hyeon"/>
                <a:cs typeface="Do Hyeon"/>
                <a:sym typeface="Do Hyeon"/>
              </a:rPr>
              <a:t>#종합 분석:</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소득이 200만원 미만인경우와 소득이 600만원이상인 경우를 비교시 코로나 이후 공통적으로 온라인 종합 쇼핑몰, 온라인 식품 전문몰에서 구매하는 비율이 증가</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모든 소득범위에서 대형할인점 온라인 매장은 구매 비율이 평균 9.7% 감소</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1인가구에서도 온라인 종합쇼핑몰, 온라인 식품전문몰에서 구매 비율이 증가, 대형할인점 온라인 매장은 구매비율 감소 </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1인가구 및 모든 소득범위에서 대형할인점 온라인 매장에서 감소분이 온라인종합쇼핑몰, 온라인 식품전문몰로 이동</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367" name="Google Shape;367;p39"/>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373" name="Google Shape;373;p40"/>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374" name="Google Shape;374;p40"/>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5.1</a:t>
            </a:r>
            <a:r>
              <a:rPr b="1" lang="ko">
                <a:latin typeface="Do Hyeon"/>
                <a:ea typeface="Do Hyeon"/>
                <a:cs typeface="Do Hyeon"/>
                <a:sym typeface="Do Hyeon"/>
              </a:rPr>
              <a:t> 코로나 전후 </a:t>
            </a:r>
            <a:r>
              <a:rPr b="1" lang="ko">
                <a:latin typeface="Do Hyeon"/>
                <a:ea typeface="Do Hyeon"/>
                <a:cs typeface="Do Hyeon"/>
                <a:sym typeface="Do Hyeon"/>
              </a:rPr>
              <a:t>온라인 가공식품 구입 변화 비교 분석 </a:t>
            </a:r>
            <a:r>
              <a:rPr b="1" lang="ko">
                <a:latin typeface="Do Hyeon"/>
                <a:ea typeface="Do Hyeon"/>
                <a:cs typeface="Do Hyeon"/>
                <a:sym typeface="Do Hyeon"/>
              </a:rPr>
              <a:t>- </a:t>
            </a:r>
            <a:r>
              <a:rPr b="1" lang="ko">
                <a:latin typeface="Do Hyeon"/>
                <a:ea typeface="Do Hyeon"/>
                <a:cs typeface="Do Hyeon"/>
                <a:sym typeface="Do Hyeon"/>
              </a:rPr>
              <a:t>1인가구의 온라인 가공식품 구입변화 확인 </a:t>
            </a:r>
            <a:endParaRPr b="1">
              <a:latin typeface="Do Hyeon"/>
              <a:ea typeface="Do Hyeon"/>
              <a:cs typeface="Do Hyeon"/>
              <a:sym typeface="Do Hyeon"/>
            </a:endParaRPr>
          </a:p>
        </p:txBody>
      </p:sp>
      <p:pic>
        <p:nvPicPr>
          <p:cNvPr id="375" name="Google Shape;375;p40"/>
          <p:cNvPicPr preferRelativeResize="0"/>
          <p:nvPr/>
        </p:nvPicPr>
        <p:blipFill rotWithShape="1">
          <a:blip r:embed="rId3">
            <a:alphaModFix/>
          </a:blip>
          <a:srcRect b="27637" l="1854" r="0" t="22557"/>
          <a:stretch/>
        </p:blipFill>
        <p:spPr>
          <a:xfrm>
            <a:off x="1190900" y="1717275"/>
            <a:ext cx="6892425" cy="2331776"/>
          </a:xfrm>
          <a:prstGeom prst="rect">
            <a:avLst/>
          </a:prstGeom>
          <a:noFill/>
          <a:ln>
            <a:noFill/>
          </a:ln>
        </p:spPr>
      </p:pic>
      <p:sp>
        <p:nvSpPr>
          <p:cNvPr id="376" name="Google Shape;376;p40"/>
          <p:cNvSpPr txBox="1"/>
          <p:nvPr/>
        </p:nvSpPr>
        <p:spPr>
          <a:xfrm>
            <a:off x="6083400" y="4167575"/>
            <a:ext cx="26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소득별 온라인 가공식품 구입변화 확인</a:t>
            </a:r>
            <a:r>
              <a:rPr b="1" lang="ko">
                <a:latin typeface="Do Hyeon"/>
                <a:ea typeface="Do Hyeon"/>
                <a:cs typeface="Do Hyeon"/>
                <a:sym typeface="Do Hyeon"/>
              </a:rPr>
              <a:t>은 첨부자료[4-4] 참고</a:t>
            </a:r>
            <a:endParaRPr>
              <a:latin typeface="Do Hyeon"/>
              <a:ea typeface="Do Hyeon"/>
              <a:cs typeface="Do Hyeon"/>
              <a:sym typeface="Do Hyeon"/>
            </a:endParaRPr>
          </a:p>
        </p:txBody>
      </p:sp>
      <p:sp>
        <p:nvSpPr>
          <p:cNvPr id="377" name="Google Shape;377;p40"/>
          <p:cNvSpPr txBox="1"/>
          <p:nvPr/>
        </p:nvSpPr>
        <p:spPr>
          <a:xfrm>
            <a:off x="2604425" y="4275275"/>
            <a:ext cx="27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‘약간 증가했다’ 응답 비중이 5.9% 증가</a:t>
            </a:r>
            <a:endParaRPr b="1">
              <a:latin typeface="Do Hyeon"/>
              <a:ea typeface="Do Hyeon"/>
              <a:cs typeface="Do Hyeon"/>
              <a:sym typeface="Do Hye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383" name="Google Shape;383;p41"/>
          <p:cNvSpPr txBox="1"/>
          <p:nvPr/>
        </p:nvSpPr>
        <p:spPr>
          <a:xfrm>
            <a:off x="688025" y="1323150"/>
            <a:ext cx="7915500" cy="24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5</a:t>
            </a:r>
            <a:r>
              <a:rPr b="1" lang="ko">
                <a:latin typeface="Do Hyeon"/>
                <a:ea typeface="Do Hyeon"/>
                <a:cs typeface="Do Hyeon"/>
                <a:sym typeface="Do Hyeon"/>
              </a:rPr>
              <a:t>. 코로나 전후 온라인 가공식품 구입 변화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 </a:t>
            </a:r>
            <a:endParaRPr b="1">
              <a:latin typeface="Do Hyeon"/>
              <a:ea typeface="Do Hyeon"/>
              <a:cs typeface="Do Hyeon"/>
              <a:sym typeface="Do Hyeon"/>
            </a:endParaRPr>
          </a:p>
          <a:p>
            <a:pPr indent="0" lvl="0" marL="0" rtl="0" algn="l">
              <a:spcBef>
                <a:spcPts val="0"/>
              </a:spcBef>
              <a:spcAft>
                <a:spcPts val="0"/>
              </a:spcAft>
              <a:buNone/>
            </a:pPr>
            <a:r>
              <a:rPr b="1" lang="ko">
                <a:latin typeface="Do Hyeon"/>
                <a:ea typeface="Do Hyeon"/>
                <a:cs typeface="Do Hyeon"/>
                <a:sym typeface="Do Hyeon"/>
              </a:rPr>
              <a:t> </a:t>
            </a:r>
            <a:r>
              <a:rPr b="1" lang="ko">
                <a:latin typeface="Do Hyeon"/>
                <a:ea typeface="Do Hyeon"/>
                <a:cs typeface="Do Hyeon"/>
                <a:sym typeface="Do Hyeon"/>
              </a:rPr>
              <a:t>#종합분석:</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코로나 이후 모든 소득범위에서 ‘약간 증가했다’는 비중이 평균 8.6% 증가</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1인가구의 경우도 코로나 이후 ‘약간 증가했다’ 응답한 비중이 5.9% 증가</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코로나 이후 온라인 가공식품의 구입이 더 증가할것임</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384" name="Google Shape;384;p41"/>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분석배경</a:t>
            </a:r>
            <a:endParaRPr sz="2800">
              <a:latin typeface="Do Hyeon"/>
              <a:ea typeface="Do Hyeon"/>
              <a:cs typeface="Do Hyeon"/>
              <a:sym typeface="Do Hyeon"/>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89" name="Google Shape;389;p42"/>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30</a:t>
            </a:fld>
            <a:endParaRPr lang="en-US"/>
          </a:p>
        </p:txBody>
      </p:sp>
      <p:sp>
        <p:nvSpPr>
          <p:cNvPr id="390" name="Google Shape;390;p42"/>
          <p:cNvSpPr txBox="1"/>
          <p:nvPr/>
        </p:nvSpPr>
        <p:spPr>
          <a:xfrm>
            <a:off x="721463" y="1001675"/>
            <a:ext cx="7784400" cy="1693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6. 코로나 전후 지출액 기준 온라인으로 많이 구입하는 가공식품 품목군 비교 분석</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457200" lvl="0" indent="-317500" algn="l" rtl="0">
              <a:spcBef>
                <a:spcPts val="0"/>
              </a:spcBef>
              <a:spcAft>
                <a:spcPts val="0"/>
              </a:spcAft>
              <a:buSzPct val="25000"/>
              <a:buFont typeface="Do Hyeon"/>
              <a:buChar char="-"/>
              <a:defRPr/>
            </a:pPr>
            <a:r>
              <a:rPr lang="ko" b="1">
                <a:latin typeface="Do Hyeon"/>
                <a:ea typeface="Do Hyeon"/>
                <a:cs typeface="Do Hyeon"/>
                <a:sym typeface="Do Hyeon"/>
              </a:rPr>
              <a:t>코로나 전후 1인가구 구입비중 증가 9개 품목 파악</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391" name="Google Shape;391;p42"/>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392" name="Google Shape;392;p42"/>
          <p:cNvPicPr/>
          <p:nvPr/>
        </p:nvPicPr>
        <p:blipFill rotWithShape="1">
          <a:blip r:embed="rId3">
            <a:alphaModFix/>
          </a:blip>
          <a:stretch>
            <a:fillRect/>
          </a:stretch>
        </p:blipFill>
        <p:spPr>
          <a:xfrm>
            <a:off x="721475" y="1932150"/>
            <a:ext cx="4320000" cy="2880000"/>
          </a:xfrm>
          <a:prstGeom prst="rect">
            <a:avLst/>
          </a:prstGeom>
          <a:noFill/>
          <a:ln>
            <a:noFill/>
          </a:ln>
        </p:spPr>
      </p:pic>
      <p:sp>
        <p:nvSpPr>
          <p:cNvPr id="393" name="Google Shape;393;p42"/>
          <p:cNvSpPr txBox="1"/>
          <p:nvPr/>
        </p:nvSpPr>
        <p:spPr>
          <a:xfrm>
            <a:off x="5698500" y="4047625"/>
            <a:ext cx="3144000" cy="6156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가구소득 범위별로 코로나 전후 구입비중 증가 9개 품목 비교는 첨부자료[4-5] 참고</a:t>
            </a:r>
            <a:endParaRPr>
              <a:latin typeface="Do Hyeon"/>
              <a:ea typeface="Do Hyeon"/>
              <a:cs typeface="Do Hyeon"/>
              <a:sym typeface="Do Hyeon"/>
            </a:endParaRPr>
          </a:p>
        </p:txBody>
      </p:sp>
      <p:sp>
        <p:nvSpPr>
          <p:cNvPr id="394" name="Google Shape;394;p42"/>
          <p:cNvSpPr txBox="1"/>
          <p:nvPr/>
        </p:nvSpPr>
        <p:spPr>
          <a:xfrm>
            <a:off x="1353275" y="4225525"/>
            <a:ext cx="3636259" cy="81890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간편식 5%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육류가공품 1.4% 증가, 면류 2.2%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빵/떡 1.8% 증가, 조미수산가공품 1.4%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400" name="Google Shape;400;p43"/>
          <p:cNvSpPr txBox="1"/>
          <p:nvPr/>
        </p:nvSpPr>
        <p:spPr>
          <a:xfrm>
            <a:off x="688025" y="1323150"/>
            <a:ext cx="7784400" cy="22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6.</a:t>
            </a:r>
            <a:r>
              <a:rPr b="1" lang="ko">
                <a:latin typeface="Do Hyeon"/>
                <a:ea typeface="Do Hyeon"/>
                <a:cs typeface="Do Hyeon"/>
                <a:sym typeface="Do Hyeon"/>
              </a:rPr>
              <a:t> 코로나 전후 지출액 기준 온라인으로 많이 구입하는 가공식품 품목군 비교 분석</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just">
              <a:lnSpc>
                <a:spcPct val="115000"/>
              </a:lnSpc>
              <a:spcBef>
                <a:spcPts val="0"/>
              </a:spcBef>
              <a:spcAft>
                <a:spcPts val="0"/>
              </a:spcAft>
              <a:buNone/>
            </a:pPr>
            <a:r>
              <a:rPr b="1" lang="ko">
                <a:latin typeface="Do Hyeon"/>
                <a:ea typeface="Do Hyeon"/>
                <a:cs typeface="Do Hyeon"/>
                <a:sym typeface="Do Hyeon"/>
              </a:rPr>
              <a:t>#종합분석:</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1인가구는 코로나 이후 육류가공품, 알가공품, 조미수산가공품, 건조수산가공품, 빵/떡,과자, 간편식, 면류 등의 온라인 가공식품의 지출액 비중이 증가(간편식이 가장 높은 증가를 보임)</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소득별로 세부항목에대한 지출액 비중의 변화가 차이가 있음</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모든 소득범위에서 간편식의경우 약 5%이상 증가함</a:t>
            </a:r>
            <a:endParaRPr b="1">
              <a:latin typeface="Do Hyeon"/>
              <a:ea typeface="Do Hyeon"/>
              <a:cs typeface="Do Hyeon"/>
              <a:sym typeface="Do Hyeon"/>
            </a:endParaRPr>
          </a:p>
          <a:p>
            <a:pPr indent="-317500" lvl="0" marL="457200" rtl="0" algn="just">
              <a:lnSpc>
                <a:spcPct val="115000"/>
              </a:lnSpc>
              <a:spcBef>
                <a:spcPts val="0"/>
              </a:spcBef>
              <a:spcAft>
                <a:spcPts val="0"/>
              </a:spcAft>
              <a:buSzPts val="1400"/>
              <a:buFont typeface="Do Hyeon"/>
              <a:buChar char="-"/>
            </a:pPr>
            <a:r>
              <a:rPr b="1" lang="ko">
                <a:latin typeface="Do Hyeon"/>
                <a:ea typeface="Do Hyeon"/>
                <a:cs typeface="Do Hyeon"/>
                <a:sym typeface="Do Hyeon"/>
              </a:rPr>
              <a:t>200만원 미만의 경우 간편식 이외에 면류에서도 5%이상 증가함  </a:t>
            </a:r>
            <a:endParaRPr b="1">
              <a:latin typeface="Do Hyeon"/>
              <a:ea typeface="Do Hyeon"/>
              <a:cs typeface="Do Hyeon"/>
              <a:sym typeface="Do Hyeon"/>
            </a:endParaRPr>
          </a:p>
        </p:txBody>
      </p:sp>
      <p:sp>
        <p:nvSpPr>
          <p:cNvPr id="401" name="Google Shape;401;p43"/>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분석결과 활용방안 및</a:t>
            </a:r>
            <a:endParaRPr sz="2800">
              <a:latin typeface="Do Hyeon"/>
              <a:ea typeface="Do Hyeon"/>
              <a:cs typeface="Do Hyeon"/>
              <a:sym typeface="Do Hyeon"/>
            </a:endParaRPr>
          </a:p>
          <a:p>
            <a:pPr indent="0" lvl="0" marL="0" rtl="0" algn="ctr">
              <a:spcBef>
                <a:spcPts val="0"/>
              </a:spcBef>
              <a:spcAft>
                <a:spcPts val="0"/>
              </a:spcAft>
              <a:buNone/>
            </a:pPr>
            <a:r>
              <a:rPr lang="ko" sz="2800">
                <a:latin typeface="Do Hyeon"/>
                <a:ea typeface="Do Hyeon"/>
                <a:cs typeface="Do Hyeon"/>
                <a:sym typeface="Do Hyeon"/>
              </a:rPr>
              <a:t>향후계획</a:t>
            </a:r>
            <a:endParaRPr sz="2800">
              <a:latin typeface="Do Hyeon"/>
              <a:ea typeface="Do Hyeon"/>
              <a:cs typeface="Do Hyeon"/>
              <a:sym typeface="Do Hyeon"/>
            </a:endParaRPr>
          </a:p>
        </p:txBody>
      </p:sp>
      <p:sp>
        <p:nvSpPr>
          <p:cNvPr id="407" name="Google Shape;40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5"/>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Part5. 분석 결과 활용 방안</a:t>
            </a:r>
            <a:endParaRPr>
              <a:latin typeface="Do Hyeon"/>
              <a:ea typeface="Do Hyeon"/>
              <a:cs typeface="Do Hyeon"/>
              <a:sym typeface="Do Hyeon"/>
            </a:endParaRPr>
          </a:p>
        </p:txBody>
      </p:sp>
      <p:sp>
        <p:nvSpPr>
          <p:cNvPr id="413" name="Google Shape;413;p45"/>
          <p:cNvSpPr/>
          <p:nvPr/>
        </p:nvSpPr>
        <p:spPr>
          <a:xfrm>
            <a:off x="5192250" y="1288000"/>
            <a:ext cx="3155700" cy="554100"/>
          </a:xfrm>
          <a:prstGeom prst="parallelogram">
            <a:avLst>
              <a:gd fmla="val 25000"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lt1"/>
                </a:solidFill>
                <a:latin typeface="Do Hyeon"/>
                <a:ea typeface="Do Hyeon"/>
                <a:cs typeface="Do Hyeon"/>
                <a:sym typeface="Do Hyeon"/>
              </a:rPr>
              <a:t>온라인 쇼핑몰 상품추천 서비스</a:t>
            </a:r>
            <a:endParaRPr>
              <a:solidFill>
                <a:schemeClr val="lt1"/>
              </a:solidFill>
              <a:latin typeface="Do Hyeon"/>
              <a:ea typeface="Do Hyeon"/>
              <a:cs typeface="Do Hyeon"/>
              <a:sym typeface="Do Hyeon"/>
            </a:endParaRPr>
          </a:p>
        </p:txBody>
      </p:sp>
      <p:sp>
        <p:nvSpPr>
          <p:cNvPr id="414" name="Google Shape;414;p45"/>
          <p:cNvSpPr txBox="1"/>
          <p:nvPr/>
        </p:nvSpPr>
        <p:spPr>
          <a:xfrm>
            <a:off x="5073825" y="4109125"/>
            <a:ext cx="3317100" cy="738900"/>
          </a:xfrm>
          <a:prstGeom prst="rect">
            <a:avLst/>
          </a:prstGeom>
          <a:noFill/>
          <a:ln>
            <a:noFill/>
          </a:ln>
        </p:spPr>
        <p:txBody>
          <a:bodyPr anchorCtr="0" anchor="t" bIns="91425" lIns="91425" spcFirstLastPara="1" rIns="91425" wrap="square" tIns="91425">
            <a:spAutoFit/>
          </a:bodyPr>
          <a:lstStyle/>
          <a:p>
            <a:pPr indent="-304800" lvl="0" marL="457200" rtl="0" algn="ctr">
              <a:spcBef>
                <a:spcPts val="0"/>
              </a:spcBef>
              <a:spcAft>
                <a:spcPts val="0"/>
              </a:spcAft>
              <a:buSzPts val="1200"/>
              <a:buFont typeface="Do Hyeon"/>
              <a:buChar char="●"/>
            </a:pPr>
            <a:r>
              <a:rPr b="1" lang="ko" sz="1200">
                <a:latin typeface="Do Hyeon"/>
                <a:ea typeface="Do Hyeon"/>
                <a:cs typeface="Do Hyeon"/>
                <a:sym typeface="Do Hyeon"/>
              </a:rPr>
              <a:t>코로나 이후 1인가구의 가공식품 소비 지출액이 증가한 품목(간편식, 면류, 육류가공품, 조미수산가공품, 빵/떡 등)을 중점으로 추천</a:t>
            </a:r>
            <a:endParaRPr b="1" sz="1200">
              <a:latin typeface="Do Hyeon"/>
              <a:ea typeface="Do Hyeon"/>
              <a:cs typeface="Do Hyeon"/>
              <a:sym typeface="Do Hyeon"/>
            </a:endParaRPr>
          </a:p>
        </p:txBody>
      </p:sp>
      <p:sp>
        <p:nvSpPr>
          <p:cNvPr id="415" name="Google Shape;415;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416" name="Google Shape;416;p45"/>
          <p:cNvPicPr preferRelativeResize="0"/>
          <p:nvPr/>
        </p:nvPicPr>
        <p:blipFill>
          <a:blip r:embed="rId3">
            <a:alphaModFix/>
          </a:blip>
          <a:stretch>
            <a:fillRect/>
          </a:stretch>
        </p:blipFill>
        <p:spPr>
          <a:xfrm>
            <a:off x="5192250" y="1910875"/>
            <a:ext cx="3008300" cy="2129475"/>
          </a:xfrm>
          <a:prstGeom prst="rect">
            <a:avLst/>
          </a:prstGeom>
          <a:noFill/>
          <a:ln>
            <a:noFill/>
          </a:ln>
        </p:spPr>
      </p:pic>
      <p:sp>
        <p:nvSpPr>
          <p:cNvPr id="417" name="Google Shape;417;p45"/>
          <p:cNvSpPr/>
          <p:nvPr/>
        </p:nvSpPr>
        <p:spPr>
          <a:xfrm>
            <a:off x="1107050" y="1288000"/>
            <a:ext cx="3155700" cy="554100"/>
          </a:xfrm>
          <a:prstGeom prst="parallelogram">
            <a:avLst>
              <a:gd fmla="val 25000"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lt1"/>
                </a:solidFill>
                <a:latin typeface="Do Hyeon"/>
                <a:ea typeface="Do Hyeon"/>
                <a:cs typeface="Do Hyeon"/>
                <a:sym typeface="Do Hyeon"/>
              </a:rPr>
              <a:t>온라인 가공식품 쇼핑몰 상품구성</a:t>
            </a:r>
            <a:endParaRPr>
              <a:solidFill>
                <a:schemeClr val="lt1"/>
              </a:solidFill>
              <a:latin typeface="Do Hyeon"/>
              <a:ea typeface="Do Hyeon"/>
              <a:cs typeface="Do Hyeon"/>
              <a:sym typeface="Do Hyeon"/>
            </a:endParaRPr>
          </a:p>
        </p:txBody>
      </p:sp>
      <p:pic>
        <p:nvPicPr>
          <p:cNvPr id="418" name="Google Shape;418;p45"/>
          <p:cNvPicPr preferRelativeResize="0"/>
          <p:nvPr/>
        </p:nvPicPr>
        <p:blipFill rotWithShape="1">
          <a:blip r:embed="rId4">
            <a:alphaModFix/>
          </a:blip>
          <a:srcRect b="0" l="10305" r="0" t="0"/>
          <a:stretch/>
        </p:blipFill>
        <p:spPr>
          <a:xfrm>
            <a:off x="1471188" y="1910863"/>
            <a:ext cx="2427425" cy="2198250"/>
          </a:xfrm>
          <a:prstGeom prst="rect">
            <a:avLst/>
          </a:prstGeom>
          <a:noFill/>
          <a:ln>
            <a:noFill/>
          </a:ln>
        </p:spPr>
      </p:pic>
      <p:sp>
        <p:nvSpPr>
          <p:cNvPr id="419" name="Google Shape;419;p45"/>
          <p:cNvSpPr txBox="1"/>
          <p:nvPr/>
        </p:nvSpPr>
        <p:spPr>
          <a:xfrm>
            <a:off x="1062650" y="4177875"/>
            <a:ext cx="3317100" cy="554100"/>
          </a:xfrm>
          <a:prstGeom prst="rect">
            <a:avLst/>
          </a:prstGeom>
          <a:noFill/>
          <a:ln>
            <a:noFill/>
          </a:ln>
        </p:spPr>
        <p:txBody>
          <a:bodyPr anchorCtr="0" anchor="t" bIns="91425" lIns="91425" spcFirstLastPara="1" rIns="91425" wrap="square" tIns="91425">
            <a:spAutoFit/>
          </a:bodyPr>
          <a:lstStyle/>
          <a:p>
            <a:pPr indent="-304800" lvl="0" marL="457200" rtl="0" algn="ctr">
              <a:spcBef>
                <a:spcPts val="0"/>
              </a:spcBef>
              <a:spcAft>
                <a:spcPts val="0"/>
              </a:spcAft>
              <a:buSzPts val="1200"/>
              <a:buFont typeface="Do Hyeon"/>
              <a:buChar char="●"/>
            </a:pPr>
            <a:r>
              <a:rPr b="1" lang="ko" sz="1200">
                <a:latin typeface="Do Hyeon"/>
                <a:ea typeface="Do Hyeon"/>
                <a:cs typeface="Do Hyeon"/>
                <a:sym typeface="Do Hyeon"/>
              </a:rPr>
              <a:t>온라인 가공식품 쇼핑몰에서 1인가구를 위한 상품코너 개발</a:t>
            </a:r>
            <a:endParaRPr b="1" sz="1200">
              <a:latin typeface="Do Hyeon"/>
              <a:ea typeface="Do Hyeon"/>
              <a:cs typeface="Do Hyeon"/>
              <a:sym typeface="Do Hyeon"/>
            </a:endParaRPr>
          </a:p>
        </p:txBody>
      </p:sp>
    </p:spTree>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24" name="Google Shape;424;p46"/>
          <p:cNvSpPr txBox="1">
            <a:spLocks noGrp="1"/>
          </p:cNvSpPr>
          <p:nvPr>
            <p:ph type="title" idx="0"/>
          </p:nvPr>
        </p:nvSpPr>
        <p:spPr>
          <a:xfrm>
            <a:off x="303150" y="1547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Part5. 향후 계획</a:t>
            </a:r>
            <a:endParaRPr>
              <a:latin typeface="Do Hyeon"/>
              <a:ea typeface="Do Hyeon"/>
              <a:cs typeface="Do Hyeon"/>
              <a:sym typeface="Do Hyeon"/>
            </a:endParaRPr>
          </a:p>
        </p:txBody>
      </p:sp>
      <p:sp>
        <p:nvSpPr>
          <p:cNvPr id="425" name="Google Shape;425;p46"/>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34</a:t>
            </a:fld>
            <a:endParaRPr lang="en-US"/>
          </a:p>
        </p:txBody>
      </p:sp>
      <p:sp>
        <p:nvSpPr>
          <p:cNvPr id="426" name="Google Shape;426;p46"/>
          <p:cNvSpPr txBox="1"/>
          <p:nvPr/>
        </p:nvSpPr>
        <p:spPr>
          <a:xfrm>
            <a:off x="528050" y="1175475"/>
            <a:ext cx="7114693" cy="231637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활용방안의 구체화</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미니 프로젝트2 단계에서 </a:t>
            </a:r>
            <a:endParaRPr lang="ko"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키워드 검색량 크롤링을 통해 실시간 트랜드를 반영한 세부상품을 제시 할수 있을 것임</a:t>
            </a:r>
            <a:endParaRPr lang="ko"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온라인 지출액 증가 9개 품목에대한 온라인 구매장소별(온라인 종합쇼핑몰, 온라인 식품 전문몰, 대형할인점 온라인매장) 크롤링을 통해 상품추천서비스 구현 </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산업체 프로젝트 단계에서는 </a:t>
            </a:r>
            <a:endParaRPr lang="ko"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머신러닝을 통해 코로나 이후 가공식품 품목별 구매비중을 예측할 예정</a:t>
            </a:r>
            <a:endParaRPr lang="ko" b="1">
              <a:latin typeface="Do Hyeon"/>
              <a:ea typeface="Do Hyeon"/>
              <a:cs typeface="Do Hyeon"/>
              <a:sym typeface="Do Hyeon"/>
            </a:endParaRPr>
          </a:p>
          <a:p>
            <a:pPr marL="0" lvl="0" indent="0" algn="l" rtl="0">
              <a:spcBef>
                <a:spcPts val="0"/>
              </a:spcBef>
              <a:spcAft>
                <a:spcPts val="0"/>
              </a:spcAft>
              <a:buNone/>
              <a:defRPr/>
            </a:pPr>
            <a:r>
              <a:rPr lang="ko" b="1">
                <a:latin typeface="Do Hyeon"/>
                <a:ea typeface="Do Hyeon"/>
                <a:cs typeface="Do Hyeon"/>
                <a:sym typeface="Do Hyeon"/>
              </a:rPr>
              <a:t>SPRING을 이용한 웹프로그래밍을 통해 추천상품을 보여주는 기능을 구현할 예정</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첨부자료[4-1]</a:t>
            </a:r>
            <a:endParaRPr sz="2800">
              <a:latin typeface="Do Hyeon"/>
              <a:ea typeface="Do Hyeon"/>
              <a:cs typeface="Do Hyeon"/>
              <a:sym typeface="Do Hyeon"/>
            </a:endParaRPr>
          </a:p>
        </p:txBody>
      </p:sp>
      <p:sp>
        <p:nvSpPr>
          <p:cNvPr id="432" name="Google Shape;43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6" name="Shape 436"/>
        <p:cNvGrpSpPr/>
        <p:nvPr/>
      </p:nvGrpSpPr>
      <p:grpSpPr>
        <a:xfrm>
          <a:off x="0" y="0"/>
          <a:ext cx="0" cy="0"/>
          <a:chOff x="0" y="0"/>
          <a:chExt cx="0" cy="0"/>
        </a:xfrm>
      </p:grpSpPr>
      <p:sp>
        <p:nvSpPr>
          <p:cNvPr id="437" name="Google Shape;43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438" name="Google Shape;438;p48"/>
          <p:cNvSpPr txBox="1"/>
          <p:nvPr/>
        </p:nvSpPr>
        <p:spPr>
          <a:xfrm>
            <a:off x="4183300" y="1453700"/>
            <a:ext cx="350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800">
                <a:solidFill>
                  <a:srgbClr val="351C75"/>
                </a:solidFill>
                <a:latin typeface="Do Hyeon"/>
                <a:ea typeface="Do Hyeon"/>
                <a:cs typeface="Do Hyeon"/>
                <a:sym typeface="Do Hyeon"/>
              </a:rPr>
              <a:t>온라인 쇼핑몰 상품군별 거래액 (~2019)</a:t>
            </a:r>
            <a:endParaRPr b="1" sz="1800">
              <a:solidFill>
                <a:srgbClr val="351C75"/>
              </a:solidFill>
              <a:latin typeface="Do Hyeon"/>
              <a:ea typeface="Do Hyeon"/>
              <a:cs typeface="Do Hyeon"/>
              <a:sym typeface="Do Hyeon"/>
            </a:endParaRPr>
          </a:p>
        </p:txBody>
      </p:sp>
      <p:sp>
        <p:nvSpPr>
          <p:cNvPr id="439" name="Google Shape;439;p4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440" name="Google Shape;440;p48"/>
          <p:cNvPicPr preferRelativeResize="0"/>
          <p:nvPr/>
        </p:nvPicPr>
        <p:blipFill rotWithShape="1">
          <a:blip r:embed="rId3">
            <a:alphaModFix/>
          </a:blip>
          <a:srcRect b="0" l="0" r="66748" t="0"/>
          <a:stretch/>
        </p:blipFill>
        <p:spPr>
          <a:xfrm>
            <a:off x="604300" y="1585650"/>
            <a:ext cx="2681600" cy="3188325"/>
          </a:xfrm>
          <a:prstGeom prst="rect">
            <a:avLst/>
          </a:prstGeom>
          <a:noFill/>
          <a:ln>
            <a:noFill/>
          </a:ln>
        </p:spPr>
      </p:pic>
      <p:sp>
        <p:nvSpPr>
          <p:cNvPr id="441" name="Google Shape;441;p48"/>
          <p:cNvSpPr txBox="1"/>
          <p:nvPr/>
        </p:nvSpPr>
        <p:spPr>
          <a:xfrm>
            <a:off x="3583150" y="2127638"/>
            <a:ext cx="4705800" cy="227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latin typeface="Do Hyeon"/>
                <a:ea typeface="Do Hyeon"/>
                <a:cs typeface="Do Hyeon"/>
                <a:sym typeface="Do Hyeon"/>
              </a:rPr>
              <a:t>23개의 상품군 중 식품과 관련된 3개의 상품군</a:t>
            </a:r>
            <a:endParaRPr b="1" sz="1500">
              <a:latin typeface="Do Hyeon"/>
              <a:ea typeface="Do Hyeon"/>
              <a:cs typeface="Do Hyeon"/>
              <a:sym typeface="Do Hyeon"/>
            </a:endParaRPr>
          </a:p>
          <a:p>
            <a:pPr indent="0" lvl="0" marL="0" rtl="0" algn="ctr">
              <a:lnSpc>
                <a:spcPct val="115000"/>
              </a:lnSpc>
              <a:spcBef>
                <a:spcPts val="0"/>
              </a:spcBef>
              <a:spcAft>
                <a:spcPts val="0"/>
              </a:spcAft>
              <a:buNone/>
            </a:pPr>
            <a:r>
              <a:rPr b="1" lang="ko" sz="1500">
                <a:latin typeface="Do Hyeon"/>
                <a:ea typeface="Do Hyeon"/>
                <a:cs typeface="Do Hyeon"/>
                <a:sym typeface="Do Hyeon"/>
              </a:rPr>
              <a:t>(음·식료품, 농축수산물, 음식서비스)들의 거래액이 </a:t>
            </a:r>
            <a:endParaRPr b="1" sz="1500">
              <a:latin typeface="Do Hyeon"/>
              <a:ea typeface="Do Hyeon"/>
              <a:cs typeface="Do Hyeon"/>
              <a:sym typeface="Do Hyeon"/>
            </a:endParaRPr>
          </a:p>
          <a:p>
            <a:pPr indent="0" lvl="0" marL="0" rtl="0" algn="ctr">
              <a:lnSpc>
                <a:spcPct val="115000"/>
              </a:lnSpc>
              <a:spcBef>
                <a:spcPts val="0"/>
              </a:spcBef>
              <a:spcAft>
                <a:spcPts val="0"/>
              </a:spcAft>
              <a:buNone/>
            </a:pPr>
            <a:r>
              <a:rPr b="1" lang="ko" sz="1500">
                <a:latin typeface="Do Hyeon"/>
                <a:ea typeface="Do Hyeon"/>
                <a:cs typeface="Do Hyeon"/>
                <a:sym typeface="Do Hyeon"/>
              </a:rPr>
              <a:t>시간의 흐름에 따라 상승하고 있는 양상을 보인다. </a:t>
            </a:r>
            <a:endParaRPr b="1" sz="1500">
              <a:latin typeface="Do Hyeon"/>
              <a:ea typeface="Do Hyeon"/>
              <a:cs typeface="Do Hyeon"/>
              <a:sym typeface="Do Hyeon"/>
            </a:endParaRPr>
          </a:p>
          <a:p>
            <a:pPr indent="0" lvl="0" marL="0" rtl="0" algn="ctr">
              <a:lnSpc>
                <a:spcPct val="115000"/>
              </a:lnSpc>
              <a:spcBef>
                <a:spcPts val="0"/>
              </a:spcBef>
              <a:spcAft>
                <a:spcPts val="0"/>
              </a:spcAft>
              <a:buNone/>
            </a:pPr>
            <a:r>
              <a:t/>
            </a:r>
            <a:endParaRPr b="1" sz="1500">
              <a:latin typeface="Do Hyeon"/>
              <a:ea typeface="Do Hyeon"/>
              <a:cs typeface="Do Hyeon"/>
              <a:sym typeface="Do Hyeon"/>
            </a:endParaRPr>
          </a:p>
          <a:p>
            <a:pPr indent="0" lvl="0" marL="0" rtl="0" algn="ctr">
              <a:lnSpc>
                <a:spcPct val="115000"/>
              </a:lnSpc>
              <a:spcBef>
                <a:spcPts val="0"/>
              </a:spcBef>
              <a:spcAft>
                <a:spcPts val="0"/>
              </a:spcAft>
              <a:buNone/>
            </a:pPr>
            <a:r>
              <a:rPr b="1" lang="ko" sz="1500">
                <a:latin typeface="Do Hyeon"/>
                <a:ea typeface="Do Hyeon"/>
                <a:cs typeface="Do Hyeon"/>
                <a:sym typeface="Do Hyeon"/>
              </a:rPr>
              <a:t>특히 코로나19 범유행 전인 2019년도의 그래프에서는 </a:t>
            </a:r>
            <a:endParaRPr b="1" sz="1500">
              <a:latin typeface="Do Hyeon"/>
              <a:ea typeface="Do Hyeon"/>
              <a:cs typeface="Do Hyeon"/>
              <a:sym typeface="Do Hyeon"/>
            </a:endParaRPr>
          </a:p>
          <a:p>
            <a:pPr indent="0" lvl="0" marL="0" rtl="0" algn="ctr">
              <a:lnSpc>
                <a:spcPct val="115000"/>
              </a:lnSpc>
              <a:spcBef>
                <a:spcPts val="0"/>
              </a:spcBef>
              <a:spcAft>
                <a:spcPts val="0"/>
              </a:spcAft>
              <a:buNone/>
            </a:pPr>
            <a:r>
              <a:rPr b="1" lang="ko" sz="1500">
                <a:latin typeface="Do Hyeon"/>
                <a:ea typeface="Do Hyeon"/>
                <a:cs typeface="Do Hyeon"/>
                <a:sym typeface="Do Hyeon"/>
              </a:rPr>
              <a:t>모든 상품군들이 일정한 간격을 두고 있고, </a:t>
            </a:r>
            <a:endParaRPr b="1" sz="1500">
              <a:latin typeface="Do Hyeon"/>
              <a:ea typeface="Do Hyeon"/>
              <a:cs typeface="Do Hyeon"/>
              <a:sym typeface="Do Hyeon"/>
            </a:endParaRPr>
          </a:p>
          <a:p>
            <a:pPr indent="0" lvl="0" marL="0" rtl="0" algn="ctr">
              <a:lnSpc>
                <a:spcPct val="115000"/>
              </a:lnSpc>
              <a:spcBef>
                <a:spcPts val="0"/>
              </a:spcBef>
              <a:spcAft>
                <a:spcPts val="0"/>
              </a:spcAft>
              <a:buNone/>
            </a:pPr>
            <a:r>
              <a:rPr b="1" lang="ko" sz="1500">
                <a:latin typeface="Do Hyeon"/>
                <a:ea typeface="Do Hyeon"/>
                <a:cs typeface="Do Hyeon"/>
                <a:sym typeface="Do Hyeon"/>
              </a:rPr>
              <a:t>음·식료품이 가장 많은 거래액을 나타내고 있다. </a:t>
            </a:r>
            <a:endParaRPr b="1" sz="1500">
              <a:latin typeface="Do Hyeon"/>
              <a:ea typeface="Do Hyeon"/>
              <a:cs typeface="Do Hyeon"/>
              <a:sym typeface="Do Hyeon"/>
            </a:endParaRPr>
          </a:p>
          <a:p>
            <a:pPr indent="0" lvl="0" marL="0" rtl="0" algn="ctr">
              <a:lnSpc>
                <a:spcPct val="115000"/>
              </a:lnSpc>
              <a:spcBef>
                <a:spcPts val="0"/>
              </a:spcBef>
              <a:spcAft>
                <a:spcPts val="0"/>
              </a:spcAft>
              <a:buNone/>
            </a:pPr>
            <a:r>
              <a:t/>
            </a:r>
            <a:endParaRPr b="1" sz="1500">
              <a:latin typeface="Do Hyeon"/>
              <a:ea typeface="Do Hyeon"/>
              <a:cs typeface="Do Hyeon"/>
              <a:sym typeface="Do Hye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447" name="Google Shape;447;p49"/>
          <p:cNvSpPr txBox="1"/>
          <p:nvPr/>
        </p:nvSpPr>
        <p:spPr>
          <a:xfrm>
            <a:off x="1878000" y="1057550"/>
            <a:ext cx="539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500">
                <a:latin typeface="Do Hyeon"/>
                <a:ea typeface="Do Hyeon"/>
                <a:cs typeface="Do Hyeon"/>
                <a:sym typeface="Do Hyeon"/>
              </a:rPr>
              <a:t>온라인 쇼핑몰 상품군별 거래액과 코로나 확진자 수 상관분석 (2020-2021) </a:t>
            </a:r>
            <a:endParaRPr b="1" sz="1500">
              <a:latin typeface="Do Hyeon"/>
              <a:ea typeface="Do Hyeon"/>
              <a:cs typeface="Do Hyeon"/>
              <a:sym typeface="Do Hyeon"/>
            </a:endParaRPr>
          </a:p>
        </p:txBody>
      </p:sp>
      <p:sp>
        <p:nvSpPr>
          <p:cNvPr id="448" name="Google Shape;448;p49"/>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449" name="Google Shape;449;p49"/>
          <p:cNvPicPr preferRelativeResize="0"/>
          <p:nvPr/>
        </p:nvPicPr>
        <p:blipFill rotWithShape="1">
          <a:blip r:embed="rId3">
            <a:alphaModFix/>
          </a:blip>
          <a:srcRect b="0" l="33150" r="0" t="0"/>
          <a:stretch/>
        </p:blipFill>
        <p:spPr>
          <a:xfrm>
            <a:off x="3277650" y="1585650"/>
            <a:ext cx="5391175" cy="3188325"/>
          </a:xfrm>
          <a:prstGeom prst="rect">
            <a:avLst/>
          </a:prstGeom>
          <a:noFill/>
          <a:ln>
            <a:noFill/>
          </a:ln>
        </p:spPr>
      </p:pic>
      <p:sp>
        <p:nvSpPr>
          <p:cNvPr id="450" name="Google Shape;450;p49"/>
          <p:cNvSpPr txBox="1"/>
          <p:nvPr/>
        </p:nvSpPr>
        <p:spPr>
          <a:xfrm>
            <a:off x="502950" y="1953450"/>
            <a:ext cx="2650800" cy="1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ko" sz="1100">
                <a:latin typeface="Do Hyeon"/>
                <a:ea typeface="Do Hyeon"/>
                <a:cs typeface="Do Hyeon"/>
                <a:sym typeface="Do Hyeon"/>
              </a:rPr>
              <a:t>2020년 음식서비스 거래액이 상승해 음·식료품 거래액과 차이를 좁히고 하반기에는 가장 높은 거래액을 보였다. 식품을 제외한 다른 상품군들의 평균 거래액은 2019년도와 비교했을 때 음식서비스 및 음·식료품 거래액보다 상대적으로 더 낮아진 수치를 보였다. </a:t>
            </a:r>
            <a:endParaRPr b="1" sz="1500">
              <a:latin typeface="Do Hyeon"/>
              <a:ea typeface="Do Hyeon"/>
              <a:cs typeface="Do Hyeon"/>
              <a:sym typeface="Do Hyeon"/>
            </a:endParaRPr>
          </a:p>
        </p:txBody>
      </p:sp>
      <p:sp>
        <p:nvSpPr>
          <p:cNvPr id="451" name="Google Shape;451;p49"/>
          <p:cNvSpPr/>
          <p:nvPr/>
        </p:nvSpPr>
        <p:spPr>
          <a:xfrm rot="-1032982">
            <a:off x="6412386" y="2006579"/>
            <a:ext cx="1601455" cy="705984"/>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9"/>
          <p:cNvSpPr/>
          <p:nvPr/>
        </p:nvSpPr>
        <p:spPr>
          <a:xfrm rot="-255801">
            <a:off x="6437442" y="3893203"/>
            <a:ext cx="1577866" cy="630838"/>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3" name="Google Shape;453;p49"/>
          <p:cNvCxnSpPr/>
          <p:nvPr/>
        </p:nvCxnSpPr>
        <p:spPr>
          <a:xfrm flipH="1">
            <a:off x="7226225" y="2724475"/>
            <a:ext cx="300" cy="1144200"/>
          </a:xfrm>
          <a:prstGeom prst="straightConnector1">
            <a:avLst/>
          </a:prstGeom>
          <a:noFill/>
          <a:ln cap="flat" cmpd="sng" w="19050">
            <a:solidFill>
              <a:srgbClr val="980000"/>
            </a:solidFill>
            <a:prstDash val="solid"/>
            <a:round/>
            <a:headEnd len="med" w="med" type="none"/>
            <a:tailEnd len="med" w="med" type="triangle"/>
          </a:ln>
        </p:spPr>
      </p:cxnSp>
      <p:cxnSp>
        <p:nvCxnSpPr>
          <p:cNvPr id="454" name="Google Shape;454;p49"/>
          <p:cNvCxnSpPr/>
          <p:nvPr/>
        </p:nvCxnSpPr>
        <p:spPr>
          <a:xfrm flipH="1" rot="10800000">
            <a:off x="7226225" y="2724475"/>
            <a:ext cx="300" cy="1144200"/>
          </a:xfrm>
          <a:prstGeom prst="straightConnector1">
            <a:avLst/>
          </a:prstGeom>
          <a:noFill/>
          <a:ln cap="flat" cmpd="sng" w="19050">
            <a:solidFill>
              <a:srgbClr val="980000"/>
            </a:solidFill>
            <a:prstDash val="solid"/>
            <a:round/>
            <a:headEnd len="med" w="med" type="none"/>
            <a:tailEnd len="med" w="med" type="triangle"/>
          </a:ln>
        </p:spPr>
      </p:cxnSp>
      <p:sp>
        <p:nvSpPr>
          <p:cNvPr id="455" name="Google Shape;455;p49"/>
          <p:cNvSpPr txBox="1"/>
          <p:nvPr/>
        </p:nvSpPr>
        <p:spPr>
          <a:xfrm>
            <a:off x="336600" y="3520850"/>
            <a:ext cx="3000000" cy="74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100">
                <a:latin typeface="Do Hyeon"/>
                <a:ea typeface="Do Hyeon"/>
                <a:cs typeface="Do Hyeon"/>
                <a:sym typeface="Do Hyeon"/>
              </a:rPr>
              <a:t>2021년도 음식서비스 및 음·식료품 거래액 그리고 농축수산물과 합계평균 거래액은 2020년도에서보다 상대적으로 더 큰 차이를 나타내고 있다. </a:t>
            </a:r>
            <a:endParaRPr b="1" sz="1500">
              <a:latin typeface="Do Hyeon"/>
              <a:ea typeface="Do Hyeon"/>
              <a:cs typeface="Do Hyeon"/>
              <a:sym typeface="Do Hye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첨부자료[4-2]</a:t>
            </a:r>
            <a:endParaRPr sz="2800">
              <a:latin typeface="Do Hyeon"/>
              <a:ea typeface="Do Hyeon"/>
              <a:cs typeface="Do Hyeon"/>
              <a:sym typeface="Do Hyeon"/>
            </a:endParaRPr>
          </a:p>
        </p:txBody>
      </p:sp>
      <p:sp>
        <p:nvSpPr>
          <p:cNvPr id="461" name="Google Shape;46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466" name="Google Shape;466;p51"/>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39</a:t>
            </a:fld>
            <a:endParaRPr lang="en-US"/>
          </a:p>
        </p:txBody>
      </p:sp>
      <p:sp>
        <p:nvSpPr>
          <p:cNvPr id="467" name="Google Shape;467;p51"/>
          <p:cNvSpPr txBox="1"/>
          <p:nvPr/>
        </p:nvSpPr>
        <p:spPr>
          <a:xfrm>
            <a:off x="615900" y="1057550"/>
            <a:ext cx="7915500" cy="38642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 2. 코로나 확진자 수와 온라인쇼핑몰 식품(음식료품, 농수산품, 음식서비스)거래액 상관분석</a:t>
            </a:r>
            <a:endParaRPr b="1">
              <a:latin typeface="Do Hyeon"/>
              <a:ea typeface="Do Hyeon"/>
              <a:cs typeface="Do Hyeon"/>
              <a:sym typeface="Do Hyeon"/>
            </a:endParaRPr>
          </a:p>
        </p:txBody>
      </p:sp>
      <p:sp>
        <p:nvSpPr>
          <p:cNvPr id="468" name="Google Shape;468;p51"/>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469" name="Google Shape;469;p51"/>
          <p:cNvPicPr/>
          <p:nvPr/>
        </p:nvPicPr>
        <p:blipFill rotWithShape="1">
          <a:blip r:embed="rId3">
            <a:alphaModFix/>
          </a:blip>
          <a:srcRect l="79140" t="8120" r="3150" b="21910"/>
          <a:stretch>
            <a:fillRect/>
          </a:stretch>
        </p:blipFill>
        <p:spPr>
          <a:xfrm>
            <a:off x="1527400" y="1964950"/>
            <a:ext cx="1114525" cy="2756075"/>
          </a:xfrm>
          <a:prstGeom prst="rect">
            <a:avLst/>
          </a:prstGeom>
          <a:noFill/>
          <a:ln>
            <a:noFill/>
          </a:ln>
        </p:spPr>
      </p:pic>
      <p:sp>
        <p:nvSpPr>
          <p:cNvPr id="470" name="Google Shape;470;p51"/>
          <p:cNvSpPr txBox="1"/>
          <p:nvPr/>
        </p:nvSpPr>
        <p:spPr>
          <a:xfrm>
            <a:off x="3327175" y="2178900"/>
            <a:ext cx="5448900" cy="15354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300" b="1">
                <a:latin typeface="Do Hyeon"/>
                <a:ea typeface="Do Hyeon"/>
                <a:cs typeface="Do Hyeon"/>
                <a:sym typeface="Do Hyeon"/>
              </a:rPr>
              <a:t>2020년의 코로나 확진자 수는 모든 상품군의 합계평균, 음·식료품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그리고 음식서비스 거래액과 양의 상관관계를 갖고 있다.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endParaRPr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음식서비스 거래액은 가장 큰 Pearson 상관계수(0.847***)를 보인다.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차례로 합계평균 상관계수는 0.794**, 음·식료품 상관계수는 0.694* 이다.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농축수산물 거래액의 상관계수는 0.548로 다른 상품군에 비해 큰 상관을 보이지 않았다.</a:t>
            </a:r>
            <a:endParaRPr sz="1300" b="1">
              <a:latin typeface="Do Hyeon"/>
              <a:ea typeface="Do Hyeon"/>
              <a:cs typeface="Do Hyeon"/>
              <a:sym typeface="Do Hyeon"/>
            </a:endParaRPr>
          </a:p>
        </p:txBody>
      </p:sp>
      <p:sp>
        <p:nvSpPr>
          <p:cNvPr id="471" name="Google Shape;471;p51"/>
          <p:cNvSpPr txBox="1"/>
          <p:nvPr/>
        </p:nvSpPr>
        <p:spPr>
          <a:xfrm>
            <a:off x="911925" y="28009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음·식료품</a:t>
            </a:r>
            <a:endParaRPr/>
          </a:p>
        </p:txBody>
      </p:sp>
      <p:sp>
        <p:nvSpPr>
          <p:cNvPr id="472" name="Google Shape;472;p51"/>
          <p:cNvSpPr txBox="1"/>
          <p:nvPr/>
        </p:nvSpPr>
        <p:spPr>
          <a:xfrm>
            <a:off x="911925" y="2121100"/>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합계평균</a:t>
            </a:r>
            <a:endParaRPr/>
          </a:p>
        </p:txBody>
      </p:sp>
      <p:sp>
        <p:nvSpPr>
          <p:cNvPr id="473" name="Google Shape;473;p51"/>
          <p:cNvSpPr txBox="1"/>
          <p:nvPr/>
        </p:nvSpPr>
        <p:spPr>
          <a:xfrm>
            <a:off x="854125" y="34808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농축수산물</a:t>
            </a:r>
            <a:endParaRPr/>
          </a:p>
        </p:txBody>
      </p:sp>
      <p:sp>
        <p:nvSpPr>
          <p:cNvPr id="474" name="Google Shape;474;p51"/>
          <p:cNvSpPr txBox="1"/>
          <p:nvPr/>
        </p:nvSpPr>
        <p:spPr>
          <a:xfrm>
            <a:off x="854125" y="41607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음식서비스</a:t>
            </a:r>
            <a:endParaRPr/>
          </a:p>
        </p:txBody>
      </p:sp>
      <p:sp>
        <p:nvSpPr>
          <p:cNvPr id="475" name="Google Shape;475;p51"/>
          <p:cNvSpPr txBox="1"/>
          <p:nvPr/>
        </p:nvSpPr>
        <p:spPr>
          <a:xfrm>
            <a:off x="1568679" y="1641325"/>
            <a:ext cx="1114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코로나 확진자 수</a:t>
            </a:r>
            <a:endParaRPr/>
          </a:p>
        </p:txBody>
      </p:sp>
      <p:sp>
        <p:nvSpPr>
          <p:cNvPr id="476" name="Google Shape;476;p51"/>
          <p:cNvSpPr/>
          <p:nvPr/>
        </p:nvSpPr>
        <p:spPr>
          <a:xfrm>
            <a:off x="1717250" y="4284875"/>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77" name="Google Shape;477;p51"/>
          <p:cNvSpPr/>
          <p:nvPr/>
        </p:nvSpPr>
        <p:spPr>
          <a:xfrm>
            <a:off x="1725563" y="2178900"/>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78" name="Google Shape;478;p51"/>
          <p:cNvSpPr/>
          <p:nvPr/>
        </p:nvSpPr>
        <p:spPr>
          <a:xfrm>
            <a:off x="1717250" y="2883038"/>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79" name="Google Shape;479;p51"/>
          <p:cNvSpPr/>
          <p:nvPr/>
        </p:nvSpPr>
        <p:spPr>
          <a:xfrm>
            <a:off x="1717250" y="3585401"/>
            <a:ext cx="718200" cy="189900"/>
          </a:xfrm>
          <a:prstGeom prst="rect">
            <a:avLst/>
          </a:prstGeom>
          <a:noFill/>
          <a:ln w="19050" cap="flat" cmpd="sng">
            <a:solidFill>
              <a:srgbClr val="0000ff"/>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78" name="Google Shape;78;p16"/>
          <p:cNvSpPr txBox="1"/>
          <p:nvPr/>
        </p:nvSpPr>
        <p:spPr>
          <a:xfrm>
            <a:off x="688025" y="1057550"/>
            <a:ext cx="79155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ko">
                <a:latin typeface="Do Hyeon"/>
                <a:ea typeface="Do Hyeon"/>
                <a:cs typeface="Do Hyeon"/>
                <a:sym typeface="Do Hyeon"/>
              </a:rPr>
              <a:t>&lt;</a:t>
            </a:r>
            <a:r>
              <a:rPr b="1" lang="ko">
                <a:latin typeface="Do Hyeon"/>
                <a:ea typeface="Do Hyeon"/>
                <a:cs typeface="Do Hyeon"/>
                <a:sym typeface="Do Hyeon"/>
              </a:rPr>
              <a:t>코로나 확진자 수 시계열 분석&gt;</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79" name="Google Shape;79;p16"/>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분석배경</a:t>
            </a:r>
            <a:endParaRPr>
              <a:latin typeface="Do Hyeon"/>
              <a:ea typeface="Do Hyeon"/>
              <a:cs typeface="Do Hyeon"/>
              <a:sym typeface="Do Hyeon"/>
            </a:endParaRPr>
          </a:p>
        </p:txBody>
      </p:sp>
      <p:pic>
        <p:nvPicPr>
          <p:cNvPr id="80" name="Google Shape;80;p16"/>
          <p:cNvPicPr preferRelativeResize="0"/>
          <p:nvPr/>
        </p:nvPicPr>
        <p:blipFill>
          <a:blip r:embed="rId3">
            <a:alphaModFix/>
          </a:blip>
          <a:stretch>
            <a:fillRect/>
          </a:stretch>
        </p:blipFill>
        <p:spPr>
          <a:xfrm>
            <a:off x="906000" y="1559225"/>
            <a:ext cx="4086538" cy="3204475"/>
          </a:xfrm>
          <a:prstGeom prst="rect">
            <a:avLst/>
          </a:prstGeom>
          <a:noFill/>
          <a:ln>
            <a:noFill/>
          </a:ln>
        </p:spPr>
      </p:pic>
      <p:sp>
        <p:nvSpPr>
          <p:cNvPr id="81" name="Google Shape;81;p16"/>
          <p:cNvSpPr txBox="1"/>
          <p:nvPr/>
        </p:nvSpPr>
        <p:spPr>
          <a:xfrm>
            <a:off x="5472450" y="2207725"/>
            <a:ext cx="30000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300">
                <a:latin typeface="Do Hyeon"/>
                <a:ea typeface="Do Hyeon"/>
                <a:cs typeface="Do Hyeon"/>
                <a:sym typeface="Do Hyeon"/>
              </a:rPr>
              <a:t>월별 평균 코로나 확진자 수는 2020년에 걸쳐 몇번의 크지 않은 증감폭을 그리다가 </a:t>
            </a:r>
            <a:endParaRPr b="1" sz="1300">
              <a:latin typeface="Do Hyeon"/>
              <a:ea typeface="Do Hyeon"/>
              <a:cs typeface="Do Hyeon"/>
              <a:sym typeface="Do Hyeon"/>
            </a:endParaRPr>
          </a:p>
          <a:p>
            <a:pPr indent="0" lvl="0" marL="0" rtl="0" algn="ctr">
              <a:lnSpc>
                <a:spcPct val="115000"/>
              </a:lnSpc>
              <a:spcBef>
                <a:spcPts val="0"/>
              </a:spcBef>
              <a:spcAft>
                <a:spcPts val="0"/>
              </a:spcAft>
              <a:buNone/>
            </a:pPr>
            <a:r>
              <a:t/>
            </a:r>
            <a:endParaRPr b="1" sz="1300">
              <a:latin typeface="Do Hyeon"/>
              <a:ea typeface="Do Hyeon"/>
              <a:cs typeface="Do Hyeon"/>
              <a:sym typeface="Do Hyeon"/>
            </a:endParaRPr>
          </a:p>
          <a:p>
            <a:pPr indent="0" lvl="0" marL="0" rtl="0" algn="ctr">
              <a:lnSpc>
                <a:spcPct val="115000"/>
              </a:lnSpc>
              <a:spcBef>
                <a:spcPts val="0"/>
              </a:spcBef>
              <a:spcAft>
                <a:spcPts val="0"/>
              </a:spcAft>
              <a:buNone/>
            </a:pPr>
            <a:r>
              <a:rPr b="1" lang="ko" sz="1300">
                <a:latin typeface="Do Hyeon"/>
                <a:ea typeface="Do Hyeon"/>
                <a:cs typeface="Do Hyeon"/>
                <a:sym typeface="Do Hyeon"/>
              </a:rPr>
              <a:t>2021년 하계 6월달부터 증가하여 11월에는 급상승하는 모습을 보이고 있다. </a:t>
            </a:r>
            <a:endParaRPr b="1" sz="1700">
              <a:latin typeface="Do Hyeon"/>
              <a:ea typeface="Do Hyeon"/>
              <a:cs typeface="Do Hyeon"/>
              <a:sym typeface="Do Hyeon"/>
            </a:endParaRPr>
          </a:p>
        </p:txBody>
      </p:sp>
    </p:spTree>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484" name="Google Shape;484;p52"/>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40</a:t>
            </a:fld>
            <a:endParaRPr lang="en-US"/>
          </a:p>
        </p:txBody>
      </p:sp>
      <p:sp>
        <p:nvSpPr>
          <p:cNvPr id="485" name="Google Shape;485;p52"/>
          <p:cNvSpPr txBox="1"/>
          <p:nvPr/>
        </p:nvSpPr>
        <p:spPr>
          <a:xfrm>
            <a:off x="615900" y="1057550"/>
            <a:ext cx="7915500" cy="386425"/>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 2.코로나 확진자 수와 온라인쇼핑몰 식품(음식료품, 농수산품, 음식서비스)거래액 상관분석</a:t>
            </a:r>
            <a:endParaRPr b="1">
              <a:latin typeface="Do Hyeon"/>
              <a:ea typeface="Do Hyeon"/>
              <a:cs typeface="Do Hyeon"/>
              <a:sym typeface="Do Hyeon"/>
            </a:endParaRPr>
          </a:p>
        </p:txBody>
      </p:sp>
      <p:sp>
        <p:nvSpPr>
          <p:cNvPr id="486" name="Google Shape;486;p52"/>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487" name="Google Shape;487;p52"/>
          <p:cNvPicPr/>
          <p:nvPr/>
        </p:nvPicPr>
        <p:blipFill rotWithShape="1">
          <a:blip r:embed="rId3">
            <a:alphaModFix/>
          </a:blip>
          <a:srcRect l="79140" t="8120" r="3150" b="21910"/>
          <a:stretch>
            <a:fillRect/>
          </a:stretch>
        </p:blipFill>
        <p:spPr>
          <a:xfrm>
            <a:off x="1527400" y="1964950"/>
            <a:ext cx="1114525" cy="2756075"/>
          </a:xfrm>
          <a:prstGeom prst="rect">
            <a:avLst/>
          </a:prstGeom>
          <a:noFill/>
          <a:ln>
            <a:noFill/>
          </a:ln>
        </p:spPr>
      </p:pic>
      <p:sp>
        <p:nvSpPr>
          <p:cNvPr id="488" name="Google Shape;488;p52"/>
          <p:cNvSpPr txBox="1"/>
          <p:nvPr/>
        </p:nvSpPr>
        <p:spPr>
          <a:xfrm>
            <a:off x="911925" y="28009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음·식료품</a:t>
            </a:r>
            <a:endParaRPr/>
          </a:p>
        </p:txBody>
      </p:sp>
      <p:sp>
        <p:nvSpPr>
          <p:cNvPr id="489" name="Google Shape;489;p52"/>
          <p:cNvSpPr txBox="1"/>
          <p:nvPr/>
        </p:nvSpPr>
        <p:spPr>
          <a:xfrm>
            <a:off x="911925" y="2121100"/>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합계평균</a:t>
            </a:r>
            <a:endParaRPr/>
          </a:p>
        </p:txBody>
      </p:sp>
      <p:sp>
        <p:nvSpPr>
          <p:cNvPr id="490" name="Google Shape;490;p52"/>
          <p:cNvSpPr txBox="1"/>
          <p:nvPr/>
        </p:nvSpPr>
        <p:spPr>
          <a:xfrm>
            <a:off x="854125" y="34808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농축수산물</a:t>
            </a:r>
            <a:endParaRPr/>
          </a:p>
        </p:txBody>
      </p:sp>
      <p:sp>
        <p:nvSpPr>
          <p:cNvPr id="491" name="Google Shape;491;p52"/>
          <p:cNvSpPr txBox="1"/>
          <p:nvPr/>
        </p:nvSpPr>
        <p:spPr>
          <a:xfrm>
            <a:off x="854125" y="4160775"/>
            <a:ext cx="871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음식서비스</a:t>
            </a:r>
            <a:endParaRPr/>
          </a:p>
        </p:txBody>
      </p:sp>
      <p:sp>
        <p:nvSpPr>
          <p:cNvPr id="492" name="Google Shape;492;p52"/>
          <p:cNvSpPr txBox="1"/>
          <p:nvPr/>
        </p:nvSpPr>
        <p:spPr>
          <a:xfrm>
            <a:off x="1568679" y="1641325"/>
            <a:ext cx="1114500" cy="3540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100" b="1">
                <a:latin typeface="Do Hyeon"/>
                <a:ea typeface="Do Hyeon"/>
                <a:cs typeface="Do Hyeon"/>
                <a:sym typeface="Do Hyeon"/>
              </a:rPr>
              <a:t>코로나 확진자 수</a:t>
            </a:r>
            <a:endParaRPr/>
          </a:p>
        </p:txBody>
      </p:sp>
      <p:sp>
        <p:nvSpPr>
          <p:cNvPr id="493" name="Google Shape;493;p52"/>
          <p:cNvSpPr/>
          <p:nvPr/>
        </p:nvSpPr>
        <p:spPr>
          <a:xfrm>
            <a:off x="1717250" y="4494850"/>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94" name="Google Shape;494;p52"/>
          <p:cNvSpPr/>
          <p:nvPr/>
        </p:nvSpPr>
        <p:spPr>
          <a:xfrm>
            <a:off x="1725563" y="2381838"/>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95" name="Google Shape;495;p52"/>
          <p:cNvSpPr/>
          <p:nvPr/>
        </p:nvSpPr>
        <p:spPr>
          <a:xfrm>
            <a:off x="1717250" y="3084925"/>
            <a:ext cx="718200" cy="189900"/>
          </a:xfrm>
          <a:prstGeom prst="rect">
            <a:avLst/>
          </a:prstGeom>
          <a:noFill/>
          <a:ln w="19050" cap="flat" cmpd="sng">
            <a:solidFill>
              <a:srgbClr val="980000"/>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96" name="Google Shape;496;p52"/>
          <p:cNvSpPr/>
          <p:nvPr/>
        </p:nvSpPr>
        <p:spPr>
          <a:xfrm>
            <a:off x="1725563" y="3788026"/>
            <a:ext cx="718200" cy="189900"/>
          </a:xfrm>
          <a:prstGeom prst="rect">
            <a:avLst/>
          </a:prstGeom>
          <a:noFill/>
          <a:ln w="19050" cap="flat" cmpd="sng">
            <a:solidFill>
              <a:srgbClr val="0000ff"/>
            </a:solidFill>
            <a:prstDash val="solid"/>
            <a:round/>
            <a:headEnd w="sm" len="sm"/>
            <a:tailEnd w="sm" len="sm"/>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497" name="Google Shape;497;p52"/>
          <p:cNvSpPr txBox="1"/>
          <p:nvPr/>
        </p:nvSpPr>
        <p:spPr>
          <a:xfrm>
            <a:off x="3145525" y="2297125"/>
            <a:ext cx="5515200" cy="1765500"/>
          </a:xfrm>
          <a:prstGeom prst="rect">
            <a:avLst/>
          </a:prstGeom>
          <a:noFill/>
          <a:ln>
            <a:noFill/>
          </a:ln>
        </p:spPr>
        <p:txBody>
          <a:bodyPr wrap="square" lIns="91424" tIns="91424" rIns="91424" bIns="91424" anchor="t" anchorCtr="0">
            <a:spAutoFit/>
          </a:bodyPr>
          <a:lstStyle/>
          <a:p>
            <a:pPr marL="0" lvl="0" indent="0" algn="just" rtl="0">
              <a:lnSpc>
                <a:spcPct val="115000"/>
              </a:lnSpc>
              <a:spcBef>
                <a:spcPts val="0"/>
              </a:spcBef>
              <a:spcAft>
                <a:spcPts val="0"/>
              </a:spcAft>
              <a:buNone/>
              <a:defRPr/>
            </a:pPr>
            <a:r>
              <a:rPr lang="ko" sz="1300" b="1">
                <a:latin typeface="Do Hyeon"/>
                <a:ea typeface="Do Hyeon"/>
                <a:cs typeface="Do Hyeon"/>
                <a:sym typeface="Do Hyeon"/>
              </a:rPr>
              <a:t>2021년의 코로나 확진자 수는 음·식료품, 음식서비스 거래액과 양의 상관관계를 갖고 있다.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endParaRPr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음식서비스 거래액은 가장 큰 Pearson 상관계수(0.812***)를 보인다.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음·식료품 상관계수는 0.657* 이다.</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endParaRPr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합계평균 상관계수는 0.617, 농축수산물 거래액의 상관계수는 0.548로 </a:t>
            </a:r>
            <a:endParaRPr lang="ko" sz="1300" b="1">
              <a:latin typeface="Do Hyeon"/>
              <a:ea typeface="Do Hyeon"/>
              <a:cs typeface="Do Hyeon"/>
              <a:sym typeface="Do Hyeon"/>
            </a:endParaRPr>
          </a:p>
          <a:p>
            <a:pPr marL="0" lvl="0" indent="0" algn="just" rtl="0">
              <a:lnSpc>
                <a:spcPct val="115000"/>
              </a:lnSpc>
              <a:spcBef>
                <a:spcPts val="0"/>
              </a:spcBef>
              <a:spcAft>
                <a:spcPts val="0"/>
              </a:spcAft>
              <a:buNone/>
              <a:defRPr/>
            </a:pPr>
            <a:r>
              <a:rPr lang="ko" sz="1300" b="1">
                <a:latin typeface="Do Hyeon"/>
                <a:ea typeface="Do Hyeon"/>
                <a:cs typeface="Do Hyeon"/>
                <a:sym typeface="Do Hyeon"/>
              </a:rPr>
              <a:t>다른 상품군에 비해 큰 상관을 보이지 않았다.</a:t>
            </a:r>
            <a:endParaRPr sz="1300"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첨부자료[4-3]</a:t>
            </a:r>
            <a:endParaRPr sz="2800">
              <a:latin typeface="Do Hyeon"/>
              <a:ea typeface="Do Hyeon"/>
              <a:cs typeface="Do Hyeon"/>
              <a:sym typeface="Do Hyeon"/>
            </a:endParaRPr>
          </a:p>
        </p:txBody>
      </p:sp>
      <p:sp>
        <p:nvSpPr>
          <p:cNvPr id="503" name="Google Shape;50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7" name="Shape 507"/>
        <p:cNvGrpSpPr/>
        <p:nvPr/>
      </p:nvGrpSpPr>
      <p:grpSpPr>
        <a:xfrm>
          <a:off x="0" y="0"/>
          <a:ext cx="0" cy="0"/>
          <a:chOff x="0" y="0"/>
          <a:chExt cx="0" cy="0"/>
        </a:xfrm>
      </p:grpSpPr>
      <p:sp>
        <p:nvSpPr>
          <p:cNvPr id="508" name="Google Shape;50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09" name="Google Shape;509;p54"/>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510" name="Google Shape;510;p54"/>
          <p:cNvPicPr preferRelativeResize="0"/>
          <p:nvPr/>
        </p:nvPicPr>
        <p:blipFill rotWithShape="1">
          <a:blip r:embed="rId3">
            <a:alphaModFix/>
          </a:blip>
          <a:srcRect b="30831" l="2162" r="0" t="26371"/>
          <a:stretch/>
        </p:blipFill>
        <p:spPr>
          <a:xfrm>
            <a:off x="559200" y="1646675"/>
            <a:ext cx="8209926" cy="2394200"/>
          </a:xfrm>
          <a:prstGeom prst="rect">
            <a:avLst/>
          </a:prstGeom>
          <a:noFill/>
          <a:ln>
            <a:noFill/>
          </a:ln>
        </p:spPr>
      </p:pic>
      <p:sp>
        <p:nvSpPr>
          <p:cNvPr id="511" name="Google Shape;511;p54"/>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sp>
        <p:nvSpPr>
          <p:cNvPr id="512" name="Google Shape;512;p54"/>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6.4%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6.4%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18.5% 감소</a:t>
            </a:r>
            <a:endParaRPr b="1">
              <a:latin typeface="Do Hyeon"/>
              <a:ea typeface="Do Hyeon"/>
              <a:cs typeface="Do Hyeon"/>
              <a:sym typeface="Do Hye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6" name="Shape 516"/>
        <p:cNvGrpSpPr/>
        <p:nvPr/>
      </p:nvGrpSpPr>
      <p:grpSpPr>
        <a:xfrm>
          <a:off x="0" y="0"/>
          <a:ext cx="0" cy="0"/>
          <a:chOff x="0" y="0"/>
          <a:chExt cx="0" cy="0"/>
        </a:xfrm>
      </p:grpSpPr>
      <p:sp>
        <p:nvSpPr>
          <p:cNvPr id="517" name="Google Shape;51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18" name="Google Shape;518;p55"/>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519" name="Google Shape;519;p55"/>
          <p:cNvPicPr preferRelativeResize="0"/>
          <p:nvPr/>
        </p:nvPicPr>
        <p:blipFill rotWithShape="1">
          <a:blip r:embed="rId3">
            <a:alphaModFix/>
          </a:blip>
          <a:srcRect b="30658" l="2152" r="0" t="26076"/>
          <a:stretch/>
        </p:blipFill>
        <p:spPr>
          <a:xfrm>
            <a:off x="559200" y="1636150"/>
            <a:ext cx="8209950" cy="2420326"/>
          </a:xfrm>
          <a:prstGeom prst="rect">
            <a:avLst/>
          </a:prstGeom>
          <a:noFill/>
          <a:ln>
            <a:noFill/>
          </a:ln>
        </p:spPr>
      </p:pic>
      <p:sp>
        <p:nvSpPr>
          <p:cNvPr id="520" name="Google Shape;520;p55"/>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sp>
        <p:nvSpPr>
          <p:cNvPr id="521" name="Google Shape;521;p55"/>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2.2% 감소</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10.1%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10.9% 감소</a:t>
            </a:r>
            <a:endParaRPr b="1">
              <a:latin typeface="Do Hyeon"/>
              <a:ea typeface="Do Hyeon"/>
              <a:cs typeface="Do Hyeon"/>
              <a:sym typeface="Do Hye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sp>
        <p:nvSpPr>
          <p:cNvPr id="526" name="Google Shape;52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27" name="Google Shape;527;p56"/>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28" name="Google Shape;528;p56"/>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pic>
        <p:nvPicPr>
          <p:cNvPr id="529" name="Google Shape;529;p56"/>
          <p:cNvPicPr preferRelativeResize="0"/>
          <p:nvPr/>
        </p:nvPicPr>
        <p:blipFill rotWithShape="1">
          <a:blip r:embed="rId3">
            <a:alphaModFix/>
          </a:blip>
          <a:srcRect b="30906" l="2133" r="0" t="26668"/>
          <a:stretch/>
        </p:blipFill>
        <p:spPr>
          <a:xfrm>
            <a:off x="559200" y="1655925"/>
            <a:ext cx="8235801" cy="2380300"/>
          </a:xfrm>
          <a:prstGeom prst="rect">
            <a:avLst/>
          </a:prstGeom>
          <a:noFill/>
          <a:ln>
            <a:noFill/>
          </a:ln>
        </p:spPr>
      </p:pic>
      <p:sp>
        <p:nvSpPr>
          <p:cNvPr id="530" name="Google Shape;530;p56"/>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3.2%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9.7%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14.9% 감소</a:t>
            </a:r>
            <a:endParaRPr b="1">
              <a:latin typeface="Do Hyeon"/>
              <a:ea typeface="Do Hyeon"/>
              <a:cs typeface="Do Hyeon"/>
              <a:sym typeface="Do Hye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4" name="Shape 534"/>
        <p:cNvGrpSpPr/>
        <p:nvPr/>
      </p:nvGrpSpPr>
      <p:grpSpPr>
        <a:xfrm>
          <a:off x="0" y="0"/>
          <a:ext cx="0" cy="0"/>
          <a:chOff x="0" y="0"/>
          <a:chExt cx="0" cy="0"/>
        </a:xfrm>
      </p:grpSpPr>
      <p:sp>
        <p:nvSpPr>
          <p:cNvPr id="535" name="Google Shape;53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36" name="Google Shape;536;p57"/>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37" name="Google Shape;537;p57"/>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pic>
        <p:nvPicPr>
          <p:cNvPr id="538" name="Google Shape;538;p57"/>
          <p:cNvPicPr preferRelativeResize="0"/>
          <p:nvPr/>
        </p:nvPicPr>
        <p:blipFill rotWithShape="1">
          <a:blip r:embed="rId3">
            <a:alphaModFix/>
          </a:blip>
          <a:srcRect b="31458" l="1874" r="0" t="26372"/>
          <a:stretch/>
        </p:blipFill>
        <p:spPr>
          <a:xfrm>
            <a:off x="538500" y="1696050"/>
            <a:ext cx="8224251" cy="2356350"/>
          </a:xfrm>
          <a:prstGeom prst="rect">
            <a:avLst/>
          </a:prstGeom>
          <a:noFill/>
          <a:ln>
            <a:noFill/>
          </a:ln>
        </p:spPr>
      </p:pic>
      <p:sp>
        <p:nvSpPr>
          <p:cNvPr id="539" name="Google Shape;539;p57"/>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1.8% 감소</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9.6%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5.3% 감소</a:t>
            </a:r>
            <a:endParaRPr b="1">
              <a:latin typeface="Do Hyeon"/>
              <a:ea typeface="Do Hyeon"/>
              <a:cs typeface="Do Hyeon"/>
              <a:sym typeface="Do Hye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3" name="Shape 543"/>
        <p:cNvGrpSpPr/>
        <p:nvPr/>
      </p:nvGrpSpPr>
      <p:grpSpPr>
        <a:xfrm>
          <a:off x="0" y="0"/>
          <a:ext cx="0" cy="0"/>
          <a:chOff x="0" y="0"/>
          <a:chExt cx="0" cy="0"/>
        </a:xfrm>
      </p:grpSpPr>
      <p:sp>
        <p:nvSpPr>
          <p:cNvPr id="544" name="Google Shape;54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45" name="Google Shape;545;p5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46" name="Google Shape;546;p58"/>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pic>
        <p:nvPicPr>
          <p:cNvPr id="547" name="Google Shape;547;p58"/>
          <p:cNvPicPr preferRelativeResize="0"/>
          <p:nvPr/>
        </p:nvPicPr>
        <p:blipFill rotWithShape="1">
          <a:blip r:embed="rId3">
            <a:alphaModFix/>
          </a:blip>
          <a:srcRect b="31321" l="2114" r="0" t="26076"/>
          <a:stretch/>
        </p:blipFill>
        <p:spPr>
          <a:xfrm>
            <a:off x="569550" y="1691375"/>
            <a:ext cx="8181276" cy="2373750"/>
          </a:xfrm>
          <a:prstGeom prst="rect">
            <a:avLst/>
          </a:prstGeom>
          <a:noFill/>
          <a:ln>
            <a:noFill/>
          </a:ln>
        </p:spPr>
      </p:pic>
      <p:sp>
        <p:nvSpPr>
          <p:cNvPr id="548" name="Google Shape;548;p58"/>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2.7%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5.1%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4.9% 감소</a:t>
            </a:r>
            <a:endParaRPr b="1">
              <a:latin typeface="Do Hyeon"/>
              <a:ea typeface="Do Hyeon"/>
              <a:cs typeface="Do Hyeon"/>
              <a:sym typeface="Do Hyeo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2" name="Shape 552"/>
        <p:cNvGrpSpPr/>
        <p:nvPr/>
      </p:nvGrpSpPr>
      <p:grpSpPr>
        <a:xfrm>
          <a:off x="0" y="0"/>
          <a:ext cx="0" cy="0"/>
          <a:chOff x="0" y="0"/>
          <a:chExt cx="0" cy="0"/>
        </a:xfrm>
      </p:grpSpPr>
      <p:sp>
        <p:nvSpPr>
          <p:cNvPr id="553" name="Google Shape;553;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554" name="Google Shape;554;p59"/>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55" name="Google Shape;555;p59"/>
          <p:cNvSpPr txBox="1"/>
          <p:nvPr/>
        </p:nvSpPr>
        <p:spPr>
          <a:xfrm>
            <a:off x="304800" y="964975"/>
            <a:ext cx="90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Do Hyeon"/>
                <a:ea typeface="Do Hyeon"/>
                <a:cs typeface="Do Hyeon"/>
                <a:sym typeface="Do Hyeon"/>
              </a:rPr>
              <a:t>4.2 코로나 전후 온라인으로 식품을 구매하는 장소 비교 분석 - 소득별 주로 이용하는 온라인 쇼핑몰 유형 파악</a:t>
            </a:r>
            <a:endParaRPr b="1">
              <a:latin typeface="Do Hyeon"/>
              <a:ea typeface="Do Hyeon"/>
              <a:cs typeface="Do Hyeon"/>
              <a:sym typeface="Do Hyeon"/>
            </a:endParaRPr>
          </a:p>
        </p:txBody>
      </p:sp>
      <p:pic>
        <p:nvPicPr>
          <p:cNvPr id="556" name="Google Shape;556;p59"/>
          <p:cNvPicPr preferRelativeResize="0"/>
          <p:nvPr/>
        </p:nvPicPr>
        <p:blipFill rotWithShape="1">
          <a:blip r:embed="rId3">
            <a:alphaModFix/>
          </a:blip>
          <a:srcRect b="30824" l="2047" r="0" t="26368"/>
          <a:stretch/>
        </p:blipFill>
        <p:spPr>
          <a:xfrm>
            <a:off x="559200" y="1712475"/>
            <a:ext cx="8197074" cy="2388350"/>
          </a:xfrm>
          <a:prstGeom prst="rect">
            <a:avLst/>
          </a:prstGeom>
          <a:noFill/>
          <a:ln>
            <a:noFill/>
          </a:ln>
        </p:spPr>
      </p:pic>
      <p:sp>
        <p:nvSpPr>
          <p:cNvPr id="557" name="Google Shape;557;p59"/>
          <p:cNvSpPr txBox="1"/>
          <p:nvPr/>
        </p:nvSpPr>
        <p:spPr>
          <a:xfrm>
            <a:off x="1644150" y="4167575"/>
            <a:ext cx="412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종합 쇼핑몰 6.5%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식품 전문몰 4.7%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대형할인점 온라인 매장 9.3% 감소</a:t>
            </a:r>
            <a:endParaRPr b="1">
              <a:latin typeface="Do Hyeon"/>
              <a:ea typeface="Do Hyeon"/>
              <a:cs typeface="Do Hyeon"/>
              <a:sym typeface="Do Hye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첨부자료[4-4]</a:t>
            </a:r>
            <a:endParaRPr sz="2800">
              <a:latin typeface="Do Hyeon"/>
              <a:ea typeface="Do Hyeon"/>
              <a:cs typeface="Do Hyeon"/>
              <a:sym typeface="Do Hyeon"/>
            </a:endParaRPr>
          </a:p>
        </p:txBody>
      </p:sp>
      <p:sp>
        <p:nvSpPr>
          <p:cNvPr id="563" name="Google Shape;56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568" name="Google Shape;568;p61"/>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49</a:t>
            </a:fld>
            <a:endParaRPr lang="en-US"/>
          </a:p>
        </p:txBody>
      </p:sp>
      <p:sp>
        <p:nvSpPr>
          <p:cNvPr id="569" name="Google Shape;569;p61"/>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70" name="Google Shape;570;p61"/>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571" name="Google Shape;571;p61"/>
          <p:cNvPicPr/>
          <p:nvPr/>
        </p:nvPicPr>
        <p:blipFill rotWithShape="1">
          <a:blip r:embed="rId3">
            <a:alphaModFix/>
          </a:blip>
          <a:srcRect l="2000" t="22550" b="27640"/>
          <a:stretch>
            <a:fillRect/>
          </a:stretch>
        </p:blipFill>
        <p:spPr>
          <a:xfrm>
            <a:off x="1201250" y="1717275"/>
            <a:ext cx="6882075" cy="2331776"/>
          </a:xfrm>
          <a:prstGeom prst="rect">
            <a:avLst/>
          </a:prstGeom>
          <a:noFill/>
          <a:ln>
            <a:noFill/>
          </a:ln>
        </p:spPr>
      </p:pic>
      <p:sp>
        <p:nvSpPr>
          <p:cNvPr id="572" name="Google Shape;572;p61"/>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6.1%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07400" y="80550"/>
            <a:ext cx="3515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분석배경</a:t>
            </a:r>
            <a:endParaRPr>
              <a:latin typeface="Do Hyeon"/>
              <a:ea typeface="Do Hyeon"/>
              <a:cs typeface="Do Hyeon"/>
              <a:sym typeface="Do Hyeon"/>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88" name="Google Shape;88;p17"/>
          <p:cNvSpPr txBox="1"/>
          <p:nvPr/>
        </p:nvSpPr>
        <p:spPr>
          <a:xfrm>
            <a:off x="5749200" y="909713"/>
            <a:ext cx="3394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700">
              <a:latin typeface="Do Hyeon"/>
              <a:ea typeface="Do Hyeon"/>
              <a:cs typeface="Do Hyeon"/>
              <a:sym typeface="Do Hyeon"/>
            </a:endParaRPr>
          </a:p>
        </p:txBody>
      </p:sp>
      <p:sp>
        <p:nvSpPr>
          <p:cNvPr id="89" name="Google Shape;89;p17"/>
          <p:cNvSpPr txBox="1"/>
          <p:nvPr/>
        </p:nvSpPr>
        <p:spPr>
          <a:xfrm>
            <a:off x="4896250" y="3317888"/>
            <a:ext cx="3394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구매 편의성 증대로</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온라인 쇼핑몰을 통해 가공식품을</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구매하는 소비자들이 늘고 있음</a:t>
            </a:r>
            <a:endParaRPr b="1">
              <a:latin typeface="Do Hyeon"/>
              <a:ea typeface="Do Hyeon"/>
              <a:cs typeface="Do Hyeon"/>
              <a:sym typeface="Do Hyeon"/>
            </a:endParaRPr>
          </a:p>
        </p:txBody>
      </p:sp>
      <p:sp>
        <p:nvSpPr>
          <p:cNvPr id="90" name="Google Shape;90;p17"/>
          <p:cNvSpPr/>
          <p:nvPr/>
        </p:nvSpPr>
        <p:spPr>
          <a:xfrm>
            <a:off x="6344050" y="2638775"/>
            <a:ext cx="351000" cy="516900"/>
          </a:xfrm>
          <a:prstGeom prst="downArrow">
            <a:avLst>
              <a:gd fmla="val 50000"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4100950" y="1799438"/>
            <a:ext cx="498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온라인 쇼핑몰은 오프라인 쇼핑몰에 비해 가격, 정보 제공, 편의성에 강점을 나타내고 있음</a:t>
            </a:r>
            <a:endParaRPr b="1">
              <a:latin typeface="Do Hyeon"/>
              <a:ea typeface="Do Hyeon"/>
              <a:cs typeface="Do Hyeon"/>
              <a:sym typeface="Do Hyeon"/>
            </a:endParaRPr>
          </a:p>
        </p:txBody>
      </p:sp>
      <p:pic>
        <p:nvPicPr>
          <p:cNvPr id="92" name="Google Shape;92;p17"/>
          <p:cNvPicPr preferRelativeResize="0"/>
          <p:nvPr/>
        </p:nvPicPr>
        <p:blipFill>
          <a:blip r:embed="rId3">
            <a:alphaModFix/>
          </a:blip>
          <a:stretch>
            <a:fillRect/>
          </a:stretch>
        </p:blipFill>
        <p:spPr>
          <a:xfrm>
            <a:off x="175150" y="1447113"/>
            <a:ext cx="3708475" cy="3078464"/>
          </a:xfrm>
          <a:prstGeom prst="rect">
            <a:avLst/>
          </a:prstGeom>
          <a:noFill/>
          <a:ln>
            <a:noFill/>
          </a:ln>
        </p:spPr>
      </p:pic>
      <p:cxnSp>
        <p:nvCxnSpPr>
          <p:cNvPr id="93" name="Google Shape;93;p17"/>
          <p:cNvCxnSpPr/>
          <p:nvPr/>
        </p:nvCxnSpPr>
        <p:spPr>
          <a:xfrm>
            <a:off x="1770238" y="4095425"/>
            <a:ext cx="542400" cy="8100"/>
          </a:xfrm>
          <a:prstGeom prst="straightConnector1">
            <a:avLst/>
          </a:prstGeom>
          <a:noFill/>
          <a:ln cap="flat" cmpd="sng" w="19050">
            <a:solidFill>
              <a:srgbClr val="EE2323"/>
            </a:solidFill>
            <a:prstDash val="solid"/>
            <a:round/>
            <a:headEnd len="med" w="med" type="none"/>
            <a:tailEnd len="med" w="med" type="none"/>
          </a:ln>
        </p:spPr>
      </p:cxnSp>
    </p:spTree>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577" name="Google Shape;577;p62"/>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50</a:t>
            </a:fld>
            <a:endParaRPr lang="en-US"/>
          </a:p>
        </p:txBody>
      </p:sp>
      <p:sp>
        <p:nvSpPr>
          <p:cNvPr id="578" name="Google Shape;578;p62"/>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79" name="Google Shape;579;p62"/>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580" name="Google Shape;580;p62"/>
          <p:cNvPicPr/>
          <p:nvPr/>
        </p:nvPicPr>
        <p:blipFill rotWithShape="1">
          <a:blip r:embed="rId3">
            <a:alphaModFix/>
          </a:blip>
          <a:srcRect l="2000" t="22550" b="27870"/>
          <a:stretch>
            <a:fillRect/>
          </a:stretch>
        </p:blipFill>
        <p:spPr>
          <a:xfrm>
            <a:off x="1201250" y="1717275"/>
            <a:ext cx="6882075" cy="2321400"/>
          </a:xfrm>
          <a:prstGeom prst="rect">
            <a:avLst/>
          </a:prstGeom>
          <a:noFill/>
          <a:ln>
            <a:noFill/>
          </a:ln>
        </p:spPr>
      </p:pic>
      <p:sp>
        <p:nvSpPr>
          <p:cNvPr id="581" name="Google Shape;581;p62"/>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5.4% 감소</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586" name="Google Shape;586;p63"/>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51</a:t>
            </a:fld>
            <a:endParaRPr lang="en-US"/>
          </a:p>
        </p:txBody>
      </p:sp>
      <p:sp>
        <p:nvSpPr>
          <p:cNvPr id="587" name="Google Shape;587;p63"/>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88" name="Google Shape;588;p63"/>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589" name="Google Shape;589;p63"/>
          <p:cNvPicPr/>
          <p:nvPr/>
        </p:nvPicPr>
        <p:blipFill rotWithShape="1">
          <a:blip r:embed="rId3">
            <a:alphaModFix/>
          </a:blip>
          <a:srcRect l="2150" t="22550" b="27640"/>
          <a:stretch>
            <a:fillRect/>
          </a:stretch>
        </p:blipFill>
        <p:spPr>
          <a:xfrm>
            <a:off x="1211600" y="1717250"/>
            <a:ext cx="6871725" cy="2331800"/>
          </a:xfrm>
          <a:prstGeom prst="rect">
            <a:avLst/>
          </a:prstGeom>
          <a:noFill/>
          <a:ln>
            <a:noFill/>
          </a:ln>
        </p:spPr>
      </p:pic>
      <p:sp>
        <p:nvSpPr>
          <p:cNvPr id="590" name="Google Shape;590;p63"/>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18.5%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595" name="Google Shape;595;p64"/>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52</a:t>
            </a:fld>
            <a:endParaRPr lang="en-US"/>
          </a:p>
        </p:txBody>
      </p:sp>
      <p:sp>
        <p:nvSpPr>
          <p:cNvPr id="596" name="Google Shape;596;p64"/>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597" name="Google Shape;597;p64"/>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598" name="Google Shape;598;p64"/>
          <p:cNvPicPr/>
          <p:nvPr/>
        </p:nvPicPr>
        <p:blipFill rotWithShape="1">
          <a:blip r:embed="rId3">
            <a:alphaModFix/>
          </a:blip>
          <a:srcRect l="1850" t="22550" b="27640"/>
          <a:stretch>
            <a:fillRect/>
          </a:stretch>
        </p:blipFill>
        <p:spPr>
          <a:xfrm>
            <a:off x="1190900" y="1717275"/>
            <a:ext cx="6892425" cy="2331776"/>
          </a:xfrm>
          <a:prstGeom prst="rect">
            <a:avLst/>
          </a:prstGeom>
          <a:noFill/>
          <a:ln>
            <a:noFill/>
          </a:ln>
        </p:spPr>
      </p:pic>
      <p:sp>
        <p:nvSpPr>
          <p:cNvPr id="599" name="Google Shape;599;p64"/>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4.9%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04" name="Google Shape;604;p65"/>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53</a:t>
            </a:fld>
            <a:endParaRPr lang="en-US"/>
          </a:p>
        </p:txBody>
      </p:sp>
      <p:sp>
        <p:nvSpPr>
          <p:cNvPr id="605" name="Google Shape;605;p65"/>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606" name="Google Shape;606;p65"/>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607" name="Google Shape;607;p65"/>
          <p:cNvPicPr/>
          <p:nvPr/>
        </p:nvPicPr>
        <p:blipFill rotWithShape="1">
          <a:blip r:embed="rId3">
            <a:alphaModFix/>
          </a:blip>
          <a:srcRect l="2000" t="22550" b="27640"/>
          <a:stretch>
            <a:fillRect/>
          </a:stretch>
        </p:blipFill>
        <p:spPr>
          <a:xfrm>
            <a:off x="1201250" y="1717275"/>
            <a:ext cx="6882075" cy="2331774"/>
          </a:xfrm>
          <a:prstGeom prst="rect">
            <a:avLst/>
          </a:prstGeom>
          <a:noFill/>
          <a:ln>
            <a:noFill/>
          </a:ln>
        </p:spPr>
      </p:pic>
      <p:sp>
        <p:nvSpPr>
          <p:cNvPr id="608" name="Google Shape;608;p65"/>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16.1%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13" name="Google Shape;613;p66"/>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54</a:t>
            </a:fld>
            <a:endParaRPr lang="en-US"/>
          </a:p>
        </p:txBody>
      </p:sp>
      <p:sp>
        <p:nvSpPr>
          <p:cNvPr id="614" name="Google Shape;614;p66"/>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sp>
        <p:nvSpPr>
          <p:cNvPr id="615" name="Google Shape;615;p66"/>
          <p:cNvSpPr txBox="1"/>
          <p:nvPr/>
        </p:nvSpPr>
        <p:spPr>
          <a:xfrm>
            <a:off x="304800" y="964975"/>
            <a:ext cx="90456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 b="1">
                <a:latin typeface="Do Hyeon"/>
                <a:ea typeface="Do Hyeon"/>
                <a:cs typeface="Do Hyeon"/>
                <a:sym typeface="Do Hyeon"/>
              </a:rPr>
              <a:t>5.2 코로나 전후 온라인 가공식품 구입 변화 비교 분석 - 소득별 온라인 가공식품 구입변화 확인</a:t>
            </a:r>
            <a:endParaRPr b="1">
              <a:latin typeface="Do Hyeon"/>
              <a:ea typeface="Do Hyeon"/>
              <a:cs typeface="Do Hyeon"/>
              <a:sym typeface="Do Hyeon"/>
            </a:endParaRPr>
          </a:p>
        </p:txBody>
      </p:sp>
      <p:pic>
        <p:nvPicPr>
          <p:cNvPr id="616" name="Google Shape;616;p66"/>
          <p:cNvPicPr/>
          <p:nvPr/>
        </p:nvPicPr>
        <p:blipFill rotWithShape="1">
          <a:blip r:embed="rId3">
            <a:alphaModFix/>
          </a:blip>
          <a:srcRect l="2150" t="22550" b="27640"/>
          <a:stretch>
            <a:fillRect/>
          </a:stretch>
        </p:blipFill>
        <p:spPr>
          <a:xfrm>
            <a:off x="1211600" y="1717250"/>
            <a:ext cx="6871725" cy="2331800"/>
          </a:xfrm>
          <a:prstGeom prst="rect">
            <a:avLst/>
          </a:prstGeom>
          <a:noFill/>
          <a:ln>
            <a:noFill/>
          </a:ln>
        </p:spPr>
      </p:pic>
      <p:sp>
        <p:nvSpPr>
          <p:cNvPr id="617" name="Google Shape;617;p66"/>
          <p:cNvSpPr txBox="1"/>
          <p:nvPr/>
        </p:nvSpPr>
        <p:spPr>
          <a:xfrm>
            <a:off x="2604425" y="4275275"/>
            <a:ext cx="2760600" cy="607225"/>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‘약간 증가했다’ 응답 비중이 11.5%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2800">
                <a:latin typeface="Do Hyeon"/>
                <a:ea typeface="Do Hyeon"/>
                <a:cs typeface="Do Hyeon"/>
                <a:sym typeface="Do Hyeon"/>
              </a:rPr>
              <a:t>첨부자료[4-5]</a:t>
            </a:r>
            <a:endParaRPr sz="2800">
              <a:latin typeface="Do Hyeon"/>
              <a:ea typeface="Do Hyeon"/>
              <a:cs typeface="Do Hyeon"/>
              <a:sym typeface="Do Hyeon"/>
            </a:endParaRPr>
          </a:p>
        </p:txBody>
      </p:sp>
      <p:sp>
        <p:nvSpPr>
          <p:cNvPr id="623" name="Google Shape;62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7" name="Shape 627"/>
        <p:cNvGrpSpPr/>
        <p:nvPr/>
      </p:nvGrpSpPr>
      <p:grpSpPr>
        <a:xfrm>
          <a:off x="0" y="0"/>
          <a:ext cx="0" cy="0"/>
          <a:chOff x="0" y="0"/>
          <a:chExt cx="0" cy="0"/>
        </a:xfrm>
      </p:grpSpPr>
      <p:sp>
        <p:nvSpPr>
          <p:cNvPr id="628" name="Google Shape;628;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629" name="Google Shape;629;p68"/>
          <p:cNvSpPr txBox="1"/>
          <p:nvPr/>
        </p:nvSpPr>
        <p:spPr>
          <a:xfrm>
            <a:off x="807425" y="1057550"/>
            <a:ext cx="7784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월평균 가구소득 범위별로 코로나 전후 구입비중 증가 9개 품목 비교</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630" name="Google Shape;630;p6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31" name="Google Shape;631;p68"/>
          <p:cNvPicPr preferRelativeResize="0"/>
          <p:nvPr/>
        </p:nvPicPr>
        <p:blipFill>
          <a:blip r:embed="rId3">
            <a:alphaModFix/>
          </a:blip>
          <a:stretch>
            <a:fillRect/>
          </a:stretch>
        </p:blipFill>
        <p:spPr>
          <a:xfrm>
            <a:off x="807425" y="1673150"/>
            <a:ext cx="4320000" cy="2880000"/>
          </a:xfrm>
          <a:prstGeom prst="rect">
            <a:avLst/>
          </a:prstGeom>
          <a:noFill/>
          <a:ln>
            <a:noFill/>
          </a:ln>
        </p:spPr>
      </p:pic>
      <p:sp>
        <p:nvSpPr>
          <p:cNvPr id="632" name="Google Shape;632;p68"/>
          <p:cNvSpPr txBox="1"/>
          <p:nvPr/>
        </p:nvSpPr>
        <p:spPr>
          <a:xfrm>
            <a:off x="1353275" y="4225525"/>
            <a:ext cx="30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간편식 5.2% 증가, 면류 5.2%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빵/떡 1.6% 증가, 조미수산가공품 1.8% 증가</a:t>
            </a:r>
            <a:endParaRPr b="1">
              <a:latin typeface="Do Hyeon"/>
              <a:ea typeface="Do Hyeon"/>
              <a:cs typeface="Do Hyeon"/>
              <a:sym typeface="Do Hyeo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6" name="Shape 636"/>
        <p:cNvGrpSpPr/>
        <p:nvPr/>
      </p:nvGrpSpPr>
      <p:grpSpPr>
        <a:xfrm>
          <a:off x="0" y="0"/>
          <a:ext cx="0" cy="0"/>
          <a:chOff x="0" y="0"/>
          <a:chExt cx="0" cy="0"/>
        </a:xfrm>
      </p:grpSpPr>
      <p:sp>
        <p:nvSpPr>
          <p:cNvPr id="637" name="Google Shape;637;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638" name="Google Shape;638;p69"/>
          <p:cNvSpPr txBox="1"/>
          <p:nvPr/>
        </p:nvSpPr>
        <p:spPr>
          <a:xfrm>
            <a:off x="807425" y="1057550"/>
            <a:ext cx="7784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월평균 가구소득 범위별로 코로나 전후 구입비중 증가 9개 품목 비교</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639" name="Google Shape;639;p69"/>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40" name="Google Shape;640;p69"/>
          <p:cNvPicPr preferRelativeResize="0"/>
          <p:nvPr/>
        </p:nvPicPr>
        <p:blipFill>
          <a:blip r:embed="rId3">
            <a:alphaModFix/>
          </a:blip>
          <a:stretch>
            <a:fillRect/>
          </a:stretch>
        </p:blipFill>
        <p:spPr>
          <a:xfrm>
            <a:off x="807425" y="1673150"/>
            <a:ext cx="4320000" cy="2880000"/>
          </a:xfrm>
          <a:prstGeom prst="rect">
            <a:avLst/>
          </a:prstGeom>
          <a:noFill/>
          <a:ln>
            <a:noFill/>
          </a:ln>
        </p:spPr>
      </p:pic>
      <p:sp>
        <p:nvSpPr>
          <p:cNvPr id="641" name="Google Shape;641;p69"/>
          <p:cNvSpPr txBox="1"/>
          <p:nvPr/>
        </p:nvSpPr>
        <p:spPr>
          <a:xfrm>
            <a:off x="1353275" y="4225525"/>
            <a:ext cx="30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간편식 4.7%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빵/떡 1.0% 증가, 육류가공품 1.6% 증가</a:t>
            </a:r>
            <a:endParaRPr b="1">
              <a:latin typeface="Do Hyeon"/>
              <a:ea typeface="Do Hyeon"/>
              <a:cs typeface="Do Hyeon"/>
              <a:sym typeface="Do Hyeon"/>
            </a:endParaRPr>
          </a:p>
        </p:txBody>
      </p:sp>
    </p:spTree>
  </p:cSld>
  <p:clrMapOvr>
    <a:masterClrMapping/>
  </p:clrMapOvr>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46" name="Google Shape;646;p70"/>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58</a:t>
            </a:fld>
            <a:endParaRPr lang="en-US"/>
          </a:p>
        </p:txBody>
      </p:sp>
      <p:sp>
        <p:nvSpPr>
          <p:cNvPr id="647" name="Google Shape;647;p70"/>
          <p:cNvSpPr txBox="1"/>
          <p:nvPr/>
        </p:nvSpPr>
        <p:spPr>
          <a:xfrm>
            <a:off x="807425" y="1057550"/>
            <a:ext cx="7784400" cy="615600"/>
          </a:xfrm>
          <a:prstGeom prst="rect">
            <a:avLst/>
          </a:prstGeom>
          <a:noFill/>
          <a:ln>
            <a:noFill/>
          </a:ln>
        </p:spPr>
        <p:txBody>
          <a:bodyPr wrap="square" lIns="91424" tIns="91424" rIns="91424" bIns="91424" anchor="t" anchorCtr="0">
            <a:spAutoFit/>
          </a:bodyPr>
          <a:lstStyle/>
          <a:p>
            <a:pPr marL="457200" lvl="0" indent="-317500" algn="l" rtl="0">
              <a:spcBef>
                <a:spcPts val="0"/>
              </a:spcBef>
              <a:spcAft>
                <a:spcPts val="0"/>
              </a:spcAft>
              <a:buSzPct val="25000"/>
              <a:buFont typeface="Do Hyeon"/>
              <a:buChar char="-"/>
              <a:defRPr/>
            </a:pPr>
            <a:r>
              <a:rPr lang="ko" b="1">
                <a:latin typeface="Do Hyeon"/>
                <a:ea typeface="Do Hyeon"/>
                <a:cs typeface="Do Hyeon"/>
                <a:sym typeface="Do Hyeon"/>
              </a:rPr>
              <a:t>월평균 가구소득 범위별로 코로나 전후 구입비중 증가 9개 품목 비교</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648" name="Google Shape;648;p70"/>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49" name="Google Shape;649;p70"/>
          <p:cNvPicPr/>
          <p:nvPr/>
        </p:nvPicPr>
        <p:blipFill rotWithShape="1">
          <a:blip r:embed="rId3">
            <a:alphaModFix/>
          </a:blip>
          <a:stretch>
            <a:fillRect/>
          </a:stretch>
        </p:blipFill>
        <p:spPr>
          <a:xfrm>
            <a:off x="807425" y="1673150"/>
            <a:ext cx="4320000" cy="2880000"/>
          </a:xfrm>
          <a:prstGeom prst="rect">
            <a:avLst/>
          </a:prstGeom>
          <a:noFill/>
          <a:ln>
            <a:noFill/>
          </a:ln>
        </p:spPr>
      </p:pic>
      <p:sp>
        <p:nvSpPr>
          <p:cNvPr id="650" name="Google Shape;650;p70"/>
          <p:cNvSpPr txBox="1"/>
          <p:nvPr/>
        </p:nvSpPr>
        <p:spPr>
          <a:xfrm>
            <a:off x="982546" y="4109850"/>
            <a:ext cx="4048045" cy="103935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간편식 4.7% 증가, 면류 3.0%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빵/떡 1.0% 증가, 조미수산가공품 1.5%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육류가공품 0.5% 증가, 유가공품 1.6%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다류 0.1% 증가, 주류 0.7%증가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4" name="Shape 654"/>
        <p:cNvGrpSpPr/>
        <p:nvPr/>
      </p:nvGrpSpPr>
      <p:grpSpPr>
        <a:xfrm>
          <a:off x="0" y="0"/>
          <a:ext cx="0" cy="0"/>
          <a:chOff x="0" y="0"/>
          <a:chExt cx="0" cy="0"/>
        </a:xfrm>
      </p:grpSpPr>
      <p:sp>
        <p:nvSpPr>
          <p:cNvPr id="655" name="Google Shape;655;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656" name="Google Shape;656;p71"/>
          <p:cNvSpPr txBox="1"/>
          <p:nvPr/>
        </p:nvSpPr>
        <p:spPr>
          <a:xfrm>
            <a:off x="807425" y="1057550"/>
            <a:ext cx="7784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 Hyeon"/>
              <a:buChar char="-"/>
            </a:pPr>
            <a:r>
              <a:rPr b="1" lang="ko">
                <a:latin typeface="Do Hyeon"/>
                <a:ea typeface="Do Hyeon"/>
                <a:cs typeface="Do Hyeon"/>
                <a:sym typeface="Do Hyeon"/>
              </a:rPr>
              <a:t>월평균 가구소득 범위별로 코로나 전후 구입비중 증가 9개 품목 비교</a:t>
            </a:r>
            <a:endParaRPr b="1">
              <a:latin typeface="Do Hyeon"/>
              <a:ea typeface="Do Hyeon"/>
              <a:cs typeface="Do Hyeon"/>
              <a:sym typeface="Do Hyeon"/>
            </a:endParaRPr>
          </a:p>
          <a:p>
            <a:pPr indent="0" lvl="0" marL="0" rtl="0" algn="l">
              <a:spcBef>
                <a:spcPts val="0"/>
              </a:spcBef>
              <a:spcAft>
                <a:spcPts val="0"/>
              </a:spcAft>
              <a:buNone/>
            </a:pPr>
            <a:r>
              <a:t/>
            </a:r>
            <a:endParaRPr b="1">
              <a:latin typeface="Do Hyeon"/>
              <a:ea typeface="Do Hyeon"/>
              <a:cs typeface="Do Hyeon"/>
              <a:sym typeface="Do Hyeon"/>
            </a:endParaRPr>
          </a:p>
        </p:txBody>
      </p:sp>
      <p:sp>
        <p:nvSpPr>
          <p:cNvPr id="657" name="Google Shape;657;p71"/>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58" name="Google Shape;658;p71"/>
          <p:cNvPicPr preferRelativeResize="0"/>
          <p:nvPr/>
        </p:nvPicPr>
        <p:blipFill>
          <a:blip r:embed="rId3">
            <a:alphaModFix/>
          </a:blip>
          <a:stretch>
            <a:fillRect/>
          </a:stretch>
        </p:blipFill>
        <p:spPr>
          <a:xfrm>
            <a:off x="807425" y="1673150"/>
            <a:ext cx="4320000" cy="2880000"/>
          </a:xfrm>
          <a:prstGeom prst="rect">
            <a:avLst/>
          </a:prstGeom>
          <a:noFill/>
          <a:ln>
            <a:noFill/>
          </a:ln>
        </p:spPr>
      </p:pic>
      <p:sp>
        <p:nvSpPr>
          <p:cNvPr id="659" name="Google Shape;659;p71"/>
          <p:cNvSpPr txBox="1"/>
          <p:nvPr/>
        </p:nvSpPr>
        <p:spPr>
          <a:xfrm>
            <a:off x="1439225" y="4144125"/>
            <a:ext cx="305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latin typeface="Do Hyeon"/>
                <a:ea typeface="Do Hyeon"/>
                <a:cs typeface="Do Hyeon"/>
                <a:sym typeface="Do Hyeon"/>
              </a:rPr>
              <a:t>간편식 4.7% 증가, 면류 0.9%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빵/떡 1.4% 증가, 조미수산가공품 1.9% 증가,</a:t>
            </a:r>
            <a:endParaRPr b="1">
              <a:latin typeface="Do Hyeon"/>
              <a:ea typeface="Do Hyeon"/>
              <a:cs typeface="Do Hyeon"/>
              <a:sym typeface="Do Hyeon"/>
            </a:endParaRPr>
          </a:p>
          <a:p>
            <a:pPr indent="0" lvl="0" marL="0" rtl="0" algn="ctr">
              <a:spcBef>
                <a:spcPts val="0"/>
              </a:spcBef>
              <a:spcAft>
                <a:spcPts val="0"/>
              </a:spcAft>
              <a:buNone/>
            </a:pPr>
            <a:r>
              <a:rPr b="1" lang="ko">
                <a:latin typeface="Do Hyeon"/>
                <a:ea typeface="Do Hyeon"/>
                <a:cs typeface="Do Hyeon"/>
                <a:sym typeface="Do Hyeon"/>
              </a:rPr>
              <a:t>육류가공품 1.1% 증가, </a:t>
            </a:r>
            <a:r>
              <a:rPr b="1" lang="ko">
                <a:latin typeface="Do Hyeon"/>
                <a:ea typeface="Do Hyeon"/>
                <a:cs typeface="Do Hyeon"/>
                <a:sym typeface="Do Hyeon"/>
              </a:rPr>
              <a:t>주류 0.3% 증가</a:t>
            </a:r>
            <a:endParaRPr b="1">
              <a:latin typeface="Do Hyeon"/>
              <a:ea typeface="Do Hyeon"/>
              <a:cs typeface="Do Hyeon"/>
              <a:sym typeface="Do Hye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03150" y="138000"/>
            <a:ext cx="3515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분석배경</a:t>
            </a:r>
            <a:endParaRPr>
              <a:latin typeface="Do Hyeon"/>
              <a:ea typeface="Do Hyeon"/>
              <a:cs typeface="Do Hyeon"/>
              <a:sym typeface="Do Hyeon"/>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00" name="Google Shape;100;p18"/>
          <p:cNvPicPr preferRelativeResize="0"/>
          <p:nvPr/>
        </p:nvPicPr>
        <p:blipFill>
          <a:blip r:embed="rId3">
            <a:alphaModFix/>
          </a:blip>
          <a:stretch>
            <a:fillRect/>
          </a:stretch>
        </p:blipFill>
        <p:spPr>
          <a:xfrm>
            <a:off x="710450" y="1404800"/>
            <a:ext cx="3282550" cy="3258425"/>
          </a:xfrm>
          <a:prstGeom prst="rect">
            <a:avLst/>
          </a:prstGeom>
          <a:noFill/>
          <a:ln>
            <a:noFill/>
          </a:ln>
        </p:spPr>
      </p:pic>
      <p:sp>
        <p:nvSpPr>
          <p:cNvPr id="101" name="Google Shape;101;p18"/>
          <p:cNvSpPr txBox="1"/>
          <p:nvPr/>
        </p:nvSpPr>
        <p:spPr>
          <a:xfrm>
            <a:off x="303150" y="886188"/>
            <a:ext cx="50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700">
                <a:latin typeface="Do Hyeon"/>
                <a:ea typeface="Do Hyeon"/>
                <a:cs typeface="Do Hyeon"/>
                <a:sym typeface="Do Hyeon"/>
              </a:rPr>
              <a:t>코로나 이후 취급상품범위별 온라인 판매 비중 변화</a:t>
            </a:r>
            <a:endParaRPr b="1" sz="1700">
              <a:latin typeface="Do Hyeon"/>
              <a:ea typeface="Do Hyeon"/>
              <a:cs typeface="Do Hyeon"/>
              <a:sym typeface="Do Hyeon"/>
            </a:endParaRPr>
          </a:p>
        </p:txBody>
      </p:sp>
      <p:sp>
        <p:nvSpPr>
          <p:cNvPr id="102" name="Google Shape;102;p18"/>
          <p:cNvSpPr txBox="1"/>
          <p:nvPr/>
        </p:nvSpPr>
        <p:spPr>
          <a:xfrm>
            <a:off x="4336400" y="1803650"/>
            <a:ext cx="43917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latin typeface="Do Hyeon"/>
                <a:ea typeface="Do Hyeon"/>
                <a:cs typeface="Do Hyeon"/>
                <a:sym typeface="Do Hyeon"/>
              </a:rPr>
              <a:t>음식료품, 가전/전자/통신기기, 농축산물, 생활용품, 가구, 음식 서비스 등 실내활동과 관련된 품목은 코로나 이전과 비교해 온라인 판매액이 크게 증가</a:t>
            </a:r>
            <a:endParaRPr b="1" sz="1600">
              <a:latin typeface="Do Hyeon"/>
              <a:ea typeface="Do Hyeon"/>
              <a:cs typeface="Do Hyeon"/>
              <a:sym typeface="Do Hyeon"/>
            </a:endParaRPr>
          </a:p>
          <a:p>
            <a:pPr indent="0" lvl="0" marL="0" rtl="0" algn="ctr">
              <a:spcBef>
                <a:spcPts val="0"/>
              </a:spcBef>
              <a:spcAft>
                <a:spcPts val="0"/>
              </a:spcAft>
              <a:buNone/>
            </a:pPr>
            <a:r>
              <a:t/>
            </a:r>
            <a:endParaRPr b="1" sz="1600">
              <a:latin typeface="Do Hyeon"/>
              <a:ea typeface="Do Hyeon"/>
              <a:cs typeface="Do Hyeon"/>
              <a:sym typeface="Do Hyeon"/>
            </a:endParaRPr>
          </a:p>
          <a:p>
            <a:pPr indent="0" lvl="0" marL="0" rtl="0" algn="ctr">
              <a:spcBef>
                <a:spcPts val="0"/>
              </a:spcBef>
              <a:spcAft>
                <a:spcPts val="0"/>
              </a:spcAft>
              <a:buNone/>
            </a:pPr>
            <a:r>
              <a:rPr b="1" lang="ko" sz="1600">
                <a:latin typeface="Do Hyeon"/>
                <a:ea typeface="Do Hyeon"/>
                <a:cs typeface="Do Hyeon"/>
                <a:sym typeface="Do Hyeon"/>
              </a:rPr>
              <a:t>여행 및 교통서비스, 문화 및 레저 서비스, 의복, 신발, 가방 등 실외활동과 관련된 품목은 코로나 이후 온라인 판매액이 감소</a:t>
            </a:r>
            <a:endParaRPr b="1" sz="1600">
              <a:latin typeface="Do Hyeon"/>
              <a:ea typeface="Do Hyeon"/>
              <a:cs typeface="Do Hyeon"/>
              <a:sym typeface="Do Hyeon"/>
            </a:endParaRPr>
          </a:p>
          <a:p>
            <a:pPr indent="0" lvl="0" marL="0" rtl="0" algn="ctr">
              <a:spcBef>
                <a:spcPts val="0"/>
              </a:spcBef>
              <a:spcAft>
                <a:spcPts val="0"/>
              </a:spcAft>
              <a:buNone/>
            </a:pPr>
            <a:r>
              <a:t/>
            </a:r>
            <a:endParaRPr b="1" sz="1700">
              <a:latin typeface="Do Hyeon"/>
              <a:ea typeface="Do Hyeon"/>
              <a:cs typeface="Do Hyeon"/>
              <a:sym typeface="Do Hyeon"/>
            </a:endParaRPr>
          </a:p>
          <a:p>
            <a:pPr indent="0" lvl="0" marL="0" rtl="0" algn="r">
              <a:spcBef>
                <a:spcPts val="0"/>
              </a:spcBef>
              <a:spcAft>
                <a:spcPts val="0"/>
              </a:spcAft>
              <a:buNone/>
            </a:pPr>
            <a:r>
              <a:rPr b="1" lang="ko" sz="1100">
                <a:latin typeface="Do Hyeon"/>
                <a:ea typeface="Do Hyeon"/>
                <a:cs typeface="Do Hyeon"/>
                <a:sym typeface="Do Hyeon"/>
              </a:rPr>
              <a:t>(코로나19로 인한 소비패턴 변화, 정보통신정책연구원)</a:t>
            </a:r>
            <a:endParaRPr b="1" sz="1100">
              <a:latin typeface="Do Hyeon"/>
              <a:ea typeface="Do Hyeon"/>
              <a:cs typeface="Do Hyeon"/>
              <a:sym typeface="Do Hyeon"/>
            </a:endParaRPr>
          </a:p>
        </p:txBody>
      </p:sp>
    </p:spTree>
  </p:cSld>
  <p:clrMapOvr>
    <a:masterClrMapping/>
  </p:clrMapOvr>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64" name="Google Shape;664;p72"/>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60</a:t>
            </a:fld>
            <a:endParaRPr lang="en-US"/>
          </a:p>
        </p:txBody>
      </p:sp>
      <p:sp>
        <p:nvSpPr>
          <p:cNvPr id="665" name="Google Shape;665;p72"/>
          <p:cNvSpPr txBox="1"/>
          <p:nvPr/>
        </p:nvSpPr>
        <p:spPr>
          <a:xfrm>
            <a:off x="807425" y="1057550"/>
            <a:ext cx="7784400" cy="615600"/>
          </a:xfrm>
          <a:prstGeom prst="rect">
            <a:avLst/>
          </a:prstGeom>
          <a:noFill/>
          <a:ln>
            <a:noFill/>
          </a:ln>
        </p:spPr>
        <p:txBody>
          <a:bodyPr wrap="square" lIns="91424" tIns="91424" rIns="91424" bIns="91424" anchor="t" anchorCtr="0">
            <a:spAutoFit/>
          </a:bodyPr>
          <a:lstStyle/>
          <a:p>
            <a:pPr marL="457200" lvl="0" indent="-317500" algn="l" rtl="0">
              <a:spcBef>
                <a:spcPts val="0"/>
              </a:spcBef>
              <a:spcAft>
                <a:spcPts val="0"/>
              </a:spcAft>
              <a:buSzPct val="25000"/>
              <a:buFont typeface="Do Hyeon"/>
              <a:buChar char="-"/>
              <a:defRPr/>
            </a:pPr>
            <a:r>
              <a:rPr lang="ko" b="1">
                <a:latin typeface="Do Hyeon"/>
                <a:ea typeface="Do Hyeon"/>
                <a:cs typeface="Do Hyeon"/>
                <a:sym typeface="Do Hyeon"/>
              </a:rPr>
              <a:t>월평균 가구소득 범위별로 코로나 전후 구입비중 증가 9개 품목 비교</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666" name="Google Shape;666;p72"/>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67" name="Google Shape;667;p72"/>
          <p:cNvPicPr/>
          <p:nvPr/>
        </p:nvPicPr>
        <p:blipFill rotWithShape="1">
          <a:blip r:embed="rId3">
            <a:alphaModFix/>
          </a:blip>
          <a:stretch>
            <a:fillRect/>
          </a:stretch>
        </p:blipFill>
        <p:spPr>
          <a:xfrm>
            <a:off x="807425" y="1543325"/>
            <a:ext cx="4320000" cy="2880000"/>
          </a:xfrm>
          <a:prstGeom prst="rect">
            <a:avLst/>
          </a:prstGeom>
          <a:noFill/>
          <a:ln>
            <a:noFill/>
          </a:ln>
        </p:spPr>
      </p:pic>
      <p:sp>
        <p:nvSpPr>
          <p:cNvPr id="668" name="Google Shape;668;p72"/>
          <p:cNvSpPr txBox="1"/>
          <p:nvPr/>
        </p:nvSpPr>
        <p:spPr>
          <a:xfrm>
            <a:off x="969422" y="4104150"/>
            <a:ext cx="3964397" cy="103935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간편식 7.9% 증가, </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빵/떡 2.2% 증가, 조미수산가공품 0.4%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육류가공품 1.1% 증가, 유가공품 2.6%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 다류 0.9%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73" name="Google Shape;673;p73"/>
          <p:cNvSpPr txBox="1">
            <a:spLocks noGrp="1"/>
          </p:cNvSpPr>
          <p:nvPr>
            <p:ph type="sldNum" idx="12"/>
          </p:nvPr>
        </p:nvSpPr>
        <p:spPr>
          <a:xfrm>
            <a:off x="8472458" y="4663217"/>
            <a:ext cx="548700" cy="393600"/>
          </a:xfrm>
          <a:prstGeom prst="rect">
            <a:avLst/>
          </a:prstGeom>
        </p:spPr>
        <p:txBody>
          <a:bodyPr wrap="square" lIns="91424" tIns="91424" rIns="91424" bIns="91424" anchor="ctr" anchorCtr="0">
            <a:normAutofit/>
          </a:bodyPr>
          <a:lstStyle/>
          <a:p>
            <a:pPr marL="0" lvl="0" indent="0" algn="r" rtl="0">
              <a:spcBef>
                <a:spcPts val="0"/>
              </a:spcBef>
              <a:spcAft>
                <a:spcPts val="0"/>
              </a:spcAft>
              <a:buNone/>
              <a:defRPr/>
            </a:pPr>
            <a:fld id="{00000000-1234-1234-1234-123412341234}" type="slidenum">
              <a:rPr lang="en-US"/>
              <a:pPr marL="0" lvl="0" indent="0" algn="r" rtl="0">
                <a:spcBef>
                  <a:spcPts val="0"/>
                </a:spcBef>
                <a:spcAft>
                  <a:spcPts val="0"/>
                </a:spcAft>
                <a:buNone/>
                <a:defRPr/>
              </a:pPr>
              <a:t>61</a:t>
            </a:fld>
            <a:endParaRPr lang="en-US"/>
          </a:p>
        </p:txBody>
      </p:sp>
      <p:sp>
        <p:nvSpPr>
          <p:cNvPr id="674" name="Google Shape;674;p73"/>
          <p:cNvSpPr txBox="1"/>
          <p:nvPr/>
        </p:nvSpPr>
        <p:spPr>
          <a:xfrm>
            <a:off x="807425" y="1057550"/>
            <a:ext cx="7784400" cy="615600"/>
          </a:xfrm>
          <a:prstGeom prst="rect">
            <a:avLst/>
          </a:prstGeom>
          <a:noFill/>
          <a:ln>
            <a:noFill/>
          </a:ln>
        </p:spPr>
        <p:txBody>
          <a:bodyPr wrap="square" lIns="91424" tIns="91424" rIns="91424" bIns="91424" anchor="t" anchorCtr="0">
            <a:spAutoFit/>
          </a:bodyPr>
          <a:lstStyle/>
          <a:p>
            <a:pPr marL="457200" lvl="0" indent="-317500" algn="l" rtl="0">
              <a:spcBef>
                <a:spcPts val="0"/>
              </a:spcBef>
              <a:spcAft>
                <a:spcPts val="0"/>
              </a:spcAft>
              <a:buSzPct val="25000"/>
              <a:buFont typeface="Do Hyeon"/>
              <a:buChar char="-"/>
              <a:defRPr/>
            </a:pPr>
            <a:r>
              <a:rPr lang="ko" b="1">
                <a:latin typeface="Do Hyeon"/>
                <a:ea typeface="Do Hyeon"/>
                <a:cs typeface="Do Hyeon"/>
                <a:sym typeface="Do Hyeon"/>
              </a:rPr>
              <a:t>월평균 가구소득 범위별로 코로나 전후 구입비중 증가 9개 품목 비교</a:t>
            </a:r>
            <a:endParaRPr lang="ko" b="1">
              <a:latin typeface="Do Hyeon"/>
              <a:ea typeface="Do Hyeon"/>
              <a:cs typeface="Do Hyeon"/>
              <a:sym typeface="Do Hyeon"/>
            </a:endParaRPr>
          </a:p>
          <a:p>
            <a:pPr marL="0" lvl="0" indent="0" algn="l" rtl="0">
              <a:spcBef>
                <a:spcPts val="0"/>
              </a:spcBef>
              <a:spcAft>
                <a:spcPts val="0"/>
              </a:spcAft>
              <a:buNone/>
              <a:defRPr/>
            </a:pPr>
            <a:endParaRPr b="1">
              <a:latin typeface="Do Hyeon"/>
              <a:ea typeface="Do Hyeon"/>
              <a:cs typeface="Do Hyeon"/>
              <a:sym typeface="Do Hyeon"/>
            </a:endParaRPr>
          </a:p>
        </p:txBody>
      </p:sp>
      <p:sp>
        <p:nvSpPr>
          <p:cNvPr id="675" name="Google Shape;675;p73"/>
          <p:cNvSpPr txBox="1">
            <a:spLocks noGrp="1"/>
          </p:cNvSpPr>
          <p:nvPr>
            <p:ph type="title" idx="0"/>
          </p:nvPr>
        </p:nvSpPr>
        <p:spPr>
          <a:xfrm>
            <a:off x="304800" y="309350"/>
            <a:ext cx="8537700" cy="748200"/>
          </a:xfrm>
          <a:prstGeom prst="rect">
            <a:avLst/>
          </a:prstGeom>
        </p:spPr>
        <p:txBody>
          <a:bodyPr wrap="square" lIns="91424" tIns="91424" rIns="91424" bIns="91424" anchor="t" anchorCtr="0">
            <a:normAutofit fontScale="90000"/>
          </a:bodyPr>
          <a:lstStyle/>
          <a:p>
            <a:pPr marL="0" lvl="0" indent="0" algn="l" rtl="0">
              <a:spcBef>
                <a:spcPts val="0"/>
              </a:spcBef>
              <a:spcAft>
                <a:spcPts val="0"/>
              </a:spcAft>
              <a:buNone/>
              <a:defRPr/>
            </a:pPr>
            <a:r>
              <a:rPr lang="ko">
                <a:latin typeface="Do Hyeon"/>
                <a:ea typeface="Do Hyeon"/>
                <a:cs typeface="Do Hyeon"/>
                <a:sym typeface="Do Hyeon"/>
              </a:rPr>
              <a:t>Part4. 분석 결과 및 시각화</a:t>
            </a:r>
            <a:endParaRPr>
              <a:latin typeface="Do Hyeon"/>
              <a:ea typeface="Do Hyeon"/>
              <a:cs typeface="Do Hyeon"/>
              <a:sym typeface="Do Hyeon"/>
            </a:endParaRPr>
          </a:p>
        </p:txBody>
      </p:sp>
      <p:pic>
        <p:nvPicPr>
          <p:cNvPr id="676" name="Google Shape;676;p73"/>
          <p:cNvPicPr/>
          <p:nvPr/>
        </p:nvPicPr>
        <p:blipFill rotWithShape="1">
          <a:blip r:embed="rId3">
            <a:alphaModFix/>
          </a:blip>
          <a:stretch>
            <a:fillRect/>
          </a:stretch>
        </p:blipFill>
        <p:spPr>
          <a:xfrm>
            <a:off x="807425" y="1543350"/>
            <a:ext cx="4320000" cy="2880000"/>
          </a:xfrm>
          <a:prstGeom prst="rect">
            <a:avLst/>
          </a:prstGeom>
          <a:noFill/>
          <a:ln>
            <a:noFill/>
          </a:ln>
        </p:spPr>
      </p:pic>
      <p:sp>
        <p:nvSpPr>
          <p:cNvPr id="677" name="Google Shape;677;p73"/>
          <p:cNvSpPr txBox="1"/>
          <p:nvPr/>
        </p:nvSpPr>
        <p:spPr>
          <a:xfrm>
            <a:off x="786827" y="4109850"/>
            <a:ext cx="4120973" cy="1039350"/>
          </a:xfrm>
          <a:prstGeom prst="rect">
            <a:avLst/>
          </a:prstGeom>
          <a:noFill/>
          <a:ln>
            <a:noFill/>
          </a:ln>
        </p:spPr>
        <p:txBody>
          <a:bodyPr wrap="square" lIns="91424" tIns="91424" rIns="91424" bIns="91424" anchor="t" anchorCtr="0">
            <a:spAutoFit/>
          </a:bodyPr>
          <a:lstStyle/>
          <a:p>
            <a:pPr marL="0" lvl="0" indent="0" algn="ctr" rtl="0">
              <a:spcBef>
                <a:spcPts val="0"/>
              </a:spcBef>
              <a:spcAft>
                <a:spcPts val="0"/>
              </a:spcAft>
              <a:buNone/>
              <a:defRPr/>
            </a:pPr>
            <a:r>
              <a:rPr lang="ko" b="1">
                <a:latin typeface="Do Hyeon"/>
                <a:ea typeface="Do Hyeon"/>
                <a:cs typeface="Do Hyeon"/>
                <a:sym typeface="Do Hyeon"/>
              </a:rPr>
              <a:t>간편식 8.2% 증가, 면류 1.2% 증가, </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빵/떡 2.6% 증가, 조미수산가공품 0.7%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육류가공품 0.2% 증가, 유가공품 1.0% 증가,</a:t>
            </a:r>
            <a:endParaRPr lang="ko" b="1">
              <a:latin typeface="Do Hyeon"/>
              <a:ea typeface="Do Hyeon"/>
              <a:cs typeface="Do Hyeon"/>
              <a:sym typeface="Do Hyeon"/>
            </a:endParaRPr>
          </a:p>
          <a:p>
            <a:pPr marL="0" lvl="0" indent="0" algn="ctr" rtl="0">
              <a:spcBef>
                <a:spcPts val="0"/>
              </a:spcBef>
              <a:spcAft>
                <a:spcPts val="0"/>
              </a:spcAft>
              <a:buNone/>
              <a:defRPr/>
            </a:pPr>
            <a:r>
              <a:rPr lang="ko" b="1">
                <a:latin typeface="Do Hyeon"/>
                <a:ea typeface="Do Hyeon"/>
                <a:cs typeface="Do Hyeon"/>
                <a:sym typeface="Do Hyeon"/>
              </a:rPr>
              <a:t> 다류 0.1% 증가</a:t>
            </a:r>
            <a:endParaRPr b="1">
              <a:latin typeface="Do Hyeon"/>
              <a:ea typeface="Do Hyeon"/>
              <a:cs typeface="Do Hyeon"/>
              <a:sym typeface="Do Hyeon"/>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03150" y="138000"/>
            <a:ext cx="3515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분석배경</a:t>
            </a:r>
            <a:endParaRPr>
              <a:latin typeface="Do Hyeon"/>
              <a:ea typeface="Do Hyeon"/>
              <a:cs typeface="Do Hyeon"/>
              <a:sym typeface="Do Hyeon"/>
            </a:endParaRPr>
          </a:p>
        </p:txBody>
      </p:sp>
      <p:sp>
        <p:nvSpPr>
          <p:cNvPr id="108" name="Google Shape;108;p19"/>
          <p:cNvSpPr txBox="1"/>
          <p:nvPr/>
        </p:nvSpPr>
        <p:spPr>
          <a:xfrm>
            <a:off x="391300" y="1312775"/>
            <a:ext cx="46242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300">
                <a:latin typeface="Do Hyeon"/>
                <a:ea typeface="Do Hyeon"/>
                <a:cs typeface="Do Hyeon"/>
                <a:sym typeface="Do Hyeon"/>
              </a:rPr>
              <a:t>2021년 9월말 기준 전국 1인가구는 936만 7,439가구로 </a:t>
            </a:r>
            <a:endParaRPr b="1" sz="1300">
              <a:latin typeface="Do Hyeon"/>
              <a:ea typeface="Do Hyeon"/>
              <a:cs typeface="Do Hyeon"/>
              <a:sym typeface="Do Hyeon"/>
            </a:endParaRPr>
          </a:p>
          <a:p>
            <a:pPr indent="0" lvl="0" marL="0" rtl="0" algn="ctr">
              <a:spcBef>
                <a:spcPts val="0"/>
              </a:spcBef>
              <a:spcAft>
                <a:spcPts val="0"/>
              </a:spcAft>
              <a:buNone/>
            </a:pPr>
            <a:r>
              <a:rPr b="1" lang="ko" sz="1300">
                <a:latin typeface="Do Hyeon"/>
                <a:ea typeface="Do Hyeon"/>
                <a:cs typeface="Do Hyeon"/>
                <a:sym typeface="Do Hyeon"/>
              </a:rPr>
              <a:t>전체 2,338만 3,689가구의 </a:t>
            </a:r>
            <a:r>
              <a:rPr b="1" lang="ko" sz="1300">
                <a:highlight>
                  <a:srgbClr val="FFFF00"/>
                </a:highlight>
                <a:latin typeface="Do Hyeon"/>
                <a:ea typeface="Do Hyeon"/>
                <a:cs typeface="Do Hyeon"/>
                <a:sym typeface="Do Hyeon"/>
              </a:rPr>
              <a:t>40.1%</a:t>
            </a:r>
            <a:r>
              <a:rPr b="1" lang="ko" sz="1300">
                <a:latin typeface="Do Hyeon"/>
                <a:ea typeface="Do Hyeon"/>
                <a:cs typeface="Do Hyeon"/>
                <a:sym typeface="Do Hyeon"/>
              </a:rPr>
              <a:t>를 차지했다.</a:t>
            </a:r>
            <a:endParaRPr b="1" sz="1300">
              <a:latin typeface="Do Hyeon"/>
              <a:ea typeface="Do Hyeon"/>
              <a:cs typeface="Do Hyeon"/>
              <a:sym typeface="Do Hyeon"/>
            </a:endParaRPr>
          </a:p>
          <a:p>
            <a:pPr indent="0" lvl="0" marL="0" rtl="0" algn="l">
              <a:spcBef>
                <a:spcPts val="0"/>
              </a:spcBef>
              <a:spcAft>
                <a:spcPts val="0"/>
              </a:spcAft>
              <a:buNone/>
            </a:pPr>
            <a:r>
              <a:t/>
            </a:r>
            <a:endParaRPr b="1">
              <a:solidFill>
                <a:srgbClr val="222222"/>
              </a:solidFill>
              <a:highlight>
                <a:srgbClr val="FFFFFF"/>
              </a:highlight>
              <a:latin typeface="Do Hyeon"/>
              <a:ea typeface="Do Hyeon"/>
              <a:cs typeface="Do Hyeon"/>
              <a:sym typeface="Do Hyeon"/>
            </a:endParaRPr>
          </a:p>
          <a:p>
            <a:pPr indent="0" lvl="0" marL="0" rtl="0" algn="ctr">
              <a:spcBef>
                <a:spcPts val="0"/>
              </a:spcBef>
              <a:spcAft>
                <a:spcPts val="0"/>
              </a:spcAft>
              <a:buNone/>
            </a:pPr>
            <a:r>
              <a:t/>
            </a:r>
            <a:endParaRPr b="1">
              <a:solidFill>
                <a:srgbClr val="222222"/>
              </a:solidFill>
              <a:highlight>
                <a:srgbClr val="FFFFFF"/>
              </a:highlight>
              <a:latin typeface="Do Hyeon"/>
              <a:ea typeface="Do Hyeon"/>
              <a:cs typeface="Do Hyeon"/>
              <a:sym typeface="Do Hyeon"/>
            </a:endParaRPr>
          </a:p>
          <a:p>
            <a:pPr indent="0" lvl="0" marL="0" rtl="0" algn="r">
              <a:spcBef>
                <a:spcPts val="0"/>
              </a:spcBef>
              <a:spcAft>
                <a:spcPts val="0"/>
              </a:spcAft>
              <a:buNone/>
            </a:pPr>
            <a:r>
              <a:rPr b="1" lang="ko" sz="1100">
                <a:solidFill>
                  <a:schemeClr val="dk2"/>
                </a:solidFill>
                <a:latin typeface="Do Hyeon"/>
                <a:ea typeface="Do Hyeon"/>
                <a:cs typeface="Do Hyeon"/>
                <a:sym typeface="Do Hyeon"/>
              </a:rPr>
              <a:t>(행정안전부 통계자료, 2021)</a:t>
            </a:r>
            <a:endParaRPr b="1" sz="1300">
              <a:solidFill>
                <a:schemeClr val="dk2"/>
              </a:solidFill>
              <a:highlight>
                <a:srgbClr val="FFFFFF"/>
              </a:highlight>
              <a:latin typeface="Do Hyeon"/>
              <a:ea typeface="Do Hyeon"/>
              <a:cs typeface="Do Hyeon"/>
              <a:sym typeface="Do Hyeon"/>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10" name="Google Shape;110;p19"/>
          <p:cNvPicPr preferRelativeResize="0"/>
          <p:nvPr/>
        </p:nvPicPr>
        <p:blipFill>
          <a:blip r:embed="rId3">
            <a:alphaModFix/>
          </a:blip>
          <a:stretch>
            <a:fillRect/>
          </a:stretch>
        </p:blipFill>
        <p:spPr>
          <a:xfrm>
            <a:off x="5668625" y="660900"/>
            <a:ext cx="2776049" cy="1966375"/>
          </a:xfrm>
          <a:prstGeom prst="rect">
            <a:avLst/>
          </a:prstGeom>
          <a:noFill/>
          <a:ln>
            <a:noFill/>
          </a:ln>
        </p:spPr>
      </p:pic>
      <p:sp>
        <p:nvSpPr>
          <p:cNvPr id="111" name="Google Shape;111;p19"/>
          <p:cNvSpPr txBox="1"/>
          <p:nvPr/>
        </p:nvSpPr>
        <p:spPr>
          <a:xfrm>
            <a:off x="1549300" y="3286050"/>
            <a:ext cx="574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solidFill>
                  <a:srgbClr val="222222"/>
                </a:solidFill>
                <a:highlight>
                  <a:srgbClr val="FFFFFF"/>
                </a:highlight>
                <a:latin typeface="Do Hyeon"/>
                <a:ea typeface="Do Hyeon"/>
                <a:cs typeface="Do Hyeon"/>
                <a:sym typeface="Do Hyeon"/>
              </a:rPr>
              <a:t>주요 가구 형태가 된 </a:t>
            </a:r>
            <a:r>
              <a:rPr b="1" lang="ko" sz="1800">
                <a:solidFill>
                  <a:srgbClr val="222222"/>
                </a:solidFill>
                <a:highlight>
                  <a:srgbClr val="FFFFFF"/>
                </a:highlight>
                <a:latin typeface="Do Hyeon"/>
                <a:ea typeface="Do Hyeon"/>
                <a:cs typeface="Do Hyeon"/>
                <a:sym typeface="Do Hyeon"/>
              </a:rPr>
              <a:t>1인가구</a:t>
            </a:r>
            <a:r>
              <a:rPr b="1" lang="ko" sz="1600">
                <a:solidFill>
                  <a:srgbClr val="222222"/>
                </a:solidFill>
                <a:highlight>
                  <a:srgbClr val="FFFFFF"/>
                </a:highlight>
                <a:latin typeface="Do Hyeon"/>
                <a:ea typeface="Do Hyeon"/>
                <a:cs typeface="Do Hyeon"/>
                <a:sym typeface="Do Hyeon"/>
              </a:rPr>
              <a:t>가 소비시장에서 큰 부분을 차지하게 되었다</a:t>
            </a:r>
            <a:endParaRPr b="1" sz="1500">
              <a:latin typeface="Do Hyeon"/>
              <a:ea typeface="Do Hyeon"/>
              <a:cs typeface="Do Hyeon"/>
              <a:sym typeface="Do Hyeon"/>
            </a:endParaRPr>
          </a:p>
        </p:txBody>
      </p:sp>
      <p:pic>
        <p:nvPicPr>
          <p:cNvPr id="112" name="Google Shape;112;p19"/>
          <p:cNvPicPr preferRelativeResize="0"/>
          <p:nvPr/>
        </p:nvPicPr>
        <p:blipFill rotWithShape="1">
          <a:blip r:embed="rId4">
            <a:alphaModFix/>
          </a:blip>
          <a:srcRect b="14617" l="0" r="0" t="0"/>
          <a:stretch/>
        </p:blipFill>
        <p:spPr>
          <a:xfrm rot="-814705">
            <a:off x="1938791" y="3773141"/>
            <a:ext cx="463618" cy="395869"/>
          </a:xfrm>
          <a:prstGeom prst="rect">
            <a:avLst/>
          </a:prstGeom>
          <a:noFill/>
          <a:ln>
            <a:noFill/>
          </a:ln>
        </p:spPr>
      </p:pic>
      <p:sp>
        <p:nvSpPr>
          <p:cNvPr id="113" name="Google Shape;113;p19"/>
          <p:cNvSpPr txBox="1"/>
          <p:nvPr/>
        </p:nvSpPr>
        <p:spPr>
          <a:xfrm>
            <a:off x="2580700" y="3837350"/>
            <a:ext cx="368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solidFill>
                  <a:srgbClr val="222222"/>
                </a:solidFill>
                <a:highlight>
                  <a:srgbClr val="FFFFFF"/>
                </a:highlight>
                <a:latin typeface="Do Hyeon"/>
                <a:ea typeface="Do Hyeon"/>
                <a:cs typeface="Do Hyeon"/>
                <a:sym typeface="Do Hyeon"/>
              </a:rPr>
              <a:t>1인가구의 니즈에 맞는 상품 판매 전략이 필요함</a:t>
            </a:r>
            <a:endParaRPr b="1" sz="1500">
              <a:latin typeface="Do Hyeon"/>
              <a:ea typeface="Do Hyeon"/>
              <a:cs typeface="Do Hyeon"/>
              <a:sym typeface="Do Hyeon"/>
            </a:endParaRPr>
          </a:p>
        </p:txBody>
      </p:sp>
      <p:pic>
        <p:nvPicPr>
          <p:cNvPr id="114" name="Google Shape;114;p19"/>
          <p:cNvPicPr preferRelativeResize="0"/>
          <p:nvPr/>
        </p:nvPicPr>
        <p:blipFill rotWithShape="1">
          <a:blip r:embed="rId5">
            <a:alphaModFix/>
          </a:blip>
          <a:srcRect b="39664" l="0" r="0" t="47933"/>
          <a:stretch/>
        </p:blipFill>
        <p:spPr>
          <a:xfrm rot="30">
            <a:off x="4078175" y="4062758"/>
            <a:ext cx="1724575" cy="2814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body"/>
          </p:nvPr>
        </p:nvSpPr>
        <p:spPr>
          <a:xfrm>
            <a:off x="1992550" y="1192025"/>
            <a:ext cx="61638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ko" sz="2000">
                <a:solidFill>
                  <a:schemeClr val="accent1"/>
                </a:solidFill>
                <a:latin typeface="Do Hyeon"/>
                <a:ea typeface="Do Hyeon"/>
                <a:cs typeface="Do Hyeon"/>
                <a:sym typeface="Do Hyeon"/>
              </a:rPr>
              <a:t>분석이유 :</a:t>
            </a:r>
            <a:endParaRPr b="1" sz="2000">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온라인 가공식품 쇼핑몰 상품관리 측면에서 코로나 이후 1인가구의 </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변화된 소비패턴에 맞는 상품 판매의 필요성</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sz="2000">
                <a:solidFill>
                  <a:schemeClr val="accent1"/>
                </a:solidFill>
                <a:latin typeface="Do Hyeon"/>
                <a:ea typeface="Do Hyeon"/>
                <a:cs typeface="Do Hyeon"/>
                <a:sym typeface="Do Hyeon"/>
              </a:rPr>
              <a:t>분석순서 :</a:t>
            </a:r>
            <a:endParaRPr b="1" sz="2000">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코로나 전후의 1인가구 온라인 가공식품 소비패턴 파악</a:t>
            </a:r>
            <a:endParaRPr b="1">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코로나 전후의 소득별 구매장소 비율, 가공식품 구입변화, 온라인 구입비중 증가 분석</a:t>
            </a:r>
            <a:endParaRPr b="1">
              <a:solidFill>
                <a:schemeClr val="accent1"/>
              </a:solidFill>
              <a:latin typeface="Do Hyeon"/>
              <a:ea typeface="Do Hyeon"/>
              <a:cs typeface="Do Hyeon"/>
              <a:sym typeface="Do Hyeon"/>
            </a:endParaRPr>
          </a:p>
          <a:p>
            <a:pPr indent="0" lvl="0" marL="0" rtl="0" algn="l">
              <a:spcBef>
                <a:spcPts val="1200"/>
              </a:spcBef>
              <a:spcAft>
                <a:spcPts val="1200"/>
              </a:spcAft>
              <a:buNone/>
            </a:pPr>
            <a:r>
              <a:rPr b="1" lang="ko">
                <a:solidFill>
                  <a:schemeClr val="accent1"/>
                </a:solidFill>
                <a:latin typeface="Do Hyeon"/>
                <a:ea typeface="Do Hyeon"/>
                <a:cs typeface="Do Hyeon"/>
                <a:sym typeface="Do Hyeon"/>
              </a:rPr>
              <a:t>코로나 전후의 1인가구의 온라인 가공식품 지출액 비교분석을 통해 지출액이 증가한 품목 선별</a:t>
            </a:r>
            <a:r>
              <a:rPr b="1" lang="ko">
                <a:solidFill>
                  <a:schemeClr val="accent1"/>
                </a:solidFill>
                <a:latin typeface="Do Hyeon"/>
                <a:ea typeface="Do Hyeon"/>
                <a:cs typeface="Do Hyeon"/>
                <a:sym typeface="Do Hyeon"/>
              </a:rPr>
              <a:t> </a:t>
            </a:r>
            <a:endParaRPr b="1">
              <a:solidFill>
                <a:schemeClr val="accent1"/>
              </a:solidFill>
              <a:latin typeface="Do Hyeon"/>
              <a:ea typeface="Do Hyeon"/>
              <a:cs typeface="Do Hyeon"/>
              <a:sym typeface="Do Hyeon"/>
            </a:endParaRPr>
          </a:p>
        </p:txBody>
      </p:sp>
      <p:pic>
        <p:nvPicPr>
          <p:cNvPr id="120" name="Google Shape;120;p20"/>
          <p:cNvPicPr preferRelativeResize="0"/>
          <p:nvPr/>
        </p:nvPicPr>
        <p:blipFill rotWithShape="1">
          <a:blip r:embed="rId3">
            <a:alphaModFix/>
          </a:blip>
          <a:srcRect b="21365" l="0" r="0" t="0"/>
          <a:stretch/>
        </p:blipFill>
        <p:spPr>
          <a:xfrm>
            <a:off x="215206" y="3604438"/>
            <a:ext cx="1653069" cy="1299900"/>
          </a:xfrm>
          <a:prstGeom prst="rect">
            <a:avLst/>
          </a:prstGeom>
          <a:noFill/>
          <a:ln>
            <a:noFill/>
          </a:ln>
        </p:spPr>
      </p:pic>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122" name="Google Shape;122;p20"/>
          <p:cNvSpPr txBox="1"/>
          <p:nvPr>
            <p:ph type="title"/>
          </p:nvPr>
        </p:nvSpPr>
        <p:spPr>
          <a:xfrm>
            <a:off x="303150" y="13800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기획의도</a:t>
            </a:r>
            <a:endParaRPr>
              <a:latin typeface="Do Hyeon"/>
              <a:ea typeface="Do Hyeon"/>
              <a:cs typeface="Do Hyeon"/>
              <a:sym typeface="Do Hye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4294967295" type="body"/>
          </p:nvPr>
        </p:nvSpPr>
        <p:spPr>
          <a:xfrm>
            <a:off x="1992550" y="1192025"/>
            <a:ext cx="61638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ko" sz="2000">
                <a:solidFill>
                  <a:schemeClr val="accent1"/>
                </a:solidFill>
                <a:latin typeface="Do Hyeon"/>
                <a:ea typeface="Do Hyeon"/>
                <a:cs typeface="Do Hyeon"/>
                <a:sym typeface="Do Hyeon"/>
              </a:rPr>
              <a:t>가공식품 정의 :</a:t>
            </a:r>
            <a:endParaRPr b="1" sz="2000">
              <a:solidFill>
                <a:schemeClr val="accent1"/>
              </a:solidFill>
              <a:latin typeface="Do Hyeon"/>
              <a:ea typeface="Do Hyeon"/>
              <a:cs typeface="Do Hyeon"/>
              <a:sym typeface="Do Hyeon"/>
            </a:endParaRPr>
          </a:p>
          <a:p>
            <a:pPr indent="0" lvl="0" marL="0" rtl="0" algn="l">
              <a:spcBef>
                <a:spcPts val="1200"/>
              </a:spcBef>
              <a:spcAft>
                <a:spcPts val="0"/>
              </a:spcAft>
              <a:buNone/>
            </a:pPr>
            <a:r>
              <a:rPr b="1" lang="ko" sz="2000">
                <a:solidFill>
                  <a:schemeClr val="accent1"/>
                </a:solidFill>
                <a:latin typeface="Do Hyeon"/>
                <a:ea typeface="Do Hyeon"/>
                <a:cs typeface="Do Hyeon"/>
                <a:sym typeface="Do Hyeon"/>
              </a:rPr>
              <a:t>가공식품이란 식품원료(농, 임, 축, 수산물 등)에 식품 또는 식품첨가물을 가하거나 그 원형을 변형시키고 식품첨가물을 사용하여 제조/가공.포장한 식품</a:t>
            </a:r>
            <a:endParaRPr b="1" sz="2000">
              <a:solidFill>
                <a:schemeClr val="accent1"/>
              </a:solidFill>
              <a:latin typeface="Do Hyeon"/>
              <a:ea typeface="Do Hyeon"/>
              <a:cs typeface="Do Hyeon"/>
              <a:sym typeface="Do Hyeon"/>
            </a:endParaRPr>
          </a:p>
          <a:p>
            <a:pPr indent="0" lvl="0" marL="0" rtl="0" algn="l">
              <a:spcBef>
                <a:spcPts val="1200"/>
              </a:spcBef>
              <a:spcAft>
                <a:spcPts val="0"/>
              </a:spcAft>
              <a:buNone/>
            </a:pPr>
            <a:r>
              <a:rPr b="1" lang="ko" sz="2000">
                <a:solidFill>
                  <a:schemeClr val="accent1"/>
                </a:solidFill>
                <a:latin typeface="Do Hyeon"/>
                <a:ea typeface="Do Hyeon"/>
                <a:cs typeface="Do Hyeon"/>
                <a:sym typeface="Do Hyeon"/>
              </a:rPr>
              <a:t>분석범위 :</a:t>
            </a:r>
            <a:endParaRPr b="1" sz="2000">
              <a:solidFill>
                <a:schemeClr val="accent1"/>
              </a:solidFill>
              <a:latin typeface="Do Hyeon"/>
              <a:ea typeface="Do Hyeon"/>
              <a:cs typeface="Do Hyeon"/>
              <a:sym typeface="Do Hyeon"/>
            </a:endParaRPr>
          </a:p>
          <a:p>
            <a:pPr indent="0" lvl="0" marL="0" rtl="0" algn="l">
              <a:spcBef>
                <a:spcPts val="1200"/>
              </a:spcBef>
              <a:spcAft>
                <a:spcPts val="0"/>
              </a:spcAft>
              <a:buNone/>
            </a:pPr>
            <a:r>
              <a:rPr b="1" lang="ko">
                <a:solidFill>
                  <a:schemeClr val="accent1"/>
                </a:solidFill>
                <a:latin typeface="Do Hyeon"/>
                <a:ea typeface="Do Hyeon"/>
                <a:cs typeface="Do Hyeon"/>
                <a:sym typeface="Do Hyeon"/>
              </a:rPr>
              <a:t>25가지 가공식품 세부항목 중 코로나 이후 지출액 증가비율의 평균 이상인 항목(1인가구, 소득범위별) : 총 9개품목 (육류가공품, 조미수산가공품, 유가공품, 빵/떡, 간편식, 면류, 전분/분말류, 다류, 주류 등) </a:t>
            </a:r>
            <a:endParaRPr b="1">
              <a:solidFill>
                <a:schemeClr val="accent1"/>
              </a:solidFill>
              <a:latin typeface="Do Hyeon"/>
              <a:ea typeface="Do Hyeon"/>
              <a:cs typeface="Do Hyeon"/>
              <a:sym typeface="Do Hyeon"/>
            </a:endParaRPr>
          </a:p>
          <a:p>
            <a:pPr indent="0" lvl="0" marL="0" rtl="0" algn="l">
              <a:spcBef>
                <a:spcPts val="1200"/>
              </a:spcBef>
              <a:spcAft>
                <a:spcPts val="1200"/>
              </a:spcAft>
              <a:buNone/>
            </a:pPr>
            <a:r>
              <a:t/>
            </a:r>
            <a:endParaRPr b="1">
              <a:solidFill>
                <a:schemeClr val="accent1"/>
              </a:solidFill>
              <a:latin typeface="Do Hyeon"/>
              <a:ea typeface="Do Hyeon"/>
              <a:cs typeface="Do Hyeon"/>
              <a:sym typeface="Do Hyeon"/>
            </a:endParaRPr>
          </a:p>
        </p:txBody>
      </p:sp>
      <p:pic>
        <p:nvPicPr>
          <p:cNvPr id="128" name="Google Shape;128;p21"/>
          <p:cNvPicPr preferRelativeResize="0"/>
          <p:nvPr/>
        </p:nvPicPr>
        <p:blipFill rotWithShape="1">
          <a:blip r:embed="rId3">
            <a:alphaModFix/>
          </a:blip>
          <a:srcRect b="21365" l="0" r="0" t="0"/>
          <a:stretch/>
        </p:blipFill>
        <p:spPr>
          <a:xfrm>
            <a:off x="215206" y="3604438"/>
            <a:ext cx="1653069" cy="1299900"/>
          </a:xfrm>
          <a:prstGeom prst="rect">
            <a:avLst/>
          </a:prstGeom>
          <a:noFill/>
          <a:ln>
            <a:noFill/>
          </a:ln>
        </p:spPr>
      </p:pic>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
        <p:nvSpPr>
          <p:cNvPr id="130" name="Google Shape;130;p21"/>
          <p:cNvSpPr txBox="1"/>
          <p:nvPr>
            <p:ph type="title"/>
          </p:nvPr>
        </p:nvSpPr>
        <p:spPr>
          <a:xfrm>
            <a:off x="303150" y="13800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Do Hyeon"/>
                <a:ea typeface="Do Hyeon"/>
                <a:cs typeface="Do Hyeon"/>
                <a:sym typeface="Do Hyeon"/>
              </a:rPr>
              <a:t>Part1. 용어정의 및 분석범위</a:t>
            </a:r>
            <a:endParaRPr>
              <a:latin typeface="Do Hyeon"/>
              <a:ea typeface="Do Hyeon"/>
              <a:cs typeface="Do Hyeon"/>
              <a:sym typeface="Do Hyeon"/>
            </a:endParaRPr>
          </a:p>
        </p:txBody>
      </p:sp>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2048</ep:Words>
  <ep:PresentationFormat/>
  <ep:Paragraphs>434</ep:Paragraphs>
  <ep:Slides>61</ep:Slides>
  <ep:Notes>61</ep:Notes>
  <ep:TotalTime>0</ep:TotalTime>
  <ep:HiddenSlides>22</ep:HiddenSlides>
  <ep:MMClips>0</ep:MMClips>
  <ep:HeadingPairs>
    <vt:vector size="4" baseType="variant">
      <vt:variant>
        <vt:lpstr>테마</vt:lpstr>
      </vt:variant>
      <vt:variant>
        <vt:i4>1</vt:i4>
      </vt:variant>
      <vt:variant>
        <vt:lpstr>슬라이드 제목</vt:lpstr>
      </vt:variant>
      <vt:variant>
        <vt:i4>61</vt:i4>
      </vt:variant>
    </vt:vector>
  </ep:HeadingPairs>
  <ep:TitlesOfParts>
    <vt:vector size="62" baseType="lpstr">
      <vt:lpstr>Beach Day</vt:lpstr>
      <vt:lpstr>코로나19 전후 1인가구의 온라인 가공식품 소비 데이터 분석</vt:lpstr>
      <vt:lpstr>발표 목차</vt:lpstr>
      <vt:lpstr>분석배경</vt:lpstr>
      <vt:lpstr>Part1. 분석배경</vt:lpstr>
      <vt:lpstr>Part1. 분석배경</vt:lpstr>
      <vt:lpstr>Part1. 분석배경</vt:lpstr>
      <vt:lpstr>Part1. 분석배경</vt:lpstr>
      <vt:lpstr>Part1. 기획의도</vt:lpstr>
      <vt:lpstr>Part1. 용어정의 및 분석범위</vt:lpstr>
      <vt:lpstr>분석 목표</vt:lpstr>
      <vt:lpstr>Part2. 분석 목표</vt:lpstr>
      <vt:lpstr>데이터 목록 및  분석 과정</vt:lpstr>
      <vt:lpstr>Part3. 분석 데이터 목록</vt:lpstr>
      <vt:lpstr>Part3. 분석 로드맵</vt:lpstr>
      <vt:lpstr>Part2. 분석 과정</vt:lpstr>
      <vt:lpstr>Part3. 분석 과정</vt:lpstr>
      <vt:lpstr>Part3. 분석 과정</vt:lpstr>
      <vt:lpstr>Part3. 분석 과정</vt:lpstr>
      <vt:lpstr>분석결과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분석결과 활용방안 및 향후계획</vt:lpstr>
      <vt:lpstr>Part5. 분석 결과 활용 방안</vt:lpstr>
      <vt:lpstr>Part5. 향후 계획</vt:lpstr>
      <vt:lpstr>첨부자료[4-1]</vt:lpstr>
      <vt:lpstr>Part4. 분석 결과 및 시각화</vt:lpstr>
      <vt:lpstr>Part4. 분석 결과 및 시각화</vt:lpstr>
      <vt:lpstr>첨부자료[4-2]</vt:lpstr>
      <vt:lpstr>Part4. 분석 결과 및 시각화</vt:lpstr>
      <vt:lpstr>Part4. 분석 결과 및 시각화</vt:lpstr>
      <vt:lpstr>첨부자료[4-3]</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첨부자료[4-4]</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lpstr>첨부자료[4-5]</vt:lpstr>
      <vt:lpstr>Part4. 분석 결과 및 시각화</vt:lpstr>
      <vt:lpstr>Part4. 분석 결과 및 시각화</vt:lpstr>
      <vt:lpstr>Part4. 분석 결과 및 시각화</vt:lpstr>
      <vt:lpstr>Part4. 분석 결과 및 시각화</vt:lpstr>
      <vt:lpstr>Part4. 분석 결과 및 시각화</vt:lpstr>
      <vt:lpstr>Part4. 분석 결과 및 시각화</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Heo Jungho</cp:lastModifiedBy>
  <dcterms:modified xsi:type="dcterms:W3CDTF">2022-01-01T23:45:06.733</dcterms:modified>
  <cp:revision>1</cp:revision>
  <cp:version/>
</cp:coreProperties>
</file>