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4E02F2-24BE-42E7-BF01-8E134FCFE050}">
  <a:tblStyle styleId="{294E02F2-24BE-42E7-BF01-8E134FCFE0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bb2f2a353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bb2f2a353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a07315e24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a07315e24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a07315e2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0a07315e2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bb2f2a353_2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bb2f2a353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bb2f2a353_2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0bb2f2a353_2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bb2f2a353_2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bb2f2a353_2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0bb2f2a353_2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0bb2f2a353_2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bb2f2a35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bb2f2a35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0bb2f2a35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0bb2f2a35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0bb2f2a353_2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0bb2f2a353_2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a07315e24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a07315e24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bb2f2a3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bb2f2a3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bb2f2a3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bb2f2a3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a07315e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a07315e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b952d28e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b952d28e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bb2f2a353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bb2f2a353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bb2f2a353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bb2f2a353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bb2f2a353_2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bb2f2a353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346575"/>
            <a:ext cx="85206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chemeClr val="dk1"/>
                </a:solidFill>
              </a:rPr>
              <a:t>코로나 19전후 온라인 가공식품 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chemeClr val="dk1"/>
                </a:solidFill>
              </a:rPr>
              <a:t>소비 데이터 연구 및 예측 서비스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chemeClr val="dk1"/>
                </a:solidFill>
              </a:rPr>
              <a:t>화면설계서</a:t>
            </a:r>
            <a:endParaRPr sz="52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030675" y="4248025"/>
            <a:ext cx="17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Team: 허 진, 김혜리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2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2442400" y="4869300"/>
            <a:ext cx="2129700" cy="19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설립연도 및 copyright</a:t>
            </a: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16660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분석개요</a:t>
            </a:r>
            <a:endParaRPr/>
          </a:p>
        </p:txBody>
      </p:sp>
      <p:sp>
        <p:nvSpPr>
          <p:cNvPr id="347" name="Google Shape;347;p22"/>
          <p:cNvSpPr/>
          <p:nvPr/>
        </p:nvSpPr>
        <p:spPr>
          <a:xfrm>
            <a:off x="1568625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보도자료</a:t>
            </a:r>
            <a:endParaRPr/>
          </a:p>
        </p:txBody>
      </p:sp>
      <p:sp>
        <p:nvSpPr>
          <p:cNvPr id="348" name="Google Shape;348;p22"/>
          <p:cNvSpPr/>
          <p:nvPr/>
        </p:nvSpPr>
        <p:spPr>
          <a:xfrm>
            <a:off x="297065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분석자료</a:t>
            </a:r>
            <a:endParaRPr/>
          </a:p>
        </p:txBody>
      </p:sp>
      <p:sp>
        <p:nvSpPr>
          <p:cNvPr id="349" name="Google Shape;349;p22"/>
          <p:cNvSpPr/>
          <p:nvPr/>
        </p:nvSpPr>
        <p:spPr>
          <a:xfrm>
            <a:off x="4372675" y="89078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거래액 예측</a:t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5374850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51" name="Google Shape;351;p22"/>
          <p:cNvSpPr/>
          <p:nvPr/>
        </p:nvSpPr>
        <p:spPr>
          <a:xfrm>
            <a:off x="4026675" y="11833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52" name="Google Shape;352;p22"/>
          <p:cNvSpPr/>
          <p:nvPr/>
        </p:nvSpPr>
        <p:spPr>
          <a:xfrm>
            <a:off x="1246425" y="118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53" name="Google Shape;353;p22"/>
          <p:cNvSpPr/>
          <p:nvPr/>
        </p:nvSpPr>
        <p:spPr>
          <a:xfrm>
            <a:off x="256132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54" name="Google Shape;354;p22"/>
          <p:cNvSpPr/>
          <p:nvPr/>
        </p:nvSpPr>
        <p:spPr>
          <a:xfrm>
            <a:off x="5791350" y="8908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추천카테고리</a:t>
            </a:r>
            <a:endParaRPr b="1"/>
          </a:p>
        </p:txBody>
      </p:sp>
      <p:sp>
        <p:nvSpPr>
          <p:cNvPr id="355" name="Google Shape;355;p22"/>
          <p:cNvSpPr/>
          <p:nvPr/>
        </p:nvSpPr>
        <p:spPr>
          <a:xfrm>
            <a:off x="289450" y="1937150"/>
            <a:ext cx="1235700" cy="10575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카테고리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(크롤링)</a:t>
            </a:r>
            <a:endParaRPr/>
          </a:p>
        </p:txBody>
      </p:sp>
      <p:sp>
        <p:nvSpPr>
          <p:cNvPr id="356" name="Google Shape;356;p22"/>
          <p:cNvSpPr/>
          <p:nvPr/>
        </p:nvSpPr>
        <p:spPr>
          <a:xfrm>
            <a:off x="1634175" y="1937150"/>
            <a:ext cx="1235700" cy="10575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2978900" y="1937150"/>
            <a:ext cx="1235700" cy="10575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4323625" y="1918800"/>
            <a:ext cx="1235700" cy="10575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5668350" y="1918800"/>
            <a:ext cx="1235700" cy="10575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289450" y="3232500"/>
            <a:ext cx="1235700" cy="10575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1634175" y="3232500"/>
            <a:ext cx="1235700" cy="10575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2978900" y="3232500"/>
            <a:ext cx="1235700" cy="10575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4323625" y="3232500"/>
            <a:ext cx="1235700" cy="10575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5668350" y="3232500"/>
            <a:ext cx="1235700" cy="10575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162850"/>
            <a:ext cx="1354499" cy="41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" name="Google Shape;366;p22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{294E02F2-24BE-42E7-BF01-8E134FCFE050}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로그인화면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메인화면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분석개요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보도자료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분석자료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거래액 예측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추천 카테고리 페이지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7" name="Google Shape;367;p22"/>
          <p:cNvSpPr/>
          <p:nvPr/>
        </p:nvSpPr>
        <p:spPr>
          <a:xfrm>
            <a:off x="685347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"/>
          <p:cNvSpPr/>
          <p:nvPr/>
        </p:nvSpPr>
        <p:spPr>
          <a:xfrm>
            <a:off x="296125" y="1814125"/>
            <a:ext cx="3404400" cy="29532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"/>
          <p:cNvSpPr/>
          <p:nvPr/>
        </p:nvSpPr>
        <p:spPr>
          <a:xfrm>
            <a:off x="1368325" y="2361518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"/>
          <p:cNvSpPr txBox="1"/>
          <p:nvPr/>
        </p:nvSpPr>
        <p:spPr>
          <a:xfrm>
            <a:off x="397138" y="1979849"/>
            <a:ext cx="85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아이디:</a:t>
            </a:r>
            <a:endParaRPr sz="800"/>
          </a:p>
        </p:txBody>
      </p:sp>
      <p:sp>
        <p:nvSpPr>
          <p:cNvPr id="375" name="Google Shape;375;p23"/>
          <p:cNvSpPr txBox="1"/>
          <p:nvPr/>
        </p:nvSpPr>
        <p:spPr>
          <a:xfrm>
            <a:off x="397152" y="2320175"/>
            <a:ext cx="96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비밀번호:</a:t>
            </a:r>
            <a:endParaRPr sz="800"/>
          </a:p>
        </p:txBody>
      </p:sp>
      <p:sp>
        <p:nvSpPr>
          <p:cNvPr id="376" name="Google Shape;376;p23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3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sp>
        <p:nvSpPr>
          <p:cNvPr id="378" name="Google Shape;378;p23"/>
          <p:cNvSpPr txBox="1"/>
          <p:nvPr/>
        </p:nvSpPr>
        <p:spPr>
          <a:xfrm>
            <a:off x="397150" y="2660500"/>
            <a:ext cx="107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비밀번호확인</a:t>
            </a:r>
            <a:r>
              <a:rPr lang="ko" sz="800"/>
              <a:t>:</a:t>
            </a:r>
            <a:endParaRPr sz="800"/>
          </a:p>
        </p:txBody>
      </p:sp>
      <p:sp>
        <p:nvSpPr>
          <p:cNvPr id="379" name="Google Shape;379;p23"/>
          <p:cNvSpPr txBox="1"/>
          <p:nvPr/>
        </p:nvSpPr>
        <p:spPr>
          <a:xfrm>
            <a:off x="397152" y="2962063"/>
            <a:ext cx="96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이름</a:t>
            </a:r>
            <a:r>
              <a:rPr lang="ko" sz="800"/>
              <a:t>:</a:t>
            </a:r>
            <a:endParaRPr sz="800"/>
          </a:p>
        </p:txBody>
      </p:sp>
      <p:sp>
        <p:nvSpPr>
          <p:cNvPr id="380" name="Google Shape;380;p23"/>
          <p:cNvSpPr txBox="1"/>
          <p:nvPr/>
        </p:nvSpPr>
        <p:spPr>
          <a:xfrm>
            <a:off x="397152" y="3285338"/>
            <a:ext cx="96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이메일</a:t>
            </a:r>
            <a:r>
              <a:rPr lang="ko" sz="800"/>
              <a:t>:</a:t>
            </a:r>
            <a:endParaRPr sz="800"/>
          </a:p>
        </p:txBody>
      </p:sp>
      <p:sp>
        <p:nvSpPr>
          <p:cNvPr id="381" name="Google Shape;381;p23"/>
          <p:cNvSpPr txBox="1"/>
          <p:nvPr/>
        </p:nvSpPr>
        <p:spPr>
          <a:xfrm>
            <a:off x="397152" y="3644388"/>
            <a:ext cx="96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휴대폰</a:t>
            </a:r>
            <a:r>
              <a:rPr lang="ko" sz="800"/>
              <a:t>:</a:t>
            </a:r>
            <a:endParaRPr sz="800"/>
          </a:p>
        </p:txBody>
      </p:sp>
      <p:sp>
        <p:nvSpPr>
          <p:cNvPr id="382" name="Google Shape;382;p23"/>
          <p:cNvSpPr/>
          <p:nvPr/>
        </p:nvSpPr>
        <p:spPr>
          <a:xfrm>
            <a:off x="1368325" y="2016105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1368325" y="2706943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1368325" y="3042080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/>
          <p:nvPr/>
        </p:nvSpPr>
        <p:spPr>
          <a:xfrm>
            <a:off x="1368325" y="3343230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397152" y="3940788"/>
            <a:ext cx="96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성별</a:t>
            </a:r>
            <a:r>
              <a:rPr lang="ko" sz="800"/>
              <a:t>:</a:t>
            </a:r>
            <a:endParaRPr sz="800"/>
          </a:p>
        </p:txBody>
      </p:sp>
      <p:sp>
        <p:nvSpPr>
          <p:cNvPr id="387" name="Google Shape;387;p23"/>
          <p:cNvSpPr/>
          <p:nvPr/>
        </p:nvSpPr>
        <p:spPr>
          <a:xfrm>
            <a:off x="1368325" y="3703380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2698650" y="2016100"/>
            <a:ext cx="720000" cy="1695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중복확인</a:t>
            </a:r>
            <a:endParaRPr sz="800"/>
          </a:p>
        </p:txBody>
      </p:sp>
      <p:sp>
        <p:nvSpPr>
          <p:cNvPr id="389" name="Google Shape;389;p23"/>
          <p:cNvSpPr/>
          <p:nvPr/>
        </p:nvSpPr>
        <p:spPr>
          <a:xfrm>
            <a:off x="2698650" y="3343225"/>
            <a:ext cx="720000" cy="1695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중복확인</a:t>
            </a:r>
            <a:endParaRPr sz="800"/>
          </a:p>
        </p:txBody>
      </p:sp>
      <p:sp>
        <p:nvSpPr>
          <p:cNvPr id="390" name="Google Shape;390;p23"/>
          <p:cNvSpPr txBox="1"/>
          <p:nvPr/>
        </p:nvSpPr>
        <p:spPr>
          <a:xfrm>
            <a:off x="397152" y="4247288"/>
            <a:ext cx="96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생년월일</a:t>
            </a:r>
            <a:r>
              <a:rPr lang="ko" sz="800"/>
              <a:t>:</a:t>
            </a:r>
            <a:endParaRPr sz="800"/>
          </a:p>
        </p:txBody>
      </p:sp>
      <p:sp>
        <p:nvSpPr>
          <p:cNvPr id="391" name="Google Shape;391;p23"/>
          <p:cNvSpPr/>
          <p:nvPr/>
        </p:nvSpPr>
        <p:spPr>
          <a:xfrm>
            <a:off x="1368325" y="4318805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YYYY/MM/DD</a:t>
            </a:r>
            <a:endParaRPr sz="1200"/>
          </a:p>
        </p:txBody>
      </p:sp>
      <p:sp>
        <p:nvSpPr>
          <p:cNvPr id="392" name="Google Shape;392;p23"/>
          <p:cNvSpPr/>
          <p:nvPr/>
        </p:nvSpPr>
        <p:spPr>
          <a:xfrm>
            <a:off x="1382825" y="4076850"/>
            <a:ext cx="89700" cy="8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3"/>
          <p:cNvSpPr/>
          <p:nvPr/>
        </p:nvSpPr>
        <p:spPr>
          <a:xfrm>
            <a:off x="2026800" y="4074649"/>
            <a:ext cx="89700" cy="8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"/>
          <p:cNvSpPr txBox="1"/>
          <p:nvPr/>
        </p:nvSpPr>
        <p:spPr>
          <a:xfrm>
            <a:off x="1531113" y="3983675"/>
            <a:ext cx="43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남자</a:t>
            </a:r>
            <a:endParaRPr sz="800"/>
          </a:p>
        </p:txBody>
      </p:sp>
      <p:sp>
        <p:nvSpPr>
          <p:cNvPr id="395" name="Google Shape;395;p23"/>
          <p:cNvSpPr txBox="1"/>
          <p:nvPr/>
        </p:nvSpPr>
        <p:spPr>
          <a:xfrm>
            <a:off x="2137388" y="3983675"/>
            <a:ext cx="43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여자</a:t>
            </a:r>
            <a:endParaRPr sz="800"/>
          </a:p>
        </p:txBody>
      </p:sp>
      <p:sp>
        <p:nvSpPr>
          <p:cNvPr id="396" name="Google Shape;396;p23"/>
          <p:cNvSpPr txBox="1"/>
          <p:nvPr/>
        </p:nvSpPr>
        <p:spPr>
          <a:xfrm>
            <a:off x="1269325" y="1429938"/>
            <a:ext cx="14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397" name="Google Shape;397;p23"/>
          <p:cNvSpPr/>
          <p:nvPr/>
        </p:nvSpPr>
        <p:spPr>
          <a:xfrm>
            <a:off x="3248100" y="209667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98" name="Google Shape;398;p23"/>
          <p:cNvSpPr/>
          <p:nvPr/>
        </p:nvSpPr>
        <p:spPr>
          <a:xfrm>
            <a:off x="3277850" y="3440563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3959825" y="3339075"/>
            <a:ext cx="2378400" cy="815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</a:t>
            </a:r>
            <a:r>
              <a:rPr lang="ko" sz="1000"/>
              <a:t>전체동의합니다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이용약관동의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개인정보수집이용동의</a:t>
            </a:r>
            <a:endParaRPr sz="1000"/>
          </a:p>
        </p:txBody>
      </p:sp>
      <p:sp>
        <p:nvSpPr>
          <p:cNvPr id="400" name="Google Shape;400;p23"/>
          <p:cNvSpPr/>
          <p:nvPr/>
        </p:nvSpPr>
        <p:spPr>
          <a:xfrm>
            <a:off x="3959825" y="4288875"/>
            <a:ext cx="2378400" cy="4785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가입하기</a:t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4033400" y="3560575"/>
            <a:ext cx="89700" cy="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4033400" y="3712975"/>
            <a:ext cx="89700" cy="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4033400" y="3865375"/>
            <a:ext cx="89700" cy="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162850"/>
            <a:ext cx="1354499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3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2442400" y="4869300"/>
            <a:ext cx="2129700" cy="194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설립연도 및 copyright</a:t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16660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분석개요</a:t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1568625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보도자료</a:t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297065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분석자료</a:t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4372675" y="89078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거래액 예측</a:t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5374850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4026675" y="11833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1246425" y="118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256132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5791350" y="8908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추천카테고리</a:t>
            </a:r>
            <a:endParaRPr/>
          </a:p>
        </p:txBody>
      </p:sp>
      <p:graphicFrame>
        <p:nvGraphicFramePr>
          <p:cNvPr id="416" name="Google Shape;416;p23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{294E02F2-24BE-42E7-BF01-8E134FCFE050}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로그인화면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메인화면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분석개요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보도자료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분석자료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거래액 예측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추천 카테고리 페이지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아이디 중복확인 팝업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이메일 중복확인 팝업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사용자 회원가입 완료 팝업후,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사용자 메인화면으로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7" name="Google Shape;417;p23"/>
          <p:cNvSpPr/>
          <p:nvPr/>
        </p:nvSpPr>
        <p:spPr>
          <a:xfrm>
            <a:off x="5871875" y="448828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685347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4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1937925" y="2186463"/>
            <a:ext cx="3404400" cy="19326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"/>
          <p:cNvSpPr txBox="1"/>
          <p:nvPr/>
        </p:nvSpPr>
        <p:spPr>
          <a:xfrm>
            <a:off x="2450913" y="2432387"/>
            <a:ext cx="85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성명:</a:t>
            </a:r>
            <a:endParaRPr sz="1000"/>
          </a:p>
        </p:txBody>
      </p:sp>
      <p:sp>
        <p:nvSpPr>
          <p:cNvPr id="426" name="Google Shape;426;p24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sp>
        <p:nvSpPr>
          <p:cNvPr id="427" name="Google Shape;427;p24"/>
          <p:cNvSpPr txBox="1"/>
          <p:nvPr/>
        </p:nvSpPr>
        <p:spPr>
          <a:xfrm>
            <a:off x="2074624" y="2771113"/>
            <a:ext cx="134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(선택) 전화번호:</a:t>
            </a:r>
            <a:endParaRPr sz="1000"/>
          </a:p>
        </p:txBody>
      </p:sp>
      <p:sp>
        <p:nvSpPr>
          <p:cNvPr id="428" name="Google Shape;428;p24"/>
          <p:cNvSpPr txBox="1"/>
          <p:nvPr/>
        </p:nvSpPr>
        <p:spPr>
          <a:xfrm>
            <a:off x="2155724" y="3109813"/>
            <a:ext cx="126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(선택) 이메일</a:t>
            </a:r>
            <a:r>
              <a:rPr lang="ko" sz="1000"/>
              <a:t>:</a:t>
            </a:r>
            <a:endParaRPr sz="1000"/>
          </a:p>
        </p:txBody>
      </p:sp>
      <p:sp>
        <p:nvSpPr>
          <p:cNvPr id="429" name="Google Shape;429;p24"/>
          <p:cNvSpPr/>
          <p:nvPr/>
        </p:nvSpPr>
        <p:spPr>
          <a:xfrm>
            <a:off x="3145375" y="2516980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3145375" y="2835355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3145375" y="3186693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3145375" y="3652918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 txBox="1"/>
          <p:nvPr/>
        </p:nvSpPr>
        <p:spPr>
          <a:xfrm>
            <a:off x="2048924" y="3568313"/>
            <a:ext cx="13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확인코드 입력:</a:t>
            </a:r>
            <a:endParaRPr sz="1000"/>
          </a:p>
        </p:txBody>
      </p:sp>
      <p:sp>
        <p:nvSpPr>
          <p:cNvPr id="434" name="Google Shape;434;p24"/>
          <p:cNvSpPr/>
          <p:nvPr/>
        </p:nvSpPr>
        <p:spPr>
          <a:xfrm>
            <a:off x="4477050" y="3128438"/>
            <a:ext cx="554100" cy="2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 txBox="1"/>
          <p:nvPr/>
        </p:nvSpPr>
        <p:spPr>
          <a:xfrm>
            <a:off x="4405375" y="3082586"/>
            <a:ext cx="964800" cy="492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코드전송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36" name="Google Shape;436;p24"/>
          <p:cNvSpPr/>
          <p:nvPr/>
        </p:nvSpPr>
        <p:spPr>
          <a:xfrm>
            <a:off x="4477050" y="2788700"/>
            <a:ext cx="554100" cy="2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 txBox="1"/>
          <p:nvPr/>
        </p:nvSpPr>
        <p:spPr>
          <a:xfrm>
            <a:off x="4405375" y="2732899"/>
            <a:ext cx="964800" cy="492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코드전송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38" name="Google Shape;438;p24"/>
          <p:cNvSpPr/>
          <p:nvPr/>
        </p:nvSpPr>
        <p:spPr>
          <a:xfrm>
            <a:off x="2642875" y="4209088"/>
            <a:ext cx="2265000" cy="410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 찾기</a:t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4698325" y="42827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2753875" y="1673663"/>
            <a:ext cx="20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 찾기</a:t>
            </a:r>
            <a:endParaRPr/>
          </a:p>
        </p:txBody>
      </p:sp>
      <p:pic>
        <p:nvPicPr>
          <p:cNvPr id="441" name="Google Shape;4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162850"/>
            <a:ext cx="1354499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4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2710525" y="4859400"/>
            <a:ext cx="2129700" cy="194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설립연도 및 copyright</a:t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16660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분석개요</a:t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1568625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보도자료</a:t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297065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분석자료</a:t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4372675" y="89078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거래액 예측</a:t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5374850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4026675" y="11833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1246425" y="118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256132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5791350" y="8908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추천카테고리</a:t>
            </a:r>
            <a:endParaRPr/>
          </a:p>
        </p:txBody>
      </p:sp>
      <p:graphicFrame>
        <p:nvGraphicFramePr>
          <p:cNvPr id="453" name="Google Shape;453;p24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{294E02F2-24BE-42E7-BF01-8E134FCFE050}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로그인화면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메인화면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분석개요 화면으로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보도자료 화면으로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분석자료 화면으로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거래액 예측 화면으로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추천 카테고리 화면으로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코드 전송내역 팝업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아이디 확인 팝업으로 이동 후 로그인 페이지로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4" name="Google Shape;454;p24"/>
          <p:cNvSpPr/>
          <p:nvPr/>
        </p:nvSpPr>
        <p:spPr>
          <a:xfrm>
            <a:off x="5031150" y="31400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685347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pic>
        <p:nvPicPr>
          <p:cNvPr id="462" name="Google Shape;4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162850"/>
            <a:ext cx="1354499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5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64" name="Google Shape;464;p25"/>
          <p:cNvSpPr/>
          <p:nvPr/>
        </p:nvSpPr>
        <p:spPr>
          <a:xfrm>
            <a:off x="2489300" y="4845025"/>
            <a:ext cx="2129700" cy="194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설립연도 및 copyright</a:t>
            </a:r>
            <a:endParaRPr/>
          </a:p>
        </p:txBody>
      </p:sp>
      <p:sp>
        <p:nvSpPr>
          <p:cNvPr id="465" name="Google Shape;465;p25"/>
          <p:cNvSpPr/>
          <p:nvPr/>
        </p:nvSpPr>
        <p:spPr>
          <a:xfrm>
            <a:off x="16660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분석개요</a:t>
            </a: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1568625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보도자료</a:t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297065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분석자료</a:t>
            </a: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4372675" y="89078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거래액 예측</a:t>
            </a: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5374850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4026675" y="11833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1246425" y="118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256132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5791350" y="8908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추천카테고리</a:t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1851938" y="1840487"/>
            <a:ext cx="3404400" cy="23517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3059388" y="2530880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 txBox="1"/>
          <p:nvPr/>
        </p:nvSpPr>
        <p:spPr>
          <a:xfrm>
            <a:off x="2364926" y="2086412"/>
            <a:ext cx="85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성명:</a:t>
            </a:r>
            <a:endParaRPr sz="1000"/>
          </a:p>
        </p:txBody>
      </p:sp>
      <p:sp>
        <p:nvSpPr>
          <p:cNvPr id="477" name="Google Shape;477;p25"/>
          <p:cNvSpPr txBox="1"/>
          <p:nvPr/>
        </p:nvSpPr>
        <p:spPr>
          <a:xfrm>
            <a:off x="2364940" y="2426738"/>
            <a:ext cx="96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아이디:</a:t>
            </a:r>
            <a:endParaRPr sz="1000"/>
          </a:p>
        </p:txBody>
      </p:sp>
      <p:sp>
        <p:nvSpPr>
          <p:cNvPr id="478" name="Google Shape;478;p25"/>
          <p:cNvSpPr txBox="1"/>
          <p:nvPr/>
        </p:nvSpPr>
        <p:spPr>
          <a:xfrm>
            <a:off x="1988637" y="2806138"/>
            <a:ext cx="134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(선택) 전화번호:</a:t>
            </a:r>
            <a:endParaRPr sz="1000"/>
          </a:p>
        </p:txBody>
      </p:sp>
      <p:sp>
        <p:nvSpPr>
          <p:cNvPr id="479" name="Google Shape;479;p25"/>
          <p:cNvSpPr txBox="1"/>
          <p:nvPr/>
        </p:nvSpPr>
        <p:spPr>
          <a:xfrm>
            <a:off x="2069737" y="3144838"/>
            <a:ext cx="126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(선택) 이메일:</a:t>
            </a:r>
            <a:endParaRPr sz="1000"/>
          </a:p>
        </p:txBody>
      </p:sp>
      <p:sp>
        <p:nvSpPr>
          <p:cNvPr id="480" name="Google Shape;480;p25"/>
          <p:cNvSpPr/>
          <p:nvPr/>
        </p:nvSpPr>
        <p:spPr>
          <a:xfrm>
            <a:off x="3059388" y="2171005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3059388" y="2870380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3059388" y="3221718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3059388" y="3687943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 txBox="1"/>
          <p:nvPr/>
        </p:nvSpPr>
        <p:spPr>
          <a:xfrm>
            <a:off x="1962937" y="3603338"/>
            <a:ext cx="13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확인코드 입력:</a:t>
            </a:r>
            <a:endParaRPr sz="1000"/>
          </a:p>
        </p:txBody>
      </p:sp>
      <p:sp>
        <p:nvSpPr>
          <p:cNvPr id="485" name="Google Shape;485;p25"/>
          <p:cNvSpPr/>
          <p:nvPr/>
        </p:nvSpPr>
        <p:spPr>
          <a:xfrm>
            <a:off x="4391063" y="3163463"/>
            <a:ext cx="554100" cy="2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 txBox="1"/>
          <p:nvPr/>
        </p:nvSpPr>
        <p:spPr>
          <a:xfrm>
            <a:off x="4319388" y="3117611"/>
            <a:ext cx="964800" cy="492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코드전송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87" name="Google Shape;487;p25"/>
          <p:cNvSpPr/>
          <p:nvPr/>
        </p:nvSpPr>
        <p:spPr>
          <a:xfrm>
            <a:off x="4391063" y="2823725"/>
            <a:ext cx="554100" cy="2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 txBox="1"/>
          <p:nvPr/>
        </p:nvSpPr>
        <p:spPr>
          <a:xfrm>
            <a:off x="4319388" y="2767924"/>
            <a:ext cx="964800" cy="492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코드전송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89" name="Google Shape;489;p25"/>
          <p:cNvSpPr/>
          <p:nvPr/>
        </p:nvSpPr>
        <p:spPr>
          <a:xfrm>
            <a:off x="2411413" y="4291313"/>
            <a:ext cx="2265000" cy="410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찾기</a:t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4945163" y="31634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2522413" y="1483038"/>
            <a:ext cx="20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찾기</a:t>
            </a:r>
            <a:endParaRPr/>
          </a:p>
        </p:txBody>
      </p:sp>
      <p:graphicFrame>
        <p:nvGraphicFramePr>
          <p:cNvPr id="492" name="Google Shape;492;p25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{294E02F2-24BE-42E7-BF01-8E134FCFE050}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메인화면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분석개요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보도자료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분석자료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거래액 예측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추천 카테고리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코드전송내역 팝업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비밀번호 확인 팝업으로 이동 후 로그인 페이지로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3" name="Google Shape;493;p25"/>
          <p:cNvSpPr/>
          <p:nvPr/>
        </p:nvSpPr>
        <p:spPr>
          <a:xfrm>
            <a:off x="685347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4245588" y="43649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6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graphicFrame>
        <p:nvGraphicFramePr>
          <p:cNvPr id="501" name="Google Shape;501;p26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{294E02F2-24BE-42E7-BF01-8E134FCFE050}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메인화면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분석개요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보도자료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분석자료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거래액 예측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추천 카테고리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각 숫자에 해당하는 게시판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1:1 문의 페이지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 페이지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02" name="Google Shape;5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162850"/>
            <a:ext cx="1354499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6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2442400" y="4869300"/>
            <a:ext cx="2129700" cy="194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설립연도 및 copyright</a:t>
            </a:r>
            <a:endParaRPr/>
          </a:p>
        </p:txBody>
      </p:sp>
      <p:sp>
        <p:nvSpPr>
          <p:cNvPr id="505" name="Google Shape;505;p26"/>
          <p:cNvSpPr/>
          <p:nvPr/>
        </p:nvSpPr>
        <p:spPr>
          <a:xfrm>
            <a:off x="16660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분석개요</a:t>
            </a: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1568625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보도자료</a:t>
            </a: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297065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분석자료</a:t>
            </a: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4372675" y="89078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거래액 예측</a:t>
            </a: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5374850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4026675" y="11833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1246425" y="118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256132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5791350" y="8908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추천카테고리</a:t>
            </a: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685347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1689650" y="2058200"/>
            <a:ext cx="4830300" cy="22746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2615925" y="2131300"/>
            <a:ext cx="2252100" cy="3318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 검색</a:t>
            </a:r>
            <a:endParaRPr/>
          </a:p>
        </p:txBody>
      </p:sp>
      <p:sp>
        <p:nvSpPr>
          <p:cNvPr id="517" name="Google Shape;517;p26"/>
          <p:cNvSpPr txBox="1"/>
          <p:nvPr/>
        </p:nvSpPr>
        <p:spPr>
          <a:xfrm>
            <a:off x="1717550" y="2099825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</a:t>
            </a:r>
            <a:endParaRPr/>
          </a:p>
        </p:txBody>
      </p:sp>
      <p:sp>
        <p:nvSpPr>
          <p:cNvPr id="518" name="Google Shape;518;p26"/>
          <p:cNvSpPr txBox="1"/>
          <p:nvPr/>
        </p:nvSpPr>
        <p:spPr>
          <a:xfrm>
            <a:off x="1661400" y="1729150"/>
            <a:ext cx="34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페이지</a:t>
            </a: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3019900" y="4063875"/>
            <a:ext cx="2075400" cy="1776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&lt;&lt; &lt;1.2.3…8.9.10 &gt; &gt;&gt;</a:t>
            </a: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164025" y="1865825"/>
            <a:ext cx="984300" cy="452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공지사항</a:t>
            </a:r>
            <a:endParaRPr b="1" sz="1000"/>
          </a:p>
        </p:txBody>
      </p:sp>
      <p:sp>
        <p:nvSpPr>
          <p:cNvPr id="521" name="Google Shape;521;p26"/>
          <p:cNvSpPr/>
          <p:nvPr/>
        </p:nvSpPr>
        <p:spPr>
          <a:xfrm>
            <a:off x="166013" y="2396913"/>
            <a:ext cx="984300" cy="452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1:1</a:t>
            </a:r>
            <a:r>
              <a:rPr lang="ko" sz="1000"/>
              <a:t> 문의</a:t>
            </a:r>
            <a:endParaRPr sz="1000"/>
          </a:p>
        </p:txBody>
      </p:sp>
      <p:sp>
        <p:nvSpPr>
          <p:cNvPr id="522" name="Google Shape;522;p26"/>
          <p:cNvSpPr/>
          <p:nvPr/>
        </p:nvSpPr>
        <p:spPr>
          <a:xfrm>
            <a:off x="959750" y="204487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959750" y="25862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2165550" y="2597563"/>
            <a:ext cx="3678300" cy="26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게시글 (1)</a:t>
            </a:r>
            <a:endParaRPr sz="1300"/>
          </a:p>
        </p:txBody>
      </p:sp>
      <p:sp>
        <p:nvSpPr>
          <p:cNvPr id="525" name="Google Shape;525;p26"/>
          <p:cNvSpPr/>
          <p:nvPr/>
        </p:nvSpPr>
        <p:spPr>
          <a:xfrm>
            <a:off x="5570725" y="26496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7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pic>
        <p:nvPicPr>
          <p:cNvPr id="532" name="Google Shape;5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162850"/>
            <a:ext cx="1354499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7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2442400" y="4869300"/>
            <a:ext cx="2129700" cy="194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설립연도 및 copyright</a:t>
            </a: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16660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분석개요</a:t>
            </a: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1568625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보도자료</a:t>
            </a: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297065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분석자료</a:t>
            </a: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4372675" y="89078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거래액 예측</a:t>
            </a: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5374850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4026675" y="11833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1246425" y="118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256132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5791350" y="8908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추천카테고리</a:t>
            </a: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4108300" y="4392275"/>
            <a:ext cx="2252100" cy="3318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문의글 작성하기</a:t>
            </a: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1545850" y="2014775"/>
            <a:ext cx="4830300" cy="22746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7"/>
          <p:cNvSpPr txBox="1"/>
          <p:nvPr/>
        </p:nvSpPr>
        <p:spPr>
          <a:xfrm>
            <a:off x="1527175" y="1591350"/>
            <a:ext cx="34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 페이지</a:t>
            </a: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1948475" y="2651450"/>
            <a:ext cx="3678300" cy="26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게시글 (2)</a:t>
            </a: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1948475" y="2164063"/>
            <a:ext cx="3678300" cy="26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게시글 (1)</a:t>
            </a:r>
            <a:endParaRPr sz="1300"/>
          </a:p>
        </p:txBody>
      </p:sp>
      <p:sp>
        <p:nvSpPr>
          <p:cNvPr id="549" name="Google Shape;549;p27"/>
          <p:cNvSpPr/>
          <p:nvPr/>
        </p:nvSpPr>
        <p:spPr>
          <a:xfrm>
            <a:off x="5353650" y="22161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2744600" y="3997175"/>
            <a:ext cx="2096700" cy="1776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&lt;&lt; &lt;1.2.3…8.9.10 &gt; &gt;&gt;</a:t>
            </a:r>
            <a:endParaRPr/>
          </a:p>
        </p:txBody>
      </p:sp>
      <p:graphicFrame>
        <p:nvGraphicFramePr>
          <p:cNvPr id="551" name="Google Shape;551;p27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{294E02F2-24BE-42E7-BF01-8E134FCFE050}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메인화면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분석개요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보도자료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분석자료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거래액 예측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추천 카테고리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공지사항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1:1 문의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해당 게시글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각 숫자에 해당하는 게시판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문의글 작성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2" name="Google Shape;552;p27"/>
          <p:cNvSpPr/>
          <p:nvPr/>
        </p:nvSpPr>
        <p:spPr>
          <a:xfrm>
            <a:off x="685347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164025" y="1865825"/>
            <a:ext cx="984300" cy="452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공지사항</a:t>
            </a:r>
            <a:endParaRPr b="1" sz="1000"/>
          </a:p>
        </p:txBody>
      </p:sp>
      <p:sp>
        <p:nvSpPr>
          <p:cNvPr id="554" name="Google Shape;554;p27"/>
          <p:cNvSpPr/>
          <p:nvPr/>
        </p:nvSpPr>
        <p:spPr>
          <a:xfrm>
            <a:off x="166013" y="2396913"/>
            <a:ext cx="984300" cy="452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1:1 문의</a:t>
            </a:r>
            <a:endParaRPr sz="1000"/>
          </a:p>
        </p:txBody>
      </p:sp>
      <p:sp>
        <p:nvSpPr>
          <p:cNvPr id="555" name="Google Shape;555;p27"/>
          <p:cNvSpPr/>
          <p:nvPr/>
        </p:nvSpPr>
        <p:spPr>
          <a:xfrm>
            <a:off x="959750" y="204487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959750" y="25862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4731275" y="3954575"/>
            <a:ext cx="5016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10</a:t>
            </a:r>
            <a:endParaRPr sz="1200">
              <a:highlight>
                <a:schemeClr val="lt2"/>
              </a:highlight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6136800" y="4426775"/>
            <a:ext cx="5016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11</a:t>
            </a:r>
            <a:endParaRPr sz="120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8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8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pic>
        <p:nvPicPr>
          <p:cNvPr id="565" name="Google Shape;5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162850"/>
            <a:ext cx="1354499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8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2442400" y="4869300"/>
            <a:ext cx="2129700" cy="194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설립연도 및 copyright</a:t>
            </a: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16660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분석개요</a:t>
            </a: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1568625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보도자료</a:t>
            </a: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297065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분석자료</a:t>
            </a:r>
            <a:endParaRPr/>
          </a:p>
        </p:txBody>
      </p:sp>
      <p:sp>
        <p:nvSpPr>
          <p:cNvPr id="571" name="Google Shape;571;p28"/>
          <p:cNvSpPr/>
          <p:nvPr/>
        </p:nvSpPr>
        <p:spPr>
          <a:xfrm>
            <a:off x="4372675" y="89078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거래액 예측</a:t>
            </a: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5374850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4026675" y="11833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1246425" y="118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256132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5791350" y="8908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추천카테고리</a:t>
            </a: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685347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4171413" y="4348288"/>
            <a:ext cx="2252100" cy="3318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작성하기</a:t>
            </a: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1576238" y="1999888"/>
            <a:ext cx="4830300" cy="22746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8"/>
          <p:cNvSpPr txBox="1"/>
          <p:nvPr/>
        </p:nvSpPr>
        <p:spPr>
          <a:xfrm>
            <a:off x="1494888" y="1635325"/>
            <a:ext cx="34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문의글 작성 페이지</a:t>
            </a: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1995012" y="2199763"/>
            <a:ext cx="3644700" cy="26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문의 유형 선택</a:t>
            </a:r>
            <a:endParaRPr sz="1300"/>
          </a:p>
        </p:txBody>
      </p:sp>
      <p:sp>
        <p:nvSpPr>
          <p:cNvPr id="582" name="Google Shape;582;p28"/>
          <p:cNvSpPr/>
          <p:nvPr/>
        </p:nvSpPr>
        <p:spPr>
          <a:xfrm>
            <a:off x="1961463" y="2889500"/>
            <a:ext cx="3731100" cy="112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문의글 내용란</a:t>
            </a: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5366625" y="22518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6226413" y="4417288"/>
            <a:ext cx="6030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1987850" y="2544638"/>
            <a:ext cx="3678300" cy="26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문의글 제목란</a:t>
            </a:r>
            <a:endParaRPr sz="1300"/>
          </a:p>
        </p:txBody>
      </p:sp>
      <p:graphicFrame>
        <p:nvGraphicFramePr>
          <p:cNvPr id="586" name="Google Shape;586;p28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{294E02F2-24BE-42E7-BF01-8E134FCFE050}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메인화면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분석개요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보도자료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분석자료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거래액 예측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추천 카테고리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공지사항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1:1 문의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문의유형 드롭다운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문의글 작성완료 팝업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7" name="Google Shape;587;p28"/>
          <p:cNvSpPr/>
          <p:nvPr/>
        </p:nvSpPr>
        <p:spPr>
          <a:xfrm>
            <a:off x="164025" y="1865825"/>
            <a:ext cx="984300" cy="452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공지사항</a:t>
            </a:r>
            <a:endParaRPr b="1" sz="1000"/>
          </a:p>
        </p:txBody>
      </p:sp>
      <p:sp>
        <p:nvSpPr>
          <p:cNvPr id="588" name="Google Shape;588;p28"/>
          <p:cNvSpPr/>
          <p:nvPr/>
        </p:nvSpPr>
        <p:spPr>
          <a:xfrm>
            <a:off x="166013" y="2396913"/>
            <a:ext cx="984300" cy="452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1:1 문의</a:t>
            </a:r>
            <a:endParaRPr sz="1000"/>
          </a:p>
        </p:txBody>
      </p:sp>
      <p:sp>
        <p:nvSpPr>
          <p:cNvPr id="589" name="Google Shape;589;p28"/>
          <p:cNvSpPr/>
          <p:nvPr/>
        </p:nvSpPr>
        <p:spPr>
          <a:xfrm>
            <a:off x="959750" y="204487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959750" y="25862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"/>
          <p:cNvSpPr/>
          <p:nvPr/>
        </p:nvSpPr>
        <p:spPr>
          <a:xfrm>
            <a:off x="1978200" y="3840138"/>
            <a:ext cx="3678300" cy="26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댓글 작성란</a:t>
            </a:r>
            <a:endParaRPr sz="1300"/>
          </a:p>
        </p:txBody>
      </p:sp>
      <p:sp>
        <p:nvSpPr>
          <p:cNvPr id="596" name="Google Shape;596;p29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9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pic>
        <p:nvPicPr>
          <p:cNvPr id="598" name="Google Shape;5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162850"/>
            <a:ext cx="1354499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9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00" name="Google Shape;600;p29"/>
          <p:cNvSpPr/>
          <p:nvPr/>
        </p:nvSpPr>
        <p:spPr>
          <a:xfrm>
            <a:off x="2442400" y="4869300"/>
            <a:ext cx="2129700" cy="194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설립연도 및 copyright</a:t>
            </a:r>
            <a:endParaRPr/>
          </a:p>
        </p:txBody>
      </p:sp>
      <p:sp>
        <p:nvSpPr>
          <p:cNvPr id="601" name="Google Shape;601;p29"/>
          <p:cNvSpPr/>
          <p:nvPr/>
        </p:nvSpPr>
        <p:spPr>
          <a:xfrm>
            <a:off x="16660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분석개요</a:t>
            </a:r>
            <a:endParaRPr/>
          </a:p>
        </p:txBody>
      </p:sp>
      <p:sp>
        <p:nvSpPr>
          <p:cNvPr id="602" name="Google Shape;602;p29"/>
          <p:cNvSpPr/>
          <p:nvPr/>
        </p:nvSpPr>
        <p:spPr>
          <a:xfrm>
            <a:off x="1568625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보도자료</a:t>
            </a:r>
            <a:endParaRPr/>
          </a:p>
        </p:txBody>
      </p:sp>
      <p:sp>
        <p:nvSpPr>
          <p:cNvPr id="603" name="Google Shape;603;p29"/>
          <p:cNvSpPr/>
          <p:nvPr/>
        </p:nvSpPr>
        <p:spPr>
          <a:xfrm>
            <a:off x="297065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분석자료</a:t>
            </a:r>
            <a:endParaRPr/>
          </a:p>
        </p:txBody>
      </p:sp>
      <p:sp>
        <p:nvSpPr>
          <p:cNvPr id="604" name="Google Shape;604;p29"/>
          <p:cNvSpPr/>
          <p:nvPr/>
        </p:nvSpPr>
        <p:spPr>
          <a:xfrm>
            <a:off x="4372675" y="89078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거래액 예측</a:t>
            </a:r>
            <a:endParaRPr/>
          </a:p>
        </p:txBody>
      </p:sp>
      <p:sp>
        <p:nvSpPr>
          <p:cNvPr id="605" name="Google Shape;605;p29"/>
          <p:cNvSpPr/>
          <p:nvPr/>
        </p:nvSpPr>
        <p:spPr>
          <a:xfrm>
            <a:off x="5374850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06" name="Google Shape;606;p29"/>
          <p:cNvSpPr/>
          <p:nvPr/>
        </p:nvSpPr>
        <p:spPr>
          <a:xfrm>
            <a:off x="4026675" y="11833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07" name="Google Shape;607;p29"/>
          <p:cNvSpPr/>
          <p:nvPr/>
        </p:nvSpPr>
        <p:spPr>
          <a:xfrm>
            <a:off x="1246425" y="118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08" name="Google Shape;608;p29"/>
          <p:cNvSpPr/>
          <p:nvPr/>
        </p:nvSpPr>
        <p:spPr>
          <a:xfrm>
            <a:off x="256132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09" name="Google Shape;609;p29"/>
          <p:cNvSpPr/>
          <p:nvPr/>
        </p:nvSpPr>
        <p:spPr>
          <a:xfrm>
            <a:off x="5791350" y="8908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추천카테고리</a:t>
            </a:r>
            <a:endParaRPr/>
          </a:p>
        </p:txBody>
      </p:sp>
      <p:sp>
        <p:nvSpPr>
          <p:cNvPr id="610" name="Google Shape;610;p29"/>
          <p:cNvSpPr/>
          <p:nvPr/>
        </p:nvSpPr>
        <p:spPr>
          <a:xfrm>
            <a:off x="685347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1576238" y="1999888"/>
            <a:ext cx="4830300" cy="22746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9"/>
          <p:cNvSpPr txBox="1"/>
          <p:nvPr/>
        </p:nvSpPr>
        <p:spPr>
          <a:xfrm>
            <a:off x="1494888" y="1635325"/>
            <a:ext cx="34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문의글 페이지</a:t>
            </a:r>
            <a:endParaRPr/>
          </a:p>
        </p:txBody>
      </p:sp>
      <p:sp>
        <p:nvSpPr>
          <p:cNvPr id="613" name="Google Shape;613;p29"/>
          <p:cNvSpPr/>
          <p:nvPr/>
        </p:nvSpPr>
        <p:spPr>
          <a:xfrm>
            <a:off x="1995012" y="2199763"/>
            <a:ext cx="3644700" cy="26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[</a:t>
            </a:r>
            <a:r>
              <a:rPr lang="ko" sz="1300"/>
              <a:t>문의 유형] 문의글 제목란 </a:t>
            </a:r>
            <a:endParaRPr sz="1300"/>
          </a:p>
        </p:txBody>
      </p:sp>
      <p:sp>
        <p:nvSpPr>
          <p:cNvPr id="614" name="Google Shape;614;p29"/>
          <p:cNvSpPr/>
          <p:nvPr/>
        </p:nvSpPr>
        <p:spPr>
          <a:xfrm>
            <a:off x="1951788" y="2587200"/>
            <a:ext cx="3731100" cy="112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문의글 내용란</a:t>
            </a:r>
            <a:endParaRPr/>
          </a:p>
        </p:txBody>
      </p:sp>
      <p:graphicFrame>
        <p:nvGraphicFramePr>
          <p:cNvPr id="615" name="Google Shape;615;p29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{294E02F2-24BE-42E7-BF01-8E134FCFE050}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메인화면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분석개요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보도자료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분석자료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거래액 예측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추천 카테고리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공지사항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1:1 문의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댓글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작성 완료 팝업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6" name="Google Shape;616;p29"/>
          <p:cNvSpPr/>
          <p:nvPr/>
        </p:nvSpPr>
        <p:spPr>
          <a:xfrm>
            <a:off x="164025" y="1865825"/>
            <a:ext cx="984300" cy="452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공지사항</a:t>
            </a:r>
            <a:endParaRPr b="1" sz="1000"/>
          </a:p>
        </p:txBody>
      </p:sp>
      <p:sp>
        <p:nvSpPr>
          <p:cNvPr id="617" name="Google Shape;617;p29"/>
          <p:cNvSpPr/>
          <p:nvPr/>
        </p:nvSpPr>
        <p:spPr>
          <a:xfrm>
            <a:off x="166013" y="2396913"/>
            <a:ext cx="984300" cy="452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1:1 문의</a:t>
            </a:r>
            <a:endParaRPr sz="1000"/>
          </a:p>
        </p:txBody>
      </p:sp>
      <p:sp>
        <p:nvSpPr>
          <p:cNvPr id="618" name="Google Shape;618;p29"/>
          <p:cNvSpPr/>
          <p:nvPr/>
        </p:nvSpPr>
        <p:spPr>
          <a:xfrm>
            <a:off x="959750" y="204487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959750" y="25862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4982700" y="3840125"/>
            <a:ext cx="700200" cy="2628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</a:t>
            </a:r>
            <a:endParaRPr/>
          </a:p>
        </p:txBody>
      </p:sp>
      <p:sp>
        <p:nvSpPr>
          <p:cNvPr id="621" name="Google Shape;621;p29"/>
          <p:cNvSpPr/>
          <p:nvPr/>
        </p:nvSpPr>
        <p:spPr>
          <a:xfrm>
            <a:off x="5552850" y="38401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/>
          <p:nvPr/>
        </p:nvSpPr>
        <p:spPr>
          <a:xfrm>
            <a:off x="1576238" y="1999888"/>
            <a:ext cx="4830300" cy="22746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0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pic>
        <p:nvPicPr>
          <p:cNvPr id="629" name="Google Shape;6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162850"/>
            <a:ext cx="1354499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30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31" name="Google Shape;631;p30"/>
          <p:cNvSpPr/>
          <p:nvPr/>
        </p:nvSpPr>
        <p:spPr>
          <a:xfrm>
            <a:off x="2442400" y="4869300"/>
            <a:ext cx="2129700" cy="194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설립연도 및 copyright</a:t>
            </a:r>
            <a:endParaRPr/>
          </a:p>
        </p:txBody>
      </p:sp>
      <p:sp>
        <p:nvSpPr>
          <p:cNvPr id="632" name="Google Shape;632;p30"/>
          <p:cNvSpPr/>
          <p:nvPr/>
        </p:nvSpPr>
        <p:spPr>
          <a:xfrm>
            <a:off x="16660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분석개요</a:t>
            </a:r>
            <a:endParaRPr/>
          </a:p>
        </p:txBody>
      </p:sp>
      <p:sp>
        <p:nvSpPr>
          <p:cNvPr id="633" name="Google Shape;633;p30"/>
          <p:cNvSpPr/>
          <p:nvPr/>
        </p:nvSpPr>
        <p:spPr>
          <a:xfrm>
            <a:off x="1568625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보도자료</a:t>
            </a:r>
            <a:endParaRPr/>
          </a:p>
        </p:txBody>
      </p:sp>
      <p:sp>
        <p:nvSpPr>
          <p:cNvPr id="634" name="Google Shape;634;p30"/>
          <p:cNvSpPr/>
          <p:nvPr/>
        </p:nvSpPr>
        <p:spPr>
          <a:xfrm>
            <a:off x="297065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분석자료</a:t>
            </a:r>
            <a:endParaRPr/>
          </a:p>
        </p:txBody>
      </p:sp>
      <p:sp>
        <p:nvSpPr>
          <p:cNvPr id="635" name="Google Shape;635;p30"/>
          <p:cNvSpPr/>
          <p:nvPr/>
        </p:nvSpPr>
        <p:spPr>
          <a:xfrm>
            <a:off x="4372675" y="89078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거래액 예측</a:t>
            </a:r>
            <a:endParaRPr/>
          </a:p>
        </p:txBody>
      </p:sp>
      <p:sp>
        <p:nvSpPr>
          <p:cNvPr id="636" name="Google Shape;636;p30"/>
          <p:cNvSpPr/>
          <p:nvPr/>
        </p:nvSpPr>
        <p:spPr>
          <a:xfrm>
            <a:off x="5374850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37" name="Google Shape;637;p30"/>
          <p:cNvSpPr/>
          <p:nvPr/>
        </p:nvSpPr>
        <p:spPr>
          <a:xfrm>
            <a:off x="4026675" y="11833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38" name="Google Shape;638;p30"/>
          <p:cNvSpPr/>
          <p:nvPr/>
        </p:nvSpPr>
        <p:spPr>
          <a:xfrm>
            <a:off x="1246425" y="118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39" name="Google Shape;639;p30"/>
          <p:cNvSpPr/>
          <p:nvPr/>
        </p:nvSpPr>
        <p:spPr>
          <a:xfrm>
            <a:off x="256132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40" name="Google Shape;640;p30"/>
          <p:cNvSpPr/>
          <p:nvPr/>
        </p:nvSpPr>
        <p:spPr>
          <a:xfrm>
            <a:off x="5791350" y="8908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추천카테고리</a:t>
            </a:r>
            <a:endParaRPr/>
          </a:p>
        </p:txBody>
      </p:sp>
      <p:sp>
        <p:nvSpPr>
          <p:cNvPr id="641" name="Google Shape;641;p30"/>
          <p:cNvSpPr/>
          <p:nvPr/>
        </p:nvSpPr>
        <p:spPr>
          <a:xfrm>
            <a:off x="685347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42" name="Google Shape;642;p30"/>
          <p:cNvSpPr txBox="1"/>
          <p:nvPr/>
        </p:nvSpPr>
        <p:spPr>
          <a:xfrm>
            <a:off x="1494888" y="1635325"/>
            <a:ext cx="34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문의글 수정 페이지</a:t>
            </a:r>
            <a:endParaRPr/>
          </a:p>
        </p:txBody>
      </p:sp>
      <p:sp>
        <p:nvSpPr>
          <p:cNvPr id="643" name="Google Shape;643;p30"/>
          <p:cNvSpPr/>
          <p:nvPr/>
        </p:nvSpPr>
        <p:spPr>
          <a:xfrm>
            <a:off x="1995012" y="2199763"/>
            <a:ext cx="3644700" cy="26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[수정한 문의 유형] 수정한 문의글 제목란 </a:t>
            </a:r>
            <a:endParaRPr sz="1300"/>
          </a:p>
        </p:txBody>
      </p:sp>
      <p:sp>
        <p:nvSpPr>
          <p:cNvPr id="644" name="Google Shape;644;p30"/>
          <p:cNvSpPr/>
          <p:nvPr/>
        </p:nvSpPr>
        <p:spPr>
          <a:xfrm>
            <a:off x="1951788" y="2587200"/>
            <a:ext cx="3731100" cy="112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수정한 </a:t>
            </a:r>
            <a:r>
              <a:rPr lang="ko"/>
              <a:t>문의글 내용란</a:t>
            </a:r>
            <a:endParaRPr/>
          </a:p>
        </p:txBody>
      </p:sp>
      <p:graphicFrame>
        <p:nvGraphicFramePr>
          <p:cNvPr id="645" name="Google Shape;645;p30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{294E02F2-24BE-42E7-BF01-8E134FCFE050}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메인화면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분석개요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보도자료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분석자료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거래액 예측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추천 카테고리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공지사항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1:1 문의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글 수정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완료 팝업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6" name="Google Shape;646;p30"/>
          <p:cNvSpPr/>
          <p:nvPr/>
        </p:nvSpPr>
        <p:spPr>
          <a:xfrm>
            <a:off x="164025" y="1865825"/>
            <a:ext cx="984300" cy="452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공지사항</a:t>
            </a:r>
            <a:endParaRPr b="1" sz="1000"/>
          </a:p>
        </p:txBody>
      </p:sp>
      <p:sp>
        <p:nvSpPr>
          <p:cNvPr id="647" name="Google Shape;647;p30"/>
          <p:cNvSpPr/>
          <p:nvPr/>
        </p:nvSpPr>
        <p:spPr>
          <a:xfrm>
            <a:off x="166013" y="2396913"/>
            <a:ext cx="984300" cy="452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1:1 문의</a:t>
            </a:r>
            <a:endParaRPr sz="1000"/>
          </a:p>
        </p:txBody>
      </p:sp>
      <p:sp>
        <p:nvSpPr>
          <p:cNvPr id="648" name="Google Shape;648;p30"/>
          <p:cNvSpPr/>
          <p:nvPr/>
        </p:nvSpPr>
        <p:spPr>
          <a:xfrm>
            <a:off x="959750" y="204487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959750" y="25862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50" name="Google Shape;650;p30"/>
          <p:cNvSpPr/>
          <p:nvPr/>
        </p:nvSpPr>
        <p:spPr>
          <a:xfrm>
            <a:off x="4698600" y="3840125"/>
            <a:ext cx="984300" cy="2628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수정하기</a:t>
            </a:r>
            <a:endParaRPr/>
          </a:p>
        </p:txBody>
      </p:sp>
      <p:sp>
        <p:nvSpPr>
          <p:cNvPr id="651" name="Google Shape;651;p30"/>
          <p:cNvSpPr/>
          <p:nvPr/>
        </p:nvSpPr>
        <p:spPr>
          <a:xfrm>
            <a:off x="5552850" y="38401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1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1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pic>
        <p:nvPicPr>
          <p:cNvPr id="658" name="Google Shape;6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162850"/>
            <a:ext cx="1354499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1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60" name="Google Shape;660;p31"/>
          <p:cNvSpPr/>
          <p:nvPr/>
        </p:nvSpPr>
        <p:spPr>
          <a:xfrm>
            <a:off x="2442400" y="4869300"/>
            <a:ext cx="2129700" cy="194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설립연도 및 copyright</a:t>
            </a: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16660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분석개요</a:t>
            </a: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1568625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보도자료</a:t>
            </a:r>
            <a:endParaRPr/>
          </a:p>
        </p:txBody>
      </p:sp>
      <p:sp>
        <p:nvSpPr>
          <p:cNvPr id="663" name="Google Shape;663;p31"/>
          <p:cNvSpPr/>
          <p:nvPr/>
        </p:nvSpPr>
        <p:spPr>
          <a:xfrm>
            <a:off x="297065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분석자료</a:t>
            </a:r>
            <a:endParaRPr/>
          </a:p>
        </p:txBody>
      </p:sp>
      <p:sp>
        <p:nvSpPr>
          <p:cNvPr id="664" name="Google Shape;664;p31"/>
          <p:cNvSpPr/>
          <p:nvPr/>
        </p:nvSpPr>
        <p:spPr>
          <a:xfrm>
            <a:off x="4372675" y="89078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거래액 예측</a:t>
            </a:r>
            <a:endParaRPr/>
          </a:p>
        </p:txBody>
      </p:sp>
      <p:sp>
        <p:nvSpPr>
          <p:cNvPr id="665" name="Google Shape;665;p31"/>
          <p:cNvSpPr/>
          <p:nvPr/>
        </p:nvSpPr>
        <p:spPr>
          <a:xfrm>
            <a:off x="5374850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66" name="Google Shape;666;p31"/>
          <p:cNvSpPr/>
          <p:nvPr/>
        </p:nvSpPr>
        <p:spPr>
          <a:xfrm>
            <a:off x="4026675" y="11833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1246425" y="118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68" name="Google Shape;668;p31"/>
          <p:cNvSpPr/>
          <p:nvPr/>
        </p:nvSpPr>
        <p:spPr>
          <a:xfrm>
            <a:off x="256132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69" name="Google Shape;669;p31"/>
          <p:cNvSpPr/>
          <p:nvPr/>
        </p:nvSpPr>
        <p:spPr>
          <a:xfrm>
            <a:off x="5791350" y="8908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추천카테고리</a:t>
            </a:r>
            <a:endParaRPr/>
          </a:p>
        </p:txBody>
      </p:sp>
      <p:sp>
        <p:nvSpPr>
          <p:cNvPr id="670" name="Google Shape;670;p31"/>
          <p:cNvSpPr/>
          <p:nvPr/>
        </p:nvSpPr>
        <p:spPr>
          <a:xfrm>
            <a:off x="685347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71" name="Google Shape;671;p31"/>
          <p:cNvSpPr/>
          <p:nvPr/>
        </p:nvSpPr>
        <p:spPr>
          <a:xfrm>
            <a:off x="294600" y="2257050"/>
            <a:ext cx="1366800" cy="410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개인정보 수정</a:t>
            </a:r>
            <a:endParaRPr b="1" sz="1300"/>
          </a:p>
        </p:txBody>
      </p:sp>
      <p:sp>
        <p:nvSpPr>
          <p:cNvPr id="672" name="Google Shape;672;p31"/>
          <p:cNvSpPr/>
          <p:nvPr/>
        </p:nvSpPr>
        <p:spPr>
          <a:xfrm>
            <a:off x="164025" y="1545150"/>
            <a:ext cx="6835200" cy="410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 페이지</a:t>
            </a:r>
            <a:endParaRPr/>
          </a:p>
        </p:txBody>
      </p:sp>
      <p:sp>
        <p:nvSpPr>
          <p:cNvPr id="673" name="Google Shape;673;p31"/>
          <p:cNvSpPr/>
          <p:nvPr/>
        </p:nvSpPr>
        <p:spPr>
          <a:xfrm>
            <a:off x="1754325" y="2091975"/>
            <a:ext cx="4923600" cy="26406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1"/>
          <p:cNvSpPr txBox="1"/>
          <p:nvPr/>
        </p:nvSpPr>
        <p:spPr>
          <a:xfrm>
            <a:off x="1979700" y="2480100"/>
            <a:ext cx="11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비밀번호</a:t>
            </a:r>
            <a:endParaRPr sz="1200"/>
          </a:p>
        </p:txBody>
      </p:sp>
      <p:sp>
        <p:nvSpPr>
          <p:cNvPr id="675" name="Google Shape;675;p31"/>
          <p:cNvSpPr txBox="1"/>
          <p:nvPr/>
        </p:nvSpPr>
        <p:spPr>
          <a:xfrm>
            <a:off x="1979700" y="3044188"/>
            <a:ext cx="11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이름</a:t>
            </a:r>
            <a:endParaRPr sz="1200"/>
          </a:p>
        </p:txBody>
      </p:sp>
      <p:sp>
        <p:nvSpPr>
          <p:cNvPr id="676" name="Google Shape;676;p31"/>
          <p:cNvSpPr txBox="1"/>
          <p:nvPr/>
        </p:nvSpPr>
        <p:spPr>
          <a:xfrm>
            <a:off x="3046500" y="3949913"/>
            <a:ext cx="11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성별</a:t>
            </a:r>
            <a:endParaRPr sz="1200"/>
          </a:p>
        </p:txBody>
      </p:sp>
      <p:sp>
        <p:nvSpPr>
          <p:cNvPr id="677" name="Google Shape;677;p31"/>
          <p:cNvSpPr txBox="1"/>
          <p:nvPr/>
        </p:nvSpPr>
        <p:spPr>
          <a:xfrm>
            <a:off x="3795450" y="2452888"/>
            <a:ext cx="11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비밀번호 확인</a:t>
            </a:r>
            <a:endParaRPr sz="1200"/>
          </a:p>
        </p:txBody>
      </p:sp>
      <p:sp>
        <p:nvSpPr>
          <p:cNvPr id="678" name="Google Shape;678;p31"/>
          <p:cNvSpPr txBox="1"/>
          <p:nvPr/>
        </p:nvSpPr>
        <p:spPr>
          <a:xfrm>
            <a:off x="3795450" y="3044175"/>
            <a:ext cx="11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생년월일</a:t>
            </a:r>
            <a:endParaRPr sz="1200"/>
          </a:p>
        </p:txBody>
      </p:sp>
      <p:sp>
        <p:nvSpPr>
          <p:cNvPr id="679" name="Google Shape;679;p31"/>
          <p:cNvSpPr txBox="1"/>
          <p:nvPr/>
        </p:nvSpPr>
        <p:spPr>
          <a:xfrm>
            <a:off x="3830663" y="3497050"/>
            <a:ext cx="11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휴대폰번호</a:t>
            </a:r>
            <a:endParaRPr sz="1200"/>
          </a:p>
        </p:txBody>
      </p:sp>
      <p:sp>
        <p:nvSpPr>
          <p:cNvPr id="680" name="Google Shape;680;p31"/>
          <p:cNvSpPr/>
          <p:nvPr/>
        </p:nvSpPr>
        <p:spPr>
          <a:xfrm>
            <a:off x="2991975" y="4326825"/>
            <a:ext cx="2250300" cy="308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변경완료</a:t>
            </a:r>
            <a:endParaRPr/>
          </a:p>
        </p:txBody>
      </p:sp>
      <p:sp>
        <p:nvSpPr>
          <p:cNvPr id="681" name="Google Shape;681;p31"/>
          <p:cNvSpPr/>
          <p:nvPr/>
        </p:nvSpPr>
        <p:spPr>
          <a:xfrm>
            <a:off x="2745750" y="2542275"/>
            <a:ext cx="914400" cy="19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1"/>
          <p:cNvSpPr/>
          <p:nvPr/>
        </p:nvSpPr>
        <p:spPr>
          <a:xfrm>
            <a:off x="2745750" y="3131800"/>
            <a:ext cx="914400" cy="19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1"/>
          <p:cNvSpPr/>
          <p:nvPr/>
        </p:nvSpPr>
        <p:spPr>
          <a:xfrm>
            <a:off x="4922738" y="2532188"/>
            <a:ext cx="914400" cy="19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1"/>
          <p:cNvSpPr/>
          <p:nvPr/>
        </p:nvSpPr>
        <p:spPr>
          <a:xfrm>
            <a:off x="4922725" y="3126763"/>
            <a:ext cx="914400" cy="19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1"/>
          <p:cNvSpPr/>
          <p:nvPr/>
        </p:nvSpPr>
        <p:spPr>
          <a:xfrm>
            <a:off x="4922725" y="3618575"/>
            <a:ext cx="914400" cy="19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1"/>
          <p:cNvSpPr/>
          <p:nvPr/>
        </p:nvSpPr>
        <p:spPr>
          <a:xfrm>
            <a:off x="3665950" y="4088750"/>
            <a:ext cx="89700" cy="8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1"/>
          <p:cNvSpPr/>
          <p:nvPr/>
        </p:nvSpPr>
        <p:spPr>
          <a:xfrm>
            <a:off x="4309925" y="4086549"/>
            <a:ext cx="89700" cy="8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1"/>
          <p:cNvSpPr txBox="1"/>
          <p:nvPr/>
        </p:nvSpPr>
        <p:spPr>
          <a:xfrm>
            <a:off x="3814238" y="3995575"/>
            <a:ext cx="43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남자</a:t>
            </a:r>
            <a:endParaRPr sz="800"/>
          </a:p>
        </p:txBody>
      </p:sp>
      <p:sp>
        <p:nvSpPr>
          <p:cNvPr id="689" name="Google Shape;689;p31"/>
          <p:cNvSpPr txBox="1"/>
          <p:nvPr/>
        </p:nvSpPr>
        <p:spPr>
          <a:xfrm>
            <a:off x="4420513" y="3995575"/>
            <a:ext cx="43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여자</a:t>
            </a:r>
            <a:endParaRPr sz="800"/>
          </a:p>
        </p:txBody>
      </p:sp>
      <p:sp>
        <p:nvSpPr>
          <p:cNvPr id="690" name="Google Shape;690;p31"/>
          <p:cNvSpPr txBox="1"/>
          <p:nvPr/>
        </p:nvSpPr>
        <p:spPr>
          <a:xfrm>
            <a:off x="1982475" y="3452175"/>
            <a:ext cx="11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이메일</a:t>
            </a:r>
            <a:endParaRPr sz="1200"/>
          </a:p>
        </p:txBody>
      </p:sp>
      <p:sp>
        <p:nvSpPr>
          <p:cNvPr id="691" name="Google Shape;691;p31"/>
          <p:cNvSpPr/>
          <p:nvPr/>
        </p:nvSpPr>
        <p:spPr>
          <a:xfrm>
            <a:off x="2745738" y="3584663"/>
            <a:ext cx="914400" cy="19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1"/>
          <p:cNvSpPr/>
          <p:nvPr/>
        </p:nvSpPr>
        <p:spPr>
          <a:xfrm>
            <a:off x="5056100" y="446977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graphicFrame>
        <p:nvGraphicFramePr>
          <p:cNvPr id="693" name="Google Shape;693;p31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{294E02F2-24BE-42E7-BF01-8E134FCFE050}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메인화면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분석개요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보도자료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분석자료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거래액 예측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추천 카테고리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변경완료 팝업후, 사용자 정보 변경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966750" y="1244006"/>
            <a:ext cx="2730900" cy="4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메인 화면(로그인전)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475700" y="1235925"/>
            <a:ext cx="3234300" cy="4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화면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551900" y="2019575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회원가입</a:t>
            </a:r>
            <a:endParaRPr b="1" sz="1000"/>
          </a:p>
        </p:txBody>
      </p:sp>
      <p:sp>
        <p:nvSpPr>
          <p:cNvPr id="63" name="Google Shape;63;p14"/>
          <p:cNvSpPr/>
          <p:nvPr/>
        </p:nvSpPr>
        <p:spPr>
          <a:xfrm>
            <a:off x="5551900" y="2532922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개인정보입력</a:t>
            </a:r>
            <a:endParaRPr b="1" sz="1000"/>
          </a:p>
        </p:txBody>
      </p:sp>
      <p:sp>
        <p:nvSpPr>
          <p:cNvPr id="64" name="Google Shape;64;p14"/>
          <p:cNvSpPr/>
          <p:nvPr/>
        </p:nvSpPr>
        <p:spPr>
          <a:xfrm>
            <a:off x="5551900" y="3046268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약관동의</a:t>
            </a:r>
            <a:endParaRPr b="1" sz="1000"/>
          </a:p>
        </p:txBody>
      </p:sp>
      <p:sp>
        <p:nvSpPr>
          <p:cNvPr id="65" name="Google Shape;65;p14"/>
          <p:cNvSpPr/>
          <p:nvPr/>
        </p:nvSpPr>
        <p:spPr>
          <a:xfrm>
            <a:off x="5551900" y="3559616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가입완료</a:t>
            </a:r>
            <a:endParaRPr b="1" sz="1000"/>
          </a:p>
        </p:txBody>
      </p:sp>
      <p:sp>
        <p:nvSpPr>
          <p:cNvPr id="66" name="Google Shape;66;p14"/>
          <p:cNvSpPr/>
          <p:nvPr/>
        </p:nvSpPr>
        <p:spPr>
          <a:xfrm>
            <a:off x="6332251" y="2019575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아이디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찾기</a:t>
            </a:r>
            <a:endParaRPr b="1" sz="1000"/>
          </a:p>
        </p:txBody>
      </p:sp>
      <p:sp>
        <p:nvSpPr>
          <p:cNvPr id="67" name="Google Shape;67;p14"/>
          <p:cNvSpPr/>
          <p:nvPr/>
        </p:nvSpPr>
        <p:spPr>
          <a:xfrm>
            <a:off x="6332251" y="2532922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본인확인</a:t>
            </a:r>
            <a:endParaRPr b="1" sz="1000"/>
          </a:p>
        </p:txBody>
      </p:sp>
      <p:sp>
        <p:nvSpPr>
          <p:cNvPr id="68" name="Google Shape;68;p14"/>
          <p:cNvSpPr/>
          <p:nvPr/>
        </p:nvSpPr>
        <p:spPr>
          <a:xfrm>
            <a:off x="6332251" y="3046268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아이디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확인</a:t>
            </a:r>
            <a:endParaRPr b="1" sz="1000"/>
          </a:p>
        </p:txBody>
      </p:sp>
      <p:sp>
        <p:nvSpPr>
          <p:cNvPr id="69" name="Google Shape;69;p14"/>
          <p:cNvSpPr/>
          <p:nvPr/>
        </p:nvSpPr>
        <p:spPr>
          <a:xfrm>
            <a:off x="7112602" y="2019575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비밀번호찾기</a:t>
            </a:r>
            <a:endParaRPr b="1" sz="1000"/>
          </a:p>
        </p:txBody>
      </p:sp>
      <p:sp>
        <p:nvSpPr>
          <p:cNvPr id="70" name="Google Shape;70;p14"/>
          <p:cNvSpPr/>
          <p:nvPr/>
        </p:nvSpPr>
        <p:spPr>
          <a:xfrm>
            <a:off x="7112602" y="2532922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본인확인</a:t>
            </a:r>
            <a:endParaRPr b="1" sz="1000"/>
          </a:p>
        </p:txBody>
      </p:sp>
      <p:sp>
        <p:nvSpPr>
          <p:cNvPr id="71" name="Google Shape;71;p14"/>
          <p:cNvSpPr/>
          <p:nvPr/>
        </p:nvSpPr>
        <p:spPr>
          <a:xfrm>
            <a:off x="7112602" y="3046268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비밀번호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확인</a:t>
            </a:r>
            <a:endParaRPr b="1" sz="1000"/>
          </a:p>
        </p:txBody>
      </p:sp>
      <p:cxnSp>
        <p:nvCxnSpPr>
          <p:cNvPr id="72" name="Google Shape;72;p14"/>
          <p:cNvCxnSpPr>
            <a:stCxn id="61" idx="2"/>
            <a:endCxn id="62" idx="0"/>
          </p:cNvCxnSpPr>
          <p:nvPr/>
        </p:nvCxnSpPr>
        <p:spPr>
          <a:xfrm rot="5400000">
            <a:off x="6338200" y="1264875"/>
            <a:ext cx="324600" cy="11847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1" idx="2"/>
            <a:endCxn id="69" idx="0"/>
          </p:cNvCxnSpPr>
          <p:nvPr/>
        </p:nvCxnSpPr>
        <p:spPr>
          <a:xfrm flipH="1" rot="-5400000">
            <a:off x="7118650" y="1669125"/>
            <a:ext cx="324600" cy="376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>
            <a:endCxn id="69" idx="0"/>
          </p:cNvCxnSpPr>
          <p:nvPr/>
        </p:nvCxnSpPr>
        <p:spPr>
          <a:xfrm flipH="1">
            <a:off x="7469002" y="1864775"/>
            <a:ext cx="3600" cy="1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endCxn id="63" idx="0"/>
          </p:cNvCxnSpPr>
          <p:nvPr/>
        </p:nvCxnSpPr>
        <p:spPr>
          <a:xfrm>
            <a:off x="5908300" y="2400922"/>
            <a:ext cx="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66" idx="2"/>
            <a:endCxn id="67" idx="0"/>
          </p:cNvCxnSpPr>
          <p:nvPr/>
        </p:nvCxnSpPr>
        <p:spPr>
          <a:xfrm>
            <a:off x="6688651" y="2417675"/>
            <a:ext cx="0" cy="1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69" idx="2"/>
            <a:endCxn id="70" idx="0"/>
          </p:cNvCxnSpPr>
          <p:nvPr/>
        </p:nvCxnSpPr>
        <p:spPr>
          <a:xfrm>
            <a:off x="7469002" y="2417675"/>
            <a:ext cx="0" cy="1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63" idx="2"/>
            <a:endCxn id="64" idx="0"/>
          </p:cNvCxnSpPr>
          <p:nvPr/>
        </p:nvCxnSpPr>
        <p:spPr>
          <a:xfrm>
            <a:off x="5908300" y="2931022"/>
            <a:ext cx="0" cy="1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67" idx="2"/>
            <a:endCxn id="68" idx="0"/>
          </p:cNvCxnSpPr>
          <p:nvPr/>
        </p:nvCxnSpPr>
        <p:spPr>
          <a:xfrm>
            <a:off x="6688651" y="2931022"/>
            <a:ext cx="0" cy="1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0" idx="2"/>
            <a:endCxn id="71" idx="0"/>
          </p:cNvCxnSpPr>
          <p:nvPr/>
        </p:nvCxnSpPr>
        <p:spPr>
          <a:xfrm>
            <a:off x="7469002" y="2931022"/>
            <a:ext cx="0" cy="1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/>
          <p:nvPr/>
        </p:nvCxnSpPr>
        <p:spPr>
          <a:xfrm>
            <a:off x="5908300" y="3444373"/>
            <a:ext cx="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/>
          <p:nvPr/>
        </p:nvSpPr>
        <p:spPr>
          <a:xfrm>
            <a:off x="3336366" y="2194785"/>
            <a:ext cx="829200" cy="3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고객센터</a:t>
            </a:r>
            <a:endParaRPr b="1" sz="1000"/>
          </a:p>
        </p:txBody>
      </p:sp>
      <p:sp>
        <p:nvSpPr>
          <p:cNvPr id="83" name="Google Shape;83;p14"/>
          <p:cNvSpPr/>
          <p:nvPr/>
        </p:nvSpPr>
        <p:spPr>
          <a:xfrm>
            <a:off x="4224817" y="2190574"/>
            <a:ext cx="829200" cy="3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로그인/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회원가입</a:t>
            </a:r>
            <a:endParaRPr b="1" sz="1000"/>
          </a:p>
        </p:txBody>
      </p:sp>
      <p:cxnSp>
        <p:nvCxnSpPr>
          <p:cNvPr id="84" name="Google Shape;84;p14"/>
          <p:cNvCxnSpPr/>
          <p:nvPr/>
        </p:nvCxnSpPr>
        <p:spPr>
          <a:xfrm>
            <a:off x="4647558" y="2038256"/>
            <a:ext cx="9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4"/>
          <p:cNvSpPr/>
          <p:nvPr/>
        </p:nvSpPr>
        <p:spPr>
          <a:xfrm>
            <a:off x="3336366" y="2697585"/>
            <a:ext cx="3954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공지사항</a:t>
            </a:r>
            <a:endParaRPr b="1" sz="800"/>
          </a:p>
        </p:txBody>
      </p:sp>
      <p:sp>
        <p:nvSpPr>
          <p:cNvPr id="86" name="Google Shape;86;p14"/>
          <p:cNvSpPr/>
          <p:nvPr/>
        </p:nvSpPr>
        <p:spPr>
          <a:xfrm>
            <a:off x="3786372" y="2697585"/>
            <a:ext cx="3954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1:1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문의</a:t>
            </a:r>
            <a:endParaRPr b="1" sz="800"/>
          </a:p>
        </p:txBody>
      </p:sp>
      <p:cxnSp>
        <p:nvCxnSpPr>
          <p:cNvPr id="87" name="Google Shape;87;p14"/>
          <p:cNvCxnSpPr>
            <a:stCxn id="82" idx="2"/>
            <a:endCxn id="85" idx="0"/>
          </p:cNvCxnSpPr>
          <p:nvPr/>
        </p:nvCxnSpPr>
        <p:spPr>
          <a:xfrm rot="5400000">
            <a:off x="3569016" y="2515635"/>
            <a:ext cx="147000" cy="21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>
            <a:stCxn id="82" idx="2"/>
            <a:endCxn id="86" idx="0"/>
          </p:cNvCxnSpPr>
          <p:nvPr/>
        </p:nvCxnSpPr>
        <p:spPr>
          <a:xfrm flipH="1" rot="-5400000">
            <a:off x="3794016" y="2507535"/>
            <a:ext cx="147000" cy="23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>
            <a:stCxn id="61" idx="2"/>
            <a:endCxn id="66" idx="0"/>
          </p:cNvCxnSpPr>
          <p:nvPr/>
        </p:nvCxnSpPr>
        <p:spPr>
          <a:xfrm rot="5400000">
            <a:off x="6728500" y="1655175"/>
            <a:ext cx="324600" cy="4041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4"/>
          <p:cNvSpPr/>
          <p:nvPr/>
        </p:nvSpPr>
        <p:spPr>
          <a:xfrm>
            <a:off x="7892952" y="2019575"/>
            <a:ext cx="712800" cy="398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화면공통</a:t>
            </a:r>
            <a:endParaRPr b="1" sz="1000"/>
          </a:p>
        </p:txBody>
      </p:sp>
      <p:cxnSp>
        <p:nvCxnSpPr>
          <p:cNvPr id="91" name="Google Shape;91;p14"/>
          <p:cNvCxnSpPr>
            <a:stCxn id="61" idx="2"/>
            <a:endCxn id="90" idx="0"/>
          </p:cNvCxnSpPr>
          <p:nvPr/>
        </p:nvCxnSpPr>
        <p:spPr>
          <a:xfrm flipH="1" rot="-5400000">
            <a:off x="7508800" y="1278975"/>
            <a:ext cx="324600" cy="1156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>
            <a:stCxn id="61" idx="0"/>
            <a:endCxn id="93" idx="2"/>
          </p:cNvCxnSpPr>
          <p:nvPr/>
        </p:nvCxnSpPr>
        <p:spPr>
          <a:xfrm flipH="1" rot="10800000">
            <a:off x="7092850" y="715425"/>
            <a:ext cx="18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>
            <a:stCxn id="93" idx="1"/>
            <a:endCxn id="60" idx="0"/>
          </p:cNvCxnSpPr>
          <p:nvPr/>
        </p:nvCxnSpPr>
        <p:spPr>
          <a:xfrm flipH="1">
            <a:off x="2332288" y="516515"/>
            <a:ext cx="4406100" cy="72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4"/>
          <p:cNvSpPr/>
          <p:nvPr/>
        </p:nvSpPr>
        <p:spPr>
          <a:xfrm>
            <a:off x="6738388" y="317465"/>
            <a:ext cx="712800" cy="398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회사로고</a:t>
            </a:r>
            <a:endParaRPr b="1" sz="1000"/>
          </a:p>
        </p:txBody>
      </p:sp>
      <p:cxnSp>
        <p:nvCxnSpPr>
          <p:cNvPr id="95" name="Google Shape;95;p14"/>
          <p:cNvCxnSpPr>
            <a:stCxn id="83" idx="3"/>
            <a:endCxn id="61" idx="1"/>
          </p:cNvCxnSpPr>
          <p:nvPr/>
        </p:nvCxnSpPr>
        <p:spPr>
          <a:xfrm flipH="1" rot="10800000">
            <a:off x="5054017" y="1465474"/>
            <a:ext cx="421800" cy="9030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/>
          <p:nvPr/>
        </p:nvCxnSpPr>
        <p:spPr>
          <a:xfrm flipH="1" rot="10800000">
            <a:off x="5276950" y="1454217"/>
            <a:ext cx="1989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1042558" y="1872182"/>
            <a:ext cx="27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/>
          <p:nvPr/>
        </p:nvSpPr>
        <p:spPr>
          <a:xfrm>
            <a:off x="775765" y="2195057"/>
            <a:ext cx="580800" cy="355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보도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자료</a:t>
            </a:r>
            <a:endParaRPr b="1" sz="1000"/>
          </a:p>
        </p:txBody>
      </p:sp>
      <p:cxnSp>
        <p:nvCxnSpPr>
          <p:cNvPr id="99" name="Google Shape;99;p14"/>
          <p:cNvCxnSpPr>
            <a:stCxn id="60" idx="2"/>
            <a:endCxn id="100" idx="0"/>
          </p:cNvCxnSpPr>
          <p:nvPr/>
        </p:nvCxnSpPr>
        <p:spPr>
          <a:xfrm rot="5400000">
            <a:off x="1132200" y="1002506"/>
            <a:ext cx="499500" cy="1900500"/>
          </a:xfrm>
          <a:prstGeom prst="bentConnector3">
            <a:avLst>
              <a:gd fmla="val 335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431190" y="2038257"/>
            <a:ext cx="9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/>
          <p:nvPr/>
        </p:nvSpPr>
        <p:spPr>
          <a:xfrm>
            <a:off x="1410296" y="2190575"/>
            <a:ext cx="580800" cy="355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분석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자료</a:t>
            </a:r>
            <a:endParaRPr b="1" sz="1000"/>
          </a:p>
        </p:txBody>
      </p:sp>
      <p:sp>
        <p:nvSpPr>
          <p:cNvPr id="103" name="Google Shape;103;p14"/>
          <p:cNvSpPr/>
          <p:nvPr/>
        </p:nvSpPr>
        <p:spPr>
          <a:xfrm>
            <a:off x="2046947" y="2191139"/>
            <a:ext cx="580800" cy="355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거래액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예측</a:t>
            </a:r>
            <a:endParaRPr b="1" sz="1000"/>
          </a:p>
        </p:txBody>
      </p:sp>
      <p:sp>
        <p:nvSpPr>
          <p:cNvPr id="104" name="Google Shape;104;p14"/>
          <p:cNvSpPr/>
          <p:nvPr/>
        </p:nvSpPr>
        <p:spPr>
          <a:xfrm>
            <a:off x="1299574" y="2768592"/>
            <a:ext cx="399300" cy="355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상관분석</a:t>
            </a:r>
            <a:endParaRPr b="1" sz="800"/>
          </a:p>
        </p:txBody>
      </p:sp>
      <p:sp>
        <p:nvSpPr>
          <p:cNvPr id="105" name="Google Shape;105;p14"/>
          <p:cNvSpPr/>
          <p:nvPr/>
        </p:nvSpPr>
        <p:spPr>
          <a:xfrm>
            <a:off x="1705874" y="2768604"/>
            <a:ext cx="399300" cy="355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비교분석</a:t>
            </a:r>
            <a:endParaRPr b="1" sz="800"/>
          </a:p>
        </p:txBody>
      </p:sp>
      <p:cxnSp>
        <p:nvCxnSpPr>
          <p:cNvPr id="106" name="Google Shape;106;p14"/>
          <p:cNvCxnSpPr>
            <a:stCxn id="102" idx="2"/>
            <a:endCxn id="104" idx="0"/>
          </p:cNvCxnSpPr>
          <p:nvPr/>
        </p:nvCxnSpPr>
        <p:spPr>
          <a:xfrm rot="5400000">
            <a:off x="1488746" y="2556725"/>
            <a:ext cx="222300" cy="2016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>
            <a:stCxn id="60" idx="2"/>
            <a:endCxn id="103" idx="0"/>
          </p:cNvCxnSpPr>
          <p:nvPr/>
        </p:nvCxnSpPr>
        <p:spPr>
          <a:xfrm>
            <a:off x="2332200" y="1703006"/>
            <a:ext cx="510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4"/>
          <p:cNvCxnSpPr>
            <a:stCxn id="102" idx="2"/>
            <a:endCxn id="105" idx="0"/>
          </p:cNvCxnSpPr>
          <p:nvPr/>
        </p:nvCxnSpPr>
        <p:spPr>
          <a:xfrm flipH="1" rot="-5400000">
            <a:off x="1691996" y="2555075"/>
            <a:ext cx="222300" cy="2049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4"/>
          <p:cNvSpPr/>
          <p:nvPr/>
        </p:nvSpPr>
        <p:spPr>
          <a:xfrm>
            <a:off x="141241" y="2202631"/>
            <a:ext cx="580800" cy="355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분석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개요</a:t>
            </a:r>
            <a:endParaRPr b="1" sz="1000"/>
          </a:p>
        </p:txBody>
      </p:sp>
      <p:sp>
        <p:nvSpPr>
          <p:cNvPr id="109" name="Google Shape;109;p14"/>
          <p:cNvSpPr/>
          <p:nvPr/>
        </p:nvSpPr>
        <p:spPr>
          <a:xfrm>
            <a:off x="2696184" y="2190564"/>
            <a:ext cx="580800" cy="355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추천</a:t>
            </a:r>
            <a:endParaRPr b="1"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카테고리</a:t>
            </a:r>
            <a:endParaRPr b="1" sz="700"/>
          </a:p>
        </p:txBody>
      </p:sp>
      <p:cxnSp>
        <p:nvCxnSpPr>
          <p:cNvPr id="110" name="Google Shape;110;p14"/>
          <p:cNvCxnSpPr/>
          <p:nvPr/>
        </p:nvCxnSpPr>
        <p:spPr>
          <a:xfrm flipH="1">
            <a:off x="1684371" y="1872182"/>
            <a:ext cx="27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4"/>
          <p:cNvCxnSpPr/>
          <p:nvPr/>
        </p:nvCxnSpPr>
        <p:spPr>
          <a:xfrm flipH="1">
            <a:off x="3031646" y="1872182"/>
            <a:ext cx="27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4"/>
          <p:cNvCxnSpPr>
            <a:stCxn id="83" idx="0"/>
            <a:endCxn id="60" idx="2"/>
          </p:cNvCxnSpPr>
          <p:nvPr/>
        </p:nvCxnSpPr>
        <p:spPr>
          <a:xfrm flipH="1" rot="5400000">
            <a:off x="3242017" y="793174"/>
            <a:ext cx="487500" cy="2307300"/>
          </a:xfrm>
          <a:prstGeom prst="bentConnector3">
            <a:avLst>
              <a:gd fmla="val 656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/>
          <p:nvPr/>
        </p:nvCxnSpPr>
        <p:spPr>
          <a:xfrm flipH="1">
            <a:off x="3749546" y="1872182"/>
            <a:ext cx="27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4"/>
          <p:cNvSpPr/>
          <p:nvPr/>
        </p:nvSpPr>
        <p:spPr>
          <a:xfrm>
            <a:off x="7325025" y="3957725"/>
            <a:ext cx="715200" cy="355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15" name="Google Shape;115;p14"/>
          <p:cNvSpPr txBox="1"/>
          <p:nvPr/>
        </p:nvSpPr>
        <p:spPr>
          <a:xfrm>
            <a:off x="8040225" y="3890075"/>
            <a:ext cx="123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:서비스 기능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(화면 공통)</a:t>
            </a:r>
            <a:endParaRPr b="1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1982850" y="3803832"/>
            <a:ext cx="20910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 페이지 화면</a:t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2089400" y="4403508"/>
            <a:ext cx="829200" cy="3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개인정보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수정</a:t>
            </a:r>
            <a:endParaRPr b="1" sz="1000"/>
          </a:p>
        </p:txBody>
      </p:sp>
      <p:cxnSp>
        <p:nvCxnSpPr>
          <p:cNvPr id="122" name="Google Shape;122;p15"/>
          <p:cNvCxnSpPr>
            <a:stCxn id="120" idx="2"/>
            <a:endCxn id="121" idx="0"/>
          </p:cNvCxnSpPr>
          <p:nvPr/>
        </p:nvCxnSpPr>
        <p:spPr>
          <a:xfrm rot="5400000">
            <a:off x="2601600" y="3976782"/>
            <a:ext cx="329100" cy="5244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2503550" y="4259757"/>
            <a:ext cx="9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5"/>
          <p:cNvSpPr/>
          <p:nvPr/>
        </p:nvSpPr>
        <p:spPr>
          <a:xfrm>
            <a:off x="1596150" y="1237357"/>
            <a:ext cx="2730900" cy="4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메인 화면(로그인후)</a:t>
            </a:r>
            <a:endParaRPr/>
          </a:p>
        </p:txBody>
      </p:sp>
      <p:cxnSp>
        <p:nvCxnSpPr>
          <p:cNvPr id="125" name="Google Shape;125;p15"/>
          <p:cNvCxnSpPr/>
          <p:nvPr/>
        </p:nvCxnSpPr>
        <p:spPr>
          <a:xfrm flipH="1">
            <a:off x="1042558" y="1872182"/>
            <a:ext cx="27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5"/>
          <p:cNvSpPr/>
          <p:nvPr/>
        </p:nvSpPr>
        <p:spPr>
          <a:xfrm>
            <a:off x="753499" y="2195057"/>
            <a:ext cx="580800" cy="355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보도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자료</a:t>
            </a:r>
            <a:endParaRPr b="1" sz="1000"/>
          </a:p>
        </p:txBody>
      </p:sp>
      <p:sp>
        <p:nvSpPr>
          <p:cNvPr id="127" name="Google Shape;127;p15"/>
          <p:cNvSpPr/>
          <p:nvPr/>
        </p:nvSpPr>
        <p:spPr>
          <a:xfrm>
            <a:off x="3316600" y="2200357"/>
            <a:ext cx="829200" cy="3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고객센터</a:t>
            </a:r>
            <a:endParaRPr b="1" sz="1000"/>
          </a:p>
        </p:txBody>
      </p:sp>
      <p:sp>
        <p:nvSpPr>
          <p:cNvPr id="128" name="Google Shape;128;p15"/>
          <p:cNvSpPr/>
          <p:nvPr/>
        </p:nvSpPr>
        <p:spPr>
          <a:xfrm>
            <a:off x="4222101" y="2195057"/>
            <a:ext cx="829200" cy="3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마이페이지</a:t>
            </a:r>
            <a:endParaRPr b="1" sz="1000"/>
          </a:p>
        </p:txBody>
      </p:sp>
      <p:cxnSp>
        <p:nvCxnSpPr>
          <p:cNvPr id="129" name="Google Shape;129;p15"/>
          <p:cNvCxnSpPr>
            <a:endCxn id="130" idx="0"/>
          </p:cNvCxnSpPr>
          <p:nvPr/>
        </p:nvCxnSpPr>
        <p:spPr>
          <a:xfrm flipH="1">
            <a:off x="409375" y="1870531"/>
            <a:ext cx="2461800" cy="332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5"/>
          <p:cNvCxnSpPr>
            <a:endCxn id="124" idx="2"/>
          </p:cNvCxnSpPr>
          <p:nvPr/>
        </p:nvCxnSpPr>
        <p:spPr>
          <a:xfrm flipH="1" rot="10800000">
            <a:off x="2046900" y="1696357"/>
            <a:ext cx="914700" cy="174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5"/>
          <p:cNvCxnSpPr/>
          <p:nvPr/>
        </p:nvCxnSpPr>
        <p:spPr>
          <a:xfrm>
            <a:off x="408924" y="2038257"/>
            <a:ext cx="9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5"/>
          <p:cNvCxnSpPr>
            <a:stCxn id="128" idx="2"/>
            <a:endCxn id="120" idx="3"/>
          </p:cNvCxnSpPr>
          <p:nvPr/>
        </p:nvCxnSpPr>
        <p:spPr>
          <a:xfrm rot="5400000">
            <a:off x="3661101" y="2963657"/>
            <a:ext cx="1388400" cy="56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5"/>
          <p:cNvCxnSpPr>
            <a:endCxn id="120" idx="3"/>
          </p:cNvCxnSpPr>
          <p:nvPr/>
        </p:nvCxnSpPr>
        <p:spPr>
          <a:xfrm flipH="1">
            <a:off x="4073850" y="3934932"/>
            <a:ext cx="454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5"/>
          <p:cNvSpPr/>
          <p:nvPr/>
        </p:nvSpPr>
        <p:spPr>
          <a:xfrm>
            <a:off x="3307638" y="2668032"/>
            <a:ext cx="3954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공지사항</a:t>
            </a:r>
            <a:endParaRPr b="1" sz="800"/>
          </a:p>
        </p:txBody>
      </p:sp>
      <p:sp>
        <p:nvSpPr>
          <p:cNvPr id="136" name="Google Shape;136;p15"/>
          <p:cNvSpPr/>
          <p:nvPr/>
        </p:nvSpPr>
        <p:spPr>
          <a:xfrm>
            <a:off x="3757644" y="2668032"/>
            <a:ext cx="3954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1:1 </a:t>
            </a:r>
            <a:r>
              <a:rPr b="1" lang="ko" sz="800"/>
              <a:t>문의</a:t>
            </a:r>
            <a:endParaRPr b="1" sz="800"/>
          </a:p>
        </p:txBody>
      </p:sp>
      <p:cxnSp>
        <p:nvCxnSpPr>
          <p:cNvPr id="137" name="Google Shape;137;p15"/>
          <p:cNvCxnSpPr/>
          <p:nvPr/>
        </p:nvCxnSpPr>
        <p:spPr>
          <a:xfrm rot="5400000">
            <a:off x="3567075" y="2494457"/>
            <a:ext cx="95700" cy="21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5"/>
          <p:cNvCxnSpPr/>
          <p:nvPr/>
        </p:nvCxnSpPr>
        <p:spPr>
          <a:xfrm flipH="1" rot="-5400000">
            <a:off x="3794475" y="2486357"/>
            <a:ext cx="95700" cy="23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5"/>
          <p:cNvCxnSpPr>
            <a:stCxn id="124" idx="2"/>
            <a:endCxn id="128" idx="0"/>
          </p:cNvCxnSpPr>
          <p:nvPr/>
        </p:nvCxnSpPr>
        <p:spPr>
          <a:xfrm flipH="1" rot="-5400000">
            <a:off x="3549900" y="1108057"/>
            <a:ext cx="498600" cy="1675200"/>
          </a:xfrm>
          <a:prstGeom prst="bentConnector3">
            <a:avLst>
              <a:gd fmla="val 349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5"/>
          <p:cNvSpPr/>
          <p:nvPr/>
        </p:nvSpPr>
        <p:spPr>
          <a:xfrm>
            <a:off x="3003150" y="4403488"/>
            <a:ext cx="829200" cy="324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화면</a:t>
            </a:r>
            <a:r>
              <a:rPr b="1" lang="ko" sz="1000"/>
              <a:t>공통</a:t>
            </a:r>
            <a:endParaRPr b="1" sz="1000"/>
          </a:p>
        </p:txBody>
      </p:sp>
      <p:cxnSp>
        <p:nvCxnSpPr>
          <p:cNvPr id="141" name="Google Shape;141;p15"/>
          <p:cNvCxnSpPr>
            <a:stCxn id="120" idx="2"/>
            <a:endCxn id="140" idx="0"/>
          </p:cNvCxnSpPr>
          <p:nvPr/>
        </p:nvCxnSpPr>
        <p:spPr>
          <a:xfrm flipH="1" rot="-5400000">
            <a:off x="3058500" y="4044282"/>
            <a:ext cx="329100" cy="3894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5"/>
          <p:cNvCxnSpPr/>
          <p:nvPr/>
        </p:nvCxnSpPr>
        <p:spPr>
          <a:xfrm>
            <a:off x="3417290" y="4259741"/>
            <a:ext cx="9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5"/>
          <p:cNvSpPr/>
          <p:nvPr/>
        </p:nvSpPr>
        <p:spPr>
          <a:xfrm>
            <a:off x="7325025" y="3957725"/>
            <a:ext cx="715200" cy="355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44" name="Google Shape;144;p15"/>
          <p:cNvSpPr txBox="1"/>
          <p:nvPr/>
        </p:nvSpPr>
        <p:spPr>
          <a:xfrm>
            <a:off x="8040225" y="3890075"/>
            <a:ext cx="123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:서비스 기능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(화면 공통)</a:t>
            </a:r>
            <a:endParaRPr b="1" sz="1000"/>
          </a:p>
        </p:txBody>
      </p:sp>
      <p:sp>
        <p:nvSpPr>
          <p:cNvPr id="145" name="Google Shape;145;p15"/>
          <p:cNvSpPr/>
          <p:nvPr/>
        </p:nvSpPr>
        <p:spPr>
          <a:xfrm>
            <a:off x="5475700" y="1235925"/>
            <a:ext cx="3234300" cy="4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화면</a:t>
            </a:r>
            <a:endParaRPr/>
          </a:p>
        </p:txBody>
      </p:sp>
      <p:cxnSp>
        <p:nvCxnSpPr>
          <p:cNvPr id="146" name="Google Shape;146;p15"/>
          <p:cNvCxnSpPr>
            <a:stCxn id="145" idx="1"/>
            <a:endCxn id="124" idx="3"/>
          </p:cNvCxnSpPr>
          <p:nvPr/>
        </p:nvCxnSpPr>
        <p:spPr>
          <a:xfrm flipH="1">
            <a:off x="4327000" y="1465425"/>
            <a:ext cx="11487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5"/>
          <p:cNvSpPr/>
          <p:nvPr/>
        </p:nvSpPr>
        <p:spPr>
          <a:xfrm>
            <a:off x="1388029" y="2190575"/>
            <a:ext cx="580800" cy="355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분석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자료</a:t>
            </a:r>
            <a:endParaRPr b="1" sz="1000"/>
          </a:p>
        </p:txBody>
      </p:sp>
      <p:sp>
        <p:nvSpPr>
          <p:cNvPr id="148" name="Google Shape;148;p15"/>
          <p:cNvSpPr/>
          <p:nvPr/>
        </p:nvSpPr>
        <p:spPr>
          <a:xfrm>
            <a:off x="2024680" y="2191139"/>
            <a:ext cx="580800" cy="355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거래액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예측</a:t>
            </a:r>
            <a:endParaRPr b="1" sz="1000"/>
          </a:p>
        </p:txBody>
      </p:sp>
      <p:sp>
        <p:nvSpPr>
          <p:cNvPr id="149" name="Google Shape;149;p15"/>
          <p:cNvSpPr/>
          <p:nvPr/>
        </p:nvSpPr>
        <p:spPr>
          <a:xfrm>
            <a:off x="1277308" y="2768592"/>
            <a:ext cx="399300" cy="355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상관분석</a:t>
            </a:r>
            <a:endParaRPr b="1" sz="800"/>
          </a:p>
        </p:txBody>
      </p:sp>
      <p:sp>
        <p:nvSpPr>
          <p:cNvPr id="150" name="Google Shape;150;p15"/>
          <p:cNvSpPr/>
          <p:nvPr/>
        </p:nvSpPr>
        <p:spPr>
          <a:xfrm>
            <a:off x="1683607" y="2768604"/>
            <a:ext cx="399300" cy="355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비교분석</a:t>
            </a:r>
            <a:endParaRPr b="1" sz="800"/>
          </a:p>
        </p:txBody>
      </p:sp>
      <p:cxnSp>
        <p:nvCxnSpPr>
          <p:cNvPr id="151" name="Google Shape;151;p15"/>
          <p:cNvCxnSpPr>
            <a:stCxn id="147" idx="2"/>
            <a:endCxn id="149" idx="0"/>
          </p:cNvCxnSpPr>
          <p:nvPr/>
        </p:nvCxnSpPr>
        <p:spPr>
          <a:xfrm rot="5400000">
            <a:off x="1466479" y="2556725"/>
            <a:ext cx="222300" cy="2016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5"/>
          <p:cNvCxnSpPr/>
          <p:nvPr/>
        </p:nvCxnSpPr>
        <p:spPr>
          <a:xfrm flipH="1">
            <a:off x="2956279" y="1692457"/>
            <a:ext cx="84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5"/>
          <p:cNvCxnSpPr>
            <a:stCxn id="147" idx="2"/>
            <a:endCxn id="150" idx="0"/>
          </p:cNvCxnSpPr>
          <p:nvPr/>
        </p:nvCxnSpPr>
        <p:spPr>
          <a:xfrm flipH="1" rot="-5400000">
            <a:off x="1669729" y="2555075"/>
            <a:ext cx="222300" cy="2049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5"/>
          <p:cNvSpPr/>
          <p:nvPr/>
        </p:nvSpPr>
        <p:spPr>
          <a:xfrm>
            <a:off x="118975" y="2202631"/>
            <a:ext cx="580800" cy="355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분석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개요</a:t>
            </a:r>
            <a:endParaRPr b="1" sz="1000"/>
          </a:p>
        </p:txBody>
      </p:sp>
      <p:sp>
        <p:nvSpPr>
          <p:cNvPr id="154" name="Google Shape;154;p15"/>
          <p:cNvSpPr/>
          <p:nvPr/>
        </p:nvSpPr>
        <p:spPr>
          <a:xfrm>
            <a:off x="2673918" y="2190564"/>
            <a:ext cx="580800" cy="355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추천</a:t>
            </a:r>
            <a:endParaRPr b="1"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카테고리</a:t>
            </a:r>
            <a:endParaRPr b="1" sz="700"/>
          </a:p>
        </p:txBody>
      </p:sp>
      <p:cxnSp>
        <p:nvCxnSpPr>
          <p:cNvPr id="155" name="Google Shape;155;p15"/>
          <p:cNvCxnSpPr/>
          <p:nvPr/>
        </p:nvCxnSpPr>
        <p:spPr>
          <a:xfrm flipH="1">
            <a:off x="1684371" y="1872182"/>
            <a:ext cx="27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5"/>
          <p:cNvCxnSpPr/>
          <p:nvPr/>
        </p:nvCxnSpPr>
        <p:spPr>
          <a:xfrm flipH="1">
            <a:off x="2322983" y="1872182"/>
            <a:ext cx="27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5"/>
          <p:cNvCxnSpPr/>
          <p:nvPr/>
        </p:nvCxnSpPr>
        <p:spPr>
          <a:xfrm flipH="1">
            <a:off x="3729858" y="1871457"/>
            <a:ext cx="27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5"/>
          <p:cNvCxnSpPr>
            <a:stCxn id="159" idx="3"/>
            <a:endCxn id="145" idx="2"/>
          </p:cNvCxnSpPr>
          <p:nvPr/>
        </p:nvCxnSpPr>
        <p:spPr>
          <a:xfrm flipH="1" rot="10800000">
            <a:off x="5956801" y="1694982"/>
            <a:ext cx="1136100" cy="67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5"/>
          <p:cNvCxnSpPr/>
          <p:nvPr/>
        </p:nvCxnSpPr>
        <p:spPr>
          <a:xfrm flipH="1" rot="10800000">
            <a:off x="7091800" y="1695050"/>
            <a:ext cx="12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5"/>
          <p:cNvSpPr/>
          <p:nvPr/>
        </p:nvSpPr>
        <p:spPr>
          <a:xfrm>
            <a:off x="5127601" y="2190582"/>
            <a:ext cx="829200" cy="3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로그아웃</a:t>
            </a:r>
            <a:endParaRPr b="1" sz="1000"/>
          </a:p>
        </p:txBody>
      </p:sp>
      <p:cxnSp>
        <p:nvCxnSpPr>
          <p:cNvPr id="161" name="Google Shape;161;p15"/>
          <p:cNvCxnSpPr>
            <a:stCxn id="124" idx="2"/>
            <a:endCxn id="159" idx="0"/>
          </p:cNvCxnSpPr>
          <p:nvPr/>
        </p:nvCxnSpPr>
        <p:spPr>
          <a:xfrm flipH="1" rot="-5400000">
            <a:off x="4004850" y="653107"/>
            <a:ext cx="494100" cy="2580600"/>
          </a:xfrm>
          <a:prstGeom prst="bentConnector3">
            <a:avLst>
              <a:gd fmla="val 352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5"/>
          <p:cNvSpPr/>
          <p:nvPr/>
        </p:nvSpPr>
        <p:spPr>
          <a:xfrm>
            <a:off x="409813" y="837815"/>
            <a:ext cx="712800" cy="398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회사로고</a:t>
            </a:r>
            <a:endParaRPr b="1" sz="1000"/>
          </a:p>
        </p:txBody>
      </p:sp>
      <p:cxnSp>
        <p:nvCxnSpPr>
          <p:cNvPr id="163" name="Google Shape;163;p15"/>
          <p:cNvCxnSpPr>
            <a:stCxn id="124" idx="1"/>
            <a:endCxn id="162" idx="2"/>
          </p:cNvCxnSpPr>
          <p:nvPr/>
        </p:nvCxnSpPr>
        <p:spPr>
          <a:xfrm rot="10800000">
            <a:off x="766350" y="1235857"/>
            <a:ext cx="829800" cy="23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5"/>
          <p:cNvCxnSpPr>
            <a:stCxn id="162" idx="0"/>
            <a:endCxn id="124" idx="0"/>
          </p:cNvCxnSpPr>
          <p:nvPr/>
        </p:nvCxnSpPr>
        <p:spPr>
          <a:xfrm flipH="1" rot="-5400000">
            <a:off x="1664113" y="-60085"/>
            <a:ext cx="399600" cy="2195400"/>
          </a:xfrm>
          <a:prstGeom prst="bentConnector3">
            <a:avLst>
              <a:gd fmla="val -595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5"/>
          <p:cNvCxnSpPr>
            <a:endCxn id="162" idx="2"/>
          </p:cNvCxnSpPr>
          <p:nvPr/>
        </p:nvCxnSpPr>
        <p:spPr>
          <a:xfrm flipH="1" rot="10800000">
            <a:off x="756913" y="1235915"/>
            <a:ext cx="93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5"/>
          <p:cNvCxnSpPr/>
          <p:nvPr/>
        </p:nvCxnSpPr>
        <p:spPr>
          <a:xfrm>
            <a:off x="2961400" y="1111576"/>
            <a:ext cx="0" cy="1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526050" y="1006500"/>
            <a:ext cx="6123900" cy="34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검색: (검색창)</a:t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462400" y="129775"/>
            <a:ext cx="1366800" cy="47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</a:t>
            </a:r>
            <a:endParaRPr/>
          </a:p>
        </p:txBody>
      </p:sp>
      <p:graphicFrame>
        <p:nvGraphicFramePr>
          <p:cNvPr id="175" name="Google Shape;175;p16"/>
          <p:cNvGraphicFramePr/>
          <p:nvPr/>
        </p:nvGraphicFramePr>
        <p:xfrm>
          <a:off x="7176000" y="43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{294E02F2-24BE-42E7-BF01-8E134FCFE050}</a:tableStyleId>
              </a:tblPr>
              <a:tblGrid>
                <a:gridCol w="382850"/>
                <a:gridCol w="1585300"/>
              </a:tblGrid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메인화면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세션에 로그인 정보가 없는 경우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(로그인/회원가입) 표시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세션에 로그인 정보가 있는경우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(이름/마이페이지/로그아웃)표시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고객센터로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검색 텍스트 입력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분석 개요로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분석자료로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보도자료로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거래액 예측으로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추천 카테고리로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" name="Google Shape;176;p16"/>
          <p:cNvSpPr txBox="1"/>
          <p:nvPr/>
        </p:nvSpPr>
        <p:spPr>
          <a:xfrm>
            <a:off x="7558850" y="0"/>
            <a:ext cx="154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사용자 메인 화면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(로그인 전/후)</a:t>
            </a:r>
            <a:endParaRPr sz="1000"/>
          </a:p>
        </p:txBody>
      </p:sp>
      <p:sp>
        <p:nvSpPr>
          <p:cNvPr id="177" name="Google Shape;177;p16"/>
          <p:cNvSpPr/>
          <p:nvPr/>
        </p:nvSpPr>
        <p:spPr>
          <a:xfrm>
            <a:off x="6493875" y="4479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5956350" y="103738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chemeClr val="lt2"/>
                </a:highlight>
              </a:rPr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3926725" y="129775"/>
            <a:ext cx="1366800" cy="47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4976450" y="4479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2442400" y="4721650"/>
            <a:ext cx="2129700" cy="34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설립연도 및 copyright</a:t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472150" y="3054250"/>
            <a:ext cx="2028300" cy="124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보도자료</a:t>
            </a:r>
            <a:endParaRPr/>
          </a:p>
        </p:txBody>
      </p:sp>
      <p:pic>
        <p:nvPicPr>
          <p:cNvPr id="183" name="Google Shape;1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162850"/>
            <a:ext cx="1354499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472138" y="1643975"/>
            <a:ext cx="2028300" cy="124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 개요</a:t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2595725" y="1626900"/>
            <a:ext cx="4107900" cy="124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분석 자료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(상관 및 </a:t>
            </a:r>
            <a:r>
              <a:rPr lang="ko">
                <a:solidFill>
                  <a:schemeClr val="dk1"/>
                </a:solidFill>
              </a:rPr>
              <a:t>비교분석 통계)</a:t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4976450" y="3054250"/>
            <a:ext cx="1686900" cy="124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카테고리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(크롤링)</a:t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6335238" y="2624963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2121538" y="2624963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2113388" y="40280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6335238" y="40280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2595725" y="3054250"/>
            <a:ext cx="2277300" cy="124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거래액 예측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(머신러닝)</a:t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4460225" y="402804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/>
          <p:nvPr/>
        </p:nvSpPr>
        <p:spPr>
          <a:xfrm>
            <a:off x="1681175" y="1805050"/>
            <a:ext cx="3404400" cy="226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3168976" y="1951674"/>
            <a:ext cx="1260000" cy="2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3168976" y="2326201"/>
            <a:ext cx="1260000" cy="2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2478582" y="2666723"/>
            <a:ext cx="1809600" cy="2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2478582" y="3002692"/>
            <a:ext cx="1809600" cy="2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203" name="Google Shape;203;p17"/>
          <p:cNvSpPr txBox="1"/>
          <p:nvPr/>
        </p:nvSpPr>
        <p:spPr>
          <a:xfrm>
            <a:off x="2311113" y="1951674"/>
            <a:ext cx="8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아이디:</a:t>
            </a: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2136927" y="2290025"/>
            <a:ext cx="9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</a:t>
            </a:r>
            <a:r>
              <a:rPr lang="ko"/>
              <a:t>:</a:t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16660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분석개요</a:t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1568625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보도자료</a:t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297065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분석자료</a:t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368225" y="4371950"/>
            <a:ext cx="2378400" cy="56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및 문의</a:t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3764350" y="4371925"/>
            <a:ext cx="3200400" cy="56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개인정보처리 방침 소개글</a:t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4050075" y="270070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2565375" y="4674050"/>
            <a:ext cx="603600" cy="2652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2478582" y="3338679"/>
            <a:ext cx="1809600" cy="2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아이디 찾기</a:t>
            </a:r>
            <a:endParaRPr sz="1300"/>
          </a:p>
        </p:txBody>
      </p:sp>
      <p:cxnSp>
        <p:nvCxnSpPr>
          <p:cNvPr id="215" name="Google Shape;215;p17"/>
          <p:cNvCxnSpPr>
            <a:stCxn id="216" idx="6"/>
          </p:cNvCxnSpPr>
          <p:nvPr/>
        </p:nvCxnSpPr>
        <p:spPr>
          <a:xfrm flipH="1" rot="10800000">
            <a:off x="4428975" y="2721513"/>
            <a:ext cx="879600" cy="4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7"/>
          <p:cNvCxnSpPr>
            <a:stCxn id="218" idx="6"/>
          </p:cNvCxnSpPr>
          <p:nvPr/>
        </p:nvCxnSpPr>
        <p:spPr>
          <a:xfrm flipH="1" rot="10800000">
            <a:off x="4428975" y="3453563"/>
            <a:ext cx="720000" cy="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17"/>
          <p:cNvSpPr/>
          <p:nvPr/>
        </p:nvSpPr>
        <p:spPr>
          <a:xfrm>
            <a:off x="5292000" y="2085625"/>
            <a:ext cx="1366800" cy="97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5292000" y="3195538"/>
            <a:ext cx="1366800" cy="97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5903075" y="2539238"/>
            <a:ext cx="288900" cy="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5903075" y="2455063"/>
            <a:ext cx="288900" cy="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5641050" y="2378776"/>
            <a:ext cx="668700" cy="50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300250" y="2092525"/>
            <a:ext cx="1350300" cy="1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5300250" y="3195550"/>
            <a:ext cx="1350300" cy="1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5641050" y="2353200"/>
            <a:ext cx="378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성명:</a:t>
            </a:r>
            <a:endParaRPr sz="500"/>
          </a:p>
        </p:txBody>
      </p:sp>
      <p:sp>
        <p:nvSpPr>
          <p:cNvPr id="227" name="Google Shape;227;p17"/>
          <p:cNvSpPr txBox="1"/>
          <p:nvPr/>
        </p:nvSpPr>
        <p:spPr>
          <a:xfrm>
            <a:off x="5641050" y="2440975"/>
            <a:ext cx="378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나이:</a:t>
            </a:r>
            <a:endParaRPr sz="500"/>
          </a:p>
        </p:txBody>
      </p:sp>
      <p:sp>
        <p:nvSpPr>
          <p:cNvPr id="228" name="Google Shape;228;p17"/>
          <p:cNvSpPr/>
          <p:nvPr/>
        </p:nvSpPr>
        <p:spPr>
          <a:xfrm>
            <a:off x="5961963" y="3667100"/>
            <a:ext cx="288900" cy="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5961963" y="3582925"/>
            <a:ext cx="288900" cy="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5699938" y="3481063"/>
            <a:ext cx="378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성명:</a:t>
            </a:r>
            <a:endParaRPr sz="500"/>
          </a:p>
        </p:txBody>
      </p:sp>
      <p:sp>
        <p:nvSpPr>
          <p:cNvPr id="231" name="Google Shape;231;p17"/>
          <p:cNvSpPr txBox="1"/>
          <p:nvPr/>
        </p:nvSpPr>
        <p:spPr>
          <a:xfrm>
            <a:off x="5641050" y="3568825"/>
            <a:ext cx="43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아이디</a:t>
            </a:r>
            <a:r>
              <a:rPr lang="ko" sz="500"/>
              <a:t>:</a:t>
            </a:r>
            <a:endParaRPr sz="500"/>
          </a:p>
        </p:txBody>
      </p:sp>
      <p:sp>
        <p:nvSpPr>
          <p:cNvPr id="232" name="Google Shape;232;p17"/>
          <p:cNvSpPr/>
          <p:nvPr/>
        </p:nvSpPr>
        <p:spPr>
          <a:xfrm>
            <a:off x="5641050" y="3476650"/>
            <a:ext cx="668700" cy="41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5649300" y="3941275"/>
            <a:ext cx="652200" cy="1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비밀번호 찾기</a:t>
            </a:r>
            <a:endParaRPr sz="400"/>
          </a:p>
        </p:txBody>
      </p:sp>
      <p:sp>
        <p:nvSpPr>
          <p:cNvPr id="234" name="Google Shape;234;p17"/>
          <p:cNvSpPr/>
          <p:nvPr/>
        </p:nvSpPr>
        <p:spPr>
          <a:xfrm>
            <a:off x="5903075" y="2656650"/>
            <a:ext cx="288900" cy="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5903075" y="2756388"/>
            <a:ext cx="288900" cy="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17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{294E02F2-24BE-42E7-BF01-8E134FCFE050}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로그인화면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메인화면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분석개요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보도자료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분석자료 페이지 이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거래액 예측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추천 카테고리 페이지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</a:t>
                      </a:r>
                      <a:r>
                        <a:rPr lang="ko" sz="1000"/>
                        <a:t>화면으로</a:t>
                      </a:r>
                      <a:r>
                        <a:rPr lang="ko" sz="1000"/>
                        <a:t>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회원가입 화면으로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아이디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찾기화면으로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비밀번호 찾기화면으로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고객센터 화면으로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7" name="Google Shape;237;p17"/>
          <p:cNvSpPr txBox="1"/>
          <p:nvPr/>
        </p:nvSpPr>
        <p:spPr>
          <a:xfrm>
            <a:off x="2491625" y="1433300"/>
            <a:ext cx="17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2491624" y="3687313"/>
            <a:ext cx="1783500" cy="2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비밀번호 찾기</a:t>
            </a:r>
            <a:endParaRPr sz="1300"/>
          </a:p>
        </p:txBody>
      </p:sp>
      <p:sp>
        <p:nvSpPr>
          <p:cNvPr id="216" name="Google Shape;216;p17"/>
          <p:cNvSpPr/>
          <p:nvPr/>
        </p:nvSpPr>
        <p:spPr>
          <a:xfrm>
            <a:off x="4050075" y="3072813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4050075" y="3380063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4050075" y="3722375"/>
            <a:ext cx="603600" cy="2652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4372675" y="89078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거래액 </a:t>
            </a:r>
            <a:r>
              <a:rPr lang="ko">
                <a:solidFill>
                  <a:schemeClr val="dk1"/>
                </a:solidFill>
              </a:rPr>
              <a:t>예측</a:t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5374850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4026675" y="11833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1246425" y="118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256132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5791350" y="8908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추천카테고리</a:t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685347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  <p:pic>
        <p:nvPicPr>
          <p:cNvPr id="247" name="Google Shape;2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162850"/>
            <a:ext cx="1354499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7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2442400" y="4869300"/>
            <a:ext cx="2129700" cy="19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설립연도 및 copyright</a:t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16660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분석개요</a:t>
            </a:r>
            <a:endParaRPr b="1"/>
          </a:p>
        </p:txBody>
      </p:sp>
      <p:sp>
        <p:nvSpPr>
          <p:cNvPr id="257" name="Google Shape;257;p18"/>
          <p:cNvSpPr/>
          <p:nvPr/>
        </p:nvSpPr>
        <p:spPr>
          <a:xfrm>
            <a:off x="1568625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보도자료</a:t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297065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분석자료</a:t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4372675" y="89078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거래액 예측</a:t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5374850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4026675" y="11833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1246425" y="118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256132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5791350" y="8908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추천카테고리</a:t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685347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292863" y="1772513"/>
            <a:ext cx="3212700" cy="18735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 이유</a:t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3670363" y="1772513"/>
            <a:ext cx="3212700" cy="18735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 순서</a:t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295438" y="3832238"/>
            <a:ext cx="6587700" cy="710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 범위</a:t>
            </a:r>
            <a:endParaRPr/>
          </a:p>
        </p:txBody>
      </p:sp>
      <p:pic>
        <p:nvPicPr>
          <p:cNvPr id="269" name="Google Shape;2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162850"/>
            <a:ext cx="1354499" cy="41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0" name="Google Shape;270;p18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{294E02F2-24BE-42E7-BF01-8E134FCFE050}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로그인화면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메인화면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분석개요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보도자료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분석자료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거래액 예측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추천 카테고리 페이지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16660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분석개요</a:t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1568625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보도자료</a:t>
            </a:r>
            <a:endParaRPr b="1"/>
          </a:p>
        </p:txBody>
      </p:sp>
      <p:sp>
        <p:nvSpPr>
          <p:cNvPr id="279" name="Google Shape;279;p19"/>
          <p:cNvSpPr/>
          <p:nvPr/>
        </p:nvSpPr>
        <p:spPr>
          <a:xfrm>
            <a:off x="297065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분석자료</a:t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4372675" y="89078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거래액 예측</a:t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5374850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4026675" y="11833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1246425" y="118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256132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5791350" y="8908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추천카테고리</a:t>
            </a:r>
            <a:endParaRPr/>
          </a:p>
        </p:txBody>
      </p:sp>
      <p:pic>
        <p:nvPicPr>
          <p:cNvPr id="286" name="Google Shape;2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162850"/>
            <a:ext cx="1354499" cy="41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7" name="Google Shape;287;p19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{294E02F2-24BE-42E7-BF01-8E134FCFE050}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로그인화면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메인화면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분석개요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보도자료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분석자료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거래액 예측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추천 카테고리 페이지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해당 게시글 페이지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각 숫자에 해당하는 게시판 페이지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문의글 작성 페이지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p19"/>
          <p:cNvSpPr/>
          <p:nvPr/>
        </p:nvSpPr>
        <p:spPr>
          <a:xfrm>
            <a:off x="1004975" y="2196050"/>
            <a:ext cx="5694900" cy="21369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4438250" y="1814225"/>
            <a:ext cx="2252100" cy="2628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게시글 검색</a:t>
            </a:r>
            <a:endParaRPr sz="1300"/>
          </a:p>
        </p:txBody>
      </p:sp>
      <p:sp>
        <p:nvSpPr>
          <p:cNvPr id="290" name="Google Shape;290;p19"/>
          <p:cNvSpPr/>
          <p:nvPr/>
        </p:nvSpPr>
        <p:spPr>
          <a:xfrm>
            <a:off x="2814725" y="4063875"/>
            <a:ext cx="2075400" cy="1776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&lt;&lt; &lt;1.2.3…8.9.10 &gt; &gt;&gt;</a:t>
            </a:r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952600" y="1711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보도 자료 게시판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1984575" y="2376088"/>
            <a:ext cx="3678300" cy="26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게시글 (1)</a:t>
            </a:r>
            <a:endParaRPr sz="1300"/>
          </a:p>
        </p:txBody>
      </p:sp>
      <p:sp>
        <p:nvSpPr>
          <p:cNvPr id="293" name="Google Shape;293;p19"/>
          <p:cNvSpPr/>
          <p:nvPr/>
        </p:nvSpPr>
        <p:spPr>
          <a:xfrm>
            <a:off x="2442400" y="4869300"/>
            <a:ext cx="2129700" cy="19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설립연도 및 copyright</a:t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6474575" y="1814213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5412450" y="237608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4808025" y="4021263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685347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2442400" y="4869300"/>
            <a:ext cx="2129700" cy="19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설립연도 및 copyright</a:t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16660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분석개요</a:t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1568625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보도자료</a:t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297065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분석자료</a:t>
            </a:r>
            <a:endParaRPr b="1"/>
          </a:p>
        </p:txBody>
      </p:sp>
      <p:sp>
        <p:nvSpPr>
          <p:cNvPr id="308" name="Google Shape;308;p20"/>
          <p:cNvSpPr/>
          <p:nvPr/>
        </p:nvSpPr>
        <p:spPr>
          <a:xfrm>
            <a:off x="4372675" y="89078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거래액 예측</a:t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5374850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4026675" y="11833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1246425" y="118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256132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5791350" y="8908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추천카테고리</a:t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164025" y="1853250"/>
            <a:ext cx="3409800" cy="27804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상관 분석결과</a:t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3748354" y="1853250"/>
            <a:ext cx="3409800" cy="27804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비교 </a:t>
            </a:r>
            <a:r>
              <a:rPr lang="ko"/>
              <a:t>분석결과</a:t>
            </a:r>
            <a:endParaRPr/>
          </a:p>
        </p:txBody>
      </p:sp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162850"/>
            <a:ext cx="1354499" cy="41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7" name="Google Shape;317;p20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{294E02F2-24BE-42E7-BF01-8E134FCFE050}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로그인화면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메인화면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분석개요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보도자료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분석자료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거래액 예측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추천 카테고리 페이지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8" name="Google Shape;318;p20"/>
          <p:cNvSpPr/>
          <p:nvPr/>
        </p:nvSpPr>
        <p:spPr>
          <a:xfrm>
            <a:off x="685347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2442400" y="4869300"/>
            <a:ext cx="2129700" cy="19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설립연도 및 copyright</a:t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16660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분석개요</a:t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1568625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보도자료</a:t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2970650" y="9050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분석자료</a:t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4372675" y="89078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거래액 예측</a:t>
            </a:r>
            <a:endParaRPr b="1"/>
          </a:p>
        </p:txBody>
      </p:sp>
      <p:sp>
        <p:nvSpPr>
          <p:cNvPr id="330" name="Google Shape;330;p21"/>
          <p:cNvSpPr/>
          <p:nvPr/>
        </p:nvSpPr>
        <p:spPr>
          <a:xfrm>
            <a:off x="5374850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4026675" y="11833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1246425" y="118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256132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5791350" y="890838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추천카테고리</a:t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322850" y="1736775"/>
            <a:ext cx="6690900" cy="2872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거래액 예측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(머신러닝)</a:t>
            </a:r>
            <a:endParaRPr/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162850"/>
            <a:ext cx="1354499" cy="41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21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{294E02F2-24BE-42E7-BF01-8E134FCFE050}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로그인화면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메인화면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분석개요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보도자료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분석자료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거래액 예측 페이지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추천 카테고리 페이지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8" name="Google Shape;338;p21"/>
          <p:cNvSpPr/>
          <p:nvPr/>
        </p:nvSpPr>
        <p:spPr>
          <a:xfrm>
            <a:off x="6853475" y="11833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