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8"/>
  </p:notesMasterIdLst>
  <p:sldIdLst>
    <p:sldId id="256" r:id="rId3"/>
    <p:sldId id="257" r:id="rId4"/>
    <p:sldId id="259" r:id="rId5"/>
    <p:sldId id="266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435B4-2865-4AC2-B3F4-58C8154A8CA8}">
  <a:tblStyle styleId="{71E435B4-2865-4AC2-B3F4-58C8154A8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4560"/>
  </p:normalViewPr>
  <p:slideViewPr>
    <p:cSldViewPr snapToGrid="0">
      <p:cViewPr varScale="1">
        <p:scale>
          <a:sx n="146" d="100"/>
          <a:sy n="14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956fd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956fd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956fd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956fd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 quickly going through this slide when you do your 3-minute presentation.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956fd5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956fd5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the 3-minute presentation, this can be explained as you go through the floor plan on slide 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956fd53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956fd53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recommended spending most of the 3 minutes on this slide.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32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956fd53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956fd53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1156144"/>
            <a:ext cx="7886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│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and Content">
  <p:cSld name="Green Sid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-1" y="1"/>
            <a:ext cx="4560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582625" y="920550"/>
            <a:ext cx="3086100" cy="1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327244" y="685799"/>
            <a:ext cx="30861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2"/>
          </p:nvPr>
        </p:nvSpPr>
        <p:spPr>
          <a:xfrm>
            <a:off x="582625" y="2600500"/>
            <a:ext cx="35874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Headline">
  <p:cSld name="Green Headlin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4170032" y="4869656"/>
            <a:ext cx="497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703537" y="1066216"/>
            <a:ext cx="57369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4" y="4767263"/>
            <a:ext cx="991898" cy="1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Bullets">
  <p:cSld name="Headline + Bulle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22178" y="1483120"/>
            <a:ext cx="3522900" cy="2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rial"/>
              <a:buNone/>
              <a:defRPr sz="3000"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5016675" y="666636"/>
            <a:ext cx="348060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│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creen Photo">
  <p:cSld name="Full Screen Phot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721255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0" y="4650288"/>
            <a:ext cx="9147600" cy="4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623900" y="34219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3pPr>
            <a:lvl4pPr lvl="3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4pPr>
            <a:lvl5pPr lvl="4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5pPr>
            <a:lvl6pPr lvl="5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6pPr>
            <a:lvl7pPr lvl="6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7pPr>
            <a:lvl8pPr lvl="7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8pPr>
            <a:lvl9pPr lvl="8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D9EA0"/>
              </a:buClr>
              <a:buSzPts val="1800"/>
              <a:buNone/>
              <a:defRPr sz="1800">
                <a:solidFill>
                  <a:srgbClr val="9D9EA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Char char="│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15982" y="4767263"/>
            <a:ext cx="33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D9E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5041076"/>
            <a:ext cx="9144000" cy="1023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9BC03E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318" y="4767263"/>
            <a:ext cx="994229" cy="1933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nikovAndrey/performance-based-routing-to-office-365-over-meraki-sd-w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ctrTitle"/>
          </p:nvPr>
        </p:nvSpPr>
        <p:spPr>
          <a:xfrm>
            <a:off x="730500" y="641168"/>
            <a:ext cx="7683000" cy="172157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Proxima Nova"/>
                <a:cs typeface="Proxima Nova"/>
                <a:sym typeface="Proxima Nova"/>
              </a:rPr>
              <a:t>Performance-based routing to Microsoft Office 365 over Cisco Meraki SD-WAN.</a:t>
            </a:r>
            <a:endParaRPr b="1"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C8409-C977-0244-8EC8-77FB81A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0" y="3007357"/>
            <a:ext cx="2498582" cy="737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F1F9A3-E3A6-6347-BB90-95EB876B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26" y="2908311"/>
            <a:ext cx="2067533" cy="1162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F275C-6C57-464C-9F50-D435F251D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098" y="2598229"/>
            <a:ext cx="2333642" cy="1555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186E67-4649-2A44-AC13-6CEE1A66D0A9}"/>
              </a:ext>
            </a:extLst>
          </p:cNvPr>
          <p:cNvSpPr/>
          <p:nvPr/>
        </p:nvSpPr>
        <p:spPr>
          <a:xfrm>
            <a:off x="505097" y="1268420"/>
            <a:ext cx="2907192" cy="29957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Scenario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03FFF6-D2A3-CE43-94AE-CE7D2855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2A51F-C0D0-1F40-B2AD-D23AA325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1296-85B4-494B-81D7-5A6A041B2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A5466-6D16-7B45-82F7-2307282D6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414" y="3162675"/>
            <a:ext cx="1566274" cy="10441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DD6CCC4-475B-3645-AFF8-AC3E25AA6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1C1313-5186-D548-89B9-9B2059AC3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BA4B24E-0597-004A-9F3C-8B372A8C7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303B0-3375-F240-8D73-94686497A6C2}"/>
              </a:ext>
            </a:extLst>
          </p:cNvPr>
          <p:cNvSpPr txBox="1"/>
          <p:nvPr/>
        </p:nvSpPr>
        <p:spPr>
          <a:xfrm>
            <a:off x="512941" y="198559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Hub </a:t>
            </a:r>
          </a:p>
          <a:p>
            <a:r>
              <a:rPr lang="en-US" sz="1100" dirty="0"/>
              <a:t>(Routed mode)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FF536-5814-E14A-8C8B-7AC6D3CCF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3E9857-DFBA-E948-8D7D-6D50CAA80BAF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8B05C2-74B3-F145-A3AD-2E36AFB65205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867702-2F65-ED44-B53A-937A6D4D50FF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946CE-13E5-DA47-9142-2F2D98DD885A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537DFD-85F4-C445-AB31-6E9C9E1C182A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E7656-8035-CE43-9D29-72F34783921A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4C297E-4EE8-0B47-BD5E-4679B87E1462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257A0F97-DFEB-F949-A703-4FD1D9A00FE9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B6E066D-6306-1C4C-BAF5-FC9BA625874B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A87AB-EA21-C544-9FD0-DF887BB0D86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7F4EBF6-1E74-8B49-9B40-DDA0BA412854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285C1-6A27-8441-B35B-BCEF83731330}"/>
              </a:ext>
            </a:extLst>
          </p:cNvPr>
          <p:cNvSpPr txBox="1"/>
          <p:nvPr/>
        </p:nvSpPr>
        <p:spPr>
          <a:xfrm>
            <a:off x="6233289" y="134926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Office365 via WAN uplinks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62BDF-48F1-7049-B8DF-2A6E11A3F445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Drawbacks: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Routing is fully controlled by ISPs,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Link preference does not take into account uplink performance.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28650" y="554609"/>
            <a:ext cx="7886700" cy="60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Solution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3E449-EE6C-D04C-965F-1DC310DAD5C4}"/>
              </a:ext>
            </a:extLst>
          </p:cNvPr>
          <p:cNvSpPr/>
          <p:nvPr/>
        </p:nvSpPr>
        <p:spPr>
          <a:xfrm>
            <a:off x="505097" y="1268419"/>
            <a:ext cx="2907192" cy="33204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036B7C-5561-734C-ABBD-A4FEA7273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0606" y="1652729"/>
            <a:ext cx="1533652" cy="919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E796B-25F6-8143-9BCA-580E8A91C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45" y="2246500"/>
            <a:ext cx="493487" cy="49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43848-514F-4D4F-8FAD-085277DA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135" y="1707555"/>
            <a:ext cx="493487" cy="49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48DAD-9B27-D041-8E6C-0E139FC43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984" y="3606276"/>
            <a:ext cx="1566274" cy="10441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0CC2EAC-A5FF-1C41-93AA-659A94E8B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4242" y="2074771"/>
            <a:ext cx="1063415" cy="4189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1DB7A4-131D-D047-AB2F-27B5A6CC3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1801893"/>
            <a:ext cx="1063415" cy="41892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26EF2E-12C9-3948-A45F-F213E9E24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3414" y="2229264"/>
            <a:ext cx="1063415" cy="418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200DD-E7FC-2D45-BE27-96480C0F5199}"/>
              </a:ext>
            </a:extLst>
          </p:cNvPr>
          <p:cNvSpPr txBox="1"/>
          <p:nvPr/>
        </p:nvSpPr>
        <p:spPr>
          <a:xfrm>
            <a:off x="515135" y="2003715"/>
            <a:ext cx="1114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MX VPN Hub (Routed mode)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1979B-2DFB-BD48-BBDC-D0C291FEF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21" y="1301468"/>
            <a:ext cx="1399916" cy="3512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F91518-31DE-7544-9EA0-4504860A89E3}"/>
              </a:ext>
            </a:extLst>
          </p:cNvPr>
          <p:cNvSpPr txBox="1"/>
          <p:nvPr/>
        </p:nvSpPr>
        <p:spPr>
          <a:xfrm>
            <a:off x="5036244" y="205237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DBF011-3DBD-2944-B4B1-834ED8BC1E06}"/>
              </a:ext>
            </a:extLst>
          </p:cNvPr>
          <p:cNvCxnSpPr>
            <a:cxnSpLocks/>
          </p:cNvCxnSpPr>
          <p:nvPr/>
        </p:nvCxnSpPr>
        <p:spPr>
          <a:xfrm flipV="1">
            <a:off x="2766829" y="1825523"/>
            <a:ext cx="438487" cy="8872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020683-44BA-ED49-A8E7-545D4AED7F26}"/>
              </a:ext>
            </a:extLst>
          </p:cNvPr>
          <p:cNvCxnSpPr>
            <a:cxnSpLocks/>
          </p:cNvCxnSpPr>
          <p:nvPr/>
        </p:nvCxnSpPr>
        <p:spPr>
          <a:xfrm>
            <a:off x="2766829" y="2500925"/>
            <a:ext cx="438487" cy="11773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268D31-42EE-8E46-9A97-3FBC5CDE6F8F}"/>
              </a:ext>
            </a:extLst>
          </p:cNvPr>
          <p:cNvCxnSpPr>
            <a:cxnSpLocks/>
          </p:cNvCxnSpPr>
          <p:nvPr/>
        </p:nvCxnSpPr>
        <p:spPr>
          <a:xfrm>
            <a:off x="3588774" y="1801893"/>
            <a:ext cx="1304413" cy="1481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49B2D5-228B-DD49-A201-7FC36459C488}"/>
              </a:ext>
            </a:extLst>
          </p:cNvPr>
          <p:cNvCxnSpPr>
            <a:cxnSpLocks/>
          </p:cNvCxnSpPr>
          <p:nvPr/>
        </p:nvCxnSpPr>
        <p:spPr>
          <a:xfrm flipV="1">
            <a:off x="3611716" y="2500926"/>
            <a:ext cx="1084826" cy="11773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C7309-AACA-9241-BA35-44F43973FA9C}"/>
              </a:ext>
            </a:extLst>
          </p:cNvPr>
          <p:cNvCxnSpPr>
            <a:cxnSpLocks/>
          </p:cNvCxnSpPr>
          <p:nvPr/>
        </p:nvCxnSpPr>
        <p:spPr>
          <a:xfrm>
            <a:off x="6038386" y="2058043"/>
            <a:ext cx="1053269" cy="9807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32CBD-9926-7D42-885A-D626600D99A9}"/>
              </a:ext>
            </a:extLst>
          </p:cNvPr>
          <p:cNvCxnSpPr>
            <a:cxnSpLocks/>
          </p:cNvCxnSpPr>
          <p:nvPr/>
        </p:nvCxnSpPr>
        <p:spPr>
          <a:xfrm flipV="1">
            <a:off x="6032810" y="2426696"/>
            <a:ext cx="1061432" cy="66996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3D8F43B1-0227-9B49-AB0E-A265F9E8DE5D}"/>
              </a:ext>
            </a:extLst>
          </p:cNvPr>
          <p:cNvSpPr/>
          <p:nvPr/>
        </p:nvSpPr>
        <p:spPr>
          <a:xfrm>
            <a:off x="2768837" y="1939510"/>
            <a:ext cx="4341264" cy="290942"/>
          </a:xfrm>
          <a:custGeom>
            <a:avLst/>
            <a:gdLst>
              <a:gd name="connsiteX0" fmla="*/ 0 w 4341264"/>
              <a:gd name="connsiteY0" fmla="*/ 111481 h 290942"/>
              <a:gd name="connsiteX1" fmla="*/ 623843 w 4341264"/>
              <a:gd name="connsiteY1" fmla="*/ 385 h 290942"/>
              <a:gd name="connsiteX2" fmla="*/ 2452643 w 4341264"/>
              <a:gd name="connsiteY2" fmla="*/ 145664 h 290942"/>
              <a:gd name="connsiteX3" fmla="*/ 4341264 w 4341264"/>
              <a:gd name="connsiteY3" fmla="*/ 290942 h 29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4" h="290942">
                <a:moveTo>
                  <a:pt x="0" y="111481"/>
                </a:moveTo>
                <a:cubicBezTo>
                  <a:pt x="107534" y="53084"/>
                  <a:pt x="215069" y="-5312"/>
                  <a:pt x="623843" y="385"/>
                </a:cubicBezTo>
                <a:cubicBezTo>
                  <a:pt x="1032617" y="6082"/>
                  <a:pt x="2452643" y="145664"/>
                  <a:pt x="2452643" y="145664"/>
                </a:cubicBezTo>
                <a:lnTo>
                  <a:pt x="4341264" y="290942"/>
                </a:ln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D5417B4-E25E-8F4E-A476-8E5F3B535656}"/>
              </a:ext>
            </a:extLst>
          </p:cNvPr>
          <p:cNvSpPr/>
          <p:nvPr/>
        </p:nvSpPr>
        <p:spPr>
          <a:xfrm>
            <a:off x="2760292" y="2330094"/>
            <a:ext cx="4341263" cy="156753"/>
          </a:xfrm>
          <a:custGeom>
            <a:avLst/>
            <a:gdLst>
              <a:gd name="connsiteX0" fmla="*/ 0 w 4341263"/>
              <a:gd name="connsiteY0" fmla="*/ 19999 h 156753"/>
              <a:gd name="connsiteX1" fmla="*/ 640934 w 4341263"/>
              <a:gd name="connsiteY1" fmla="*/ 156732 h 156753"/>
              <a:gd name="connsiteX2" fmla="*/ 2555192 w 4341263"/>
              <a:gd name="connsiteY2" fmla="*/ 11454 h 156753"/>
              <a:gd name="connsiteX3" fmla="*/ 4341263 w 4341263"/>
              <a:gd name="connsiteY3" fmla="*/ 19999 h 15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263" h="156753">
                <a:moveTo>
                  <a:pt x="0" y="19999"/>
                </a:moveTo>
                <a:cubicBezTo>
                  <a:pt x="107534" y="89077"/>
                  <a:pt x="215069" y="158156"/>
                  <a:pt x="640934" y="156732"/>
                </a:cubicBezTo>
                <a:cubicBezTo>
                  <a:pt x="1066799" y="155308"/>
                  <a:pt x="1938471" y="34243"/>
                  <a:pt x="2555192" y="11454"/>
                </a:cubicBezTo>
                <a:cubicBezTo>
                  <a:pt x="3171914" y="-11335"/>
                  <a:pt x="3756588" y="4332"/>
                  <a:pt x="4341263" y="19999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EDC6E-0397-544E-B248-8C551410DD8B}"/>
              </a:ext>
            </a:extLst>
          </p:cNvPr>
          <p:cNvSpPr txBox="1"/>
          <p:nvPr/>
        </p:nvSpPr>
        <p:spPr>
          <a:xfrm>
            <a:off x="7079675" y="255080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MX VPN Branch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4EF2DCD-6B7E-4F48-B3F0-B48A6E797DB8}"/>
              </a:ext>
            </a:extLst>
          </p:cNvPr>
          <p:cNvSpPr/>
          <p:nvPr/>
        </p:nvSpPr>
        <p:spPr>
          <a:xfrm flipH="1">
            <a:off x="6108593" y="1551724"/>
            <a:ext cx="2058577" cy="327255"/>
          </a:xfrm>
          <a:prstGeom prst="rightArrow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115;p25">
            <a:extLst>
              <a:ext uri="{FF2B5EF4-FFF2-40B4-BE49-F238E27FC236}">
                <a16:creationId xmlns:a16="http://schemas.microsoft.com/office/drawing/2014/main" id="{A5AE44BF-AF72-E842-B79C-3866D141C506}"/>
              </a:ext>
            </a:extLst>
          </p:cNvPr>
          <p:cNvSpPr txBox="1">
            <a:spLocks/>
          </p:cNvSpPr>
          <p:nvPr/>
        </p:nvSpPr>
        <p:spPr>
          <a:xfrm>
            <a:off x="6204060" y="1359910"/>
            <a:ext cx="2311290" cy="2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100" dirty="0">
                <a:latin typeface="+mj-lt"/>
                <a:ea typeface="Proxima Nova"/>
                <a:cs typeface="Proxima Nova"/>
                <a:sym typeface="Proxima Nova"/>
              </a:rPr>
              <a:t>To Office 365 via Meraki Auto VPN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AA7A6-6D72-0842-8C6E-8803CF68EDF4}"/>
              </a:ext>
            </a:extLst>
          </p:cNvPr>
          <p:cNvSpPr txBox="1"/>
          <p:nvPr/>
        </p:nvSpPr>
        <p:spPr>
          <a:xfrm>
            <a:off x="4066930" y="3684766"/>
            <a:ext cx="433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Configuration: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Option 1: Send all Internet traffic to the Hub (exit hub),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Option 2: Manually advertise all Office 365 routes to all peers.</a:t>
            </a:r>
          </a:p>
          <a:p>
            <a:endParaRPr lang="en-US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DBD5DD-3739-8043-AA60-F8917DD2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228" y="3005233"/>
            <a:ext cx="493487" cy="49348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1D0676-9643-B846-B20C-7387D2BD9DD5}"/>
              </a:ext>
            </a:extLst>
          </p:cNvPr>
          <p:cNvCxnSpPr>
            <a:cxnSpLocks/>
          </p:cNvCxnSpPr>
          <p:nvPr/>
        </p:nvCxnSpPr>
        <p:spPr>
          <a:xfrm>
            <a:off x="2213971" y="2618658"/>
            <a:ext cx="0" cy="40535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879830-A915-CC4D-8ECA-2621D478BEA1}"/>
              </a:ext>
            </a:extLst>
          </p:cNvPr>
          <p:cNvCxnSpPr>
            <a:cxnSpLocks/>
          </p:cNvCxnSpPr>
          <p:nvPr/>
        </p:nvCxnSpPr>
        <p:spPr>
          <a:xfrm>
            <a:off x="2211610" y="3498720"/>
            <a:ext cx="0" cy="34980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25">
            <a:extLst>
              <a:ext uri="{FF2B5EF4-FFF2-40B4-BE49-F238E27FC236}">
                <a16:creationId xmlns:a16="http://schemas.microsoft.com/office/drawing/2014/main" id="{C2DE1D4C-021E-7E4D-B828-CC53299DF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953" y="576950"/>
            <a:ext cx="2175376" cy="4791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Proxima Nova"/>
                <a:cs typeface="Proxima Nova"/>
                <a:sym typeface="Proxima Nova"/>
              </a:rPr>
              <a:t>Automation</a:t>
            </a:r>
            <a:endParaRPr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9A775-5F8D-8446-B005-849CEBA7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9" y="1306458"/>
            <a:ext cx="1098332" cy="73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25B30-6021-1B40-8020-DB12A51C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53" y="1692981"/>
            <a:ext cx="391843" cy="2585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43C82D-8E7B-BD4A-A33D-E7B5BEC3E1BF}"/>
              </a:ext>
            </a:extLst>
          </p:cNvPr>
          <p:cNvSpPr txBox="1"/>
          <p:nvPr/>
        </p:nvSpPr>
        <p:spPr>
          <a:xfrm>
            <a:off x="5468216" y="97419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Static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FF6C-A73F-754D-BB26-0E73C42BE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19" y="1545442"/>
            <a:ext cx="143477" cy="143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BCC854-955B-6347-886F-47D7A5B90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887" y="1318178"/>
            <a:ext cx="300171" cy="299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1960E-05CC-6649-BB0A-B6A3AB6014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450"/>
          <a:stretch/>
        </p:blipFill>
        <p:spPr>
          <a:xfrm>
            <a:off x="5416213" y="1279741"/>
            <a:ext cx="3197152" cy="1405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B27DA4-95DA-8647-90E9-7280E1DE0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213" y="3100404"/>
            <a:ext cx="2154193" cy="13613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473541-2E85-B24C-AF1F-27B43DFCB442}"/>
              </a:ext>
            </a:extLst>
          </p:cNvPr>
          <p:cNvSpPr txBox="1"/>
          <p:nvPr/>
        </p:nvSpPr>
        <p:spPr>
          <a:xfrm>
            <a:off x="5378098" y="2838794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Site-to-Site VPN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19CE2-3219-6246-ABB6-2C7BFFC13621}"/>
              </a:ext>
            </a:extLst>
          </p:cNvPr>
          <p:cNvSpPr/>
          <p:nvPr/>
        </p:nvSpPr>
        <p:spPr>
          <a:xfrm>
            <a:off x="735519" y="2725024"/>
            <a:ext cx="1510509" cy="140507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office_365_subnets = [</a:t>
            </a:r>
          </a:p>
          <a:p>
            <a:r>
              <a:rPr lang="en-US" sz="700" dirty="0">
                <a:solidFill>
                  <a:srgbClr val="00B0F0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'104.47.0.0/17',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085FB-FEBE-2F4A-86AC-8766798B2805}"/>
              </a:ext>
            </a:extLst>
          </p:cNvPr>
          <p:cNvSpPr/>
          <p:nvPr/>
        </p:nvSpPr>
        <p:spPr>
          <a:xfrm>
            <a:off x="2926197" y="2733375"/>
            <a:ext cx="1506094" cy="140507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current_mx_subnets = [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'13.71.127.197/32',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'40.107.0.0/16',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'13.106.4.128/25',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'13.73.1.120/32',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'13.107.18.10/31',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'13.72.245.115/32',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'40.90.218.198/32',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'52.238.78.88/32',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700" dirty="0">
                <a:solidFill>
                  <a:srgbClr val="FF0000"/>
                </a:solidFill>
                <a:latin typeface="Courier" pitchFamily="2" charset="0"/>
              </a:rPr>
              <a:t>'7.7.7.0/17',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  '13.91.91.243/32'</a:t>
            </a:r>
          </a:p>
          <a:p>
            <a:r>
              <a:rPr lang="en-US" sz="700" dirty="0">
                <a:solidFill>
                  <a:schemeClr val="bg1"/>
                </a:solidFill>
                <a:latin typeface="Courier" pitchFamily="2" charset="0"/>
              </a:rPr>
              <a:t>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02BD55-2864-FC43-ACD4-D60D06417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466" y="3248860"/>
            <a:ext cx="357405" cy="3574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6AA9B8-3AF0-A04D-9516-48EC53C193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590" y="1563472"/>
            <a:ext cx="683051" cy="4553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1CB65-633C-AE40-98E1-19673E5CCCC4}"/>
              </a:ext>
            </a:extLst>
          </p:cNvPr>
          <p:cNvCxnSpPr>
            <a:cxnSpLocks/>
          </p:cNvCxnSpPr>
          <p:nvPr/>
        </p:nvCxnSpPr>
        <p:spPr>
          <a:xfrm flipH="1">
            <a:off x="1770641" y="1601050"/>
            <a:ext cx="56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884F49-6046-C348-A948-B91D2F58FF1E}"/>
              </a:ext>
            </a:extLst>
          </p:cNvPr>
          <p:cNvCxnSpPr>
            <a:cxnSpLocks/>
          </p:cNvCxnSpPr>
          <p:nvPr/>
        </p:nvCxnSpPr>
        <p:spPr>
          <a:xfrm flipV="1">
            <a:off x="1770641" y="1795133"/>
            <a:ext cx="566279" cy="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94F5E7-D594-E64B-9BEB-88A051569744}"/>
              </a:ext>
            </a:extLst>
          </p:cNvPr>
          <p:cNvCxnSpPr>
            <a:cxnSpLocks/>
          </p:cNvCxnSpPr>
          <p:nvPr/>
        </p:nvCxnSpPr>
        <p:spPr>
          <a:xfrm flipH="1">
            <a:off x="3037721" y="1487151"/>
            <a:ext cx="128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12681B-2D39-E848-980A-78E2B2A1637A}"/>
              </a:ext>
            </a:extLst>
          </p:cNvPr>
          <p:cNvCxnSpPr>
            <a:cxnSpLocks/>
          </p:cNvCxnSpPr>
          <p:nvPr/>
        </p:nvCxnSpPr>
        <p:spPr>
          <a:xfrm>
            <a:off x="3061206" y="1669934"/>
            <a:ext cx="1256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901A8-BAA9-0C4E-9191-1A0B245C05DE}"/>
              </a:ext>
            </a:extLst>
          </p:cNvPr>
          <p:cNvCxnSpPr>
            <a:cxnSpLocks/>
          </p:cNvCxnSpPr>
          <p:nvPr/>
        </p:nvCxnSpPr>
        <p:spPr>
          <a:xfrm>
            <a:off x="3061206" y="1306458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DEAD9F-92F2-394D-90F6-83D3DE6ABF94}"/>
              </a:ext>
            </a:extLst>
          </p:cNvPr>
          <p:cNvCxnSpPr>
            <a:cxnSpLocks/>
          </p:cNvCxnSpPr>
          <p:nvPr/>
        </p:nvCxnSpPr>
        <p:spPr>
          <a:xfrm>
            <a:off x="3061206" y="20515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9760C-AC48-E74A-B019-0DB051AA28C2}"/>
              </a:ext>
            </a:extLst>
          </p:cNvPr>
          <p:cNvCxnSpPr>
            <a:cxnSpLocks/>
          </p:cNvCxnSpPr>
          <p:nvPr/>
        </p:nvCxnSpPr>
        <p:spPr>
          <a:xfrm>
            <a:off x="3061206" y="1873725"/>
            <a:ext cx="125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693C3580-84CD-DD40-9B7E-D047360172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7794" y="1409090"/>
            <a:ext cx="888321" cy="4935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F9E971-EE66-6449-9E27-D9BB78A1C1A3}"/>
              </a:ext>
            </a:extLst>
          </p:cNvPr>
          <p:cNvSpPr txBox="1"/>
          <p:nvPr/>
        </p:nvSpPr>
        <p:spPr>
          <a:xfrm>
            <a:off x="3401155" y="110639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7D2271-B594-EC40-B52C-B2C7FC20AF5B}"/>
              </a:ext>
            </a:extLst>
          </p:cNvPr>
          <p:cNvSpPr txBox="1"/>
          <p:nvPr/>
        </p:nvSpPr>
        <p:spPr>
          <a:xfrm>
            <a:off x="3401155" y="1288973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A95FE-100E-4C49-B350-0CFB290801DD}"/>
              </a:ext>
            </a:extLst>
          </p:cNvPr>
          <p:cNvSpPr txBox="1"/>
          <p:nvPr/>
        </p:nvSpPr>
        <p:spPr>
          <a:xfrm>
            <a:off x="1829245" y="1622542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E6FC4-E117-EF41-9B2A-879D87DA84DA}"/>
              </a:ext>
            </a:extLst>
          </p:cNvPr>
          <p:cNvSpPr txBox="1"/>
          <p:nvPr/>
        </p:nvSpPr>
        <p:spPr>
          <a:xfrm>
            <a:off x="1825322" y="139322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824601-BB25-6149-94E2-7598F8E1AA46}"/>
              </a:ext>
            </a:extLst>
          </p:cNvPr>
          <p:cNvSpPr txBox="1"/>
          <p:nvPr/>
        </p:nvSpPr>
        <p:spPr>
          <a:xfrm>
            <a:off x="3407567" y="16865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290A8-DCCD-E54C-BC19-D019FC22203C}"/>
              </a:ext>
            </a:extLst>
          </p:cNvPr>
          <p:cNvSpPr txBox="1"/>
          <p:nvPr/>
        </p:nvSpPr>
        <p:spPr>
          <a:xfrm>
            <a:off x="3362682" y="187289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E697B5-BA4A-974D-8F87-DA18646890DB}"/>
              </a:ext>
            </a:extLst>
          </p:cNvPr>
          <p:cNvSpPr txBox="1"/>
          <p:nvPr/>
        </p:nvSpPr>
        <p:spPr>
          <a:xfrm>
            <a:off x="3314443" y="147945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DELETE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8A415-83BD-5641-98CF-6F52BA03712A}"/>
              </a:ext>
            </a:extLst>
          </p:cNvPr>
          <p:cNvSpPr txBox="1"/>
          <p:nvPr/>
        </p:nvSpPr>
        <p:spPr>
          <a:xfrm>
            <a:off x="4351423" y="1902602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Cisco Meraki </a:t>
            </a:r>
          </a:p>
          <a:p>
            <a:pPr algn="ctr"/>
            <a:r>
              <a:rPr lang="en-US" sz="1100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3561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3" grpId="0" animBg="1"/>
      <p:bldP spid="28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;p27">
            <a:extLst>
              <a:ext uri="{FF2B5EF4-FFF2-40B4-BE49-F238E27FC236}">
                <a16:creationId xmlns:a16="http://schemas.microsoft.com/office/drawing/2014/main" id="{39C9B269-1449-3340-B250-78C026C6FAF8}"/>
              </a:ext>
            </a:extLst>
          </p:cNvPr>
          <p:cNvSpPr txBox="1">
            <a:spLocks/>
          </p:cNvSpPr>
          <p:nvPr/>
        </p:nvSpPr>
        <p:spPr>
          <a:xfrm>
            <a:off x="3320655" y="1863634"/>
            <a:ext cx="2502690" cy="89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b="1" i="1">
                <a:latin typeface="+mj-lt"/>
                <a:ea typeface="Proxima Nova"/>
                <a:cs typeface="Proxima Nova"/>
                <a:sym typeface="Proxima Nova"/>
              </a:rPr>
              <a:t>Thank you!</a:t>
            </a:r>
            <a:endParaRPr lang="en-AU" b="1" i="1" dirty="0"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F27C-8F67-B342-BEAB-4A3CD25C6A97}"/>
              </a:ext>
            </a:extLst>
          </p:cNvPr>
          <p:cNvSpPr txBox="1"/>
          <p:nvPr/>
        </p:nvSpPr>
        <p:spPr>
          <a:xfrm>
            <a:off x="1027611" y="3492137"/>
            <a:ext cx="7929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https://github.com/SalnikovAndrey/performance-based-routing-to-office-365-over-meraki-sd-wan</a:t>
            </a:r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bg1"/>
                </a:solidFill>
              </a:rPr>
              <a:t>Email: asalniko@cisco.com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D6B52-B351-8948-8C03-832BD03A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5" y="3492137"/>
            <a:ext cx="341826" cy="308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sco Meraki Official">
  <a:themeElements>
    <a:clrScheme name="Meraki Corporate">
      <a:dk1>
        <a:srgbClr val="646669"/>
      </a:dk1>
      <a:lt1>
        <a:srgbClr val="FFFFFF"/>
      </a:lt1>
      <a:dk2>
        <a:srgbClr val="464340"/>
      </a:dk2>
      <a:lt2>
        <a:srgbClr val="FFFFFF"/>
      </a:lt2>
      <a:accent1>
        <a:srgbClr val="67B346"/>
      </a:accent1>
      <a:accent2>
        <a:srgbClr val="6177E2"/>
      </a:accent2>
      <a:accent3>
        <a:srgbClr val="646669"/>
      </a:accent3>
      <a:accent4>
        <a:srgbClr val="FECD08"/>
      </a:accent4>
      <a:accent5>
        <a:srgbClr val="5B9BD5"/>
      </a:accent5>
      <a:accent6>
        <a:srgbClr val="67B34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251</Words>
  <Application>Microsoft Macintosh PowerPoint</Application>
  <PresentationFormat>On-screen Show (16:9)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</vt:lpstr>
      <vt:lpstr>Simple Light</vt:lpstr>
      <vt:lpstr>Cisco Meraki Official</vt:lpstr>
      <vt:lpstr>Performance-based routing to Microsoft Office 365 over Cisco Meraki SD-WAN.</vt:lpstr>
      <vt:lpstr>Scenario</vt:lpstr>
      <vt:lpstr>Solution</vt:lpstr>
      <vt:lpstr>Automation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 Camera Placement Proposal</dc:title>
  <cp:lastModifiedBy>Andrey Salnikov (asalniko)</cp:lastModifiedBy>
  <cp:revision>38</cp:revision>
  <dcterms:modified xsi:type="dcterms:W3CDTF">2020-06-01T01:18:35Z</dcterms:modified>
</cp:coreProperties>
</file>