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Barlow Light" charset="1" panose="00000400000000000000"/>
      <p:regular r:id="rId14"/>
    </p:embeddedFont>
    <p:embeddedFont>
      <p:font typeface="Barlow Light Bold" charset="1" panose="00000500000000000000"/>
      <p:regular r:id="rId15"/>
    </p:embeddedFont>
    <p:embeddedFont>
      <p:font typeface="Barlow Light Italics" charset="1" panose="00000400000000000000"/>
      <p:regular r:id="rId16"/>
    </p:embeddedFont>
    <p:embeddedFont>
      <p:font typeface="Barlow Light Bold Italics" charset="1" panose="00000500000000000000"/>
      <p:regular r:id="rId17"/>
    </p:embeddedFont>
    <p:embeddedFont>
      <p:font typeface="Barlow Bold" charset="1" panose="00000800000000000000"/>
      <p:regular r:id="rId18"/>
    </p:embeddedFont>
    <p:embeddedFont>
      <p:font typeface="Barlow Bold Bold" charset="1" panose="00000900000000000000"/>
      <p:regular r:id="rId19"/>
    </p:embeddedFont>
    <p:embeddedFont>
      <p:font typeface="Barlow Bold Italics" charset="1" panose="00000800000000000000"/>
      <p:regular r:id="rId20"/>
    </p:embeddedFont>
    <p:embeddedFont>
      <p:font typeface="Barlow Bold Bold Italics" charset="1" panose="00000900000000000000"/>
      <p:regular r:id="rId21"/>
    </p:embeddedFont>
    <p:embeddedFont>
      <p:font typeface="Barlow Medium" charset="1" panose="00000600000000000000"/>
      <p:regular r:id="rId22"/>
    </p:embeddedFont>
    <p:embeddedFont>
      <p:font typeface="Barlow Medium Bold" charset="1" panose="00000700000000000000"/>
      <p:regular r:id="rId23"/>
    </p:embeddedFont>
    <p:embeddedFont>
      <p:font typeface="Barlow Medium Italics" charset="1" panose="00000600000000000000"/>
      <p:regular r:id="rId24"/>
    </p:embeddedFont>
    <p:embeddedFont>
      <p:font typeface="Barlow Medium Bold Italics" charset="1" panose="000007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30.png" Type="http://schemas.openxmlformats.org/officeDocument/2006/relationships/image"/><Relationship Id="rId17" Target="../media/image12.png" Type="http://schemas.openxmlformats.org/officeDocument/2006/relationships/image"/><Relationship Id="rId18" Target="../media/image13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140438">
            <a:off x="5643589" y="1798610"/>
            <a:ext cx="15424031" cy="797711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2927744"/>
            <a:ext cx="8418779" cy="4431511"/>
            <a:chOff x="0" y="0"/>
            <a:chExt cx="11225038" cy="590868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09550"/>
              <a:ext cx="11225038" cy="2228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2000">
                  <a:solidFill>
                    <a:srgbClr val="141414"/>
                  </a:solidFill>
                  <a:latin typeface="Barlow Bold Bold"/>
                </a:rPr>
                <a:t>3AM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25785"/>
              <a:ext cx="11225038" cy="2982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3CDA7D"/>
                  </a:solidFill>
                  <a:latin typeface="Barlow Medium Bold"/>
                </a:rPr>
                <a:t>ALEKSANDAR BUTULIJA</a:t>
              </a:r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3CDA7D"/>
                  </a:solidFill>
                  <a:latin typeface="Barlow Medium Bold"/>
                </a:rPr>
                <a:t>ALEKSANDAR JOVANOVIĆ</a:t>
              </a:r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3CDA7D"/>
                  </a:solidFill>
                  <a:latin typeface="Barlow Medium Bold"/>
                </a:rPr>
                <a:t>ANDREJ TRIPKOVIĆ</a:t>
              </a:r>
            </a:p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CDA7D"/>
                  </a:solidFill>
                  <a:latin typeface="Barlow Medium Bold"/>
                </a:rPr>
                <a:t>MIHAILO MATOVIĆ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00308" y="1028700"/>
            <a:ext cx="2399768" cy="927673"/>
            <a:chOff x="0" y="0"/>
            <a:chExt cx="3199690" cy="123689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199690" cy="1236897"/>
              <a:chOff x="0" y="0"/>
              <a:chExt cx="4951399" cy="191405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4951399" cy="1914051"/>
              </a:xfrm>
              <a:custGeom>
                <a:avLst/>
                <a:gdLst/>
                <a:ahLst/>
                <a:cxnLst/>
                <a:rect r="r" b="b" t="t" l="l"/>
                <a:pathLst>
                  <a:path h="1914051" w="4951399">
                    <a:moveTo>
                      <a:pt x="4826939" y="1914051"/>
                    </a:moveTo>
                    <a:lnTo>
                      <a:pt x="124460" y="1914051"/>
                    </a:lnTo>
                    <a:cubicBezTo>
                      <a:pt x="55880" y="1914051"/>
                      <a:pt x="0" y="1858171"/>
                      <a:pt x="0" y="178959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26939" y="0"/>
                    </a:lnTo>
                    <a:cubicBezTo>
                      <a:pt x="4895519" y="0"/>
                      <a:pt x="4951399" y="55880"/>
                      <a:pt x="4951399" y="124460"/>
                    </a:cubicBezTo>
                    <a:lnTo>
                      <a:pt x="4951399" y="1789591"/>
                    </a:lnTo>
                    <a:cubicBezTo>
                      <a:pt x="4951399" y="1858171"/>
                      <a:pt x="4895519" y="1914051"/>
                      <a:pt x="4826939" y="1914051"/>
                    </a:cubicBezTo>
                    <a:close/>
                  </a:path>
                </a:pathLst>
              </a:custGeom>
              <a:solidFill>
                <a:srgbClr val="3CDA7D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73363" y="301727"/>
              <a:ext cx="2452965" cy="700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3"/>
                </a:lnSpc>
              </a:pPr>
              <a:r>
                <a:rPr lang="en-US" sz="3773" spc="188">
                  <a:solidFill>
                    <a:srgbClr val="FFFFFF"/>
                  </a:solidFill>
                  <a:latin typeface="Barlow Bold Bold"/>
                </a:rPr>
                <a:t>HZS 4.0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50374" y="3122640"/>
            <a:ext cx="2351975" cy="217664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6196" y="7198347"/>
            <a:ext cx="1538364" cy="16721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396764" y="7052098"/>
            <a:ext cx="3768246" cy="19783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72597" y="7412282"/>
            <a:ext cx="3794177" cy="14624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6725926" y="7412282"/>
            <a:ext cx="4095540" cy="145391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4353" y="3335482"/>
            <a:ext cx="1282049" cy="180801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63119" y="3335482"/>
            <a:ext cx="1282049" cy="18080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44323" y="3453528"/>
            <a:ext cx="1571926" cy="157192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8751241" y="3229061"/>
            <a:ext cx="2070225" cy="207022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44353" y="520011"/>
            <a:ext cx="14988122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TEHNOLOGIJE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49324" y="9813587"/>
            <a:ext cx="3895004" cy="3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44353" y="2279966"/>
            <a:ext cx="14988122" cy="90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00"/>
              </a:lnSpc>
              <a:spcBef>
                <a:spcPct val="0"/>
              </a:spcBef>
            </a:pPr>
            <a:r>
              <a:rPr lang="en-US" sz="6700">
                <a:solidFill>
                  <a:srgbClr val="141414"/>
                </a:solidFill>
                <a:latin typeface="Barlow Bold Bold"/>
              </a:rPr>
              <a:t>FRONT-END: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4353" y="6007835"/>
            <a:ext cx="14988122" cy="90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00"/>
              </a:lnSpc>
              <a:spcBef>
                <a:spcPct val="0"/>
              </a:spcBef>
            </a:pPr>
            <a:r>
              <a:rPr lang="en-US" sz="6700">
                <a:solidFill>
                  <a:srgbClr val="141414"/>
                </a:solidFill>
                <a:latin typeface="Barlow Bold Bold"/>
              </a:rPr>
              <a:t>BACK-END: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951861">
            <a:off x="8933750" y="-5382175"/>
            <a:ext cx="13397450" cy="102270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DA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7530" y="4872838"/>
            <a:ext cx="9941010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Barlow Bold Bold"/>
              </a:rPr>
              <a:t>DEMONSTRACIJA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3188904">
            <a:off x="5702304" y="1093446"/>
            <a:ext cx="16046810" cy="699710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3680904"/>
            <a:ext cx="8389362" cy="840590"/>
            <a:chOff x="0" y="0"/>
            <a:chExt cx="11185816" cy="112078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613525" y="120876"/>
              <a:ext cx="9572291" cy="57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CDA7D"/>
                  </a:solidFill>
                  <a:latin typeface="Barlow Medium"/>
                </a:rPr>
                <a:t>Dedicated Hours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5250"/>
              <a:ext cx="866572" cy="1025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0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3CDA7D"/>
                  </a:solidFill>
                  <a:latin typeface="Barlow Bold Bold"/>
                </a:rPr>
                <a:t>1.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740260"/>
            <a:ext cx="8389362" cy="840590"/>
            <a:chOff x="0" y="0"/>
            <a:chExt cx="11185816" cy="112078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613525" y="120876"/>
              <a:ext cx="9572291" cy="57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CDA7D"/>
                  </a:solidFill>
                  <a:latin typeface="Barlow Medium"/>
                </a:rPr>
                <a:t>Dedicated Space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5250"/>
              <a:ext cx="866572" cy="1025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0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3CDA7D"/>
                  </a:solidFill>
                  <a:latin typeface="Barlow Bold Bold"/>
                </a:rPr>
                <a:t>2.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7799616"/>
            <a:ext cx="8389362" cy="840590"/>
            <a:chOff x="0" y="0"/>
            <a:chExt cx="11185816" cy="112078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613525" y="120876"/>
              <a:ext cx="9572291" cy="57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CDA7D"/>
                  </a:solidFill>
                  <a:latin typeface="Barlow Medium"/>
                </a:rPr>
                <a:t>Break Times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5250"/>
              <a:ext cx="866572" cy="1025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0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3CDA7D"/>
                  </a:solidFill>
                  <a:latin typeface="Barlow Bold Bold"/>
                </a:rPr>
                <a:t>3.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52474" y="3696371"/>
            <a:ext cx="2046533" cy="204653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6761" y="3696371"/>
            <a:ext cx="1210013" cy="204653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58444" y="3696371"/>
            <a:ext cx="2148591" cy="20465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47491" y="3696371"/>
            <a:ext cx="2187288" cy="225282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190625"/>
            <a:ext cx="14988122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PLAN BUDUĆEG RADA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681381" y="5949196"/>
            <a:ext cx="4702718" cy="1580634"/>
            <a:chOff x="0" y="0"/>
            <a:chExt cx="6270291" cy="210751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6270291" cy="1431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Barlow Medium"/>
                </a:rPr>
                <a:t>Novi načini za</a:t>
              </a:r>
            </a:p>
            <a:p>
              <a:pPr algn="ctr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Barlow Medium"/>
                </a:rPr>
                <a:t>sakupljanje poena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25021"/>
              <a:ext cx="6270291" cy="482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025308" y="5882521"/>
            <a:ext cx="4900864" cy="109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Barlow Medium"/>
              </a:rPr>
              <a:t>Donacije za nezavisno organizovane događaje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89592" y="5949196"/>
            <a:ext cx="4702718" cy="1580635"/>
            <a:chOff x="0" y="0"/>
            <a:chExt cx="6270291" cy="210751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6270291" cy="1431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Barlow Medium"/>
                </a:rPr>
                <a:t>Nativna </a:t>
              </a:r>
            </a:p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Barlow Medium"/>
                </a:rPr>
                <a:t>mobilna aplikacija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625023"/>
              <a:ext cx="6270291" cy="482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232638" y="8822857"/>
            <a:ext cx="3895004" cy="3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2815471" y="5949197"/>
            <a:ext cx="4851328" cy="1580634"/>
            <a:chOff x="0" y="0"/>
            <a:chExt cx="6468437" cy="210751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6468437" cy="1431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Barlow Medium"/>
                </a:rPr>
                <a:t>Ubacivanje reklama pomoću Google AdScence-a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625021"/>
              <a:ext cx="6468437" cy="482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140438">
            <a:off x="5643589" y="1798610"/>
            <a:ext cx="15424031" cy="797711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2927744"/>
            <a:ext cx="8418779" cy="4248740"/>
            <a:chOff x="0" y="0"/>
            <a:chExt cx="11225038" cy="56649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09550"/>
              <a:ext cx="11225038" cy="4260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2000">
                  <a:solidFill>
                    <a:srgbClr val="141414"/>
                  </a:solidFill>
                  <a:latin typeface="Barlow Bold Bold"/>
                </a:rPr>
                <a:t>Hvala na pažnji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957680"/>
              <a:ext cx="11225038" cy="707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CDA7D"/>
                  </a:solidFill>
                  <a:latin typeface="Barlow Medium Bold"/>
                </a:rPr>
                <a:t>3AM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00308" y="1028700"/>
            <a:ext cx="2399768" cy="927673"/>
            <a:chOff x="0" y="0"/>
            <a:chExt cx="3199690" cy="123689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199690" cy="1236897"/>
              <a:chOff x="0" y="0"/>
              <a:chExt cx="4951399" cy="191405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4951399" cy="1914051"/>
              </a:xfrm>
              <a:custGeom>
                <a:avLst/>
                <a:gdLst/>
                <a:ahLst/>
                <a:cxnLst/>
                <a:rect r="r" b="b" t="t" l="l"/>
                <a:pathLst>
                  <a:path h="1914051" w="4951399">
                    <a:moveTo>
                      <a:pt x="4826939" y="1914051"/>
                    </a:moveTo>
                    <a:lnTo>
                      <a:pt x="124460" y="1914051"/>
                    </a:lnTo>
                    <a:cubicBezTo>
                      <a:pt x="55880" y="1914051"/>
                      <a:pt x="0" y="1858171"/>
                      <a:pt x="0" y="178959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26939" y="0"/>
                    </a:lnTo>
                    <a:cubicBezTo>
                      <a:pt x="4895519" y="0"/>
                      <a:pt x="4951399" y="55880"/>
                      <a:pt x="4951399" y="124460"/>
                    </a:cubicBezTo>
                    <a:lnTo>
                      <a:pt x="4951399" y="1789591"/>
                    </a:lnTo>
                    <a:cubicBezTo>
                      <a:pt x="4951399" y="1858171"/>
                      <a:pt x="4895519" y="1914051"/>
                      <a:pt x="4826939" y="1914051"/>
                    </a:cubicBezTo>
                    <a:close/>
                  </a:path>
                </a:pathLst>
              </a:custGeom>
              <a:solidFill>
                <a:srgbClr val="3CDA7D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73363" y="301727"/>
              <a:ext cx="2452965" cy="700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3"/>
                </a:lnSpc>
              </a:pPr>
              <a:r>
                <a:rPr lang="en-US" sz="3773" spc="188">
                  <a:solidFill>
                    <a:srgbClr val="FFFFFF"/>
                  </a:solidFill>
                  <a:latin typeface="Barlow Bold Bold"/>
                </a:rPr>
                <a:t>HZS 4.0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8477"/>
            <a:ext cx="13049988" cy="116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99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SADRŽAJ PREZENTACIJE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49501"/>
            <a:ext cx="7576114" cy="340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"/>
              </a:rPr>
              <a:t>Problem</a:t>
            </a:r>
          </a:p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"/>
              </a:rPr>
              <a:t>Opis rešenja</a:t>
            </a:r>
          </a:p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"/>
              </a:rPr>
              <a:t>Demonstracija rešenja</a:t>
            </a:r>
          </a:p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"/>
              </a:rPr>
              <a:t>Plan budućeg rada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7895433" y="-245053"/>
            <a:ext cx="10727257" cy="10777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41942" y="3380105"/>
            <a:ext cx="1676234" cy="227636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38414" y="3380105"/>
            <a:ext cx="2134679" cy="215186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66197" y="3306607"/>
            <a:ext cx="2283488" cy="222536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90625"/>
            <a:ext cx="14988122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PROBLEM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556582" y="6081294"/>
            <a:ext cx="4702718" cy="1877755"/>
            <a:chOff x="0" y="0"/>
            <a:chExt cx="6270291" cy="250367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0"/>
              <a:ext cx="6270291" cy="1856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4000">
                  <a:solidFill>
                    <a:srgbClr val="000000"/>
                  </a:solidFill>
                  <a:latin typeface="Barlow Medium"/>
                </a:rPr>
                <a:t>Loše za fizičko i mentalno zdravlje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21182"/>
              <a:ext cx="6270291" cy="482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792641" y="5986044"/>
            <a:ext cx="4702718" cy="2126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arlow Medium"/>
              </a:rPr>
              <a:t>Previše vremena provedenog online, a premalo u druženju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081294"/>
            <a:ext cx="4702718" cy="1166655"/>
            <a:chOff x="0" y="0"/>
            <a:chExt cx="6270291" cy="155554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85725"/>
              <a:ext cx="6270291" cy="8983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Barlow Medium"/>
                </a:rPr>
                <a:t>Otuđenost ljudi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73050"/>
              <a:ext cx="6270291" cy="482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232638" y="8822857"/>
            <a:ext cx="3895004" cy="3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0625"/>
            <a:ext cx="9147206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NAŠE REŠENJE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87710" y="-1153410"/>
            <a:ext cx="12535569" cy="125938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371142"/>
            <a:ext cx="8861381" cy="470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2"/>
              </a:lnSpc>
            </a:pPr>
            <a:r>
              <a:rPr lang="en-US" sz="5001">
                <a:solidFill>
                  <a:srgbClr val="141414"/>
                </a:solidFill>
                <a:latin typeface="Open Sans"/>
              </a:rPr>
              <a:t>Ciljevi:</a:t>
            </a:r>
          </a:p>
          <a:p>
            <a:pPr marL="928700" indent="-464350" lvl="1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141414"/>
                </a:solidFill>
                <a:latin typeface="Open Sans"/>
              </a:rPr>
              <a:t>Motivisati ljude da učestvuju na društvenim događajima</a:t>
            </a:r>
          </a:p>
          <a:p>
            <a:pPr marL="928700" indent="-464350" lvl="1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141414"/>
                </a:solidFill>
                <a:latin typeface="Open Sans"/>
              </a:rPr>
              <a:t>Motivisati ljude da stvore </a:t>
            </a:r>
          </a:p>
          <a:p>
            <a:pPr>
              <a:lnSpc>
                <a:spcPts val="6022"/>
              </a:lnSpc>
            </a:pPr>
            <a:r>
              <a:rPr lang="en-US" sz="4301">
                <a:solidFill>
                  <a:srgbClr val="141414"/>
                </a:solidFill>
                <a:latin typeface="Open Sans"/>
              </a:rPr>
              <a:t>      nova i obnove stara</a:t>
            </a:r>
          </a:p>
          <a:p>
            <a:pPr>
              <a:lnSpc>
                <a:spcPts val="6022"/>
              </a:lnSpc>
            </a:pPr>
            <a:r>
              <a:rPr lang="en-US" sz="4301">
                <a:solidFill>
                  <a:srgbClr val="141414"/>
                </a:solidFill>
                <a:latin typeface="Open Sans"/>
              </a:rPr>
              <a:t>      </a:t>
            </a:r>
            <a:r>
              <a:rPr lang="en-US" sz="4301">
                <a:solidFill>
                  <a:srgbClr val="141414"/>
                </a:solidFill>
                <a:latin typeface="Open Sans"/>
              </a:rPr>
              <a:t>poznanstva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D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36599" y="3412332"/>
            <a:ext cx="11614801" cy="35309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556582" y="7578131"/>
            <a:ext cx="4702718" cy="38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867031"/>
            <a:ext cx="4702718" cy="38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232638" y="8822857"/>
            <a:ext cx="3895004" cy="3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DA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089259">
            <a:off x="9313094" y="4899372"/>
            <a:ext cx="13397450" cy="1022706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08991"/>
            <a:ext cx="14517543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ŠTA JE RECHARGE?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8213" y="4098110"/>
            <a:ext cx="10333646" cy="340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"/>
              </a:rPr>
              <a:t>Platforma za pronalaženje društvenih događaja u vašem gradu</a:t>
            </a:r>
          </a:p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"/>
              </a:rPr>
              <a:t>Platforma za organizovanje i kreiranje sopstvenih društvenih događaja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DA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0625"/>
            <a:ext cx="9941010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Barlow Bold Bold"/>
              </a:rPr>
              <a:t>ZAŠTO RECHARGE?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3188904">
            <a:off x="5702304" y="1093446"/>
            <a:ext cx="16046810" cy="699710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3680904"/>
            <a:ext cx="8389362" cy="840590"/>
            <a:chOff x="0" y="0"/>
            <a:chExt cx="11185816" cy="112078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613525" y="120876"/>
              <a:ext cx="9572291" cy="57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CDA7D"/>
                  </a:solidFill>
                  <a:latin typeface="Barlow Medium"/>
                </a:rPr>
                <a:t>Dedicated Hours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5250"/>
              <a:ext cx="866572" cy="1025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0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3CDA7D"/>
                  </a:solidFill>
                  <a:latin typeface="Barlow Bold Bold"/>
                </a:rPr>
                <a:t>1.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740260"/>
            <a:ext cx="8389362" cy="840590"/>
            <a:chOff x="0" y="0"/>
            <a:chExt cx="11185816" cy="112078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613525" y="120876"/>
              <a:ext cx="9572291" cy="57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CDA7D"/>
                  </a:solidFill>
                  <a:latin typeface="Barlow Medium"/>
                </a:rPr>
                <a:t>Dedicated Space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5250"/>
              <a:ext cx="866572" cy="1025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0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3CDA7D"/>
                  </a:solidFill>
                  <a:latin typeface="Barlow Bold Bold"/>
                </a:rPr>
                <a:t>2.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7799616"/>
            <a:ext cx="8389362" cy="840590"/>
            <a:chOff x="0" y="0"/>
            <a:chExt cx="11185816" cy="112078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613525" y="120876"/>
              <a:ext cx="9572291" cy="57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CDA7D"/>
                  </a:solidFill>
                  <a:latin typeface="Barlow Medium"/>
                </a:rPr>
                <a:t>Break Times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5250"/>
              <a:ext cx="866572" cy="1025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0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3CDA7D"/>
                  </a:solidFill>
                  <a:latin typeface="Barlow Bold Bold"/>
                </a:rPr>
                <a:t>3.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2684764"/>
            <a:ext cx="9223371" cy="182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Barlow Medium"/>
              </a:rPr>
              <a:t>Kako ispunjavamo ciljeve motivisanja ljudi?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3562" y="5468620"/>
            <a:ext cx="10333646" cy="340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Barlow Light"/>
              </a:rPr>
              <a:t>Dobijanje pogodnosti za prisustvo, te dolaske na događaje</a:t>
            </a:r>
          </a:p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Barlow Light"/>
              </a:rPr>
              <a:t>Sakupljanje poena za druge tipove pogodnosti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8477"/>
            <a:ext cx="13049988" cy="116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99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KONCEPTI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8677" y="2627019"/>
            <a:ext cx="9755721" cy="682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 Bold"/>
              </a:rPr>
              <a:t>Događaj </a:t>
            </a:r>
            <a:r>
              <a:rPr lang="en-US" sz="4499">
                <a:solidFill>
                  <a:srgbClr val="141414"/>
                </a:solidFill>
                <a:latin typeface="Barlow Medium"/>
              </a:rPr>
              <a:t>- društvena aktivnost u organizaciji pojedinca ili udruženja</a:t>
            </a:r>
          </a:p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 Bold"/>
              </a:rPr>
              <a:t>Korisnik </a:t>
            </a:r>
            <a:r>
              <a:rPr lang="en-US" sz="4499">
                <a:solidFill>
                  <a:srgbClr val="141414"/>
                </a:solidFill>
                <a:latin typeface="Barlow Medium"/>
              </a:rPr>
              <a:t>- pojedinac ili udruženje koje organizuje i/ili prisustvuje događajima</a:t>
            </a:r>
          </a:p>
          <a:p>
            <a:pPr marL="971539" indent="-485769" lvl="1">
              <a:lnSpc>
                <a:spcPts val="6749"/>
              </a:lnSpc>
              <a:buFont typeface="Arial"/>
              <a:buChar char="•"/>
            </a:pPr>
            <a:r>
              <a:rPr lang="en-US" sz="4499">
                <a:solidFill>
                  <a:srgbClr val="141414"/>
                </a:solidFill>
                <a:latin typeface="Barlow Medium Bold"/>
              </a:rPr>
              <a:t>Partner </a:t>
            </a:r>
            <a:r>
              <a:rPr lang="en-US" sz="4499">
                <a:solidFill>
                  <a:srgbClr val="141414"/>
                </a:solidFill>
                <a:latin typeface="Barlow Medium"/>
              </a:rPr>
              <a:t>- Kompanija koja sponzoriše neki događaj ili celu aplikaciju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9715500" y="-245053"/>
            <a:ext cx="10727257" cy="10777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0625"/>
            <a:ext cx="9147206" cy="117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799">
                <a:solidFill>
                  <a:srgbClr val="141414"/>
                </a:solidFill>
                <a:latin typeface="Barlow Bold Bold"/>
              </a:rPr>
              <a:t>POSLOVNI MODEL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87710" y="-1153410"/>
            <a:ext cx="12535569" cy="125938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33335" y="3206021"/>
            <a:ext cx="10710744" cy="86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826" indent="-539913" lvl="1">
              <a:lnSpc>
                <a:spcPts val="7002"/>
              </a:lnSpc>
              <a:buFont typeface="Arial"/>
              <a:buChar char="•"/>
            </a:pPr>
            <a:r>
              <a:rPr lang="en-US" sz="5001">
                <a:solidFill>
                  <a:srgbClr val="141414"/>
                </a:solidFill>
                <a:latin typeface="Open Sans"/>
              </a:rPr>
              <a:t>Potpuno besplatno za korisnika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3335" y="4539730"/>
            <a:ext cx="8610665" cy="175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826" indent="-539913" lvl="1">
              <a:lnSpc>
                <a:spcPts val="7002"/>
              </a:lnSpc>
              <a:buFont typeface="Arial"/>
              <a:buChar char="•"/>
            </a:pPr>
            <a:r>
              <a:rPr lang="en-US" sz="5001">
                <a:solidFill>
                  <a:srgbClr val="141414"/>
                </a:solidFill>
                <a:latin typeface="Open Sans"/>
              </a:rPr>
              <a:t>Zarada putem plasiranja reklama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3335" y="6635230"/>
            <a:ext cx="8610665" cy="175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826" indent="-539913" lvl="1">
              <a:lnSpc>
                <a:spcPts val="7002"/>
              </a:lnSpc>
              <a:buFont typeface="Arial"/>
              <a:buChar char="•"/>
            </a:pPr>
            <a:r>
              <a:rPr lang="en-US" sz="5001">
                <a:solidFill>
                  <a:srgbClr val="141414"/>
                </a:solidFill>
                <a:latin typeface="Open Sans"/>
              </a:rPr>
              <a:t>Zarada putem sponzorstva partnera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DAEyTbDlfSM</dc:identifier>
  <dcterms:modified xsi:type="dcterms:W3CDTF">2011-08-01T06:04:30Z</dcterms:modified>
  <cp:revision>1</cp:revision>
  <dc:title>3AM</dc:title>
</cp:coreProperties>
</file>