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8" r:id="rId4"/>
    <p:sldId id="260" r:id="rId5"/>
    <p:sldId id="261" r:id="rId6"/>
    <p:sldId id="262" r:id="rId7"/>
    <p:sldId id="263" r:id="rId8"/>
    <p:sldId id="270" r:id="rId9"/>
    <p:sldId id="264" r:id="rId10"/>
    <p:sldId id="265" r:id="rId11"/>
    <p:sldId id="266"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25-Apr-23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25-Apr-23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25-Apr-23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25-Apr-23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25-Apr-23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25-Apr-23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25-Apr-23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club360pro.com/blog/10-reason-why-you-should-have-your-gym-website/" TargetMode="External"/><Relationship Id="rId2" Type="http://schemas.openxmlformats.org/officeDocument/2006/relationships/hyperlink" Target="https://www.glofox.com/blog/how-to-create-a-great-gym-website-right-now/" TargetMode="External"/><Relationship Id="rId1" Type="http://schemas.openxmlformats.org/officeDocument/2006/relationships/slideLayout" Target="../slideLayouts/slideLayout7.xml"/><Relationship Id="rId4" Type="http://schemas.openxmlformats.org/officeDocument/2006/relationships/hyperlink" Target="https://en.wikipedia.org/wiki/Gy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4FA8FF-8D1E-29EA-278E-C52CC13EB2C3}"/>
              </a:ext>
            </a:extLst>
          </p:cNvPr>
          <p:cNvSpPr txBox="1"/>
          <p:nvPr/>
        </p:nvSpPr>
        <p:spPr>
          <a:xfrm>
            <a:off x="2792896" y="2228671"/>
            <a:ext cx="6102626" cy="1200329"/>
          </a:xfrm>
          <a:prstGeom prst="rect">
            <a:avLst/>
          </a:prstGeom>
          <a:noFill/>
        </p:spPr>
        <p:txBody>
          <a:bodyPr wrap="square">
            <a:spAutoFit/>
          </a:bodyPr>
          <a:lstStyle/>
          <a:p>
            <a:pPr algn="ctr"/>
            <a:r>
              <a:rPr lang="en-US" sz="7200" dirty="0">
                <a:solidFill>
                  <a:schemeClr val="tx1">
                    <a:lumMod val="95000"/>
                    <a:lumOff val="5000"/>
                  </a:schemeClr>
                </a:solidFill>
                <a:latin typeface="Algerian" panose="04020705040A02060702" pitchFamily="82" charset="0"/>
              </a:rPr>
              <a:t>Welcome</a:t>
            </a:r>
            <a:endParaRPr lang="en-US" sz="7200" dirty="0"/>
          </a:p>
        </p:txBody>
      </p:sp>
    </p:spTree>
    <p:extLst>
      <p:ext uri="{BB962C8B-B14F-4D97-AF65-F5344CB8AC3E}">
        <p14:creationId xmlns:p14="http://schemas.microsoft.com/office/powerpoint/2010/main" val="349715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75ABD9-86D0-A757-78C1-1E6F599FDC28}"/>
              </a:ext>
            </a:extLst>
          </p:cNvPr>
          <p:cNvSpPr txBox="1"/>
          <p:nvPr/>
        </p:nvSpPr>
        <p:spPr>
          <a:xfrm>
            <a:off x="3626126" y="626166"/>
            <a:ext cx="4939747" cy="954107"/>
          </a:xfrm>
          <a:prstGeom prst="rect">
            <a:avLst/>
          </a:prstGeom>
          <a:noFill/>
        </p:spPr>
        <p:txBody>
          <a:bodyPr wrap="square" rtlCol="0">
            <a:spAutoFit/>
          </a:bodyPr>
          <a:lstStyle/>
          <a:p>
            <a:pPr algn="ctr"/>
            <a:r>
              <a:rPr lang="en-US" sz="2800" dirty="0"/>
              <a:t>Software and Hardware Requirements</a:t>
            </a:r>
          </a:p>
        </p:txBody>
      </p:sp>
      <p:sp>
        <p:nvSpPr>
          <p:cNvPr id="3" name="TextBox 2">
            <a:extLst>
              <a:ext uri="{FF2B5EF4-FFF2-40B4-BE49-F238E27FC236}">
                <a16:creationId xmlns:a16="http://schemas.microsoft.com/office/drawing/2014/main" id="{AA16F418-FFD1-785F-AD73-83D440F078B2}"/>
              </a:ext>
            </a:extLst>
          </p:cNvPr>
          <p:cNvSpPr txBox="1"/>
          <p:nvPr/>
        </p:nvSpPr>
        <p:spPr>
          <a:xfrm>
            <a:off x="2183535" y="2031885"/>
            <a:ext cx="8348869" cy="1999073"/>
          </a:xfrm>
          <a:prstGeom prst="rect">
            <a:avLst/>
          </a:prstGeom>
          <a:noFill/>
        </p:spPr>
        <p:txBody>
          <a:bodyPr wrap="square" rtlCol="0">
            <a:spAutoFit/>
          </a:bodyPr>
          <a:lstStyle/>
          <a:p>
            <a:pPr marL="285750" marR="0" indent="-285750" algn="l">
              <a:lnSpc>
                <a:spcPct val="150000"/>
              </a:lnSpc>
              <a:spcBef>
                <a:spcPts val="0"/>
              </a:spcBef>
              <a:spcAft>
                <a:spcPts val="0"/>
              </a:spcAf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Windows 7+ (Operating System.)</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l">
              <a:lnSpc>
                <a:spcPct val="150000"/>
              </a:lnSpc>
              <a:spcBef>
                <a:spcPts val="0"/>
              </a:spcBef>
              <a:spcAft>
                <a:spcPts val="0"/>
              </a:spcAf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Minimum 4GB RAM</a:t>
            </a:r>
            <a:endPar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l">
              <a:lnSpc>
                <a:spcPct val="150000"/>
              </a:lnSpc>
              <a:spcBef>
                <a:spcPts val="0"/>
              </a:spcBef>
              <a:spcAft>
                <a:spcPts val="915"/>
              </a:spcAf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Visual Studio Code(Text Editor).</a:t>
            </a:r>
          </a:p>
          <a:p>
            <a:pPr marL="285750" marR="0" indent="-285750" algn="l">
              <a:lnSpc>
                <a:spcPct val="150000"/>
              </a:lnSpc>
              <a:spcBef>
                <a:spcPts val="0"/>
              </a:spcBef>
              <a:spcAft>
                <a:spcPts val="915"/>
              </a:spcAft>
              <a:buFont typeface="Arial" panose="020B0604020202020204" pitchFamily="34" charset="0"/>
              <a:buChar char="•"/>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Browser</a:t>
            </a:r>
          </a:p>
        </p:txBody>
      </p:sp>
    </p:spTree>
    <p:extLst>
      <p:ext uri="{BB962C8B-B14F-4D97-AF65-F5344CB8AC3E}">
        <p14:creationId xmlns:p14="http://schemas.microsoft.com/office/powerpoint/2010/main" val="3567514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1A1857-1C17-87A2-C88B-DB9A0AC962D3}"/>
              </a:ext>
            </a:extLst>
          </p:cNvPr>
          <p:cNvSpPr txBox="1"/>
          <p:nvPr/>
        </p:nvSpPr>
        <p:spPr>
          <a:xfrm>
            <a:off x="4774095" y="447261"/>
            <a:ext cx="2643809"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B7E83322-966E-CF8B-0231-6EF59C68F41B}"/>
              </a:ext>
            </a:extLst>
          </p:cNvPr>
          <p:cNvSpPr txBox="1"/>
          <p:nvPr/>
        </p:nvSpPr>
        <p:spPr>
          <a:xfrm>
            <a:off x="1380515" y="1360635"/>
            <a:ext cx="8517835" cy="4412974"/>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41755992-E96F-6146-BCC6-BC327979326F}"/>
              </a:ext>
            </a:extLst>
          </p:cNvPr>
          <p:cNvSpPr txBox="1"/>
          <p:nvPr/>
        </p:nvSpPr>
        <p:spPr>
          <a:xfrm>
            <a:off x="1798982" y="1858615"/>
            <a:ext cx="7307311"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Fitness website allows the user to join the fitness gym .This software package allows storing the details of all the data related to gymnasium </a:t>
            </a:r>
            <a:r>
              <a:rPr lang="en-US" sz="2000" dirty="0"/>
              <a:t>.</a:t>
            </a:r>
            <a:r>
              <a:rPr lang="en-US" sz="2000" dirty="0">
                <a:latin typeface="Times New Roman" panose="02020603050405020304" pitchFamily="18" charset="0"/>
                <a:cs typeface="Times New Roman" panose="02020603050405020304" pitchFamily="18" charset="0"/>
              </a:rPr>
              <a:t> The implementation of the system will reduce the time as well as data entry</a:t>
            </a:r>
          </a:p>
        </p:txBody>
      </p:sp>
    </p:spTree>
    <p:extLst>
      <p:ext uri="{BB962C8B-B14F-4D97-AF65-F5344CB8AC3E}">
        <p14:creationId xmlns:p14="http://schemas.microsoft.com/office/powerpoint/2010/main" val="275750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776DDB-2171-62A8-9A8D-56F8504D5918}"/>
              </a:ext>
            </a:extLst>
          </p:cNvPr>
          <p:cNvSpPr txBox="1"/>
          <p:nvPr/>
        </p:nvSpPr>
        <p:spPr>
          <a:xfrm>
            <a:off x="1461053" y="1987826"/>
            <a:ext cx="8700052" cy="2031325"/>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https://www.glofox.com/blog/how-to-create-a-great-gym-website-right-now/</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3"/>
              </a:rPr>
              <a:t>https://www.club360pro.com/blog/10-reason-why-you-should-have-your-gym-website/</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4"/>
              </a:rPr>
              <a:t>https://en.wikipedia.org/wiki/Gym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3F515E43-1F95-C70C-4324-31E94137AD2A}"/>
              </a:ext>
            </a:extLst>
          </p:cNvPr>
          <p:cNvSpPr txBox="1"/>
          <p:nvPr/>
        </p:nvSpPr>
        <p:spPr>
          <a:xfrm>
            <a:off x="3339548" y="407504"/>
            <a:ext cx="3756991" cy="646331"/>
          </a:xfrm>
          <a:prstGeom prst="rect">
            <a:avLst/>
          </a:prstGeom>
          <a:noFill/>
        </p:spPr>
        <p:txBody>
          <a:bodyPr wrap="square" rtlCol="0">
            <a:spAutoFit/>
          </a:bodyPr>
          <a:lstStyle/>
          <a:p>
            <a:pPr algn="ctr"/>
            <a:r>
              <a:rPr lang="en-US" sz="3600" dirty="0"/>
              <a:t>References</a:t>
            </a:r>
          </a:p>
        </p:txBody>
      </p:sp>
    </p:spTree>
    <p:extLst>
      <p:ext uri="{BB962C8B-B14F-4D97-AF65-F5344CB8AC3E}">
        <p14:creationId xmlns:p14="http://schemas.microsoft.com/office/powerpoint/2010/main" val="1298925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E8F79-7692-E5CF-E9AC-FD01D35E380B}"/>
              </a:ext>
            </a:extLst>
          </p:cNvPr>
          <p:cNvSpPr txBox="1"/>
          <p:nvPr/>
        </p:nvSpPr>
        <p:spPr>
          <a:xfrm>
            <a:off x="3059594" y="1982450"/>
            <a:ext cx="6541606" cy="1446550"/>
          </a:xfrm>
          <a:prstGeom prst="rect">
            <a:avLst/>
          </a:prstGeom>
          <a:noFill/>
        </p:spPr>
        <p:txBody>
          <a:bodyPr wrap="square" rtlCol="0">
            <a:spAutoFit/>
          </a:bodyPr>
          <a:lstStyle/>
          <a:p>
            <a:r>
              <a:rPr lang="en-US" sz="8800" dirty="0">
                <a:latin typeface="Algerian" panose="04020705040A02060702" pitchFamily="82" charset="0"/>
              </a:rPr>
              <a:t>Thank You</a:t>
            </a:r>
          </a:p>
        </p:txBody>
      </p:sp>
    </p:spTree>
    <p:extLst>
      <p:ext uri="{BB962C8B-B14F-4D97-AF65-F5344CB8AC3E}">
        <p14:creationId xmlns:p14="http://schemas.microsoft.com/office/powerpoint/2010/main" val="304031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1464A2-14F8-9184-8FE7-58EE41A1C34C}"/>
              </a:ext>
            </a:extLst>
          </p:cNvPr>
          <p:cNvSpPr txBox="1"/>
          <p:nvPr/>
        </p:nvSpPr>
        <p:spPr>
          <a:xfrm>
            <a:off x="1590261" y="1061136"/>
            <a:ext cx="9799983" cy="256993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Calibri" panose="020F0502020204030204" pitchFamily="34"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b="1" dirty="0">
              <a:latin typeface="Calibri" panose="020F0502020204030204" pitchFamily="34"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b="1" dirty="0">
                <a:latin typeface="Algerian" panose="04020705040A02060702" pitchFamily="82" charset="0"/>
                <a:ea typeface="Calibri" panose="020F0502020204030204" pitchFamily="34" charset="0"/>
                <a:cs typeface="Mangal" panose="02040503050203030202" pitchFamily="18" charset="0"/>
              </a:rPr>
              <a:t>                          Dr. J. J. Magdum College of,  </a:t>
            </a:r>
          </a:p>
          <a:p>
            <a:pPr lvl="0" defTabSz="914400" eaLnBrk="0" fontAlgn="base" hangingPunct="0">
              <a:spcBef>
                <a:spcPct val="0"/>
              </a:spcBef>
              <a:spcAft>
                <a:spcPct val="0"/>
              </a:spcAft>
            </a:pPr>
            <a:r>
              <a:rPr lang="en-US" altLang="en-US" sz="3200" b="1" dirty="0">
                <a:latin typeface="Algerian" panose="04020705040A02060702" pitchFamily="82" charset="0"/>
                <a:ea typeface="Calibri" panose="020F0502020204030204" pitchFamily="34" charset="0"/>
                <a:cs typeface="Mangal" panose="02040503050203030202" pitchFamily="18" charset="0"/>
              </a:rPr>
              <a:t>                             Engineering, Jaysingpur.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Calibri" panose="020F0502020204030204" pitchFamily="34"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t>
            </a:r>
          </a:p>
        </p:txBody>
      </p:sp>
      <p:pic>
        <p:nvPicPr>
          <p:cNvPr id="4" name="Picture 3">
            <a:extLst>
              <a:ext uri="{FF2B5EF4-FFF2-40B4-BE49-F238E27FC236}">
                <a16:creationId xmlns:a16="http://schemas.microsoft.com/office/drawing/2014/main" id="{E3571458-A5AF-703B-D0EF-3C918A06B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945" y="596264"/>
            <a:ext cx="2321169" cy="2912249"/>
          </a:xfrm>
          <a:prstGeom prst="rect">
            <a:avLst/>
          </a:prstGeom>
        </p:spPr>
      </p:pic>
      <p:sp>
        <p:nvSpPr>
          <p:cNvPr id="5" name="TextBox 4">
            <a:extLst>
              <a:ext uri="{FF2B5EF4-FFF2-40B4-BE49-F238E27FC236}">
                <a16:creationId xmlns:a16="http://schemas.microsoft.com/office/drawing/2014/main" id="{5ED1AC5D-1660-7815-A91D-8A5C5CC496F3}"/>
              </a:ext>
            </a:extLst>
          </p:cNvPr>
          <p:cNvSpPr txBox="1"/>
          <p:nvPr/>
        </p:nvSpPr>
        <p:spPr>
          <a:xfrm>
            <a:off x="2256181" y="4095942"/>
            <a:ext cx="8209723" cy="523220"/>
          </a:xfrm>
          <a:prstGeom prst="rect">
            <a:avLst/>
          </a:prstGeom>
          <a:noFill/>
        </p:spPr>
        <p:txBody>
          <a:bodyPr wrap="square" rtlCol="0">
            <a:spAutoFit/>
          </a:bodyPr>
          <a:lstStyle/>
          <a:p>
            <a:pPr algn="ctr"/>
            <a:r>
              <a:rPr lang="en-US" altLang="en-US" sz="2800" b="1" dirty="0">
                <a:latin typeface="Calibri" panose="020F0502020204030204" pitchFamily="34" charset="0"/>
                <a:ea typeface="Calibri" panose="020F0502020204030204" pitchFamily="34" charset="0"/>
                <a:cs typeface="Mangal" panose="02040503050203030202" pitchFamily="18" charset="0"/>
              </a:rPr>
              <a:t> </a:t>
            </a:r>
            <a:r>
              <a:rPr kumimoji="0" lang="en-US" altLang="en-US" sz="2800" b="1" i="0" u="none" strike="noStrike" cap="none" normalizeH="0" baseline="0" dirty="0">
                <a:ln>
                  <a:noFill/>
                </a:ln>
                <a:effectLst/>
                <a:latin typeface="Bradley Hand ITC" panose="03070402050302030203" pitchFamily="66" charset="0"/>
                <a:ea typeface="Calibri" panose="020F0502020204030204" pitchFamily="34" charset="0"/>
                <a:cs typeface="Mangal" panose="02040503050203030202" pitchFamily="18" charset="0"/>
              </a:rPr>
              <a:t>Department of Computer Science and Engineering</a:t>
            </a:r>
            <a:r>
              <a:rPr kumimoji="0" lang="en-US" altLang="en-US" sz="2000" b="1" i="0" u="none" strike="noStrike" cap="none" normalizeH="0" baseline="0" dirty="0">
                <a:ln>
                  <a:noFill/>
                </a:ln>
                <a:effectLst/>
                <a:latin typeface="Bradley Hand ITC" panose="03070402050302030203" pitchFamily="66" charset="0"/>
                <a:ea typeface="Calibri" panose="020F0502020204030204" pitchFamily="34" charset="0"/>
                <a:cs typeface="Mangal" panose="02040503050203030202" pitchFamily="18" charset="0"/>
              </a:rPr>
              <a:t> </a:t>
            </a:r>
            <a:endParaRPr lang="en-US" sz="2800" dirty="0"/>
          </a:p>
        </p:txBody>
      </p:sp>
    </p:spTree>
    <p:extLst>
      <p:ext uri="{BB962C8B-B14F-4D97-AF65-F5344CB8AC3E}">
        <p14:creationId xmlns:p14="http://schemas.microsoft.com/office/powerpoint/2010/main" val="12472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349BC5-04F3-AD4E-2FCE-E4805D9EC352}"/>
              </a:ext>
            </a:extLst>
          </p:cNvPr>
          <p:cNvSpPr txBox="1"/>
          <p:nvPr/>
        </p:nvSpPr>
        <p:spPr>
          <a:xfrm>
            <a:off x="3051313" y="1433422"/>
            <a:ext cx="6102626" cy="2862322"/>
          </a:xfrm>
          <a:prstGeom prst="rect">
            <a:avLst/>
          </a:prstGeom>
          <a:noFill/>
        </p:spPr>
        <p:txBody>
          <a:bodyPr wrap="square">
            <a:spAutoFit/>
          </a:bodyPr>
          <a:lstStyle/>
          <a:p>
            <a:endParaRPr lang="en-US" dirty="0"/>
          </a:p>
          <a:p>
            <a:r>
              <a:rPr lang="en-US" sz="4000" dirty="0">
                <a:latin typeface="Baskerville Old Face" panose="02020602080505020303" pitchFamily="18" charset="0"/>
              </a:rPr>
              <a:t>Project Title :-</a:t>
            </a:r>
          </a:p>
          <a:p>
            <a:endParaRPr lang="en-US" dirty="0"/>
          </a:p>
          <a:p>
            <a:pPr algn="ctr"/>
            <a:r>
              <a:rPr lang="en-US" sz="4400" dirty="0"/>
              <a:t>Fitness Gym Website</a:t>
            </a:r>
          </a:p>
          <a:p>
            <a:r>
              <a:rPr lang="en-US" b="1" dirty="0"/>
              <a:t>                                                                                </a:t>
            </a:r>
            <a:r>
              <a:rPr lang="en-US" sz="2400" b="1" dirty="0">
                <a:latin typeface="Bradley Hand ITC" panose="03070402050302030203" pitchFamily="66" charset="0"/>
              </a:rPr>
              <a:t>-T.Y.</a:t>
            </a:r>
            <a:r>
              <a:rPr lang="en-US" b="1" dirty="0">
                <a:latin typeface="Bradley Hand ITC" panose="03070402050302030203" pitchFamily="66" charset="0"/>
              </a:rPr>
              <a:t> </a:t>
            </a:r>
          </a:p>
          <a:p>
            <a:r>
              <a:rPr lang="en-US" b="1" dirty="0"/>
              <a:t>                                                                 </a:t>
            </a:r>
          </a:p>
          <a:p>
            <a:endParaRPr lang="en-US" dirty="0"/>
          </a:p>
        </p:txBody>
      </p:sp>
    </p:spTree>
    <p:extLst>
      <p:ext uri="{BB962C8B-B14F-4D97-AF65-F5344CB8AC3E}">
        <p14:creationId xmlns:p14="http://schemas.microsoft.com/office/powerpoint/2010/main" val="89660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6">
            <a:extLst>
              <a:ext uri="{FF2B5EF4-FFF2-40B4-BE49-F238E27FC236}">
                <a16:creationId xmlns:a16="http://schemas.microsoft.com/office/drawing/2014/main" id="{D2D4289A-1B7C-64DB-F332-83E65A304D65}"/>
              </a:ext>
            </a:extLst>
          </p:cNvPr>
          <p:cNvGraphicFramePr>
            <a:graphicFrameLocks/>
          </p:cNvGraphicFramePr>
          <p:nvPr>
            <p:extLst>
              <p:ext uri="{D42A27DB-BD31-4B8C-83A1-F6EECF244321}">
                <p14:modId xmlns:p14="http://schemas.microsoft.com/office/powerpoint/2010/main" val="1203448729"/>
              </p:ext>
            </p:extLst>
          </p:nvPr>
        </p:nvGraphicFramePr>
        <p:xfrm>
          <a:off x="1780175" y="2016509"/>
          <a:ext cx="8942205" cy="2824981"/>
        </p:xfrm>
        <a:graphic>
          <a:graphicData uri="http://schemas.openxmlformats.org/drawingml/2006/table">
            <a:tbl>
              <a:tblPr firstRow="1" bandRow="1">
                <a:tableStyleId>{5C22544A-7EE6-4342-B048-85BDC9FD1C3A}</a:tableStyleId>
              </a:tblPr>
              <a:tblGrid>
                <a:gridCol w="944880">
                  <a:extLst>
                    <a:ext uri="{9D8B030D-6E8A-4147-A177-3AD203B41FA5}">
                      <a16:colId xmlns:a16="http://schemas.microsoft.com/office/drawing/2014/main" val="20000"/>
                    </a:ext>
                  </a:extLst>
                </a:gridCol>
                <a:gridCol w="5025525">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661770">
                <a:tc>
                  <a:txBody>
                    <a:bodyPr/>
                    <a:lstStyle/>
                    <a:p>
                      <a:r>
                        <a:rPr lang="en-US" dirty="0">
                          <a:solidFill>
                            <a:schemeClr val="tx1">
                              <a:lumMod val="95000"/>
                              <a:lumOff val="5000"/>
                            </a:schemeClr>
                          </a:solidFill>
                        </a:rPr>
                        <a:t>Sr. No.</a:t>
                      </a:r>
                    </a:p>
                  </a:txBody>
                  <a:tcPr>
                    <a:solidFill>
                      <a:schemeClr val="tx2">
                        <a:lumMod val="40000"/>
                        <a:lumOff val="60000"/>
                      </a:schemeClr>
                    </a:solidFill>
                  </a:tcPr>
                </a:tc>
                <a:tc>
                  <a:txBody>
                    <a:bodyPr/>
                    <a:lstStyle/>
                    <a:p>
                      <a:r>
                        <a:rPr lang="en-US" dirty="0">
                          <a:solidFill>
                            <a:schemeClr val="tx1">
                              <a:lumMod val="95000"/>
                              <a:lumOff val="5000"/>
                            </a:schemeClr>
                          </a:solidFill>
                        </a:rPr>
                        <a:t>Students Name</a:t>
                      </a:r>
                    </a:p>
                  </a:txBody>
                  <a:tcPr>
                    <a:solidFill>
                      <a:schemeClr val="tx2">
                        <a:lumMod val="40000"/>
                        <a:lumOff val="60000"/>
                      </a:schemeClr>
                    </a:solidFill>
                  </a:tcPr>
                </a:tc>
                <a:tc>
                  <a:txBody>
                    <a:bodyPr/>
                    <a:lstStyle/>
                    <a:p>
                      <a:r>
                        <a:rPr lang="en-US" dirty="0">
                          <a:solidFill>
                            <a:schemeClr val="tx1">
                              <a:lumMod val="95000"/>
                              <a:lumOff val="5000"/>
                            </a:schemeClr>
                          </a:solidFill>
                        </a:rPr>
                        <a:t>Roll No.</a:t>
                      </a:r>
                    </a:p>
                  </a:txBody>
                  <a:tcPr>
                    <a:solidFill>
                      <a:schemeClr val="tx2">
                        <a:lumMod val="40000"/>
                        <a:lumOff val="60000"/>
                      </a:schemeClr>
                    </a:solidFill>
                  </a:tcPr>
                </a:tc>
                <a:extLst>
                  <a:ext uri="{0D108BD9-81ED-4DB2-BD59-A6C34878D82A}">
                    <a16:rowId xmlns:a16="http://schemas.microsoft.com/office/drawing/2014/main" val="10000"/>
                  </a:ext>
                </a:extLst>
              </a:tr>
              <a:tr h="456751">
                <a:tc>
                  <a:txBody>
                    <a:bodyPr/>
                    <a:lstStyle/>
                    <a:p>
                      <a:r>
                        <a:rPr lang="en-US" dirty="0"/>
                        <a:t>1.</a:t>
                      </a:r>
                    </a:p>
                  </a:txBody>
                  <a:tcPr>
                    <a:solidFill>
                      <a:schemeClr val="accent6">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Tanmay Balu Patil</a:t>
                      </a:r>
                    </a:p>
                  </a:txBody>
                  <a:tcPr>
                    <a:solidFill>
                      <a:schemeClr val="accent6">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39</a:t>
                      </a:r>
                    </a:p>
                  </a:txBody>
                  <a:tcPr>
                    <a:solidFill>
                      <a:schemeClr val="accent6">
                        <a:lumMod val="40000"/>
                        <a:lumOff val="60000"/>
                      </a:schemeClr>
                    </a:solidFill>
                  </a:tcPr>
                </a:tc>
                <a:extLst>
                  <a:ext uri="{0D108BD9-81ED-4DB2-BD59-A6C34878D82A}">
                    <a16:rowId xmlns:a16="http://schemas.microsoft.com/office/drawing/2014/main" val="10001"/>
                  </a:ext>
                </a:extLst>
              </a:tr>
              <a:tr h="428143">
                <a:tc>
                  <a:txBody>
                    <a:bodyPr/>
                    <a:lstStyle/>
                    <a:p>
                      <a:r>
                        <a:rPr lang="en-US" dirty="0"/>
                        <a:t>2.</a:t>
                      </a:r>
                    </a:p>
                  </a:txBody>
                  <a:tcPr>
                    <a:solidFill>
                      <a:schemeClr val="accent6">
                        <a:lumMod val="40000"/>
                        <a:lumOff val="60000"/>
                      </a:schemeClr>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Shraddha Shrikant Salokhe</a:t>
                      </a:r>
                    </a:p>
                  </a:txBody>
                  <a:tcPr>
                    <a:solidFill>
                      <a:schemeClr val="accent6">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45</a:t>
                      </a:r>
                    </a:p>
                  </a:txBody>
                  <a:tcPr>
                    <a:solidFill>
                      <a:schemeClr val="accent6">
                        <a:lumMod val="40000"/>
                        <a:lumOff val="60000"/>
                      </a:schemeClr>
                    </a:solidFill>
                  </a:tcPr>
                </a:tc>
                <a:extLst>
                  <a:ext uri="{0D108BD9-81ED-4DB2-BD59-A6C34878D82A}">
                    <a16:rowId xmlns:a16="http://schemas.microsoft.com/office/drawing/2014/main" val="1532719845"/>
                  </a:ext>
                </a:extLst>
              </a:tr>
              <a:tr h="428143">
                <a:tc>
                  <a:txBody>
                    <a:bodyPr/>
                    <a:lstStyle/>
                    <a:p>
                      <a:r>
                        <a:rPr lang="en-US" dirty="0"/>
                        <a:t>3.</a:t>
                      </a:r>
                    </a:p>
                  </a:txBody>
                  <a:tcPr>
                    <a:solidFill>
                      <a:schemeClr val="accent6">
                        <a:lumMod val="40000"/>
                        <a:lumOff val="6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solidFill>
                            <a:schemeClr val="tx1"/>
                          </a:solidFill>
                          <a:latin typeface="Times New Roman" panose="02020603050405020304" pitchFamily="18" charset="0"/>
                          <a:cs typeface="Times New Roman" panose="02020603050405020304" pitchFamily="18" charset="0"/>
                        </a:rPr>
                        <a:t>Reenal</a:t>
                      </a:r>
                      <a:r>
                        <a:rPr lang="en-US" dirty="0">
                          <a:solidFill>
                            <a:schemeClr val="tx1"/>
                          </a:solidFill>
                          <a:latin typeface="Times New Roman" panose="02020603050405020304" pitchFamily="18" charset="0"/>
                          <a:cs typeface="Times New Roman" panose="02020603050405020304" pitchFamily="18" charset="0"/>
                        </a:rPr>
                        <a:t> Chetan Shah</a:t>
                      </a:r>
                    </a:p>
                  </a:txBody>
                  <a:tcPr>
                    <a:solidFill>
                      <a:schemeClr val="accent6">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46</a:t>
                      </a:r>
                    </a:p>
                  </a:txBody>
                  <a:tcPr>
                    <a:solidFill>
                      <a:schemeClr val="accent6">
                        <a:lumMod val="40000"/>
                        <a:lumOff val="60000"/>
                      </a:schemeClr>
                    </a:solidFill>
                  </a:tcPr>
                </a:tc>
                <a:extLst>
                  <a:ext uri="{0D108BD9-81ED-4DB2-BD59-A6C34878D82A}">
                    <a16:rowId xmlns:a16="http://schemas.microsoft.com/office/drawing/2014/main" val="1743011219"/>
                  </a:ext>
                </a:extLst>
              </a:tr>
              <a:tr h="422031">
                <a:tc>
                  <a:txBody>
                    <a:bodyPr/>
                    <a:lstStyle/>
                    <a:p>
                      <a:r>
                        <a:rPr lang="en-US" dirty="0"/>
                        <a:t>4.</a:t>
                      </a:r>
                    </a:p>
                  </a:txBody>
                  <a:tcPr>
                    <a:solidFill>
                      <a:schemeClr val="accent6">
                        <a:lumMod val="40000"/>
                        <a:lumOff val="60000"/>
                      </a:schemeClr>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Sahil Sanjay Sutar</a:t>
                      </a:r>
                    </a:p>
                  </a:txBody>
                  <a:tcPr>
                    <a:solidFill>
                      <a:schemeClr val="accent6">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49</a:t>
                      </a:r>
                    </a:p>
                  </a:txBody>
                  <a:tcPr>
                    <a:solidFill>
                      <a:schemeClr val="accent6">
                        <a:lumMod val="40000"/>
                        <a:lumOff val="60000"/>
                      </a:schemeClr>
                    </a:solidFill>
                  </a:tcPr>
                </a:tc>
                <a:extLst>
                  <a:ext uri="{0D108BD9-81ED-4DB2-BD59-A6C34878D82A}">
                    <a16:rowId xmlns:a16="http://schemas.microsoft.com/office/drawing/2014/main" val="10002"/>
                  </a:ext>
                </a:extLst>
              </a:tr>
              <a:tr h="428143">
                <a:tc>
                  <a:txBody>
                    <a:bodyPr/>
                    <a:lstStyle/>
                    <a:p>
                      <a:r>
                        <a:rPr lang="en-US" dirty="0"/>
                        <a:t>5.</a:t>
                      </a:r>
                    </a:p>
                  </a:txBody>
                  <a:tcPr>
                    <a:solidFill>
                      <a:schemeClr val="accent6">
                        <a:lumMod val="40000"/>
                        <a:lumOff val="60000"/>
                      </a:schemeClr>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Pranav Jaywant </a:t>
                      </a:r>
                      <a:r>
                        <a:rPr lang="en-US" dirty="0" err="1">
                          <a:solidFill>
                            <a:schemeClr val="tx1"/>
                          </a:solidFill>
                          <a:latin typeface="Times New Roman" panose="02020603050405020304" pitchFamily="18" charset="0"/>
                          <a:cs typeface="Times New Roman" panose="02020603050405020304" pitchFamily="18" charset="0"/>
                        </a:rPr>
                        <a:t>Garud</a:t>
                      </a:r>
                      <a:endParaRPr lang="en-US"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56</a:t>
                      </a:r>
                    </a:p>
                  </a:txBody>
                  <a:tcPr>
                    <a:solidFill>
                      <a:schemeClr val="accent6">
                        <a:lumMod val="40000"/>
                        <a:lumOff val="60000"/>
                      </a:schemeClr>
                    </a:solidFill>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73C6F8C1-2B25-03BE-30C7-E09AD386535A}"/>
              </a:ext>
            </a:extLst>
          </p:cNvPr>
          <p:cNvSpPr txBox="1"/>
          <p:nvPr/>
        </p:nvSpPr>
        <p:spPr>
          <a:xfrm>
            <a:off x="1780175" y="771074"/>
            <a:ext cx="4759773" cy="523220"/>
          </a:xfrm>
          <a:prstGeom prst="rect">
            <a:avLst/>
          </a:prstGeom>
          <a:noFill/>
        </p:spPr>
        <p:txBody>
          <a:bodyPr wrap="square" rtlCol="0">
            <a:spAutoFit/>
          </a:bodyPr>
          <a:lstStyle/>
          <a:p>
            <a:r>
              <a:rPr lang="en-US" sz="2800" dirty="0"/>
              <a:t>Project by :-</a:t>
            </a:r>
          </a:p>
        </p:txBody>
      </p:sp>
    </p:spTree>
    <p:extLst>
      <p:ext uri="{BB962C8B-B14F-4D97-AF65-F5344CB8AC3E}">
        <p14:creationId xmlns:p14="http://schemas.microsoft.com/office/powerpoint/2010/main" val="4031297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5">
            <a:extLst>
              <a:ext uri="{FF2B5EF4-FFF2-40B4-BE49-F238E27FC236}">
                <a16:creationId xmlns:a16="http://schemas.microsoft.com/office/drawing/2014/main" id="{60837AED-D62F-FC4D-75E8-8310869D4319}"/>
              </a:ext>
            </a:extLst>
          </p:cNvPr>
          <p:cNvGraphicFramePr>
            <a:graphicFrameLocks/>
          </p:cNvGraphicFramePr>
          <p:nvPr>
            <p:extLst>
              <p:ext uri="{D42A27DB-BD31-4B8C-83A1-F6EECF244321}">
                <p14:modId xmlns:p14="http://schemas.microsoft.com/office/powerpoint/2010/main" val="824077023"/>
              </p:ext>
            </p:extLst>
          </p:nvPr>
        </p:nvGraphicFramePr>
        <p:xfrm>
          <a:off x="2252916" y="1268872"/>
          <a:ext cx="7547020" cy="3963003"/>
        </p:xfrm>
        <a:graphic>
          <a:graphicData uri="http://schemas.openxmlformats.org/drawingml/2006/table">
            <a:tbl>
              <a:tblPr firstRow="1" bandRow="1">
                <a:tableStyleId>{5C22544A-7EE6-4342-B048-85BDC9FD1C3A}</a:tableStyleId>
              </a:tblPr>
              <a:tblGrid>
                <a:gridCol w="1211906">
                  <a:extLst>
                    <a:ext uri="{9D8B030D-6E8A-4147-A177-3AD203B41FA5}">
                      <a16:colId xmlns:a16="http://schemas.microsoft.com/office/drawing/2014/main" val="20000"/>
                    </a:ext>
                  </a:extLst>
                </a:gridCol>
                <a:gridCol w="6335114">
                  <a:extLst>
                    <a:ext uri="{9D8B030D-6E8A-4147-A177-3AD203B41FA5}">
                      <a16:colId xmlns:a16="http://schemas.microsoft.com/office/drawing/2014/main" val="20001"/>
                    </a:ext>
                  </a:extLst>
                </a:gridCol>
              </a:tblGrid>
              <a:tr h="356940">
                <a:tc>
                  <a:txBody>
                    <a:bodyPr/>
                    <a:lstStyle/>
                    <a:p>
                      <a:pPr algn="ctr"/>
                      <a:r>
                        <a:rPr lang="en-US" dirty="0"/>
                        <a:t>Sr. No.</a:t>
                      </a:r>
                    </a:p>
                  </a:txBody>
                  <a:tcPr/>
                </a:tc>
                <a:tc>
                  <a:txBody>
                    <a:bodyPr/>
                    <a:lstStyle/>
                    <a:p>
                      <a:pPr algn="l"/>
                      <a:r>
                        <a:rPr lang="en-US" dirty="0"/>
                        <a:t>Topic</a:t>
                      </a:r>
                    </a:p>
                  </a:txBody>
                  <a:tcPr/>
                </a:tc>
                <a:extLst>
                  <a:ext uri="{0D108BD9-81ED-4DB2-BD59-A6C34878D82A}">
                    <a16:rowId xmlns:a16="http://schemas.microsoft.com/office/drawing/2014/main" val="10000"/>
                  </a:ext>
                </a:extLst>
              </a:tr>
              <a:tr h="350487">
                <a:tc>
                  <a:txBody>
                    <a:bodyPr/>
                    <a:lstStyle/>
                    <a:p>
                      <a:pPr algn="ctr"/>
                      <a:r>
                        <a:rPr lang="en-US" sz="1600" dirty="0">
                          <a:latin typeface="Times New Roman" panose="02020603050405020304" pitchFamily="18" charset="0"/>
                          <a:cs typeface="Times New Roman" panose="02020603050405020304" pitchFamily="18" charset="0"/>
                        </a:rPr>
                        <a:t>1</a:t>
                      </a:r>
                    </a:p>
                  </a:txBody>
                  <a:tcPr/>
                </a:tc>
                <a:tc>
                  <a:txBody>
                    <a:bodyPr/>
                    <a:lstStyle/>
                    <a:p>
                      <a:pPr algn="l"/>
                      <a:r>
                        <a:rPr lang="en-US" sz="1600" kern="1200" dirty="0">
                          <a:solidFill>
                            <a:schemeClr val="dk1"/>
                          </a:solidFill>
                          <a:effectLst/>
                          <a:latin typeface="Times New Roman" panose="02020603050405020304" pitchFamily="18" charset="0"/>
                          <a:ea typeface="+mn-ea"/>
                          <a:cs typeface="Times New Roman" panose="02020603050405020304" pitchFamily="18" charset="0"/>
                        </a:rPr>
                        <a:t>Abstract</a:t>
                      </a:r>
                    </a:p>
                  </a:txBody>
                  <a:tcPr/>
                </a:tc>
                <a:extLst>
                  <a:ext uri="{0D108BD9-81ED-4DB2-BD59-A6C34878D82A}">
                    <a16:rowId xmlns:a16="http://schemas.microsoft.com/office/drawing/2014/main" val="10001"/>
                  </a:ext>
                </a:extLst>
              </a:tr>
              <a:tr h="519760">
                <a:tc>
                  <a:txBody>
                    <a:bodyPr/>
                    <a:lstStyle/>
                    <a:p>
                      <a:pPr algn="ctr"/>
                      <a:r>
                        <a:rPr lang="en-US" sz="1600" dirty="0">
                          <a:latin typeface="Times New Roman" panose="02020603050405020304" pitchFamily="18" charset="0"/>
                          <a:cs typeface="Times New Roman" panose="02020603050405020304" pitchFamily="18" charset="0"/>
                        </a:rPr>
                        <a:t>2</a:t>
                      </a:r>
                    </a:p>
                  </a:txBody>
                  <a:tcPr/>
                </a:tc>
                <a:tc>
                  <a:txBody>
                    <a:bodyPr/>
                    <a:lstStyle/>
                    <a:p>
                      <a:pPr algn="l"/>
                      <a:r>
                        <a:rPr lang="en-US" sz="1600" dirty="0">
                          <a:latin typeface="Times New Roman" panose="02020603050405020304" pitchFamily="18" charset="0"/>
                          <a:cs typeface="Times New Roman" panose="02020603050405020304" pitchFamily="18" charset="0"/>
                        </a:rPr>
                        <a:t>Introduction</a:t>
                      </a:r>
                    </a:p>
                  </a:txBody>
                  <a:tcPr/>
                </a:tc>
                <a:extLst>
                  <a:ext uri="{0D108BD9-81ED-4DB2-BD59-A6C34878D82A}">
                    <a16:rowId xmlns:a16="http://schemas.microsoft.com/office/drawing/2014/main" val="10002"/>
                  </a:ext>
                </a:extLst>
              </a:tr>
              <a:tr h="473991">
                <a:tc>
                  <a:txBody>
                    <a:bodyPr/>
                    <a:lstStyle/>
                    <a:p>
                      <a:pPr algn="ctr"/>
                      <a:r>
                        <a:rPr lang="en-US" sz="160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Literature Review</a:t>
                      </a:r>
                    </a:p>
                  </a:txBody>
                  <a:tcPr/>
                </a:tc>
                <a:extLst>
                  <a:ext uri="{0D108BD9-81ED-4DB2-BD59-A6C34878D82A}">
                    <a16:rowId xmlns:a16="http://schemas.microsoft.com/office/drawing/2014/main" val="10004"/>
                  </a:ext>
                </a:extLst>
              </a:tr>
              <a:tr h="489377">
                <a:tc>
                  <a:txBody>
                    <a:bodyPr/>
                    <a:lstStyle/>
                    <a:p>
                      <a:pPr algn="ctr"/>
                      <a:r>
                        <a:rPr lang="en-US" sz="1600" dirty="0">
                          <a:latin typeface="Times New Roman" panose="02020603050405020304" pitchFamily="18" charset="0"/>
                          <a:cs typeface="Times New Roman" panose="02020603050405020304" pitchFamily="18" charset="0"/>
                        </a:rPr>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Problem Statement</a:t>
                      </a:r>
                    </a:p>
                  </a:txBody>
                  <a:tcPr/>
                </a:tc>
                <a:extLst>
                  <a:ext uri="{0D108BD9-81ED-4DB2-BD59-A6C34878D82A}">
                    <a16:rowId xmlns:a16="http://schemas.microsoft.com/office/drawing/2014/main" val="10007"/>
                  </a:ext>
                </a:extLst>
              </a:tr>
              <a:tr h="60538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5</a:t>
                      </a: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Software &amp; Hardware Requirement</a:t>
                      </a:r>
                    </a:p>
                  </a:txBody>
                  <a:tcPr/>
                </a:tc>
                <a:extLst>
                  <a:ext uri="{0D108BD9-81ED-4DB2-BD59-A6C34878D82A}">
                    <a16:rowId xmlns:a16="http://schemas.microsoft.com/office/drawing/2014/main" val="738005665"/>
                  </a:ext>
                </a:extLst>
              </a:tr>
              <a:tr h="565155">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6</a:t>
                      </a:r>
                    </a:p>
                    <a:p>
                      <a:pPr algn="ct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Conclusion</a:t>
                      </a:r>
                    </a:p>
                    <a:p>
                      <a:pPr algn="l"/>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71785814"/>
                  </a:ext>
                </a:extLst>
              </a:tr>
              <a:tr h="565155">
                <a:tc>
                  <a:txBody>
                    <a:bodyPr/>
                    <a:lstStyle/>
                    <a:p>
                      <a:pPr algn="ctr"/>
                      <a:r>
                        <a:rPr lang="en-US" sz="1600" dirty="0">
                          <a:latin typeface="Times New Roman" panose="02020603050405020304" pitchFamily="18" charset="0"/>
                          <a:cs typeface="Times New Roman" panose="02020603050405020304" pitchFamily="18" charset="0"/>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References</a:t>
                      </a:r>
                    </a:p>
                    <a:p>
                      <a:pPr algn="l"/>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71580962"/>
                  </a:ext>
                </a:extLst>
              </a:tr>
            </a:tbl>
          </a:graphicData>
        </a:graphic>
      </p:graphicFrame>
      <p:sp>
        <p:nvSpPr>
          <p:cNvPr id="5" name="TextBox 4">
            <a:extLst>
              <a:ext uri="{FF2B5EF4-FFF2-40B4-BE49-F238E27FC236}">
                <a16:creationId xmlns:a16="http://schemas.microsoft.com/office/drawing/2014/main" id="{0A9F5B2C-F896-D4FF-551C-BF322C799C55}"/>
              </a:ext>
            </a:extLst>
          </p:cNvPr>
          <p:cNvSpPr txBox="1"/>
          <p:nvPr/>
        </p:nvSpPr>
        <p:spPr>
          <a:xfrm>
            <a:off x="4899992" y="362921"/>
            <a:ext cx="4184374" cy="646331"/>
          </a:xfrm>
          <a:prstGeom prst="rect">
            <a:avLst/>
          </a:prstGeom>
          <a:noFill/>
        </p:spPr>
        <p:txBody>
          <a:bodyPr wrap="square" rtlCol="0">
            <a:spAutoFit/>
          </a:bodyPr>
          <a:lstStyle/>
          <a:p>
            <a:r>
              <a:rPr lang="en-US" sz="3600" dirty="0">
                <a:solidFill>
                  <a:schemeClr val="tx2">
                    <a:lumMod val="50000"/>
                  </a:schemeClr>
                </a:solidFill>
                <a:latin typeface="Times New Roman" panose="02020603050405020304" pitchFamily="18" charset="0"/>
                <a:cs typeface="Times New Roman" panose="02020603050405020304" pitchFamily="18" charset="0"/>
              </a:rPr>
              <a:t>Contents</a:t>
            </a:r>
            <a:endParaRPr lang="en-US" sz="3600" dirty="0"/>
          </a:p>
        </p:txBody>
      </p:sp>
    </p:spTree>
    <p:extLst>
      <p:ext uri="{BB962C8B-B14F-4D97-AF65-F5344CB8AC3E}">
        <p14:creationId xmlns:p14="http://schemas.microsoft.com/office/powerpoint/2010/main" val="8944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EC26DB-82C3-362B-4C3C-EE474BD013C0}"/>
              </a:ext>
            </a:extLst>
          </p:cNvPr>
          <p:cNvSpPr txBox="1"/>
          <p:nvPr/>
        </p:nvSpPr>
        <p:spPr>
          <a:xfrm>
            <a:off x="3876261" y="924339"/>
            <a:ext cx="3309730" cy="707886"/>
          </a:xfrm>
          <a:prstGeom prst="rect">
            <a:avLst/>
          </a:prstGeom>
          <a:noFill/>
        </p:spPr>
        <p:txBody>
          <a:bodyPr wrap="square" rtlCol="0">
            <a:spAutoFit/>
          </a:bodyPr>
          <a:lstStyle/>
          <a:p>
            <a:pPr algn="ctr"/>
            <a:r>
              <a:rPr lang="en-US" sz="4000" dirty="0"/>
              <a:t>Abstract</a:t>
            </a:r>
          </a:p>
        </p:txBody>
      </p:sp>
      <p:sp>
        <p:nvSpPr>
          <p:cNvPr id="5" name="TextBox 4">
            <a:extLst>
              <a:ext uri="{FF2B5EF4-FFF2-40B4-BE49-F238E27FC236}">
                <a16:creationId xmlns:a16="http://schemas.microsoft.com/office/drawing/2014/main" id="{2CC924C4-776B-1A8B-A2F9-D3A7E654796C}"/>
              </a:ext>
            </a:extLst>
          </p:cNvPr>
          <p:cNvSpPr txBox="1"/>
          <p:nvPr/>
        </p:nvSpPr>
        <p:spPr>
          <a:xfrm>
            <a:off x="1341783" y="1918252"/>
            <a:ext cx="9412356" cy="2523768"/>
          </a:xfrm>
          <a:prstGeom prst="rect">
            <a:avLst/>
          </a:prstGeom>
          <a:noFill/>
        </p:spPr>
        <p:txBody>
          <a:bodyPr wrap="square" rtlCol="0">
            <a:spAutoFit/>
          </a:bodyPr>
          <a:lstStyle/>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The purpose of Gym Website is to automate the existing manual system by the help of computerized equipments and full-fledged computer software.</a:t>
            </a:r>
          </a:p>
          <a:p>
            <a:pPr marL="285750" indent="-285750">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rPr>
              <a:t>Customers can easily contact with us.   </a:t>
            </a:r>
          </a:p>
          <a:p>
            <a:pPr marL="285750" indent="-28575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rPr>
              <a:t>Our Gym management Software provides lots of functions such fees, plan, and physical fitness which help to provide good quality of services to customer from Gym managers.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20579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413E81-DED2-D535-427F-4BDA144B75A8}"/>
              </a:ext>
            </a:extLst>
          </p:cNvPr>
          <p:cNvSpPr txBox="1"/>
          <p:nvPr/>
        </p:nvSpPr>
        <p:spPr>
          <a:xfrm>
            <a:off x="4426226" y="129209"/>
            <a:ext cx="3339548" cy="707886"/>
          </a:xfrm>
          <a:prstGeom prst="rect">
            <a:avLst/>
          </a:prstGeom>
          <a:noFill/>
        </p:spPr>
        <p:txBody>
          <a:bodyPr wrap="square" rtlCol="0">
            <a:spAutoFit/>
          </a:bodyPr>
          <a:lstStyle/>
          <a:p>
            <a:r>
              <a:rPr lang="en-US" sz="4000" dirty="0"/>
              <a:t>Introduction</a:t>
            </a:r>
          </a:p>
        </p:txBody>
      </p:sp>
      <p:sp>
        <p:nvSpPr>
          <p:cNvPr id="3" name="TextBox 2">
            <a:extLst>
              <a:ext uri="{FF2B5EF4-FFF2-40B4-BE49-F238E27FC236}">
                <a16:creationId xmlns:a16="http://schemas.microsoft.com/office/drawing/2014/main" id="{97C1FA2C-183A-5883-3C92-5D7A0998C521}"/>
              </a:ext>
            </a:extLst>
          </p:cNvPr>
          <p:cNvSpPr txBox="1"/>
          <p:nvPr/>
        </p:nvSpPr>
        <p:spPr>
          <a:xfrm>
            <a:off x="1911626" y="1043608"/>
            <a:ext cx="8368747"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Our project is a website portal, that help users to join our fitness gym.</a:t>
            </a:r>
          </a:p>
          <a:p>
            <a:pPr marL="285750" indent="-285750">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Users can Sign up and log in the website and select suitable membership package according to their need.</a:t>
            </a:r>
          </a:p>
          <a:p>
            <a:pPr marL="285750" indent="-285750">
              <a:buFont typeface="Arial" panose="020B0604020202020204" pitchFamily="34" charset="0"/>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Online Fitness Gym is such a system which provide best platform for ease of access to the Gym Staff. Customer can check his updates online anytime about fitness or diet plan etc.</a:t>
            </a:r>
          </a:p>
          <a:p>
            <a:pPr marL="285750" indent="-285750">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focus of this project is about online services for a fitness club but by minimizing all those defects which are found in currently available manually file system.</a:t>
            </a:r>
          </a:p>
        </p:txBody>
      </p:sp>
    </p:spTree>
    <p:extLst>
      <p:ext uri="{BB962C8B-B14F-4D97-AF65-F5344CB8AC3E}">
        <p14:creationId xmlns:p14="http://schemas.microsoft.com/office/powerpoint/2010/main" val="42648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0E1697-E0C2-4579-1613-BCE2E6386755}"/>
              </a:ext>
            </a:extLst>
          </p:cNvPr>
          <p:cNvSpPr txBox="1"/>
          <p:nvPr/>
        </p:nvSpPr>
        <p:spPr>
          <a:xfrm>
            <a:off x="1574276" y="612742"/>
            <a:ext cx="7239786" cy="584775"/>
          </a:xfrm>
          <a:prstGeom prst="rect">
            <a:avLst/>
          </a:prstGeom>
          <a:noFill/>
        </p:spPr>
        <p:txBody>
          <a:bodyPr wrap="square" rtlCol="0">
            <a:spAutoFit/>
          </a:bodyPr>
          <a:lstStyle/>
          <a:p>
            <a:r>
              <a:rPr lang="en-US" sz="3200" dirty="0"/>
              <a:t>Literature Review</a:t>
            </a:r>
          </a:p>
        </p:txBody>
      </p:sp>
      <p:sp>
        <p:nvSpPr>
          <p:cNvPr id="3" name="TextBox 2">
            <a:extLst>
              <a:ext uri="{FF2B5EF4-FFF2-40B4-BE49-F238E27FC236}">
                <a16:creationId xmlns:a16="http://schemas.microsoft.com/office/drawing/2014/main" id="{E69E5ABA-8FEB-6C17-CB6B-42CAE2C690B3}"/>
              </a:ext>
            </a:extLst>
          </p:cNvPr>
          <p:cNvSpPr txBox="1"/>
          <p:nvPr/>
        </p:nvSpPr>
        <p:spPr>
          <a:xfrm>
            <a:off x="1404594" y="1235224"/>
            <a:ext cx="9483365" cy="4618380"/>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IN" sz="1800" i="1" dirty="0">
                <a:effectLst/>
                <a:latin typeface="Times New Roman" panose="02020603050405020304" pitchFamily="18" charset="0"/>
                <a:ea typeface="Times New Roman" panose="02020603050405020304" pitchFamily="18" charset="0"/>
              </a:rPr>
              <a:t>Choi et al.</a:t>
            </a:r>
            <a:r>
              <a:rPr lang="en-IN" sz="1800" dirty="0">
                <a:effectLst/>
                <a:latin typeface="Times New Roman" panose="02020603050405020304" pitchFamily="18" charset="0"/>
                <a:ea typeface="Times New Roman" panose="02020603050405020304" pitchFamily="18" charset="0"/>
              </a:rPr>
              <a:t> (2017) examined the importance of website design in engaging users on gym websites. The study found that a clean and intuitive design, easy navigation, and relevant content were essential factors for engaging users and increasing user satisfaction.</a:t>
            </a:r>
            <a:endParaRPr lang="en-US" sz="18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i="1" dirty="0">
                <a:effectLst/>
                <a:latin typeface="Times New Roman" panose="02020603050405020304" pitchFamily="18" charset="0"/>
                <a:ea typeface="Times New Roman" panose="02020603050405020304" pitchFamily="18" charset="0"/>
              </a:rPr>
              <a:t>Joo et al</a:t>
            </a:r>
            <a:r>
              <a:rPr lang="en-IN" sz="1800" dirty="0">
                <a:effectLst/>
                <a:latin typeface="Times New Roman" panose="02020603050405020304" pitchFamily="18" charset="0"/>
                <a:ea typeface="Times New Roman" panose="02020603050405020304" pitchFamily="18" charset="0"/>
              </a:rPr>
              <a:t>. (2018) explored the impact of social media integration on gym websites. The study found that incorporating social media into gym websites increased user engagement and generated more leads for gym owners. The study also suggested that gym websites should incorporate interactive features, such as fitness challenges and online communities, to increase user engagement and retention.</a:t>
            </a:r>
            <a:endParaRPr lang="en-US" sz="18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1000"/>
              </a:spcAft>
              <a:buFont typeface="Symbol" panose="05050102010706020507" pitchFamily="18" charset="2"/>
              <a:buChar char=""/>
            </a:pPr>
            <a:r>
              <a:rPr lang="en-IN" sz="1800" i="1" dirty="0" err="1">
                <a:effectLst/>
                <a:latin typeface="Times New Roman" panose="02020603050405020304" pitchFamily="18" charset="0"/>
                <a:ea typeface="Times New Roman" panose="02020603050405020304" pitchFamily="18" charset="0"/>
              </a:rPr>
              <a:t>Eom</a:t>
            </a:r>
            <a:r>
              <a:rPr lang="en-IN" sz="1800" i="1" dirty="0">
                <a:effectLst/>
                <a:latin typeface="Times New Roman" panose="02020603050405020304" pitchFamily="18" charset="0"/>
                <a:ea typeface="Times New Roman" panose="02020603050405020304" pitchFamily="18" charset="0"/>
              </a:rPr>
              <a:t> et al.</a:t>
            </a:r>
            <a:r>
              <a:rPr lang="en-IN" sz="1800" dirty="0">
                <a:effectLst/>
                <a:latin typeface="Times New Roman" panose="02020603050405020304" pitchFamily="18" charset="0"/>
                <a:ea typeface="Times New Roman" panose="02020603050405020304" pitchFamily="18" charset="0"/>
              </a:rPr>
              <a:t> (2019) found that gym websites are an effective tool for attracting and retaining gym members. The study showed that gym websites that provided personalized content, such as workout plans and nutrition guidance, were more likely to retain members than those that did not.</a:t>
            </a: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9388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6A0997-8B8C-9DAA-F862-0012244DC95C}"/>
              </a:ext>
            </a:extLst>
          </p:cNvPr>
          <p:cNvSpPr txBox="1"/>
          <p:nvPr/>
        </p:nvSpPr>
        <p:spPr>
          <a:xfrm>
            <a:off x="3899452" y="435739"/>
            <a:ext cx="4393095" cy="646331"/>
          </a:xfrm>
          <a:prstGeom prst="rect">
            <a:avLst/>
          </a:prstGeom>
          <a:noFill/>
        </p:spPr>
        <p:txBody>
          <a:bodyPr wrap="square" rtlCol="0">
            <a:spAutoFit/>
          </a:bodyPr>
          <a:lstStyle/>
          <a:p>
            <a:pPr algn="ctr"/>
            <a:r>
              <a:rPr lang="en-US" sz="3600" dirty="0"/>
              <a:t>Problem Statement</a:t>
            </a:r>
          </a:p>
        </p:txBody>
      </p:sp>
      <p:sp>
        <p:nvSpPr>
          <p:cNvPr id="3" name="TextBox 2">
            <a:extLst>
              <a:ext uri="{FF2B5EF4-FFF2-40B4-BE49-F238E27FC236}">
                <a16:creationId xmlns:a16="http://schemas.microsoft.com/office/drawing/2014/main" id="{8A4B00BC-5DAC-1F26-5982-555D3D4F48DB}"/>
              </a:ext>
            </a:extLst>
          </p:cNvPr>
          <p:cNvSpPr txBox="1"/>
          <p:nvPr/>
        </p:nvSpPr>
        <p:spPr>
          <a:xfrm>
            <a:off x="2073897" y="1366886"/>
            <a:ext cx="7418896" cy="2540888"/>
          </a:xfrm>
          <a:prstGeom prst="rect">
            <a:avLst/>
          </a:prstGeom>
          <a:noFill/>
        </p:spPr>
        <p:txBody>
          <a:bodyPr wrap="square" rtlCol="0">
            <a:spAutoFit/>
          </a:bodyPr>
          <a:lstStyle/>
          <a:p>
            <a:pPr marL="228600" indent="228600" algn="just">
              <a:lnSpc>
                <a:spcPct val="150000"/>
              </a:lnSpc>
              <a:spcAft>
                <a:spcPts val="1000"/>
              </a:spcAft>
            </a:pPr>
            <a:r>
              <a:rPr lang="en-IN" dirty="0">
                <a:effectLst/>
                <a:latin typeface="Times New Roman" panose="02020603050405020304" pitchFamily="18" charset="0"/>
                <a:ea typeface="Times New Roman" panose="02020603050405020304" pitchFamily="18" charset="0"/>
              </a:rPr>
              <a:t>One of the major problems with gym websites is that they often fail to engage users effectively. Many gym websites have a cluttered design, poor navigation, and outdated content, which makes it challenging for users to find what they are looking for. This results in a high bounce rate and reduced engagement, which can ultimately lead to a decline in the website's popularity.</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88820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200</TotalTime>
  <Words>612</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Algerian</vt:lpstr>
      <vt:lpstr>Arial</vt:lpstr>
      <vt:lpstr>Baskerville Old Face</vt:lpstr>
      <vt:lpstr>Bradley Hand ITC</vt:lpstr>
      <vt:lpstr>Calibri</vt:lpstr>
      <vt:lpstr>Gill Sans MT</vt:lpstr>
      <vt:lpstr>Symbol</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Sutar</dc:creator>
  <cp:lastModifiedBy>Sahil Sutar</cp:lastModifiedBy>
  <cp:revision>7</cp:revision>
  <dcterms:created xsi:type="dcterms:W3CDTF">2023-03-28T17:15:09Z</dcterms:created>
  <dcterms:modified xsi:type="dcterms:W3CDTF">2023-04-25T18:33:31Z</dcterms:modified>
</cp:coreProperties>
</file>