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1" r:id="rId2"/>
    <p:sldId id="271" r:id="rId3"/>
    <p:sldId id="319" r:id="rId4"/>
    <p:sldId id="320" r:id="rId5"/>
    <p:sldId id="321" r:id="rId6"/>
    <p:sldId id="270" r:id="rId7"/>
    <p:sldId id="273" r:id="rId8"/>
    <p:sldId id="305" r:id="rId9"/>
    <p:sldId id="322" r:id="rId10"/>
    <p:sldId id="277" r:id="rId11"/>
    <p:sldId id="297" r:id="rId12"/>
    <p:sldId id="318" r:id="rId13"/>
    <p:sldId id="298" r:id="rId14"/>
    <p:sldId id="315" r:id="rId15"/>
    <p:sldId id="301" r:id="rId16"/>
    <p:sldId id="299" r:id="rId17"/>
    <p:sldId id="286" r:id="rId18"/>
    <p:sldId id="316" r:id="rId19"/>
    <p:sldId id="309" r:id="rId20"/>
    <p:sldId id="314" r:id="rId21"/>
    <p:sldId id="308" r:id="rId22"/>
    <p:sldId id="302" r:id="rId23"/>
    <p:sldId id="303" r:id="rId24"/>
    <p:sldId id="306" r:id="rId25"/>
    <p:sldId id="307" r:id="rId26"/>
    <p:sldId id="312" r:id="rId27"/>
    <p:sldId id="296" r:id="rId28"/>
    <p:sldId id="295" r:id="rId29"/>
    <p:sldId id="272" r:id="rId3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8E3683F-3828-448C-8B88-CF65E84CC5BA}">
          <p14:sldIdLst>
            <p14:sldId id="261"/>
            <p14:sldId id="271"/>
            <p14:sldId id="319"/>
            <p14:sldId id="320"/>
            <p14:sldId id="321"/>
            <p14:sldId id="270"/>
            <p14:sldId id="273"/>
            <p14:sldId id="305"/>
            <p14:sldId id="322"/>
            <p14:sldId id="277"/>
            <p14:sldId id="297"/>
            <p14:sldId id="318"/>
            <p14:sldId id="298"/>
            <p14:sldId id="315"/>
            <p14:sldId id="301"/>
            <p14:sldId id="299"/>
            <p14:sldId id="286"/>
            <p14:sldId id="316"/>
            <p14:sldId id="309"/>
            <p14:sldId id="314"/>
            <p14:sldId id="308"/>
            <p14:sldId id="302"/>
            <p14:sldId id="303"/>
            <p14:sldId id="306"/>
            <p14:sldId id="307"/>
            <p14:sldId id="312"/>
            <p14:sldId id="296"/>
            <p14:sldId id="295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1428E6"/>
    <a:srgbClr val="808080"/>
    <a:srgbClr val="24F0E6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86425" autoAdjust="0"/>
  </p:normalViewPr>
  <p:slideViewPr>
    <p:cSldViewPr>
      <p:cViewPr varScale="1">
        <p:scale>
          <a:sx n="88" d="100"/>
          <a:sy n="88" d="100"/>
        </p:scale>
        <p:origin x="131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220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AFE2C-5007-4057-8DFB-EC24DF7E4136}" type="datetimeFigureOut">
              <a:rPr lang="fr-FR" smtClean="0"/>
              <a:pPr/>
              <a:t>14/04/2021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5FE0B-B3A6-4AF6-B265-A109385ED23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077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bandeau_tit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0" y="0"/>
            <a:ext cx="3310128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3960000" y="1855288"/>
            <a:ext cx="4788464" cy="2653832"/>
          </a:xfrm>
        </p:spPr>
        <p:txBody>
          <a:bodyPr anchor="t" anchorCtr="0"/>
          <a:lstStyle>
            <a:lvl1pPr algn="ctr">
              <a:lnSpc>
                <a:spcPts val="3800"/>
              </a:lnSpc>
              <a:defRPr sz="2800" b="0" cap="all" baseline="0">
                <a:solidFill>
                  <a:srgbClr val="666666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960000" y="5805264"/>
            <a:ext cx="4788464" cy="504056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1200" cap="all" baseline="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DATE </a:t>
            </a:r>
            <a:r>
              <a:rPr lang="fr-FR" dirty="0" err="1" smtClean="0"/>
              <a:t>Evenement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0000" y="4509120"/>
            <a:ext cx="4788464" cy="1224136"/>
          </a:xfrm>
        </p:spPr>
        <p:txBody>
          <a:bodyPr anchor="b" anchorCtr="0">
            <a:normAutofit/>
          </a:bodyPr>
          <a:lstStyle>
            <a:lvl1pPr marL="0" indent="0">
              <a:buFont typeface="Arial" pitchFamily="34" charset="0"/>
              <a:buNone/>
              <a:defRPr sz="1400" b="0">
                <a:solidFill>
                  <a:srgbClr val="666666"/>
                </a:solidFill>
              </a:defRPr>
            </a:lvl1pPr>
          </a:lstStyle>
          <a:p>
            <a:pPr lvl="0"/>
            <a:r>
              <a:rPr lang="fr-FR" dirty="0" smtClean="0"/>
              <a:t>Nom événement | Prénom Nom</a:t>
            </a:r>
            <a:endParaRPr lang="fr-FR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4"/>
          </p:nvPr>
        </p:nvSpPr>
        <p:spPr bwMode="gray">
          <a:xfrm>
            <a:off x="3960000" y="6305192"/>
            <a:ext cx="1450504" cy="365125"/>
          </a:xfrm>
        </p:spPr>
        <p:txBody>
          <a:bodyPr/>
          <a:lstStyle/>
          <a:p>
            <a:fld id="{215806A7-BCCE-4741-AB47-7A26318FFE5F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6"/>
          </p:nvPr>
        </p:nvSpPr>
        <p:spPr bwMode="gray">
          <a:xfrm>
            <a:off x="5436096" y="6305192"/>
            <a:ext cx="255544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CEA | 10 AVRIL 2012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g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bandeau_page_car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0" y="0"/>
            <a:ext cx="9144000" cy="251460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fr-FR" smtClean="0"/>
              <a:t>CEA | 10 AVRIL 2012</a:t>
            </a:r>
            <a:endParaRPr lang="fr-FR" dirty="0"/>
          </a:p>
        </p:txBody>
      </p:sp>
      <p:sp>
        <p:nvSpPr>
          <p:cNvPr id="17" name="Espace réservé du contenu 15"/>
          <p:cNvSpPr>
            <a:spLocks noGrp="1"/>
          </p:cNvSpPr>
          <p:nvPr>
            <p:ph sz="quarter" idx="15"/>
          </p:nvPr>
        </p:nvSpPr>
        <p:spPr bwMode="gray">
          <a:xfrm>
            <a:off x="378000" y="836613"/>
            <a:ext cx="8460000" cy="51847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car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376486" y="846237"/>
            <a:ext cx="8460000" cy="4156911"/>
          </a:xfrm>
          <a:prstGeom prst="rect">
            <a:avLst/>
          </a:prstGeom>
        </p:spPr>
      </p:pic>
      <p:pic>
        <p:nvPicPr>
          <p:cNvPr id="9" name="Image 8" descr="bandeau_page_car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gray">
          <a:xfrm>
            <a:off x="0" y="0"/>
            <a:ext cx="9144000" cy="251460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fr-FR" smtClean="0"/>
              <a:t>CEA | 10 AVRIL 2012</a:t>
            </a:r>
            <a:endParaRPr lang="fr-FR" dirty="0"/>
          </a:p>
        </p:txBody>
      </p:sp>
      <p:sp>
        <p:nvSpPr>
          <p:cNvPr id="33" name="Espace réservé du graphique 32"/>
          <p:cNvSpPr>
            <a:spLocks noGrp="1"/>
          </p:cNvSpPr>
          <p:nvPr>
            <p:ph type="chart" sz="quarter" idx="13" hasCustomPrompt="1"/>
          </p:nvPr>
        </p:nvSpPr>
        <p:spPr bwMode="gray">
          <a:xfrm>
            <a:off x="899592" y="5157788"/>
            <a:ext cx="3240360" cy="863600"/>
          </a:xfrm>
        </p:spPr>
        <p:txBody>
          <a:bodyPr anchor="ctr"/>
          <a:lstStyle>
            <a:lvl1pPr marL="0" indent="0" algn="ctr">
              <a:defRPr sz="1200"/>
            </a:lvl1pPr>
          </a:lstStyle>
          <a:p>
            <a:r>
              <a:rPr lang="fr-FR" dirty="0" smtClean="0"/>
              <a:t> Graphique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bandeau_intercalai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3310128" y="0"/>
            <a:ext cx="5833872" cy="6858000"/>
          </a:xfrm>
          <a:prstGeom prst="rect">
            <a:avLst/>
          </a:prstGeom>
        </p:spPr>
      </p:pic>
      <p:pic>
        <p:nvPicPr>
          <p:cNvPr id="7" name="Image 6" descr="bandeau_dernière.png"/>
          <p:cNvPicPr>
            <a:picLocks noChangeAspect="1"/>
          </p:cNvPicPr>
          <p:nvPr userDrawn="1"/>
        </p:nvPicPr>
        <p:blipFill>
          <a:blip r:embed="rId3" cstate="print"/>
          <a:srcRect b="15350"/>
          <a:stretch>
            <a:fillRect/>
          </a:stretch>
        </p:blipFill>
        <p:spPr bwMode="gray">
          <a:xfrm>
            <a:off x="3310128" y="0"/>
            <a:ext cx="5833872" cy="580526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 bwMode="gray">
          <a:xfrm>
            <a:off x="7138800" y="5799600"/>
            <a:ext cx="1897200" cy="943200"/>
          </a:xfrm>
        </p:spPr>
        <p:txBody>
          <a:bodyPr anchor="t" anchorCtr="0"/>
          <a:lstStyle>
            <a:lvl1pPr>
              <a:lnSpc>
                <a:spcPts val="1200"/>
              </a:lnSpc>
              <a:defRPr sz="850" b="0" cap="none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3539505" y="5799600"/>
            <a:ext cx="3552775" cy="943200"/>
          </a:xfrm>
        </p:spPr>
        <p:txBody>
          <a:bodyPr/>
          <a:lstStyle>
            <a:lvl1pPr marL="0" indent="0">
              <a:lnSpc>
                <a:spcPts val="1200"/>
              </a:lnSpc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1pPr>
            <a:lvl2pPr marL="0" indent="0">
              <a:lnSpc>
                <a:spcPts val="1200"/>
              </a:lnSpc>
              <a:spcBef>
                <a:spcPts val="800"/>
              </a:spcBef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2pPr>
            <a:lvl3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3pPr>
            <a:lvl4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4pPr>
            <a:lvl5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 bwMode="gray">
          <a:xfrm>
            <a:off x="576000" y="5445224"/>
            <a:ext cx="1118696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 bwMode="gray">
          <a:xfrm>
            <a:off x="576000" y="5877272"/>
            <a:ext cx="2664296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CEA | 10 AVRIL 2012</a:t>
            </a:r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1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bandeau_tit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0" y="0"/>
            <a:ext cx="3310128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3960000" y="1855288"/>
            <a:ext cx="4788464" cy="1429696"/>
          </a:xfrm>
        </p:spPr>
        <p:txBody>
          <a:bodyPr anchor="t" anchorCtr="0"/>
          <a:lstStyle>
            <a:lvl1pPr>
              <a:lnSpc>
                <a:spcPts val="3800"/>
              </a:lnSpc>
              <a:defRPr sz="2800" b="0" cap="all" baseline="0">
                <a:solidFill>
                  <a:srgbClr val="666666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gray">
          <a:xfrm>
            <a:off x="3960000" y="5805264"/>
            <a:ext cx="4788464" cy="504056"/>
          </a:xfrm>
        </p:spPr>
        <p:txBody>
          <a:bodyPr anchor="b" anchorCtr="0"/>
          <a:lstStyle>
            <a:lvl1pPr marL="0" indent="0" algn="l">
              <a:buNone/>
              <a:defRPr sz="1550" cap="all" baseline="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0000" y="5445224"/>
            <a:ext cx="4788464" cy="288032"/>
          </a:xfrm>
        </p:spPr>
        <p:txBody>
          <a:bodyPr anchor="b" anchorCtr="0"/>
          <a:lstStyle>
            <a:lvl1pPr marL="0" indent="0">
              <a:buFont typeface="Arial" pitchFamily="34" charset="0"/>
              <a:buNone/>
              <a:defRPr sz="850" b="0">
                <a:solidFill>
                  <a:srgbClr val="666666"/>
                </a:solidFill>
              </a:defRPr>
            </a:lvl1pPr>
          </a:lstStyle>
          <a:p>
            <a:pPr lvl="0"/>
            <a:r>
              <a:rPr lang="fr-FR" dirty="0" smtClean="0"/>
              <a:t>Nom événement | Prénom Nom</a:t>
            </a:r>
            <a:endParaRPr lang="fr-FR" dirty="0"/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11999" y="3311999"/>
            <a:ext cx="5832000" cy="2124000"/>
          </a:xfr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 Visuel</a:t>
            </a:r>
            <a:endParaRPr lang="fr-FR" dirty="0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5"/>
          </p:nvPr>
        </p:nvSpPr>
        <p:spPr bwMode="gray">
          <a:xfrm>
            <a:off x="3960000" y="6305192"/>
            <a:ext cx="1450504" cy="365125"/>
          </a:xfrm>
        </p:spPr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7"/>
          </p:nvPr>
        </p:nvSpPr>
        <p:spPr bwMode="gray">
          <a:xfrm>
            <a:off x="5436096" y="6305192"/>
            <a:ext cx="255544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CEA | 10 AVRIL 2012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3 visu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bandeau_tit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0" y="0"/>
            <a:ext cx="3310128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3960000" y="1855288"/>
            <a:ext cx="4788464" cy="1429696"/>
          </a:xfrm>
        </p:spPr>
        <p:txBody>
          <a:bodyPr anchor="t" anchorCtr="0"/>
          <a:lstStyle>
            <a:lvl1pPr>
              <a:lnSpc>
                <a:spcPts val="3800"/>
              </a:lnSpc>
              <a:defRPr sz="2800" b="0" cap="all" baseline="0">
                <a:solidFill>
                  <a:srgbClr val="666666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gray">
          <a:xfrm>
            <a:off x="3960000" y="5805264"/>
            <a:ext cx="4788464" cy="504056"/>
          </a:xfrm>
        </p:spPr>
        <p:txBody>
          <a:bodyPr anchor="b" anchorCtr="0"/>
          <a:lstStyle>
            <a:lvl1pPr marL="0" indent="0" algn="l">
              <a:buNone/>
              <a:defRPr sz="1550" cap="all" baseline="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0000" y="5445224"/>
            <a:ext cx="4788464" cy="288032"/>
          </a:xfrm>
        </p:spPr>
        <p:txBody>
          <a:bodyPr anchor="b" anchorCtr="0"/>
          <a:lstStyle>
            <a:lvl1pPr marL="0" indent="0">
              <a:buFont typeface="Arial" pitchFamily="34" charset="0"/>
              <a:buNone/>
              <a:defRPr sz="850" b="0">
                <a:solidFill>
                  <a:srgbClr val="666666"/>
                </a:solidFill>
              </a:defRPr>
            </a:lvl1pPr>
          </a:lstStyle>
          <a:p>
            <a:pPr lvl="0"/>
            <a:r>
              <a:rPr lang="fr-FR" dirty="0" smtClean="0"/>
              <a:t>Nom événement | Prénom Nom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7"/>
          </p:nvPr>
        </p:nvSpPr>
        <p:spPr bwMode="gray">
          <a:xfrm>
            <a:off x="3960000" y="6305192"/>
            <a:ext cx="1450504" cy="365125"/>
          </a:xfrm>
        </p:spPr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9"/>
          </p:nvPr>
        </p:nvSpPr>
        <p:spPr bwMode="gray">
          <a:xfrm>
            <a:off x="5436096" y="6305192"/>
            <a:ext cx="255544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CEA | 10 AVRIL 2012</a:t>
            </a:r>
            <a:endParaRPr lang="fr-FR" dirty="0"/>
          </a:p>
        </p:txBody>
      </p:sp>
      <p:sp>
        <p:nvSpPr>
          <p:cNvPr id="21" name="Espace réservé du contenu 20"/>
          <p:cNvSpPr>
            <a:spLocks noGrp="1"/>
          </p:cNvSpPr>
          <p:nvPr>
            <p:ph sz="quarter" idx="20" hasCustomPrompt="1"/>
          </p:nvPr>
        </p:nvSpPr>
        <p:spPr bwMode="gray">
          <a:xfrm>
            <a:off x="3312000" y="3312000"/>
            <a:ext cx="1944000" cy="2124000"/>
          </a:xfr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  <p:sp>
        <p:nvSpPr>
          <p:cNvPr id="22" name="Espace réservé du contenu 20"/>
          <p:cNvSpPr>
            <a:spLocks noGrp="1"/>
          </p:cNvSpPr>
          <p:nvPr>
            <p:ph sz="quarter" idx="21" hasCustomPrompt="1"/>
          </p:nvPr>
        </p:nvSpPr>
        <p:spPr bwMode="gray">
          <a:xfrm>
            <a:off x="5256000" y="3312000"/>
            <a:ext cx="1944000" cy="2124000"/>
          </a:xfrm>
          <a:solidFill>
            <a:srgbClr val="808080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  <p:sp>
        <p:nvSpPr>
          <p:cNvPr id="23" name="Espace réservé du contenu 20"/>
          <p:cNvSpPr>
            <a:spLocks noGrp="1"/>
          </p:cNvSpPr>
          <p:nvPr>
            <p:ph sz="quarter" idx="22" hasCustomPrompt="1"/>
          </p:nvPr>
        </p:nvSpPr>
        <p:spPr bwMode="gray">
          <a:xfrm>
            <a:off x="7200000" y="3312000"/>
            <a:ext cx="1944000" cy="2124000"/>
          </a:xfrm>
          <a:solidFill>
            <a:srgbClr val="B2B2B2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rcalai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bandeau_intercalai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3310128" y="0"/>
            <a:ext cx="5833872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 bwMode="gray">
          <a:xfrm>
            <a:off x="3672000" y="1949598"/>
            <a:ext cx="5364496" cy="4719761"/>
          </a:xfrm>
        </p:spPr>
        <p:txBody>
          <a:bodyPr anchor="t"/>
          <a:lstStyle>
            <a:lvl1pPr algn="l">
              <a:lnSpc>
                <a:spcPts val="2800"/>
              </a:lnSpc>
              <a:defRPr sz="22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3672000" y="260649"/>
            <a:ext cx="5292488" cy="1584176"/>
          </a:xfrm>
        </p:spPr>
        <p:txBody>
          <a:bodyPr anchor="t" anchorCtr="0"/>
          <a:lstStyle>
            <a:lvl1pPr marL="0" indent="0">
              <a:lnSpc>
                <a:spcPts val="1200"/>
              </a:lnSpc>
              <a:spcAft>
                <a:spcPts val="0"/>
              </a:spcAft>
              <a:buNone/>
              <a:defRPr sz="85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 bwMode="gray">
          <a:xfrm>
            <a:off x="576000" y="5877272"/>
            <a:ext cx="269985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 bwMode="gray">
          <a:xfrm>
            <a:off x="576000" y="5445224"/>
            <a:ext cx="269985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fr-FR" dirty="0" smtClean="0"/>
              <a:t>CEA | 10 AVRIL 2012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1pPr marL="1257300" indent="-358775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baseline="0"/>
            </a:lvl1pPr>
            <a:lvl2pPr marL="1782900" indent="-342900">
              <a:lnSpc>
                <a:spcPts val="2800"/>
              </a:lnSpc>
              <a:buFont typeface="Wingdings" pitchFamily="2" charset="2"/>
              <a:buChar char="Ø"/>
              <a:tabLst>
                <a:tab pos="8077200" algn="r"/>
              </a:tabLst>
              <a:defRPr sz="2000"/>
            </a:lvl2pPr>
            <a:lvl3pPr marL="1980000" indent="-342900">
              <a:lnSpc>
                <a:spcPts val="2000"/>
              </a:lnSpc>
              <a:buFont typeface="Wingdings" pitchFamily="2" charset="2"/>
              <a:buChar char="ü"/>
              <a:tabLst>
                <a:tab pos="8077200" algn="r"/>
              </a:tabLst>
              <a:defRPr sz="1800" baseline="0"/>
            </a:lvl3pPr>
            <a:lvl4pPr marL="361950" indent="0">
              <a:lnSpc>
                <a:spcPts val="2800"/>
              </a:lnSpc>
              <a:buFont typeface="Arial" pitchFamily="34" charset="0"/>
              <a:buNone/>
              <a:tabLst>
                <a:tab pos="8077200" algn="r"/>
              </a:tabLst>
              <a:defRPr sz="2200"/>
            </a:lvl4pPr>
            <a:lvl5pPr marL="361950" indent="0">
              <a:lnSpc>
                <a:spcPts val="2800"/>
              </a:lnSpc>
              <a:buNone/>
              <a:tabLst>
                <a:tab pos="8077200" algn="r"/>
              </a:tabLst>
              <a:defRPr sz="2200"/>
            </a:lvl5pPr>
          </a:lstStyle>
          <a:p>
            <a:pPr lvl="0"/>
            <a:r>
              <a:rPr lang="fr-FR" dirty="0" smtClean="0"/>
              <a:t>Un premier point du plan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2"/>
            <a:r>
              <a:rPr lang="fr-FR" dirty="0" smtClean="0"/>
              <a:t>Encore troisième niveau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0"/>
            <a:r>
              <a:rPr lang="fr-FR" dirty="0" smtClean="0"/>
              <a:t>Un deuxième point du plan</a:t>
            </a:r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fr-FR" smtClean="0"/>
              <a:t>CEA | 10 AVRIL 2012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fr-FR" smtClean="0"/>
              <a:t>CEA | 10 AVRIL 2012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1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76000" y="1268760"/>
            <a:ext cx="4428048" cy="4968552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fr-FR" smtClean="0"/>
              <a:t>CEA | 10 AVRIL 2012</a:t>
            </a:r>
            <a:endParaRPr lang="fr-FR" dirty="0"/>
          </a:p>
        </p:txBody>
      </p:sp>
      <p:sp>
        <p:nvSpPr>
          <p:cNvPr id="11" name="Espace réservé du contenu 20"/>
          <p:cNvSpPr>
            <a:spLocks noGrp="1"/>
          </p:cNvSpPr>
          <p:nvPr>
            <p:ph sz="quarter" idx="20" hasCustomPrompt="1"/>
          </p:nvPr>
        </p:nvSpPr>
        <p:spPr bwMode="gray">
          <a:xfrm>
            <a:off x="5148000" y="2016000"/>
            <a:ext cx="3492000" cy="3690000"/>
          </a:xfr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visu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76000" y="1268760"/>
            <a:ext cx="4428048" cy="4968552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fld id="{A0701655-DB86-4BDD-ACDB-98A835538BBF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/>
          <a:p>
            <a:r>
              <a:rPr lang="fr-FR" smtClean="0"/>
              <a:t>CEA | 10 AVRIL 2012</a:t>
            </a:r>
            <a:endParaRPr lang="fr-FR" dirty="0"/>
          </a:p>
        </p:txBody>
      </p:sp>
      <p:sp>
        <p:nvSpPr>
          <p:cNvPr id="15" name="Espace réservé du contenu 20"/>
          <p:cNvSpPr>
            <a:spLocks noGrp="1"/>
          </p:cNvSpPr>
          <p:nvPr>
            <p:ph sz="quarter" idx="21" hasCustomPrompt="1"/>
          </p:nvPr>
        </p:nvSpPr>
        <p:spPr bwMode="gray">
          <a:xfrm>
            <a:off x="5148000" y="2016000"/>
            <a:ext cx="3492000" cy="1980000"/>
          </a:xfr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  <p:sp>
        <p:nvSpPr>
          <p:cNvPr id="16" name="Espace réservé du contenu 20"/>
          <p:cNvSpPr>
            <a:spLocks noGrp="1"/>
          </p:cNvSpPr>
          <p:nvPr>
            <p:ph sz="quarter" idx="22" hasCustomPrompt="1"/>
          </p:nvPr>
        </p:nvSpPr>
        <p:spPr bwMode="gray">
          <a:xfrm>
            <a:off x="5148000" y="3999600"/>
            <a:ext cx="1746000" cy="1695600"/>
          </a:xfrm>
          <a:solidFill>
            <a:srgbClr val="808080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  <p:sp>
        <p:nvSpPr>
          <p:cNvPr id="17" name="Espace réservé du contenu 20"/>
          <p:cNvSpPr>
            <a:spLocks noGrp="1"/>
          </p:cNvSpPr>
          <p:nvPr>
            <p:ph sz="quarter" idx="23" hasCustomPrompt="1"/>
          </p:nvPr>
        </p:nvSpPr>
        <p:spPr bwMode="gray">
          <a:xfrm>
            <a:off x="6894000" y="3999600"/>
            <a:ext cx="1746000" cy="1695600"/>
          </a:xfrm>
          <a:solidFill>
            <a:srgbClr val="B2B2B2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graphiq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76000" y="3707506"/>
            <a:ext cx="8172464" cy="2529805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fr-FR" smtClean="0"/>
              <a:t>CEA | 10 AVRIL 2012</a:t>
            </a:r>
            <a:endParaRPr lang="fr-FR" dirty="0"/>
          </a:p>
        </p:txBody>
      </p:sp>
      <p:sp>
        <p:nvSpPr>
          <p:cNvPr id="9" name="Espace réservé du contenu 20"/>
          <p:cNvSpPr>
            <a:spLocks noGrp="1"/>
          </p:cNvSpPr>
          <p:nvPr>
            <p:ph sz="quarter" idx="21" hasCustomPrompt="1"/>
          </p:nvPr>
        </p:nvSpPr>
        <p:spPr bwMode="gray">
          <a:xfrm>
            <a:off x="576000" y="1458000"/>
            <a:ext cx="8064000" cy="1908000"/>
          </a:xfr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bandeau_texte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 bwMode="gray">
          <a:xfrm>
            <a:off x="0" y="0"/>
            <a:ext cx="9144000" cy="955548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1512000" y="52752"/>
            <a:ext cx="7236464" cy="90872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611560" y="1268760"/>
            <a:ext cx="8172464" cy="49685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76000" y="6305192"/>
            <a:ext cx="145050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chemeClr val="bg1"/>
                </a:solidFill>
              </a:defRPr>
            </a:lvl1pPr>
          </a:lstStyle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2051720" y="6305192"/>
            <a:ext cx="593982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666666"/>
                </a:solidFill>
              </a:defRPr>
            </a:lvl1pPr>
          </a:lstStyle>
          <a:p>
            <a:r>
              <a:rPr lang="fr-FR" dirty="0" smtClean="0"/>
              <a:t>CEA | 10 AVRIL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8025304" y="6303598"/>
            <a:ext cx="111869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666666"/>
                </a:solidFill>
              </a:defRPr>
            </a:lvl1pPr>
          </a:lstStyle>
          <a:p>
            <a:r>
              <a:rPr lang="fr-FR" dirty="0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5" r:id="rId4"/>
    <p:sldLayoutId id="2147483666" r:id="rId5"/>
    <p:sldLayoutId id="2147483650" r:id="rId6"/>
    <p:sldLayoutId id="2147483662" r:id="rId7"/>
    <p:sldLayoutId id="2147483663" r:id="rId8"/>
    <p:sldLayoutId id="2147483664" r:id="rId9"/>
    <p:sldLayoutId id="2147483667" r:id="rId10"/>
    <p:sldLayoutId id="2147483654" r:id="rId11"/>
    <p:sldLayoutId id="2147483668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2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23925" indent="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itchFamily="34" charset="0"/>
        <a:buNone/>
        <a:defRPr sz="2200" kern="1200">
          <a:solidFill>
            <a:schemeClr val="tx2"/>
          </a:solidFill>
          <a:latin typeface="+mn-lt"/>
          <a:ea typeface="+mn-ea"/>
          <a:cs typeface="+mn-cs"/>
        </a:defRPr>
      </a:lvl1pPr>
      <a:lvl2pPr marL="360363" indent="-360363" algn="l" defTabSz="914400" rtl="0" eaLnBrk="1" latinLnBrk="0" hangingPunct="1">
        <a:lnSpc>
          <a:spcPts val="2000"/>
        </a:lnSpc>
        <a:spcBef>
          <a:spcPts val="0"/>
        </a:spcBef>
        <a:buSzPct val="90000"/>
        <a:buFontTx/>
        <a:buBlip>
          <a:blip r:embed="rId15"/>
        </a:buBlip>
        <a:defRPr sz="1600" kern="1200">
          <a:solidFill>
            <a:srgbClr val="666666"/>
          </a:solidFill>
          <a:latin typeface="+mn-lt"/>
          <a:ea typeface="+mn-ea"/>
          <a:cs typeface="+mn-cs"/>
        </a:defRPr>
      </a:lvl2pPr>
      <a:lvl3pPr marL="628650" indent="-266700" algn="l" defTabSz="914400" rtl="0" eaLnBrk="1" latinLnBrk="0" hangingPunct="1">
        <a:lnSpc>
          <a:spcPts val="2000"/>
        </a:lnSpc>
        <a:spcBef>
          <a:spcPts val="0"/>
        </a:spcBef>
        <a:buClrTx/>
        <a:buSzPct val="60000"/>
        <a:buFont typeface="Wingdings" pitchFamily="2" charset="2"/>
        <a:buChar char="q"/>
        <a:defRPr sz="1600" kern="1200">
          <a:solidFill>
            <a:srgbClr val="666666"/>
          </a:solidFill>
          <a:latin typeface="+mn-lt"/>
          <a:ea typeface="+mn-ea"/>
          <a:cs typeface="+mn-cs"/>
        </a:defRPr>
      </a:lvl3pPr>
      <a:lvl4pPr marL="990600" indent="-219075" algn="l" defTabSz="914400" rtl="0" eaLnBrk="1" latinLnBrk="0" hangingPunct="1">
        <a:lnSpc>
          <a:spcPts val="2000"/>
        </a:lnSpc>
        <a:spcBef>
          <a:spcPts val="0"/>
        </a:spcBef>
        <a:buClr>
          <a:srgbClr val="666666"/>
        </a:buClr>
        <a:buSzPct val="60000"/>
        <a:buFont typeface="Wingdings" pitchFamily="2" charset="2"/>
        <a:buChar char="Ø"/>
        <a:defRPr sz="1400" kern="1200">
          <a:solidFill>
            <a:srgbClr val="666666"/>
          </a:solidFill>
          <a:latin typeface="+mn-lt"/>
          <a:ea typeface="+mn-ea"/>
          <a:cs typeface="+mn-cs"/>
        </a:defRPr>
      </a:lvl4pPr>
      <a:lvl5pPr marL="1257300" indent="-238125" algn="l" defTabSz="914400" rtl="0" eaLnBrk="1" latinLnBrk="0" hangingPunct="1">
        <a:lnSpc>
          <a:spcPts val="2000"/>
        </a:lnSpc>
        <a:spcBef>
          <a:spcPts val="0"/>
        </a:spcBef>
        <a:buClr>
          <a:srgbClr val="666666"/>
        </a:buClr>
        <a:buFont typeface="Arial" pitchFamily="34" charset="0"/>
        <a:buChar char="•"/>
        <a:defRPr sz="1400" i="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hdfgroup.org/HDF5/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 err="1" smtClean="0"/>
              <a:t>MEDLoader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Reading and </a:t>
            </a:r>
            <a:r>
              <a:rPr lang="fr-FR" i="1" dirty="0" err="1" smtClean="0"/>
              <a:t>Writing</a:t>
            </a:r>
            <a:r>
              <a:rPr lang="fr-FR" dirty="0" smtClean="0"/>
              <a:t> MED Files</a:t>
            </a:r>
            <a:endParaRPr lang="fr-FR" dirty="0"/>
          </a:p>
        </p:txBody>
      </p:sp>
      <p:sp>
        <p:nvSpPr>
          <p:cNvPr id="10" name="Sous-titr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 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SALOME Training </a:t>
            </a:r>
            <a:r>
              <a:rPr lang="fr-FR" sz="900" b="1" dirty="0" smtClean="0">
                <a:solidFill>
                  <a:schemeClr val="bg2"/>
                </a:solidFill>
              </a:rPr>
              <a:t>|</a:t>
            </a:r>
            <a:r>
              <a:rPr lang="fr-FR" dirty="0" smtClean="0"/>
              <a:t> Adrien </a:t>
            </a:r>
            <a:r>
              <a:rPr lang="fr-FR" dirty="0" smtClean="0"/>
              <a:t>Bruneton, Elie </a:t>
            </a:r>
            <a:r>
              <a:rPr lang="fr-FR" dirty="0" err="1" smtClean="0"/>
              <a:t>Saikali</a:t>
            </a:r>
            <a:endParaRPr lang="fr-FR" dirty="0" smtClean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CEA | 10 AVRIL 2012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Fundamental</a:t>
            </a:r>
            <a:r>
              <a:rPr lang="fr-FR" dirty="0" smtClean="0"/>
              <a:t> </a:t>
            </a:r>
            <a:r>
              <a:rPr lang="fr-FR" dirty="0" err="1" smtClean="0"/>
              <a:t>Differences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MEDCoupling</a:t>
            </a:r>
            <a:endParaRPr lang="fr-FR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CEA | 10 AVRIL 2012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82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Comparison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MEDCoupling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we have 2 data models?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MEDCoupling</a:t>
            </a:r>
            <a:r>
              <a:rPr lang="en-US" dirty="0" smtClean="0">
                <a:cs typeface="Courier New" panose="02070309020205020404" pitchFamily="49" charset="0"/>
              </a:rPr>
              <a:t> tries to rationalize the large flexibility provided by the MED-file format</a:t>
            </a:r>
          </a:p>
          <a:p>
            <a:pPr lvl="2"/>
            <a:r>
              <a:rPr lang="en-US" i="1" dirty="0" smtClean="0">
                <a:cs typeface="Courier New" panose="02070309020205020404" pitchFamily="49" charset="0"/>
              </a:rPr>
              <a:t>Target</a:t>
            </a:r>
            <a:r>
              <a:rPr lang="en-US" dirty="0" smtClean="0">
                <a:cs typeface="Courier New" panose="02070309020205020404" pitchFamily="49" charset="0"/>
              </a:rPr>
              <a:t>: covering 95% of the use cases</a:t>
            </a:r>
          </a:p>
          <a:p>
            <a:pPr lvl="2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Loosing some advanced functionalities, but a </a:t>
            </a:r>
            <a:r>
              <a:rPr lang="en-US" dirty="0" smtClean="0">
                <a:solidFill>
                  <a:srgbClr val="1428E6"/>
                </a:solidFill>
                <a:cs typeface="Courier New" panose="02070309020205020404" pitchFamily="49" charset="0"/>
              </a:rPr>
              <a:t>HUGE</a:t>
            </a:r>
            <a:r>
              <a:rPr lang="en-US" dirty="0" smtClean="0">
                <a:cs typeface="Courier New" panose="02070309020205020404" pitchFamily="49" charset="0"/>
              </a:rPr>
              <a:t> gain on </a:t>
            </a:r>
            <a:r>
              <a:rPr lang="en-US" dirty="0" smtClean="0">
                <a:solidFill>
                  <a:srgbClr val="1428E6"/>
                </a:solidFill>
                <a:cs typeface="Courier New" panose="02070309020205020404" pitchFamily="49" charset="0"/>
              </a:rPr>
              <a:t>user-friendliness</a:t>
            </a:r>
            <a:r>
              <a:rPr lang="en-US" dirty="0" smtClean="0">
                <a:cs typeface="Courier New" panose="02070309020205020404" pitchFamily="49" charset="0"/>
              </a:rPr>
              <a:t>!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Short list of “restrictions” -- in a MED-file, a </a:t>
            </a:r>
            <a:r>
              <a:rPr lang="en-US" dirty="0" smtClean="0">
                <a:solidFill>
                  <a:srgbClr val="1428E6"/>
                </a:solidFill>
                <a:cs typeface="Courier New" panose="02070309020205020404" pitchFamily="49" charset="0"/>
              </a:rPr>
              <a:t>field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can have a partial support (defined only on a part of the mesh): “</a:t>
            </a:r>
            <a:r>
              <a:rPr lang="en-US" i="1" dirty="0" smtClean="0">
                <a:cs typeface="Courier New" panose="02070309020205020404" pitchFamily="49" charset="0"/>
              </a:rPr>
              <a:t>profiles</a:t>
            </a:r>
            <a:r>
              <a:rPr lang="en-US" dirty="0" smtClean="0">
                <a:cs typeface="Courier New" panose="02070309020205020404" pitchFamily="49" charset="0"/>
              </a:rPr>
              <a:t>“</a:t>
            </a:r>
          </a:p>
          <a:p>
            <a:pPr lvl="2"/>
            <a:r>
              <a:rPr lang="en-US" dirty="0" smtClean="0"/>
              <a:t>can have more than one spatial discretization (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ON_CELLS</a:t>
            </a:r>
            <a:r>
              <a:rPr lang="en-US" dirty="0" smtClean="0"/>
              <a:t>,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ON_NODES</a:t>
            </a:r>
            <a:r>
              <a:rPr lang="en-US" dirty="0" smtClean="0"/>
              <a:t>, …)</a:t>
            </a:r>
          </a:p>
          <a:p>
            <a:pPr marL="361950" lvl="2" indent="0">
              <a:buNone/>
            </a:pPr>
            <a:r>
              <a:rPr lang="en-US" dirty="0" smtClean="0"/>
              <a:t>Also, a </a:t>
            </a:r>
            <a:r>
              <a:rPr lang="en-US" dirty="0" smtClean="0">
                <a:solidFill>
                  <a:srgbClr val="1428E6"/>
                </a:solidFill>
              </a:rPr>
              <a:t>mesh</a:t>
            </a:r>
            <a:r>
              <a:rPr lang="en-US" dirty="0" smtClean="0"/>
              <a:t>: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  <a:cs typeface="Courier New" panose="02070309020205020404" pitchFamily="49" charset="0"/>
              </a:rPr>
              <a:t>can have multiple </a:t>
            </a:r>
            <a:r>
              <a:rPr lang="en-US" b="1" dirty="0" smtClean="0">
                <a:solidFill>
                  <a:srgbClr val="FF0000"/>
                </a:solidFill>
                <a:cs typeface="Courier New" panose="02070309020205020404" pitchFamily="49" charset="0"/>
              </a:rPr>
              <a:t>dimensions </a:t>
            </a:r>
            <a:r>
              <a:rPr lang="en-US" dirty="0" smtClean="0">
                <a:cs typeface="Courier New" panose="02070309020205020404" pitchFamily="49" charset="0"/>
              </a:rPr>
              <a:t>(see next slide)</a:t>
            </a:r>
            <a:endParaRPr lang="en-US" dirty="0">
              <a:cs typeface="Courier New" panose="02070309020205020404" pitchFamily="49" charset="0"/>
            </a:endParaRPr>
          </a:p>
          <a:p>
            <a:pPr lvl="2"/>
            <a:r>
              <a:rPr lang="fr-FR" dirty="0" smtClean="0">
                <a:cs typeface="Courier New" panose="02070309020205020404" pitchFamily="49" charset="0"/>
              </a:rPr>
              <a:t>groups (and </a:t>
            </a:r>
            <a:r>
              <a:rPr lang="fr-FR" dirty="0" err="1" smtClean="0">
                <a:cs typeface="Courier New" panose="02070309020205020404" pitchFamily="49" charset="0"/>
              </a:rPr>
              <a:t>families</a:t>
            </a:r>
            <a:r>
              <a:rPr lang="fr-FR" dirty="0" smtClean="0">
                <a:cs typeface="Courier New" panose="02070309020205020404" pitchFamily="49" charset="0"/>
              </a:rPr>
              <a:t>) are </a:t>
            </a:r>
            <a:r>
              <a:rPr lang="fr-FR" dirty="0" smtClean="0">
                <a:solidFill>
                  <a:srgbClr val="FF0000"/>
                </a:solidFill>
                <a:cs typeface="Courier New" panose="02070309020205020404" pitchFamily="49" charset="0"/>
              </a:rPr>
              <a:t>not accessible </a:t>
            </a:r>
            <a:r>
              <a:rPr lang="fr-FR" dirty="0" smtClean="0">
                <a:cs typeface="Courier New" panose="02070309020205020404" pitchFamily="49" charset="0"/>
              </a:rPr>
              <a:t>in </a:t>
            </a:r>
            <a:r>
              <a:rPr lang="fr-FR" dirty="0" err="1" smtClean="0">
                <a:cs typeface="Courier New" panose="02070309020205020404" pitchFamily="49" charset="0"/>
              </a:rPr>
              <a:t>MEDCoupling</a:t>
            </a:r>
            <a:r>
              <a:rPr lang="fr-FR" dirty="0" smtClean="0"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cs typeface="Courier New" panose="02070309020205020404" pitchFamily="49" charset="0"/>
              </a:rPr>
              <a:t>objects</a:t>
            </a:r>
            <a:endParaRPr lang="fr-FR" dirty="0" smtClean="0">
              <a:cs typeface="Courier New" panose="02070309020205020404" pitchFamily="49" charset="0"/>
            </a:endParaRPr>
          </a:p>
          <a:p>
            <a:pPr lvl="2"/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 med-file field can </a:t>
            </a:r>
            <a:r>
              <a:rPr lang="en-US" dirty="0">
                <a:cs typeface="Courier New" panose="02070309020205020404" pitchFamily="49" charset="0"/>
              </a:rPr>
              <a:t>have </a:t>
            </a:r>
            <a:r>
              <a:rPr lang="en-US" dirty="0" smtClean="0">
                <a:cs typeface="Courier New" panose="02070309020205020404" pitchFamily="49" charset="0"/>
              </a:rPr>
              <a:t>multiple time-steps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MEDCouplingFieldDouble</a:t>
            </a:r>
            <a:r>
              <a:rPr lang="en-US" sz="1400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= single step)</a:t>
            </a:r>
          </a:p>
          <a:p>
            <a:pPr lvl="2"/>
            <a:r>
              <a:rPr lang="fr-FR" i="1" dirty="0">
                <a:cs typeface="Courier New" panose="02070309020205020404" pitchFamily="49" charset="0"/>
              </a:rPr>
              <a:t>Solution: </a:t>
            </a:r>
            <a:r>
              <a:rPr lang="fr-FR" dirty="0">
                <a:cs typeface="Courier New" panose="02070309020205020404" pitchFamily="49" charset="0"/>
              </a:rPr>
              <a:t>use multiple</a:t>
            </a:r>
            <a:r>
              <a:rPr lang="fr-FR" i="1" dirty="0">
                <a:cs typeface="Courier New" panose="02070309020205020404" pitchFamily="49" charset="0"/>
              </a:rPr>
              <a:t> 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MEDCouplingFieldDouble</a:t>
            </a:r>
            <a:endParaRPr lang="en-US" i="1" dirty="0">
              <a:cs typeface="Courier New" panose="02070309020205020404" pitchFamily="49" charset="0"/>
            </a:endParaRPr>
          </a:p>
          <a:p>
            <a:pPr lvl="2"/>
            <a:r>
              <a:rPr lang="en-US" i="1" dirty="0" smtClean="0">
                <a:cs typeface="Courier New" panose="02070309020205020404" pitchFamily="49" charset="0"/>
              </a:rPr>
              <a:t>Solution</a:t>
            </a:r>
            <a:r>
              <a:rPr lang="en-US" dirty="0" smtClean="0">
                <a:cs typeface="Courier New" panose="02070309020205020404" pitchFamily="49" charset="0"/>
              </a:rPr>
              <a:t>: use </a:t>
            </a:r>
            <a:r>
              <a:rPr lang="fr-FR" alt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MEDCouplingFieldOverTime</a:t>
            </a:r>
            <a:endParaRPr lang="fr-FR" altLang="fr-F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r>
              <a:rPr lang="en-US" u="sng" dirty="0" smtClean="0"/>
              <a:t>Rule of thumb</a:t>
            </a:r>
            <a:r>
              <a:rPr lang="en-US" dirty="0" smtClean="0"/>
              <a:t>: try to do it with the </a:t>
            </a:r>
            <a:r>
              <a:rPr lang="en-US" dirty="0" err="1" smtClean="0"/>
              <a:t>MEDCoupling</a:t>
            </a:r>
            <a:r>
              <a:rPr lang="en-US" dirty="0" smtClean="0"/>
              <a:t> data model only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MEDCouplingUMesh</a:t>
            </a:r>
            <a:r>
              <a:rPr lang="en-US" dirty="0" smtClean="0"/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MEDCouplingFieldDouble</a:t>
            </a:r>
            <a:r>
              <a:rPr lang="en-US" dirty="0" smtClean="0"/>
              <a:t>, …) and look at the advanced stuff only if needed.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4"/>
            <a:endParaRPr lang="en-US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</p:spTree>
    <p:extLst>
      <p:ext uri="{BB962C8B-B14F-4D97-AF65-F5344CB8AC3E}">
        <p14:creationId xmlns:p14="http://schemas.microsoft.com/office/powerpoint/2010/main" val="363875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MED-FILE – </a:t>
            </a:r>
            <a:r>
              <a:rPr lang="fr-FR" dirty="0" err="1" smtClean="0"/>
              <a:t>Mesh</a:t>
            </a:r>
            <a:r>
              <a:rPr lang="fr-FR" dirty="0" smtClean="0"/>
              <a:t> Dimension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 to 4 dimensions for a single mesh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Better than words, a picture:</a:t>
            </a:r>
            <a:endParaRPr lang="en-US" dirty="0" smtClean="0">
              <a:cs typeface="Courier New" panose="02070309020205020404" pitchFamily="49" charset="0"/>
            </a:endParaRP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Start point = most upper level – here 3D</a:t>
            </a: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Decreasing indexing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levelRelativeToMax</a:t>
            </a:r>
            <a:r>
              <a:rPr lang="en-US" dirty="0" smtClean="0">
                <a:cs typeface="Courier New" panose="02070309020205020404" pitchFamily="49" charset="0"/>
              </a:rPr>
              <a:t>) used in the API</a:t>
            </a: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For example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getGenMeshAtLevel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lvl="4"/>
            <a:endParaRPr lang="en-US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  <p:sp>
        <p:nvSpPr>
          <p:cNvPr id="2" name="Cube 1"/>
          <p:cNvSpPr/>
          <p:nvPr/>
        </p:nvSpPr>
        <p:spPr>
          <a:xfrm>
            <a:off x="899592" y="3068960"/>
            <a:ext cx="1584176" cy="1512168"/>
          </a:xfrm>
          <a:prstGeom prst="cub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/>
          <p:cNvGrpSpPr/>
          <p:nvPr/>
        </p:nvGrpSpPr>
        <p:grpSpPr>
          <a:xfrm>
            <a:off x="3635896" y="3736839"/>
            <a:ext cx="1512167" cy="1440160"/>
            <a:chOff x="3203848" y="3140968"/>
            <a:chExt cx="1512167" cy="1440160"/>
          </a:xfrm>
        </p:grpSpPr>
        <p:sp>
          <p:nvSpPr>
            <p:cNvPr id="4" name="Parallélogramme 3"/>
            <p:cNvSpPr/>
            <p:nvPr/>
          </p:nvSpPr>
          <p:spPr>
            <a:xfrm>
              <a:off x="3203848" y="3140968"/>
              <a:ext cx="1440160" cy="378042"/>
            </a:xfrm>
            <a:prstGeom prst="parallelogram">
              <a:avLst>
                <a:gd name="adj" fmla="val 81023"/>
              </a:avLst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Parallélogramme 12"/>
            <p:cNvSpPr/>
            <p:nvPr/>
          </p:nvSpPr>
          <p:spPr>
            <a:xfrm>
              <a:off x="3203848" y="3671410"/>
              <a:ext cx="1080120" cy="909718"/>
            </a:xfrm>
            <a:prstGeom prst="parallelogram">
              <a:avLst>
                <a:gd name="adj" fmla="val 0"/>
              </a:avLst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Parallélogramme 13"/>
            <p:cNvSpPr/>
            <p:nvPr/>
          </p:nvSpPr>
          <p:spPr>
            <a:xfrm rot="5400000">
              <a:off x="3934994" y="3800106"/>
              <a:ext cx="1296146" cy="265897"/>
            </a:xfrm>
            <a:prstGeom prst="parallelogram">
              <a:avLst>
                <a:gd name="adj" fmla="val 127584"/>
              </a:avLst>
            </a:prstGeom>
            <a:solidFill>
              <a:schemeClr val="tx2"/>
            </a:solidFill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6457352" y="4785645"/>
            <a:ext cx="1372128" cy="1364577"/>
            <a:chOff x="5468908" y="3846004"/>
            <a:chExt cx="1372128" cy="1364577"/>
          </a:xfrm>
        </p:grpSpPr>
        <p:cxnSp>
          <p:nvCxnSpPr>
            <p:cNvPr id="6" name="Connecteur droit 5"/>
            <p:cNvCxnSpPr/>
            <p:nvPr/>
          </p:nvCxnSpPr>
          <p:spPr>
            <a:xfrm flipV="1">
              <a:off x="5508104" y="3878435"/>
              <a:ext cx="324036" cy="342653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e 20"/>
            <p:cNvGrpSpPr/>
            <p:nvPr/>
          </p:nvGrpSpPr>
          <p:grpSpPr>
            <a:xfrm>
              <a:off x="5468908" y="4300863"/>
              <a:ext cx="937220" cy="909718"/>
              <a:chOff x="5794573" y="4319482"/>
              <a:chExt cx="937220" cy="909718"/>
            </a:xfrm>
          </p:grpSpPr>
          <p:cxnSp>
            <p:nvCxnSpPr>
              <p:cNvPr id="15" name="Connecteur droit 14"/>
              <p:cNvCxnSpPr/>
              <p:nvPr/>
            </p:nvCxnSpPr>
            <p:spPr>
              <a:xfrm>
                <a:off x="5794573" y="4319482"/>
                <a:ext cx="936104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/>
              <p:cNvCxnSpPr/>
              <p:nvPr/>
            </p:nvCxnSpPr>
            <p:spPr>
              <a:xfrm>
                <a:off x="5794573" y="5229200"/>
                <a:ext cx="936104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/>
              <p:cNvCxnSpPr/>
              <p:nvPr/>
            </p:nvCxnSpPr>
            <p:spPr>
              <a:xfrm flipV="1">
                <a:off x="6731793" y="4376201"/>
                <a:ext cx="0" cy="79628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/>
              <p:cNvCxnSpPr/>
              <p:nvPr/>
            </p:nvCxnSpPr>
            <p:spPr>
              <a:xfrm flipV="1">
                <a:off x="5796631" y="4376201"/>
                <a:ext cx="0" cy="79628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e 21"/>
            <p:cNvGrpSpPr/>
            <p:nvPr/>
          </p:nvGrpSpPr>
          <p:grpSpPr>
            <a:xfrm>
              <a:off x="5903816" y="3846004"/>
              <a:ext cx="937220" cy="909718"/>
              <a:chOff x="5794573" y="4319482"/>
              <a:chExt cx="937220" cy="909718"/>
            </a:xfrm>
          </p:grpSpPr>
          <p:cxnSp>
            <p:nvCxnSpPr>
              <p:cNvPr id="23" name="Connecteur droit 22"/>
              <p:cNvCxnSpPr/>
              <p:nvPr/>
            </p:nvCxnSpPr>
            <p:spPr>
              <a:xfrm>
                <a:off x="5794573" y="4319482"/>
                <a:ext cx="936104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/>
              <p:cNvCxnSpPr/>
              <p:nvPr/>
            </p:nvCxnSpPr>
            <p:spPr>
              <a:xfrm>
                <a:off x="5794573" y="5229200"/>
                <a:ext cx="936104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/>
              <p:cNvCxnSpPr/>
              <p:nvPr/>
            </p:nvCxnSpPr>
            <p:spPr>
              <a:xfrm flipV="1">
                <a:off x="6731793" y="4376201"/>
                <a:ext cx="0" cy="79628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/>
              <p:nvPr/>
            </p:nvCxnSpPr>
            <p:spPr>
              <a:xfrm flipV="1">
                <a:off x="5796631" y="4376201"/>
                <a:ext cx="0" cy="79628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Connecteur droit 28"/>
            <p:cNvCxnSpPr/>
            <p:nvPr/>
          </p:nvCxnSpPr>
          <p:spPr>
            <a:xfrm flipV="1">
              <a:off x="6476688" y="3933054"/>
              <a:ext cx="327560" cy="36781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 flipV="1">
              <a:off x="5536900" y="4770962"/>
              <a:ext cx="324036" cy="342653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6494140" y="4803589"/>
              <a:ext cx="324036" cy="342653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ZoneTexte 35"/>
          <p:cNvSpPr txBox="1"/>
          <p:nvPr/>
        </p:nvSpPr>
        <p:spPr>
          <a:xfrm>
            <a:off x="899592" y="4749776"/>
            <a:ext cx="12961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 smtClean="0">
                <a:cs typeface="Courier New" panose="02070309020205020404" pitchFamily="49" charset="0"/>
              </a:rPr>
              <a:t>Level</a:t>
            </a:r>
            <a:r>
              <a:rPr lang="fr-FR" sz="1100" dirty="0" smtClean="0">
                <a:cs typeface="Courier New" panose="02070309020205020404" pitchFamily="49" charset="0"/>
              </a:rPr>
              <a:t> relative to max = 0</a:t>
            </a:r>
          </a:p>
          <a:p>
            <a:pPr algn="ctr"/>
            <a:r>
              <a:rPr lang="fr-FR" sz="1100" dirty="0" smtClean="0">
                <a:cs typeface="Courier New" panose="02070309020205020404" pitchFamily="49" charset="0"/>
              </a:rPr>
              <a:t>(</a:t>
            </a:r>
            <a:r>
              <a:rPr lang="fr-FR" sz="1100" i="1" dirty="0" smtClean="0">
                <a:cs typeface="Courier New" panose="02070309020205020404" pitchFamily="49" charset="0"/>
              </a:rPr>
              <a:t>volume</a:t>
            </a:r>
            <a:r>
              <a:rPr lang="fr-FR" sz="1100" dirty="0" smtClean="0">
                <a:cs typeface="Courier New" panose="02070309020205020404" pitchFamily="49" charset="0"/>
              </a:rPr>
              <a:t>)</a:t>
            </a:r>
            <a:endParaRPr lang="fr-FR" sz="1100" dirty="0">
              <a:cs typeface="Courier New" panose="02070309020205020404" pitchFamily="49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3779912" y="5339720"/>
            <a:ext cx="12961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 smtClean="0">
                <a:cs typeface="Courier New" panose="02070309020205020404" pitchFamily="49" charset="0"/>
              </a:rPr>
              <a:t>Level</a:t>
            </a:r>
            <a:r>
              <a:rPr lang="fr-FR" sz="1100" dirty="0" smtClean="0">
                <a:cs typeface="Courier New" panose="02070309020205020404" pitchFamily="49" charset="0"/>
              </a:rPr>
              <a:t> relative to max = -1</a:t>
            </a:r>
          </a:p>
          <a:p>
            <a:pPr algn="ctr"/>
            <a:r>
              <a:rPr lang="fr-FR" sz="1100" dirty="0" smtClean="0">
                <a:cs typeface="Courier New" panose="02070309020205020404" pitchFamily="49" charset="0"/>
              </a:rPr>
              <a:t>(</a:t>
            </a:r>
            <a:r>
              <a:rPr lang="fr-FR" sz="1100" i="1" dirty="0" smtClean="0">
                <a:cs typeface="Courier New" panose="02070309020205020404" pitchFamily="49" charset="0"/>
              </a:rPr>
              <a:t>faces</a:t>
            </a:r>
            <a:r>
              <a:rPr lang="fr-FR" sz="1100" dirty="0" smtClean="0">
                <a:cs typeface="Courier New" panose="02070309020205020404" pitchFamily="49" charset="0"/>
              </a:rPr>
              <a:t>)</a:t>
            </a:r>
            <a:endParaRPr lang="fr-FR" sz="1100" dirty="0">
              <a:cs typeface="Courier New" panose="02070309020205020404" pitchFamily="49" charset="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6637646" y="3883368"/>
            <a:ext cx="12961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 smtClean="0">
                <a:cs typeface="Courier New" panose="02070309020205020404" pitchFamily="49" charset="0"/>
              </a:rPr>
              <a:t>Level</a:t>
            </a:r>
            <a:r>
              <a:rPr lang="fr-FR" sz="1100" dirty="0" smtClean="0">
                <a:cs typeface="Courier New" panose="02070309020205020404" pitchFamily="49" charset="0"/>
              </a:rPr>
              <a:t> relative to max = -2</a:t>
            </a:r>
          </a:p>
          <a:p>
            <a:pPr algn="ctr"/>
            <a:r>
              <a:rPr lang="fr-FR" sz="1100" dirty="0" smtClean="0">
                <a:cs typeface="Courier New" panose="02070309020205020404" pitchFamily="49" charset="0"/>
              </a:rPr>
              <a:t>(</a:t>
            </a:r>
            <a:r>
              <a:rPr lang="fr-FR" sz="1100" i="1" dirty="0" err="1" smtClean="0">
                <a:cs typeface="Courier New" panose="02070309020205020404" pitchFamily="49" charset="0"/>
              </a:rPr>
              <a:t>edges</a:t>
            </a:r>
            <a:r>
              <a:rPr lang="fr-FR" sz="1100" dirty="0" smtClean="0">
                <a:cs typeface="Courier New" panose="02070309020205020404" pitchFamily="49" charset="0"/>
              </a:rPr>
              <a:t>)</a:t>
            </a:r>
            <a:endParaRPr lang="fr-FR" sz="11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32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things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know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Things to keep in mind when doing I/O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« Objects » need to have a name</a:t>
            </a:r>
          </a:p>
          <a:p>
            <a:pPr lvl="2"/>
            <a:r>
              <a:rPr lang="en-US" dirty="0" smtClean="0">
                <a:solidFill>
                  <a:srgbClr val="1428E6"/>
                </a:solidFill>
                <a:cs typeface="Courier New" panose="02070309020205020404" pitchFamily="49" charset="0"/>
              </a:rPr>
              <a:t>Mesh</a:t>
            </a:r>
            <a:r>
              <a:rPr lang="en-US" dirty="0" smtClean="0">
                <a:cs typeface="Courier New" panose="02070309020205020404" pitchFamily="49" charset="0"/>
              </a:rPr>
              <a:t> and </a:t>
            </a:r>
            <a:r>
              <a:rPr lang="en-US" dirty="0" smtClean="0">
                <a:solidFill>
                  <a:srgbClr val="1428E6"/>
                </a:solidFill>
                <a:cs typeface="Courier New" panose="02070309020205020404" pitchFamily="49" charset="0"/>
              </a:rPr>
              <a:t>fields</a:t>
            </a:r>
            <a:r>
              <a:rPr lang="en-US" dirty="0" smtClean="0">
                <a:cs typeface="Courier New" panose="02070309020205020404" pitchFamily="49" charset="0"/>
              </a:rPr>
              <a:t> need to be </a:t>
            </a:r>
            <a:r>
              <a:rPr lang="en-US" i="1" dirty="0" smtClean="0">
                <a:solidFill>
                  <a:srgbClr val="FF0000"/>
                </a:solidFill>
                <a:cs typeface="Courier New" panose="02070309020205020404" pitchFamily="49" charset="0"/>
              </a:rPr>
              <a:t>named</a:t>
            </a:r>
          </a:p>
          <a:p>
            <a:pPr lvl="3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-US" dirty="0" smtClean="0">
                <a:cs typeface="Courier New" panose="02070309020205020404" pitchFamily="49" charset="0"/>
              </a:rPr>
              <a:t>() method</a:t>
            </a: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You’ll get a nice exception if you do not comply </a:t>
            </a:r>
            <a:r>
              <a:rPr lang="en-US" dirty="0" smtClean="0"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</a:p>
          <a:p>
            <a:pPr lvl="2"/>
            <a:r>
              <a:rPr lang="en-US" dirty="0" smtClean="0">
                <a:cs typeface="Courier New" panose="02070309020205020404" pitchFamily="49" charset="0"/>
                <a:sym typeface="Wingdings" panose="05000000000000000000" pitchFamily="2" charset="2"/>
              </a:rPr>
              <a:t>Don’t use too long names … (MED-file has a max length of 64 char.)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1428E6"/>
                </a:solidFill>
              </a:rPr>
              <a:t>Cells</a:t>
            </a:r>
            <a:r>
              <a:rPr lang="en-US" dirty="0" smtClean="0"/>
              <a:t> need to be ordered by </a:t>
            </a:r>
            <a:r>
              <a:rPr lang="en-US" dirty="0" smtClean="0">
                <a:solidFill>
                  <a:srgbClr val="1428E6"/>
                </a:solidFill>
              </a:rPr>
              <a:t>geometric type</a:t>
            </a:r>
          </a:p>
          <a:p>
            <a:pPr lvl="2"/>
            <a:r>
              <a:rPr lang="en-US" dirty="0" smtClean="0"/>
              <a:t>E.g. if you mix TRIA3 and QUAD4 in your mesh (sometimes called a </a:t>
            </a:r>
            <a:r>
              <a:rPr lang="en-US" i="1" dirty="0" smtClean="0"/>
              <a:t>hybrid mesh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Invoke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sortCellsInMEDFileFrmt</a:t>
            </a:r>
            <a:r>
              <a:rPr lang="en-US" dirty="0" smtClean="0"/>
              <a:t>() </a:t>
            </a:r>
          </a:p>
          <a:p>
            <a:pPr lvl="3"/>
            <a:r>
              <a:rPr lang="en-US" dirty="0" smtClean="0"/>
              <a:t>Again, an exception if you don’t comply</a:t>
            </a:r>
          </a:p>
          <a:p>
            <a:pPr lvl="2"/>
            <a:r>
              <a:rPr lang="en-US" dirty="0"/>
              <a:t>Main consequence: renumbering of the cells in your mesh</a:t>
            </a:r>
            <a:r>
              <a:rPr lang="en-US" dirty="0" smtClean="0"/>
              <a:t>!</a:t>
            </a:r>
          </a:p>
          <a:p>
            <a:pPr lvl="3"/>
            <a:r>
              <a:rPr lang="en-US" dirty="0" smtClean="0"/>
              <a:t>Try to keep cell types ordered if you can (will avoid save/load time)</a:t>
            </a:r>
          </a:p>
          <a:p>
            <a:pPr lvl="2"/>
            <a:r>
              <a:rPr lang="en-US" dirty="0" smtClean="0"/>
              <a:t>Or convert everything to polyhedrons!</a:t>
            </a:r>
          </a:p>
          <a:p>
            <a:pPr lvl="3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MEDCouplingUMesh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convertAllToPoly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3"/>
            <a:r>
              <a:rPr lang="en-US" dirty="0" smtClean="0"/>
              <a:t>Only one cell type</a:t>
            </a:r>
          </a:p>
          <a:p>
            <a:pPr lvl="3"/>
            <a:r>
              <a:rPr lang="en-US" dirty="0" smtClean="0"/>
              <a:t>Can be converted back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unPolyze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lvl="1" indent="0">
              <a:buNone/>
            </a:pPr>
            <a:endParaRPr lang="en-US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</p:spTree>
    <p:extLst>
      <p:ext uri="{BB962C8B-B14F-4D97-AF65-F5344CB8AC3E}">
        <p14:creationId xmlns:p14="http://schemas.microsoft.com/office/powerpoint/2010/main" val="350839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Advanced API</a:t>
            </a:r>
            <a:endParaRPr lang="fr-FR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CEA | 10 AVRIL 2012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607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Advanced API - Introduction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Advanced API provides a fine-grain access to a MED file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Need the advanced API, if</a:t>
            </a:r>
          </a:p>
          <a:p>
            <a:pPr lvl="2"/>
            <a:r>
              <a:rPr lang="en-US" dirty="0" smtClean="0"/>
              <a:t>Dealing with </a:t>
            </a:r>
            <a:r>
              <a:rPr lang="en-US" dirty="0" smtClean="0">
                <a:solidFill>
                  <a:schemeClr val="accent4"/>
                </a:solidFill>
              </a:rPr>
              <a:t>multiple time-steps</a:t>
            </a:r>
          </a:p>
          <a:p>
            <a:pPr lvl="2"/>
            <a:r>
              <a:rPr lang="en-US" dirty="0" smtClean="0"/>
              <a:t>Dealing with </a:t>
            </a:r>
            <a:r>
              <a:rPr lang="en-US" dirty="0" smtClean="0">
                <a:solidFill>
                  <a:schemeClr val="accent4"/>
                </a:solidFill>
              </a:rPr>
              <a:t>multiple mesh dimensions </a:t>
            </a:r>
          </a:p>
          <a:p>
            <a:pPr lvl="3"/>
            <a:r>
              <a:rPr lang="en-US" dirty="0" smtClean="0"/>
              <a:t>Typically a </a:t>
            </a:r>
            <a:r>
              <a:rPr lang="en-US" dirty="0" err="1" smtClean="0"/>
              <a:t>volumic</a:t>
            </a:r>
            <a:r>
              <a:rPr lang="en-US" dirty="0" smtClean="0"/>
              <a:t> mesh (space dim = mesh dim = 3)</a:t>
            </a:r>
          </a:p>
          <a:p>
            <a:pPr lvl="3"/>
            <a:r>
              <a:rPr lang="en-US" dirty="0" smtClean="0"/>
              <a:t>And some boundary conditions on the faces (mesh dim = </a:t>
            </a:r>
            <a:r>
              <a:rPr lang="en-US" b="1" dirty="0" smtClean="0"/>
              <a:t>2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The two mesh share the </a:t>
            </a:r>
            <a:r>
              <a:rPr lang="en-US" i="1" dirty="0" smtClean="0"/>
              <a:t>same</a:t>
            </a:r>
            <a:r>
              <a:rPr lang="en-US" dirty="0" smtClean="0"/>
              <a:t>  nodes</a:t>
            </a:r>
          </a:p>
          <a:p>
            <a:pPr lvl="2"/>
            <a:r>
              <a:rPr lang="en-US" dirty="0"/>
              <a:t>Dealing with </a:t>
            </a:r>
            <a:r>
              <a:rPr lang="en-US" dirty="0" smtClean="0"/>
              <a:t>mesh </a:t>
            </a:r>
            <a:r>
              <a:rPr lang="en-US" dirty="0" smtClean="0">
                <a:solidFill>
                  <a:schemeClr val="accent4"/>
                </a:solidFill>
              </a:rPr>
              <a:t>groups</a:t>
            </a:r>
            <a:r>
              <a:rPr lang="en-US" dirty="0" smtClean="0"/>
              <a:t> </a:t>
            </a:r>
          </a:p>
          <a:p>
            <a:pPr lvl="3"/>
            <a:r>
              <a:rPr lang="en-US" dirty="0" smtClean="0"/>
              <a:t>A </a:t>
            </a:r>
            <a:r>
              <a:rPr lang="en-US" i="1" dirty="0" smtClean="0"/>
              <a:t>group</a:t>
            </a:r>
            <a:r>
              <a:rPr lang="en-US" dirty="0" smtClean="0"/>
              <a:t> is a named set of cells in a given mesh</a:t>
            </a:r>
          </a:p>
          <a:p>
            <a:pPr lvl="3"/>
            <a:r>
              <a:rPr lang="en-US" dirty="0" smtClean="0"/>
              <a:t>Frequently used for boundary conditions assignment</a:t>
            </a:r>
          </a:p>
          <a:p>
            <a:pPr lvl="2"/>
            <a:r>
              <a:rPr lang="en-US" dirty="0" smtClean="0"/>
              <a:t>Dealing with partial support (rare case): </a:t>
            </a:r>
            <a:r>
              <a:rPr lang="en-US" dirty="0" smtClean="0">
                <a:solidFill>
                  <a:schemeClr val="accent4"/>
                </a:solidFill>
              </a:rPr>
              <a:t>profiles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Close relationship with the MED-file format</a:t>
            </a:r>
          </a:p>
          <a:p>
            <a:pPr lvl="2"/>
            <a:r>
              <a:rPr lang="en-US" dirty="0" smtClean="0"/>
              <a:t>To be expected for a low level API!</a:t>
            </a:r>
          </a:p>
          <a:p>
            <a:pPr lvl="2"/>
            <a:r>
              <a:rPr lang="en-US" dirty="0" smtClean="0"/>
              <a:t>Let’s take a look at the format:</a:t>
            </a:r>
            <a:endParaRPr lang="en-US" dirty="0"/>
          </a:p>
          <a:p>
            <a:pPr lvl="1"/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lvl="4"/>
            <a:endParaRPr lang="en-US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</p:spTree>
    <p:extLst>
      <p:ext uri="{BB962C8B-B14F-4D97-AF65-F5344CB8AC3E}">
        <p14:creationId xmlns:p14="http://schemas.microsoft.com/office/powerpoint/2010/main" val="108944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Advanced API </a:t>
            </a:r>
            <a:r>
              <a:rPr lang="fr-FR" dirty="0" smtClean="0"/>
              <a:t>– MED-file format (1/2)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611560" y="1268760"/>
            <a:ext cx="8172464" cy="5328592"/>
          </a:xfrm>
        </p:spPr>
        <p:txBody>
          <a:bodyPr>
            <a:normAutofit/>
          </a:bodyPr>
          <a:lstStyle/>
          <a:p>
            <a:r>
              <a:rPr lang="en-US" dirty="0" smtClean="0"/>
              <a:t>What does a MED file look like?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 specialization of the HDF5 standard</a:t>
            </a: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Take a look at </a:t>
            </a:r>
            <a:r>
              <a:rPr lang="en-US" dirty="0" smtClean="0">
                <a:cs typeface="Courier New" panose="02070309020205020404" pitchFamily="49" charset="0"/>
                <a:hlinkClick r:id="rId2"/>
              </a:rPr>
              <a:t>http</a:t>
            </a:r>
            <a:r>
              <a:rPr lang="en-US" dirty="0">
                <a:cs typeface="Courier New" panose="02070309020205020404" pitchFamily="49" charset="0"/>
                <a:hlinkClick r:id="rId2"/>
              </a:rPr>
              <a:t>://www.hdfgroup.org/HDF5</a:t>
            </a:r>
            <a:r>
              <a:rPr lang="en-US" dirty="0" smtClean="0">
                <a:cs typeface="Courier New" panose="02070309020205020404" pitchFamily="49" charset="0"/>
                <a:hlinkClick r:id="rId2"/>
              </a:rPr>
              <a:t>/</a:t>
            </a:r>
            <a:endParaRPr lang="en-US" dirty="0" smtClean="0">
              <a:cs typeface="Courier New" panose="02070309020205020404" pitchFamily="49" charset="0"/>
            </a:endParaRP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Focus on (potentially) big amount of data</a:t>
            </a: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Parallelism in mind</a:t>
            </a:r>
          </a:p>
          <a:p>
            <a:pPr lvl="2"/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Official documentation of the MED-file format available on-line at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${MEDFILE_ROOT_DIR}/share/doc/html/index.html</a:t>
            </a:r>
            <a:r>
              <a:rPr lang="en-US" dirty="0" smtClean="0">
                <a:cs typeface="Courier New" panose="02070309020205020404" pitchFamily="49" charset="0"/>
              </a:rPr>
              <a:t> (in French)</a:t>
            </a:r>
          </a:p>
          <a:p>
            <a:pPr marL="361950" lvl="2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i="1" dirty="0" smtClean="0">
                <a:cs typeface="Courier New" panose="02070309020205020404" pitchFamily="49" charset="0"/>
              </a:rPr>
              <a:t>Reminder: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1428E6"/>
                </a:solidFill>
                <a:cs typeface="Courier New" panose="02070309020205020404" pitchFamily="49" charset="0"/>
              </a:rPr>
              <a:t>MED-file</a:t>
            </a:r>
            <a:r>
              <a:rPr lang="en-US" dirty="0" smtClean="0">
                <a:cs typeface="Courier New" panose="02070309020205020404" pitchFamily="49" charset="0"/>
              </a:rPr>
              <a:t> denotes both</a:t>
            </a: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A file format on disk (I/O)</a:t>
            </a: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A comprehensive low level C library 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to read/write MED files</a:t>
            </a:r>
          </a:p>
          <a:p>
            <a:pPr lvl="3"/>
            <a:r>
              <a:rPr lang="en-US" dirty="0" smtClean="0">
                <a:cs typeface="Courier New" panose="02070309020205020404" pitchFamily="49" charset="0"/>
              </a:rPr>
              <a:t>Now with a Python wrapping</a:t>
            </a:r>
          </a:p>
          <a:p>
            <a:pPr lvl="3"/>
            <a:r>
              <a:rPr lang="en-US" u="sng" dirty="0" smtClean="0">
                <a:cs typeface="Courier New" panose="02070309020205020404" pitchFamily="49" charset="0"/>
              </a:rPr>
              <a:t>Author</a:t>
            </a:r>
            <a:r>
              <a:rPr lang="en-US" dirty="0" smtClean="0">
                <a:cs typeface="Courier New" panose="02070309020205020404" pitchFamily="49" charset="0"/>
              </a:rPr>
              <a:t>: Eric FAYOLLE  (</a:t>
            </a:r>
            <a:r>
              <a:rPr lang="en-US" dirty="0" err="1" smtClean="0">
                <a:cs typeface="Courier New" panose="02070309020205020404" pitchFamily="49" charset="0"/>
              </a:rPr>
              <a:t>EdF</a:t>
            </a:r>
            <a:r>
              <a:rPr lang="en-US" dirty="0" smtClean="0">
                <a:cs typeface="Courier New" panose="02070309020205020404" pitchFamily="49" charset="0"/>
              </a:rPr>
              <a:t> R&amp;D)</a:t>
            </a:r>
            <a:endParaRPr lang="en-US" dirty="0">
              <a:cs typeface="Courier New" panose="02070309020205020404" pitchFamily="49" charset="0"/>
            </a:endParaRP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MED-file existed before </a:t>
            </a:r>
            <a:r>
              <a:rPr lang="en-US" dirty="0" err="1" smtClean="0">
                <a:cs typeface="Courier New" panose="02070309020205020404" pitchFamily="49" charset="0"/>
              </a:rPr>
              <a:t>MEDCoupling</a:t>
            </a:r>
            <a:r>
              <a:rPr lang="en-US" dirty="0" smtClean="0">
                <a:cs typeface="Courier New" panose="02070309020205020404" pitchFamily="49" charset="0"/>
              </a:rPr>
              <a:t>!</a:t>
            </a:r>
          </a:p>
          <a:p>
            <a:pPr lvl="1"/>
            <a:endParaRPr lang="en-US" dirty="0" smtClean="0">
              <a:cs typeface="Courier New" panose="02070309020205020404" pitchFamily="49" charset="0"/>
            </a:endParaRPr>
          </a:p>
          <a:p>
            <a:pPr lvl="3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4"/>
            <a:endParaRPr lang="en-US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10" b="30400"/>
          <a:stretch/>
        </p:blipFill>
        <p:spPr bwMode="auto">
          <a:xfrm>
            <a:off x="5004048" y="3933056"/>
            <a:ext cx="4030960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698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Advanced API – MED-file </a:t>
            </a:r>
            <a:r>
              <a:rPr lang="fr-FR" dirty="0" smtClean="0"/>
              <a:t>format (2/2)</a:t>
            </a:r>
            <a:endParaRPr lang="fr-FR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436563" y="1262063"/>
            <a:ext cx="2611437" cy="325055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9800" tIns="55080" rIns="109800" bIns="55080">
            <a:spAutoFit/>
          </a:bodyPr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FFB110"/>
              </a:buClr>
              <a:buSzPct val="100000"/>
              <a:buFont typeface="ZapfDingbats" pitchFamily="82" charset="2"/>
              <a:buNone/>
            </a:pPr>
            <a:r>
              <a:rPr lang="fr-FR" altLang="fr-FR" sz="2400" dirty="0" err="1" smtClean="0"/>
              <a:t>Meshes</a:t>
            </a:r>
            <a:r>
              <a:rPr lang="fr-FR" altLang="fr-FR" sz="2400" dirty="0" smtClean="0"/>
              <a:t>:</a:t>
            </a:r>
            <a:endParaRPr lang="fr-FR" altLang="fr-FR" sz="2400" dirty="0"/>
          </a:p>
          <a:p>
            <a:pPr>
              <a:buClr>
                <a:srgbClr val="FFB110"/>
              </a:buClr>
              <a:buSzPct val="100000"/>
              <a:buFont typeface="ZapfDingbats" pitchFamily="82" charset="2"/>
              <a:buNone/>
            </a:pPr>
            <a:r>
              <a:rPr lang="fr-FR" altLang="fr-FR" dirty="0"/>
              <a:t>    </a:t>
            </a:r>
            <a:r>
              <a:rPr lang="fr-FR" altLang="fr-FR" dirty="0">
                <a:solidFill>
                  <a:srgbClr val="FF0000"/>
                </a:solidFill>
              </a:rPr>
              <a:t>(1) </a:t>
            </a:r>
            <a:r>
              <a:rPr lang="fr-FR" altLang="fr-FR" dirty="0" err="1" smtClean="0">
                <a:solidFill>
                  <a:srgbClr val="FF0000"/>
                </a:solidFill>
              </a:rPr>
              <a:t>mesh</a:t>
            </a:r>
            <a:r>
              <a:rPr lang="fr-FR" altLang="fr-FR" dirty="0" smtClean="0">
                <a:solidFill>
                  <a:srgbClr val="FF0000"/>
                </a:solidFill>
              </a:rPr>
              <a:t> </a:t>
            </a:r>
            <a:r>
              <a:rPr lang="fr-FR" altLang="fr-FR" dirty="0" err="1" smtClean="0">
                <a:solidFill>
                  <a:srgbClr val="FF0000"/>
                </a:solidFill>
              </a:rPr>
              <a:t>name</a:t>
            </a:r>
            <a:endParaRPr lang="fr-FR" altLang="fr-FR" dirty="0">
              <a:solidFill>
                <a:srgbClr val="FF0000"/>
              </a:solidFill>
            </a:endParaRPr>
          </a:p>
          <a:p>
            <a:pPr>
              <a:buClr>
                <a:srgbClr val="FFB110"/>
              </a:buClr>
              <a:buSzPct val="100000"/>
              <a:buFont typeface="ZapfDingbats" pitchFamily="82" charset="2"/>
              <a:buNone/>
            </a:pPr>
            <a:r>
              <a:rPr lang="fr-FR" altLang="fr-FR" dirty="0"/>
              <a:t>    (1) </a:t>
            </a:r>
            <a:r>
              <a:rPr lang="fr-FR" altLang="fr-FR" dirty="0" err="1" smtClean="0"/>
              <a:t>coordinates</a:t>
            </a:r>
            <a:endParaRPr lang="fr-FR" altLang="fr-FR" dirty="0"/>
          </a:p>
          <a:p>
            <a:pPr>
              <a:buClr>
                <a:srgbClr val="FFB110"/>
              </a:buClr>
              <a:buSzPct val="100000"/>
              <a:buFont typeface="ZapfDingbats" pitchFamily="82" charset="2"/>
              <a:buNone/>
            </a:pPr>
            <a:r>
              <a:rPr lang="fr-FR" altLang="fr-FR" dirty="0"/>
              <a:t>       (?) </a:t>
            </a:r>
            <a:r>
              <a:rPr lang="fr-FR" altLang="fr-FR" dirty="0" err="1"/>
              <a:t>fam</a:t>
            </a:r>
            <a:r>
              <a:rPr lang="fr-FR" altLang="fr-FR" dirty="0"/>
              <a:t> </a:t>
            </a:r>
            <a:r>
              <a:rPr lang="fr-FR" altLang="fr-FR" dirty="0" err="1"/>
              <a:t>Ids</a:t>
            </a:r>
            <a:endParaRPr lang="fr-FR" altLang="fr-FR" dirty="0"/>
          </a:p>
          <a:p>
            <a:pPr>
              <a:buClr>
                <a:srgbClr val="FFB110"/>
              </a:buClr>
              <a:buSzPct val="100000"/>
              <a:buFont typeface="ZapfDingbats" pitchFamily="82" charset="2"/>
              <a:buNone/>
            </a:pPr>
            <a:r>
              <a:rPr lang="fr-FR" altLang="fr-FR" dirty="0"/>
              <a:t>       (?) </a:t>
            </a:r>
            <a:r>
              <a:rPr lang="fr-FR" altLang="fr-FR" dirty="0" err="1"/>
              <a:t>numbers</a:t>
            </a:r>
            <a:endParaRPr lang="fr-FR" altLang="fr-FR" dirty="0"/>
          </a:p>
          <a:p>
            <a:pPr>
              <a:buClr>
                <a:srgbClr val="FFB110"/>
              </a:buClr>
              <a:buSzPct val="100000"/>
              <a:buFont typeface="ZapfDingbats" pitchFamily="82" charset="2"/>
              <a:buNone/>
            </a:pPr>
            <a:r>
              <a:rPr lang="fr-FR" altLang="fr-FR" dirty="0"/>
              <a:t>    (*) </a:t>
            </a:r>
            <a:r>
              <a:rPr lang="fr-FR" altLang="fr-FR" dirty="0" err="1" smtClean="0"/>
              <a:t>geometric</a:t>
            </a:r>
            <a:r>
              <a:rPr lang="fr-FR" altLang="fr-FR" dirty="0" smtClean="0"/>
              <a:t> type</a:t>
            </a:r>
            <a:endParaRPr lang="fr-FR" altLang="fr-FR" dirty="0"/>
          </a:p>
          <a:p>
            <a:pPr>
              <a:buClr>
                <a:srgbClr val="FFB110"/>
              </a:buClr>
              <a:buSzPct val="100000"/>
              <a:buFont typeface="ZapfDingbats" pitchFamily="82" charset="2"/>
              <a:buNone/>
            </a:pPr>
            <a:r>
              <a:rPr lang="fr-FR" altLang="fr-FR" dirty="0"/>
              <a:t>       (1) </a:t>
            </a:r>
            <a:r>
              <a:rPr lang="fr-FR" altLang="fr-FR" dirty="0" err="1" smtClean="0"/>
              <a:t>connectivity</a:t>
            </a:r>
            <a:endParaRPr lang="fr-FR" altLang="fr-FR" dirty="0"/>
          </a:p>
          <a:p>
            <a:pPr>
              <a:buClr>
                <a:srgbClr val="FFB110"/>
              </a:buClr>
              <a:buSzPct val="100000"/>
              <a:buFont typeface="ZapfDingbats" pitchFamily="82" charset="2"/>
              <a:buNone/>
            </a:pPr>
            <a:r>
              <a:rPr lang="fr-FR" altLang="fr-FR" dirty="0"/>
              <a:t>       (1) </a:t>
            </a:r>
            <a:r>
              <a:rPr lang="fr-FR" altLang="fr-FR" dirty="0" err="1"/>
              <a:t>fam</a:t>
            </a:r>
            <a:r>
              <a:rPr lang="fr-FR" altLang="fr-FR" dirty="0"/>
              <a:t> </a:t>
            </a:r>
            <a:r>
              <a:rPr lang="fr-FR" altLang="fr-FR" dirty="0" err="1"/>
              <a:t>Ids</a:t>
            </a:r>
            <a:endParaRPr lang="fr-FR" altLang="fr-FR" dirty="0"/>
          </a:p>
          <a:p>
            <a:pPr>
              <a:buClr>
                <a:srgbClr val="FFB110"/>
              </a:buClr>
              <a:buSzPct val="100000"/>
              <a:buFont typeface="ZapfDingbats" pitchFamily="82" charset="2"/>
              <a:buNone/>
            </a:pPr>
            <a:r>
              <a:rPr lang="fr-FR" altLang="fr-FR" dirty="0"/>
              <a:t>       (?) </a:t>
            </a:r>
            <a:r>
              <a:rPr lang="fr-FR" altLang="fr-FR" dirty="0" err="1"/>
              <a:t>number</a:t>
            </a:r>
            <a:endParaRPr lang="fr-FR" altLang="fr-FR" dirty="0"/>
          </a:p>
          <a:p>
            <a:pPr>
              <a:buClr>
                <a:srgbClr val="FFB110"/>
              </a:buClr>
              <a:buSzPct val="100000"/>
              <a:buFont typeface="ZapfDingbats" pitchFamily="82" charset="2"/>
              <a:buNone/>
            </a:pPr>
            <a:r>
              <a:rPr lang="fr-FR" altLang="fr-FR" dirty="0"/>
              <a:t>    (+) </a:t>
            </a:r>
            <a:r>
              <a:rPr lang="fr-FR" altLang="fr-FR" dirty="0" err="1" smtClean="0"/>
              <a:t>famillies</a:t>
            </a:r>
            <a:endParaRPr lang="fr-FR" altLang="fr-FR" dirty="0"/>
          </a:p>
          <a:p>
            <a:pPr>
              <a:buClr>
                <a:srgbClr val="FFB110"/>
              </a:buClr>
              <a:buSzPct val="100000"/>
              <a:buFont typeface="ZapfDingbats" pitchFamily="82" charset="2"/>
              <a:buNone/>
            </a:pPr>
            <a:r>
              <a:rPr lang="fr-FR" altLang="fr-FR" dirty="0"/>
              <a:t>    (*) </a:t>
            </a:r>
            <a:r>
              <a:rPr lang="fr-FR" altLang="fr-FR" dirty="0" smtClean="0"/>
              <a:t>groups</a:t>
            </a:r>
            <a:endParaRPr lang="fr-FR" altLang="fr-FR" dirty="0"/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3276600" y="2281238"/>
            <a:ext cx="2790825" cy="269655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9800" tIns="55080" rIns="109800" bIns="55080">
            <a:spAutoFit/>
          </a:bodyPr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FFB110"/>
              </a:buClr>
              <a:buSzPct val="100000"/>
              <a:buFont typeface="ZapfDingbats" pitchFamily="82" charset="2"/>
              <a:buNone/>
            </a:pPr>
            <a:r>
              <a:rPr lang="fr-FR" altLang="fr-FR" sz="2400" dirty="0" smtClean="0"/>
              <a:t>Fields:</a:t>
            </a:r>
            <a:endParaRPr lang="fr-FR" altLang="fr-FR" sz="2400" dirty="0"/>
          </a:p>
          <a:p>
            <a:pPr>
              <a:buClr>
                <a:srgbClr val="FFB110"/>
              </a:buClr>
              <a:buSzPct val="100000"/>
              <a:buFont typeface="ZapfDingbats" pitchFamily="82" charset="2"/>
              <a:buNone/>
            </a:pPr>
            <a:r>
              <a:rPr lang="fr-FR" altLang="fr-FR" sz="1600" dirty="0"/>
              <a:t> (1) </a:t>
            </a:r>
            <a:r>
              <a:rPr lang="fr-FR" altLang="fr-FR" sz="1600" dirty="0" err="1" smtClean="0"/>
              <a:t>field</a:t>
            </a:r>
            <a:r>
              <a:rPr lang="fr-FR" altLang="fr-FR" sz="1600" dirty="0" smtClean="0"/>
              <a:t> </a:t>
            </a:r>
            <a:r>
              <a:rPr lang="fr-FR" altLang="fr-FR" sz="1600" dirty="0" err="1" smtClean="0"/>
              <a:t>name</a:t>
            </a:r>
            <a:endParaRPr lang="fr-FR" altLang="fr-FR" sz="1600" dirty="0"/>
          </a:p>
          <a:p>
            <a:pPr>
              <a:buClr>
                <a:srgbClr val="FFB110"/>
              </a:buClr>
              <a:buSzPct val="100000"/>
              <a:buFont typeface="ZapfDingbats" pitchFamily="82" charset="2"/>
              <a:buNone/>
            </a:pPr>
            <a:r>
              <a:rPr lang="fr-FR" altLang="fr-FR" sz="1600" dirty="0"/>
              <a:t> </a:t>
            </a:r>
            <a:r>
              <a:rPr lang="fr-FR" altLang="fr-FR" sz="1600" dirty="0">
                <a:solidFill>
                  <a:srgbClr val="FF0000"/>
                </a:solidFill>
              </a:rPr>
              <a:t>(1)</a:t>
            </a:r>
            <a:r>
              <a:rPr lang="fr-FR" altLang="fr-FR" sz="1600" dirty="0"/>
              <a:t> </a:t>
            </a:r>
            <a:r>
              <a:rPr lang="fr-FR" altLang="fr-FR" sz="1600" dirty="0" err="1" smtClean="0">
                <a:solidFill>
                  <a:srgbClr val="FF0000"/>
                </a:solidFill>
              </a:rPr>
              <a:t>mesh</a:t>
            </a:r>
            <a:r>
              <a:rPr lang="fr-FR" altLang="fr-FR" sz="1600" dirty="0" smtClean="0">
                <a:solidFill>
                  <a:srgbClr val="FF0000"/>
                </a:solidFill>
              </a:rPr>
              <a:t> </a:t>
            </a:r>
            <a:r>
              <a:rPr lang="fr-FR" altLang="fr-FR" sz="1600" dirty="0" err="1" smtClean="0">
                <a:solidFill>
                  <a:srgbClr val="FF0000"/>
                </a:solidFill>
              </a:rPr>
              <a:t>name</a:t>
            </a:r>
            <a:endParaRPr lang="fr-FR" altLang="fr-FR" sz="1600" dirty="0">
              <a:solidFill>
                <a:srgbClr val="FF0000"/>
              </a:solidFill>
            </a:endParaRPr>
          </a:p>
          <a:p>
            <a:pPr>
              <a:buClr>
                <a:srgbClr val="FFB110"/>
              </a:buClr>
              <a:buSzPct val="100000"/>
              <a:buFont typeface="ZapfDingbats" pitchFamily="82" charset="2"/>
              <a:buNone/>
            </a:pPr>
            <a:r>
              <a:rPr lang="fr-FR" altLang="fr-FR" sz="1600" dirty="0"/>
              <a:t> (+) </a:t>
            </a:r>
            <a:r>
              <a:rPr lang="fr-FR" altLang="fr-FR" sz="1600" dirty="0" smtClean="0"/>
              <a:t>component </a:t>
            </a:r>
            <a:r>
              <a:rPr lang="fr-FR" altLang="fr-FR" sz="1600" dirty="0" err="1" smtClean="0"/>
              <a:t>names</a:t>
            </a:r>
            <a:endParaRPr lang="fr-FR" altLang="fr-FR" sz="1600" dirty="0"/>
          </a:p>
          <a:p>
            <a:pPr>
              <a:buClr>
                <a:srgbClr val="FFB110"/>
              </a:buClr>
              <a:buSzPct val="100000"/>
              <a:buFont typeface="ZapfDingbats" pitchFamily="82" charset="2"/>
              <a:buNone/>
            </a:pPr>
            <a:r>
              <a:rPr lang="fr-FR" altLang="fr-FR" sz="1600" dirty="0"/>
              <a:t>   (*) </a:t>
            </a:r>
            <a:r>
              <a:rPr lang="fr-FR" altLang="fr-FR" sz="1600" dirty="0" err="1"/>
              <a:t>Dt</a:t>
            </a:r>
            <a:r>
              <a:rPr lang="fr-FR" altLang="fr-FR" sz="1600" dirty="0"/>
              <a:t> It, Time</a:t>
            </a:r>
          </a:p>
          <a:p>
            <a:pPr>
              <a:buClr>
                <a:srgbClr val="FFB110"/>
              </a:buClr>
              <a:buSzPct val="100000"/>
              <a:buFont typeface="ZapfDingbats" pitchFamily="82" charset="2"/>
              <a:buNone/>
            </a:pPr>
            <a:r>
              <a:rPr lang="fr-FR" altLang="fr-FR" sz="1600" dirty="0"/>
              <a:t>      (+) </a:t>
            </a:r>
            <a:r>
              <a:rPr lang="fr-FR" altLang="fr-FR" sz="1600" dirty="0" err="1" smtClean="0"/>
              <a:t>entity</a:t>
            </a:r>
            <a:endParaRPr lang="fr-FR" altLang="fr-FR" sz="1600" dirty="0"/>
          </a:p>
          <a:p>
            <a:pPr>
              <a:buClr>
                <a:srgbClr val="FFB110"/>
              </a:buClr>
              <a:buSzPct val="100000"/>
              <a:buFont typeface="ZapfDingbats" pitchFamily="82" charset="2"/>
              <a:buNone/>
            </a:pPr>
            <a:r>
              <a:rPr lang="fr-FR" altLang="fr-FR" sz="1600" dirty="0"/>
              <a:t>        (+) </a:t>
            </a:r>
            <a:r>
              <a:rPr lang="fr-FR" altLang="fr-FR" sz="1600" dirty="0" err="1" smtClean="0"/>
              <a:t>geometric</a:t>
            </a:r>
            <a:r>
              <a:rPr lang="fr-FR" altLang="fr-FR" sz="1600" dirty="0" smtClean="0"/>
              <a:t> types</a:t>
            </a:r>
          </a:p>
          <a:p>
            <a:pPr>
              <a:buClr>
                <a:srgbClr val="FFB110"/>
              </a:buClr>
              <a:buSzPct val="100000"/>
              <a:buFont typeface="ZapfDingbats" pitchFamily="82" charset="2"/>
              <a:buNone/>
            </a:pPr>
            <a:r>
              <a:rPr lang="fr-FR" altLang="fr-FR" sz="1600" dirty="0" smtClean="0"/>
              <a:t>          (1) values</a:t>
            </a:r>
          </a:p>
          <a:p>
            <a:pPr>
              <a:buClr>
                <a:srgbClr val="FFB110"/>
              </a:buClr>
              <a:buSzPct val="100000"/>
              <a:buFont typeface="ZapfDingbats" pitchFamily="82" charset="2"/>
              <a:buNone/>
            </a:pPr>
            <a:r>
              <a:rPr lang="fr-FR" altLang="fr-FR" sz="1600" dirty="0" smtClean="0">
                <a:solidFill>
                  <a:srgbClr val="FF00FF"/>
                </a:solidFill>
              </a:rPr>
              <a:t>          </a:t>
            </a:r>
            <a:r>
              <a:rPr lang="fr-FR" altLang="fr-FR" sz="1600" dirty="0">
                <a:solidFill>
                  <a:srgbClr val="FF00FF"/>
                </a:solidFill>
              </a:rPr>
              <a:t>(?) profil</a:t>
            </a:r>
          </a:p>
          <a:p>
            <a:pPr>
              <a:buClr>
                <a:srgbClr val="FFB110"/>
              </a:buClr>
              <a:buSzPct val="100000"/>
              <a:buFont typeface="ZapfDingbats" pitchFamily="82" charset="2"/>
              <a:buNone/>
            </a:pPr>
            <a:r>
              <a:rPr lang="fr-FR" altLang="fr-FR" sz="1600" dirty="0">
                <a:solidFill>
                  <a:srgbClr val="FF00FF"/>
                </a:solidFill>
              </a:rPr>
              <a:t>          (?) </a:t>
            </a:r>
            <a:r>
              <a:rPr lang="fr-FR" altLang="fr-FR" sz="1600" dirty="0" err="1" smtClean="0">
                <a:solidFill>
                  <a:srgbClr val="FF00FF"/>
                </a:solidFill>
              </a:rPr>
              <a:t>localization</a:t>
            </a:r>
            <a:endParaRPr lang="fr-FR" altLang="fr-FR" sz="1600" dirty="0">
              <a:solidFill>
                <a:srgbClr val="FF00FF"/>
              </a:solidFill>
            </a:endParaRPr>
          </a:p>
        </p:txBody>
      </p:sp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6248400" y="2590800"/>
            <a:ext cx="2387600" cy="1035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9800" tIns="55080" rIns="109800" bIns="55080">
            <a:spAutoFit/>
          </a:bodyPr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FFB110"/>
              </a:buClr>
              <a:buSzPct val="100000"/>
              <a:buFont typeface="ZapfDingbats" pitchFamily="82" charset="2"/>
              <a:buNone/>
            </a:pPr>
            <a:r>
              <a:rPr lang="fr-FR" altLang="fr-FR" sz="2400" dirty="0" smtClean="0"/>
              <a:t>Profiles </a:t>
            </a:r>
            <a:r>
              <a:rPr lang="fr-FR" altLang="fr-FR" sz="2400" dirty="0"/>
              <a:t>:</a:t>
            </a:r>
            <a:endParaRPr lang="fr-FR" altLang="fr-FR" dirty="0">
              <a:solidFill>
                <a:srgbClr val="FF00FF"/>
              </a:solidFill>
            </a:endParaRPr>
          </a:p>
          <a:p>
            <a:pPr>
              <a:buClr>
                <a:srgbClr val="FFB110"/>
              </a:buClr>
              <a:buSzPct val="100000"/>
              <a:buFont typeface="ZapfDingbats" pitchFamily="82" charset="2"/>
              <a:buNone/>
            </a:pPr>
            <a:r>
              <a:rPr lang="fr-FR" altLang="fr-FR" dirty="0"/>
              <a:t>       (1) </a:t>
            </a:r>
            <a:r>
              <a:rPr lang="fr-FR" altLang="fr-FR" dirty="0" smtClean="0"/>
              <a:t>profile </a:t>
            </a:r>
            <a:r>
              <a:rPr lang="fr-FR" altLang="fr-FR" dirty="0" err="1" smtClean="0"/>
              <a:t>name</a:t>
            </a:r>
            <a:endParaRPr lang="fr-FR" altLang="fr-FR" dirty="0"/>
          </a:p>
          <a:p>
            <a:pPr>
              <a:buClr>
                <a:srgbClr val="FFB110"/>
              </a:buClr>
              <a:buSzPct val="100000"/>
              <a:buFont typeface="ZapfDingbats" pitchFamily="82" charset="2"/>
              <a:buNone/>
            </a:pPr>
            <a:r>
              <a:rPr lang="fr-FR" altLang="fr-FR" dirty="0"/>
              <a:t>       (1) </a:t>
            </a:r>
            <a:r>
              <a:rPr lang="fr-FR" altLang="fr-FR" dirty="0" err="1"/>
              <a:t>ids</a:t>
            </a:r>
            <a:endParaRPr lang="fr-FR" altLang="fr-FR" dirty="0"/>
          </a:p>
        </p:txBody>
      </p:sp>
      <p:sp>
        <p:nvSpPr>
          <p:cNvPr id="35" name="Rectangle 19"/>
          <p:cNvSpPr>
            <a:spLocks noChangeArrowheads="1"/>
          </p:cNvSpPr>
          <p:nvPr/>
        </p:nvSpPr>
        <p:spPr bwMode="auto">
          <a:xfrm>
            <a:off x="304800" y="1143000"/>
            <a:ext cx="8686800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FR" altLang="fr-FR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3417888" y="1262063"/>
            <a:ext cx="34417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492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2400" b="1" dirty="0" smtClean="0"/>
              <a:t>MED-file structure</a:t>
            </a:r>
            <a:endParaRPr lang="fr-FR" altLang="fr-FR" sz="2400" b="1" dirty="0"/>
          </a:p>
        </p:txBody>
      </p:sp>
      <p:grpSp>
        <p:nvGrpSpPr>
          <p:cNvPr id="37" name="Group 32"/>
          <p:cNvGrpSpPr>
            <a:grpSpLocks/>
          </p:cNvGrpSpPr>
          <p:nvPr/>
        </p:nvGrpSpPr>
        <p:grpSpPr bwMode="auto">
          <a:xfrm>
            <a:off x="2514600" y="1828800"/>
            <a:ext cx="914400" cy="1295400"/>
            <a:chOff x="2043" y="1205"/>
            <a:chExt cx="771" cy="953"/>
          </a:xfrm>
        </p:grpSpPr>
        <p:sp>
          <p:nvSpPr>
            <p:cNvPr id="38" name="Line 23"/>
            <p:cNvSpPr>
              <a:spLocks noChangeShapeType="1"/>
            </p:cNvSpPr>
            <p:nvPr/>
          </p:nvSpPr>
          <p:spPr bwMode="auto">
            <a:xfrm>
              <a:off x="2043" y="1205"/>
              <a:ext cx="5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Line 24"/>
            <p:cNvSpPr>
              <a:spLocks noChangeShapeType="1"/>
            </p:cNvSpPr>
            <p:nvPr/>
          </p:nvSpPr>
          <p:spPr bwMode="auto">
            <a:xfrm flipH="1">
              <a:off x="2587" y="1205"/>
              <a:ext cx="0" cy="95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Line 25"/>
            <p:cNvSpPr>
              <a:spLocks noChangeShapeType="1"/>
            </p:cNvSpPr>
            <p:nvPr/>
          </p:nvSpPr>
          <p:spPr bwMode="auto">
            <a:xfrm>
              <a:off x="2587" y="2158"/>
              <a:ext cx="227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1" name="Group 33"/>
          <p:cNvGrpSpPr>
            <a:grpSpLocks/>
          </p:cNvGrpSpPr>
          <p:nvPr/>
        </p:nvGrpSpPr>
        <p:grpSpPr bwMode="auto">
          <a:xfrm>
            <a:off x="5334000" y="3124200"/>
            <a:ext cx="1219200" cy="1447800"/>
            <a:chOff x="3948" y="3110"/>
            <a:chExt cx="952" cy="91"/>
          </a:xfrm>
        </p:grpSpPr>
        <p:sp>
          <p:nvSpPr>
            <p:cNvPr id="42" name="Line 26"/>
            <p:cNvSpPr>
              <a:spLocks noChangeShapeType="1"/>
            </p:cNvSpPr>
            <p:nvPr/>
          </p:nvSpPr>
          <p:spPr bwMode="auto">
            <a:xfrm>
              <a:off x="4583" y="3110"/>
              <a:ext cx="317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Line 27"/>
            <p:cNvSpPr>
              <a:spLocks noChangeShapeType="1"/>
            </p:cNvSpPr>
            <p:nvPr/>
          </p:nvSpPr>
          <p:spPr bwMode="auto">
            <a:xfrm flipH="1">
              <a:off x="4583" y="3110"/>
              <a:ext cx="0" cy="91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Line 28"/>
            <p:cNvSpPr>
              <a:spLocks noChangeShapeType="1"/>
            </p:cNvSpPr>
            <p:nvPr/>
          </p:nvSpPr>
          <p:spPr bwMode="auto">
            <a:xfrm>
              <a:off x="3948" y="3201"/>
              <a:ext cx="635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5" name="Text Box 54"/>
          <p:cNvSpPr txBox="1">
            <a:spLocks noChangeArrowheads="1"/>
          </p:cNvSpPr>
          <p:nvPr/>
        </p:nvSpPr>
        <p:spPr bwMode="auto">
          <a:xfrm>
            <a:off x="304800" y="4800600"/>
            <a:ext cx="2895600" cy="1557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492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400" b="1" dirty="0" err="1" smtClean="0">
                <a:solidFill>
                  <a:srgbClr val="FF0000"/>
                </a:solidFill>
              </a:rPr>
              <a:t>Each</a:t>
            </a:r>
            <a:r>
              <a:rPr lang="fr-FR" altLang="fr-FR" sz="1400" b="1" dirty="0" smtClean="0">
                <a:solidFill>
                  <a:srgbClr val="FF0000"/>
                </a:solidFill>
              </a:rPr>
              <a:t> box </a:t>
            </a:r>
            <a:r>
              <a:rPr lang="fr-FR" altLang="fr-FR" sz="1400" b="1" dirty="0" err="1" smtClean="0">
                <a:solidFill>
                  <a:srgbClr val="FF0000"/>
                </a:solidFill>
              </a:rPr>
              <a:t>is</a:t>
            </a:r>
            <a:r>
              <a:rPr lang="fr-FR" altLang="fr-FR" sz="1400" b="1" dirty="0" smtClean="0">
                <a:solidFill>
                  <a:srgbClr val="FF0000"/>
                </a:solidFill>
              </a:rPr>
              <a:t> </a:t>
            </a:r>
            <a:r>
              <a:rPr lang="fr-FR" altLang="fr-FR" sz="1400" b="1" dirty="0" err="1" smtClean="0">
                <a:solidFill>
                  <a:srgbClr val="FF0000"/>
                </a:solidFill>
              </a:rPr>
              <a:t>independent</a:t>
            </a:r>
            <a:r>
              <a:rPr lang="fr-FR" altLang="fr-FR" sz="1400" b="1" dirty="0" smtClean="0">
                <a:solidFill>
                  <a:srgbClr val="FF0000"/>
                </a:solidFill>
              </a:rPr>
              <a:t> in the MED-file format</a:t>
            </a:r>
            <a:endParaRPr lang="fr-FR" altLang="fr-FR" sz="14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400" b="1" u="sng" dirty="0" err="1" smtClean="0"/>
              <a:t>Cardinality</a:t>
            </a:r>
            <a:r>
              <a:rPr lang="fr-FR" altLang="fr-FR" sz="1400" b="1" u="sng" dirty="0" smtClean="0"/>
              <a:t>:</a:t>
            </a:r>
            <a:endParaRPr lang="fr-FR" altLang="fr-FR" sz="1400" b="1" u="sng" dirty="0"/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400" b="1" dirty="0"/>
              <a:t>? : 0 </a:t>
            </a:r>
            <a:r>
              <a:rPr lang="fr-FR" altLang="fr-FR" sz="1400" b="1" dirty="0" smtClean="0"/>
              <a:t>or </a:t>
            </a:r>
            <a:r>
              <a:rPr lang="fr-FR" altLang="fr-FR" sz="1400" b="1" dirty="0"/>
              <a:t>1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</a:pPr>
            <a:r>
              <a:rPr lang="fr-FR" altLang="fr-FR" sz="1400" b="1" dirty="0"/>
              <a:t>* : 0</a:t>
            </a:r>
            <a:r>
              <a:rPr lang="fr-FR" altLang="fr-FR" sz="1400" b="1" dirty="0">
                <a:cs typeface="Arial" charset="0"/>
              </a:rPr>
              <a:t>→∞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</a:pPr>
            <a:r>
              <a:rPr lang="fr-FR" altLang="fr-FR" sz="1400" b="1" dirty="0">
                <a:cs typeface="Arial" charset="0"/>
              </a:rPr>
              <a:t>+: 1→∞</a:t>
            </a:r>
          </a:p>
        </p:txBody>
      </p:sp>
      <p:sp>
        <p:nvSpPr>
          <p:cNvPr id="46" name="Text Box 55"/>
          <p:cNvSpPr txBox="1">
            <a:spLocks noChangeArrowheads="1"/>
          </p:cNvSpPr>
          <p:nvPr/>
        </p:nvSpPr>
        <p:spPr bwMode="auto">
          <a:xfrm>
            <a:off x="6248400" y="4191000"/>
            <a:ext cx="2590800" cy="18655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9800" tIns="55080" rIns="109800" bIns="55080">
            <a:spAutoFit/>
          </a:bodyPr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FFB110"/>
              </a:buClr>
              <a:buSzPct val="100000"/>
              <a:buFont typeface="ZapfDingbats" pitchFamily="82" charset="2"/>
              <a:buNone/>
            </a:pPr>
            <a:r>
              <a:rPr lang="fr-FR" altLang="fr-FR" sz="2400" dirty="0" err="1" smtClean="0"/>
              <a:t>Localizations</a:t>
            </a:r>
            <a:r>
              <a:rPr lang="fr-FR" altLang="fr-FR" dirty="0" smtClean="0">
                <a:solidFill>
                  <a:srgbClr val="FF00FF"/>
                </a:solidFill>
              </a:rPr>
              <a:t> </a:t>
            </a:r>
            <a:r>
              <a:rPr lang="fr-FR" altLang="fr-FR" dirty="0"/>
              <a:t>:</a:t>
            </a:r>
          </a:p>
          <a:p>
            <a:pPr>
              <a:buClr>
                <a:srgbClr val="FFB110"/>
              </a:buClr>
              <a:buSzPct val="100000"/>
              <a:buFont typeface="ZapfDingbats" pitchFamily="82" charset="2"/>
              <a:buNone/>
            </a:pPr>
            <a:r>
              <a:rPr lang="fr-FR" altLang="fr-FR" dirty="0"/>
              <a:t>       (1) </a:t>
            </a:r>
            <a:r>
              <a:rPr lang="fr-FR" altLang="fr-FR" dirty="0" err="1" smtClean="0"/>
              <a:t>name</a:t>
            </a:r>
            <a:endParaRPr lang="fr-FR" altLang="fr-FR" dirty="0"/>
          </a:p>
          <a:p>
            <a:pPr>
              <a:buClr>
                <a:srgbClr val="FFB110"/>
              </a:buClr>
              <a:buSzPct val="100000"/>
              <a:buFont typeface="ZapfDingbats" pitchFamily="82" charset="2"/>
              <a:buNone/>
            </a:pPr>
            <a:r>
              <a:rPr lang="fr-FR" altLang="fr-FR" dirty="0"/>
              <a:t>       (1) </a:t>
            </a:r>
            <a:r>
              <a:rPr lang="fr-FR" altLang="fr-FR" dirty="0" err="1"/>
              <a:t>dim</a:t>
            </a:r>
            <a:endParaRPr lang="fr-FR" altLang="fr-FR" dirty="0"/>
          </a:p>
          <a:p>
            <a:pPr>
              <a:buClr>
                <a:srgbClr val="FFB110"/>
              </a:buClr>
              <a:buSzPct val="100000"/>
              <a:buFont typeface="ZapfDingbats" pitchFamily="82" charset="2"/>
              <a:buNone/>
            </a:pPr>
            <a:r>
              <a:rPr lang="fr-FR" altLang="fr-FR" dirty="0"/>
              <a:t>       (1) </a:t>
            </a:r>
            <a:r>
              <a:rPr lang="fr-FR" altLang="fr-FR" dirty="0" err="1" smtClean="0"/>
              <a:t>number</a:t>
            </a:r>
            <a:r>
              <a:rPr lang="fr-FR" altLang="fr-FR" dirty="0" smtClean="0"/>
              <a:t> of pts</a:t>
            </a:r>
            <a:endParaRPr lang="fr-FR" altLang="fr-FR" dirty="0"/>
          </a:p>
          <a:p>
            <a:pPr>
              <a:buClr>
                <a:srgbClr val="FFB110"/>
              </a:buClr>
              <a:buSzPct val="100000"/>
              <a:buFont typeface="ZapfDingbats" pitchFamily="82" charset="2"/>
              <a:buNone/>
            </a:pPr>
            <a:r>
              <a:rPr lang="fr-FR" altLang="fr-FR" dirty="0"/>
              <a:t>       (1) </a:t>
            </a:r>
            <a:r>
              <a:rPr lang="fr-FR" altLang="fr-FR" dirty="0" err="1" smtClean="0"/>
              <a:t>ref</a:t>
            </a:r>
            <a:r>
              <a:rPr lang="fr-FR" altLang="fr-FR" dirty="0" smtClean="0"/>
              <a:t>. </a:t>
            </a:r>
            <a:r>
              <a:rPr lang="fr-FR" altLang="fr-FR" dirty="0" err="1" smtClean="0"/>
              <a:t>cells</a:t>
            </a:r>
            <a:endParaRPr lang="fr-FR" altLang="fr-FR" dirty="0"/>
          </a:p>
          <a:p>
            <a:pPr>
              <a:buClr>
                <a:srgbClr val="FFB110"/>
              </a:buClr>
              <a:buSzPct val="100000"/>
              <a:buFont typeface="ZapfDingbats" pitchFamily="82" charset="2"/>
              <a:buNone/>
            </a:pPr>
            <a:r>
              <a:rPr lang="fr-FR" altLang="fr-FR" dirty="0"/>
              <a:t>       (1) </a:t>
            </a:r>
            <a:r>
              <a:rPr lang="fr-FR" altLang="fr-FR" dirty="0" err="1" smtClean="0"/>
              <a:t>weights</a:t>
            </a:r>
            <a:endParaRPr lang="fr-FR" altLang="fr-FR" dirty="0"/>
          </a:p>
        </p:txBody>
      </p:sp>
      <p:grpSp>
        <p:nvGrpSpPr>
          <p:cNvPr id="47" name="Group 56"/>
          <p:cNvGrpSpPr>
            <a:grpSpLocks/>
          </p:cNvGrpSpPr>
          <p:nvPr/>
        </p:nvGrpSpPr>
        <p:grpSpPr bwMode="auto">
          <a:xfrm>
            <a:off x="5334000" y="4724400"/>
            <a:ext cx="1143000" cy="76200"/>
            <a:chOff x="3948" y="3110"/>
            <a:chExt cx="952" cy="91"/>
          </a:xfrm>
        </p:grpSpPr>
        <p:sp>
          <p:nvSpPr>
            <p:cNvPr id="48" name="Line 57"/>
            <p:cNvSpPr>
              <a:spLocks noChangeShapeType="1"/>
            </p:cNvSpPr>
            <p:nvPr/>
          </p:nvSpPr>
          <p:spPr bwMode="auto">
            <a:xfrm>
              <a:off x="4583" y="3110"/>
              <a:ext cx="317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Line 58"/>
            <p:cNvSpPr>
              <a:spLocks noChangeShapeType="1"/>
            </p:cNvSpPr>
            <p:nvPr/>
          </p:nvSpPr>
          <p:spPr bwMode="auto">
            <a:xfrm flipH="1">
              <a:off x="4583" y="3110"/>
              <a:ext cx="0" cy="91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0" name="Line 59"/>
            <p:cNvSpPr>
              <a:spLocks noChangeShapeType="1"/>
            </p:cNvSpPr>
            <p:nvPr/>
          </p:nvSpPr>
          <p:spPr bwMode="auto">
            <a:xfrm>
              <a:off x="3948" y="3201"/>
              <a:ext cx="635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51" name="Text Box 61"/>
          <p:cNvSpPr txBox="1">
            <a:spLocks noChangeArrowheads="1"/>
          </p:cNvSpPr>
          <p:nvPr/>
        </p:nvSpPr>
        <p:spPr bwMode="auto">
          <a:xfrm>
            <a:off x="6732588" y="1862138"/>
            <a:ext cx="1465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FFB110"/>
              </a:buClr>
              <a:buSzPct val="100000"/>
              <a:buFont typeface="ZapfDingbats" pitchFamily="82" charset="2"/>
              <a:buNone/>
            </a:pPr>
            <a:r>
              <a:rPr lang="fr-FR" altLang="fr-FR" sz="2000" b="1" dirty="0" smtClean="0">
                <a:solidFill>
                  <a:srgbClr val="9900CC"/>
                </a:solidFill>
              </a:rPr>
              <a:t>Global</a:t>
            </a:r>
            <a:endParaRPr lang="fr-FR" altLang="fr-FR" sz="2000" b="1" dirty="0">
              <a:solidFill>
                <a:srgbClr val="99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46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Advanced API – Class </a:t>
            </a:r>
            <a:r>
              <a:rPr lang="fr-FR" dirty="0" err="1" smtClean="0"/>
              <a:t>diagramm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611560" y="1124744"/>
            <a:ext cx="8172464" cy="1008112"/>
          </a:xfrm>
        </p:spPr>
        <p:txBody>
          <a:bodyPr>
            <a:normAutofit/>
          </a:bodyPr>
          <a:lstStyle/>
          <a:p>
            <a:r>
              <a:rPr lang="en-US" dirty="0" smtClean="0"/>
              <a:t>Helps navigate the advanced API</a:t>
            </a:r>
          </a:p>
          <a:p>
            <a:pPr lvl="1"/>
            <a:r>
              <a:rPr lang="en-US" dirty="0" smtClean="0"/>
              <a:t>All names prefixed with “%” actually start with 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r>
              <a:rPr lang="en-US" dirty="0" smtClean="0"/>
              <a:t>” (</a:t>
            </a:r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1428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MEDFile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/>
              <a:t>)</a:t>
            </a:r>
            <a:endParaRPr lang="en-US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3579709" y="2046870"/>
            <a:ext cx="776267" cy="307777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%Data</a:t>
            </a:r>
            <a:endParaRPr lang="fr-FR" sz="1400" dirty="0"/>
          </a:p>
        </p:txBody>
      </p:sp>
      <p:grpSp>
        <p:nvGrpSpPr>
          <p:cNvPr id="81" name="Groupe 80"/>
          <p:cNvGrpSpPr/>
          <p:nvPr/>
        </p:nvGrpSpPr>
        <p:grpSpPr>
          <a:xfrm>
            <a:off x="4355976" y="2200759"/>
            <a:ext cx="4536504" cy="614062"/>
            <a:chOff x="4355976" y="2200759"/>
            <a:chExt cx="4536504" cy="614062"/>
          </a:xfrm>
        </p:grpSpPr>
        <p:sp>
          <p:nvSpPr>
            <p:cNvPr id="15" name="ZoneTexte 14"/>
            <p:cNvSpPr txBox="1"/>
            <p:nvPr/>
          </p:nvSpPr>
          <p:spPr>
            <a:xfrm>
              <a:off x="7380312" y="2507044"/>
              <a:ext cx="1512168" cy="30777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%</a:t>
              </a:r>
              <a:r>
                <a:rPr lang="fr-FR" sz="1400" dirty="0" err="1" smtClean="0"/>
                <a:t>Parameters</a:t>
              </a:r>
              <a:endParaRPr lang="fr-FR" sz="1400" dirty="0"/>
            </a:p>
          </p:txBody>
        </p:sp>
        <p:cxnSp>
          <p:nvCxnSpPr>
            <p:cNvPr id="24" name="Connecteur droit avec flèche 23"/>
            <p:cNvCxnSpPr>
              <a:stCxn id="2" idx="3"/>
            </p:cNvCxnSpPr>
            <p:nvPr/>
          </p:nvCxnSpPr>
          <p:spPr>
            <a:xfrm>
              <a:off x="4355976" y="2200759"/>
              <a:ext cx="3924435" cy="305541"/>
            </a:xfrm>
            <a:prstGeom prst="straightConnector1">
              <a:avLst/>
            </a:prstGeom>
            <a:ln w="22225"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e 99"/>
          <p:cNvGrpSpPr/>
          <p:nvPr/>
        </p:nvGrpSpPr>
        <p:grpSpPr>
          <a:xfrm>
            <a:off x="118355" y="2200759"/>
            <a:ext cx="3589549" cy="3079074"/>
            <a:chOff x="118355" y="2200759"/>
            <a:chExt cx="3589549" cy="3079074"/>
          </a:xfrm>
        </p:grpSpPr>
        <p:sp>
          <p:nvSpPr>
            <p:cNvPr id="13" name="ZoneTexte 12"/>
            <p:cNvSpPr txBox="1"/>
            <p:nvPr/>
          </p:nvSpPr>
          <p:spPr>
            <a:xfrm>
              <a:off x="403548" y="2506300"/>
              <a:ext cx="1080120" cy="30777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%</a:t>
              </a:r>
              <a:r>
                <a:rPr lang="fr-FR" sz="1400" dirty="0" err="1" smtClean="0"/>
                <a:t>Meshes</a:t>
              </a:r>
              <a:endParaRPr lang="fr-FR" sz="1400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18355" y="3049354"/>
              <a:ext cx="1650505" cy="30777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%</a:t>
              </a:r>
              <a:r>
                <a:rPr lang="fr-FR" sz="1400" dirty="0" err="1" smtClean="0"/>
                <a:t>MeshMultiTS</a:t>
              </a:r>
              <a:endParaRPr lang="fr-FR" sz="1400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290363" y="3663686"/>
              <a:ext cx="1080120" cy="30777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%</a:t>
              </a:r>
              <a:r>
                <a:rPr lang="fr-FR" sz="1400" dirty="0" err="1" smtClean="0"/>
                <a:t>Mesh</a:t>
              </a:r>
              <a:endParaRPr lang="fr-FR" sz="1400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290363" y="4221088"/>
              <a:ext cx="1080120" cy="30777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%</a:t>
              </a:r>
              <a:r>
                <a:rPr lang="fr-FR" sz="1400" dirty="0" err="1" smtClean="0"/>
                <a:t>UMesh</a:t>
              </a:r>
              <a:endParaRPr lang="fr-FR" sz="1400" dirty="0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1655676" y="4232588"/>
              <a:ext cx="1747293" cy="30777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%</a:t>
              </a:r>
              <a:r>
                <a:rPr lang="fr-FR" sz="1400" dirty="0" err="1" smtClean="0"/>
                <a:t>StructuredMesh</a:t>
              </a:r>
              <a:endParaRPr lang="fr-FR" sz="1400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118355" y="5002834"/>
              <a:ext cx="1800200" cy="2769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err="1" smtClean="0"/>
                <a:t>MEDCoupling</a:t>
              </a:r>
              <a:r>
                <a:rPr lang="fr-FR" sz="1200" dirty="0" err="1" smtClean="0"/>
                <a:t>UMesh</a:t>
              </a:r>
              <a:endParaRPr lang="fr-FR" sz="1400" dirty="0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2051720" y="3694464"/>
              <a:ext cx="1656184" cy="2769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err="1" smtClean="0"/>
                <a:t>MEDCoupling</a:t>
              </a:r>
              <a:r>
                <a:rPr lang="fr-FR" sz="1200" dirty="0" err="1" smtClean="0"/>
                <a:t>Mesh</a:t>
              </a:r>
              <a:endParaRPr lang="fr-FR" sz="1400" dirty="0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2238880" y="4950940"/>
              <a:ext cx="757624" cy="30777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….</a:t>
              </a:r>
              <a:endParaRPr lang="fr-FR" sz="1400" dirty="0"/>
            </a:p>
          </p:txBody>
        </p:sp>
        <p:cxnSp>
          <p:nvCxnSpPr>
            <p:cNvPr id="4" name="Connecteur droit avec flèche 3"/>
            <p:cNvCxnSpPr>
              <a:stCxn id="2" idx="1"/>
              <a:endCxn id="13" idx="3"/>
            </p:cNvCxnSpPr>
            <p:nvPr/>
          </p:nvCxnSpPr>
          <p:spPr>
            <a:xfrm flipH="1">
              <a:off x="1483668" y="2200759"/>
              <a:ext cx="2096041" cy="459430"/>
            </a:xfrm>
            <a:prstGeom prst="straightConnector1">
              <a:avLst/>
            </a:prstGeom>
            <a:ln w="22225"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>
              <a:stCxn id="13" idx="2"/>
              <a:endCxn id="16" idx="0"/>
            </p:cNvCxnSpPr>
            <p:nvPr/>
          </p:nvCxnSpPr>
          <p:spPr>
            <a:xfrm>
              <a:off x="943608" y="2814077"/>
              <a:ext cx="0" cy="235277"/>
            </a:xfrm>
            <a:prstGeom prst="straightConnector1">
              <a:avLst/>
            </a:prstGeom>
            <a:ln w="22225"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16" idx="2"/>
              <a:endCxn id="17" idx="0"/>
            </p:cNvCxnSpPr>
            <p:nvPr/>
          </p:nvCxnSpPr>
          <p:spPr>
            <a:xfrm flipH="1">
              <a:off x="830423" y="3357131"/>
              <a:ext cx="113185" cy="306555"/>
            </a:xfrm>
            <a:prstGeom prst="straightConnector1">
              <a:avLst/>
            </a:prstGeom>
            <a:ln w="22225"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>
              <a:stCxn id="17" idx="2"/>
              <a:endCxn id="18" idx="0"/>
            </p:cNvCxnSpPr>
            <p:nvPr/>
          </p:nvCxnSpPr>
          <p:spPr>
            <a:xfrm>
              <a:off x="830423" y="3971463"/>
              <a:ext cx="0" cy="249625"/>
            </a:xfrm>
            <a:prstGeom prst="straightConnector1">
              <a:avLst/>
            </a:prstGeom>
            <a:ln w="22225">
              <a:solidFill>
                <a:srgbClr val="00B050"/>
              </a:solidFill>
              <a:prstDash val="soli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>
              <a:stCxn id="17" idx="3"/>
              <a:endCxn id="21" idx="1"/>
            </p:cNvCxnSpPr>
            <p:nvPr/>
          </p:nvCxnSpPr>
          <p:spPr>
            <a:xfrm>
              <a:off x="1370483" y="3817575"/>
              <a:ext cx="681237" cy="15389"/>
            </a:xfrm>
            <a:prstGeom prst="straightConnector1">
              <a:avLst/>
            </a:prstGeom>
            <a:ln w="22225"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>
              <a:stCxn id="17" idx="2"/>
              <a:endCxn id="19" idx="0"/>
            </p:cNvCxnSpPr>
            <p:nvPr/>
          </p:nvCxnSpPr>
          <p:spPr>
            <a:xfrm>
              <a:off x="830423" y="3971463"/>
              <a:ext cx="1698900" cy="261125"/>
            </a:xfrm>
            <a:prstGeom prst="straightConnector1">
              <a:avLst/>
            </a:prstGeom>
            <a:ln w="22225">
              <a:solidFill>
                <a:srgbClr val="00B050"/>
              </a:solidFill>
              <a:prstDash val="soli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>
              <a:stCxn id="19" idx="2"/>
              <a:endCxn id="22" idx="0"/>
            </p:cNvCxnSpPr>
            <p:nvPr/>
          </p:nvCxnSpPr>
          <p:spPr>
            <a:xfrm>
              <a:off x="2529323" y="4540365"/>
              <a:ext cx="88369" cy="410575"/>
            </a:xfrm>
            <a:prstGeom prst="straightConnector1">
              <a:avLst/>
            </a:prstGeom>
            <a:ln w="22225">
              <a:solidFill>
                <a:srgbClr val="00B050"/>
              </a:solidFill>
              <a:prstDash val="soli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>
              <a:endCxn id="20" idx="0"/>
            </p:cNvCxnSpPr>
            <p:nvPr/>
          </p:nvCxnSpPr>
          <p:spPr>
            <a:xfrm>
              <a:off x="769266" y="4533329"/>
              <a:ext cx="249189" cy="469505"/>
            </a:xfrm>
            <a:prstGeom prst="straightConnector1">
              <a:avLst/>
            </a:prstGeom>
            <a:ln w="22225"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Espace réservé du contenu 11"/>
          <p:cNvSpPr txBox="1">
            <a:spLocks/>
          </p:cNvSpPr>
          <p:nvPr/>
        </p:nvSpPr>
        <p:spPr bwMode="gray">
          <a:xfrm>
            <a:off x="482943" y="5871996"/>
            <a:ext cx="8172464" cy="7253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9239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363" indent="-360363" algn="l" defTabSz="914400" rtl="0" eaLnBrk="1" latinLnBrk="0" hangingPunct="1">
              <a:lnSpc>
                <a:spcPts val="2000"/>
              </a:lnSpc>
              <a:spcBef>
                <a:spcPts val="0"/>
              </a:spcBef>
              <a:buSzPct val="90000"/>
              <a:buFontTx/>
              <a:buBlip>
                <a:blip r:embed="rId2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628650" indent="-266700" algn="l" defTabSz="914400" rtl="0" eaLnBrk="1" latinLnBrk="0" hangingPunct="1">
              <a:lnSpc>
                <a:spcPts val="2000"/>
              </a:lnSpc>
              <a:spcBef>
                <a:spcPts val="0"/>
              </a:spcBef>
              <a:buClrTx/>
              <a:buSzPct val="60000"/>
              <a:buFont typeface="Wingdings" pitchFamily="2" charset="2"/>
              <a:buChar char="q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990600" indent="-219075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SzPct val="60000"/>
              <a:buFont typeface="Wingdings" pitchFamily="2" charset="2"/>
              <a:buChar char="Ø"/>
              <a:defRPr sz="14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257300" indent="-238125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Font typeface="Arial" pitchFamily="34" charset="0"/>
              <a:buChar char="•"/>
              <a:defRPr sz="1400" i="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Highlight the links with the </a:t>
            </a:r>
            <a:r>
              <a:rPr lang="en-US" dirty="0" err="1" smtClean="0">
                <a:solidFill>
                  <a:srgbClr val="1428E6"/>
                </a:solidFill>
              </a:rPr>
              <a:t>MEDCoupling</a:t>
            </a:r>
            <a:r>
              <a:rPr lang="en-US" dirty="0" smtClean="0">
                <a:solidFill>
                  <a:srgbClr val="1428E6"/>
                </a:solidFill>
              </a:rPr>
              <a:t> </a:t>
            </a:r>
            <a:r>
              <a:rPr lang="en-US" dirty="0" smtClean="0"/>
              <a:t>data model</a:t>
            </a:r>
          </a:p>
          <a:p>
            <a:pPr lvl="1"/>
            <a:endParaRPr lang="en-US" dirty="0" smtClean="0"/>
          </a:p>
          <a:p>
            <a:pPr marL="0" lvl="1" indent="0">
              <a:buFontTx/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lvl="1" indent="0">
              <a:buFontTx/>
              <a:buNone/>
            </a:pPr>
            <a:endParaRPr lang="en-US" dirty="0" smtClean="0"/>
          </a:p>
          <a:p>
            <a:pPr lvl="4"/>
            <a:endParaRPr lang="en-US" dirty="0" smtClean="0"/>
          </a:p>
        </p:txBody>
      </p:sp>
      <p:cxnSp>
        <p:nvCxnSpPr>
          <p:cNvPr id="70" name="Connecteur droit avec flèche 69"/>
          <p:cNvCxnSpPr/>
          <p:nvPr/>
        </p:nvCxnSpPr>
        <p:spPr>
          <a:xfrm>
            <a:off x="395536" y="1966227"/>
            <a:ext cx="434887" cy="0"/>
          </a:xfrm>
          <a:prstGeom prst="straightConnector1">
            <a:avLst/>
          </a:prstGeom>
          <a:ln w="22225"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871599" y="1827231"/>
            <a:ext cx="15020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« </a:t>
            </a:r>
            <a:r>
              <a:rPr lang="fr-FR" sz="1100" dirty="0" err="1" smtClean="0"/>
              <a:t>gives</a:t>
            </a:r>
            <a:r>
              <a:rPr lang="fr-FR" sz="1100" dirty="0" smtClean="0"/>
              <a:t> </a:t>
            </a:r>
            <a:r>
              <a:rPr lang="fr-FR" sz="1100" dirty="0" err="1" smtClean="0"/>
              <a:t>access</a:t>
            </a:r>
            <a:r>
              <a:rPr lang="fr-FR" sz="1100" dirty="0" smtClean="0"/>
              <a:t> to »</a:t>
            </a:r>
          </a:p>
        </p:txBody>
      </p:sp>
      <p:cxnSp>
        <p:nvCxnSpPr>
          <p:cNvPr id="73" name="Connecteur droit avec flèche 72"/>
          <p:cNvCxnSpPr/>
          <p:nvPr/>
        </p:nvCxnSpPr>
        <p:spPr>
          <a:xfrm>
            <a:off x="395536" y="2188016"/>
            <a:ext cx="434887" cy="0"/>
          </a:xfrm>
          <a:prstGeom prst="straightConnector1">
            <a:avLst/>
          </a:prstGeom>
          <a:ln w="22225">
            <a:solidFill>
              <a:srgbClr val="00B050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876644" y="2027688"/>
            <a:ext cx="15020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« </a:t>
            </a:r>
            <a:r>
              <a:rPr lang="fr-FR" sz="1100" dirty="0" err="1" smtClean="0"/>
              <a:t>specializes</a:t>
            </a:r>
            <a:r>
              <a:rPr lang="fr-FR" sz="1100" dirty="0" smtClean="0"/>
              <a:t> </a:t>
            </a:r>
            <a:r>
              <a:rPr lang="fr-FR" sz="1100" dirty="0" err="1" smtClean="0"/>
              <a:t>into</a:t>
            </a:r>
            <a:r>
              <a:rPr lang="fr-FR" sz="1100" dirty="0" smtClean="0"/>
              <a:t> »</a:t>
            </a:r>
          </a:p>
        </p:txBody>
      </p:sp>
      <p:grpSp>
        <p:nvGrpSpPr>
          <p:cNvPr id="101" name="Groupe 100"/>
          <p:cNvGrpSpPr/>
          <p:nvPr/>
        </p:nvGrpSpPr>
        <p:grpSpPr>
          <a:xfrm>
            <a:off x="3427783" y="2354647"/>
            <a:ext cx="5680721" cy="3067789"/>
            <a:chOff x="3427783" y="2354647"/>
            <a:chExt cx="5680721" cy="3067789"/>
          </a:xfrm>
        </p:grpSpPr>
        <p:sp>
          <p:nvSpPr>
            <p:cNvPr id="14" name="ZoneTexte 13"/>
            <p:cNvSpPr txBox="1"/>
            <p:nvPr/>
          </p:nvSpPr>
          <p:spPr>
            <a:xfrm>
              <a:off x="3427783" y="2609732"/>
              <a:ext cx="1080120" cy="30777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%Fields</a:t>
              </a:r>
              <a:endParaRPr lang="fr-FR" sz="1400" dirty="0"/>
            </a:p>
          </p:txBody>
        </p:sp>
        <p:cxnSp>
          <p:nvCxnSpPr>
            <p:cNvPr id="23" name="Connecteur droit avec flèche 22"/>
            <p:cNvCxnSpPr>
              <a:stCxn id="2" idx="2"/>
              <a:endCxn id="14" idx="0"/>
            </p:cNvCxnSpPr>
            <p:nvPr/>
          </p:nvCxnSpPr>
          <p:spPr>
            <a:xfrm>
              <a:off x="3967843" y="2354647"/>
              <a:ext cx="0" cy="255085"/>
            </a:xfrm>
            <a:prstGeom prst="straightConnector1">
              <a:avLst/>
            </a:prstGeom>
            <a:ln w="22225"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3619170" y="3049354"/>
              <a:ext cx="2256234" cy="30777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%</a:t>
              </a:r>
              <a:r>
                <a:rPr lang="fr-FR" sz="1400" dirty="0" err="1" smtClean="0"/>
                <a:t>AnyTypeFieldMultiTS</a:t>
              </a:r>
              <a:endParaRPr lang="fr-FR" sz="1400" dirty="0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3851920" y="3832964"/>
              <a:ext cx="1542162" cy="30777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%</a:t>
              </a:r>
              <a:r>
                <a:rPr lang="fr-FR" sz="1400" dirty="0" err="1" smtClean="0"/>
                <a:t>FieldMultiTS</a:t>
              </a:r>
              <a:endParaRPr lang="fr-FR" sz="1400" dirty="0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4974054" y="4129335"/>
              <a:ext cx="1542162" cy="30777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%</a:t>
              </a:r>
              <a:r>
                <a:rPr lang="fr-FR" sz="1400" dirty="0" err="1">
                  <a:solidFill>
                    <a:srgbClr val="1428E6"/>
                  </a:solidFill>
                </a:rPr>
                <a:t>Int</a:t>
              </a:r>
              <a:r>
                <a:rPr lang="fr-FR" sz="1400" dirty="0" err="1" smtClean="0"/>
                <a:t>FieldMultiTS</a:t>
              </a:r>
              <a:endParaRPr lang="fr-FR" sz="1400" dirty="0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4153165" y="5141333"/>
              <a:ext cx="2013220" cy="2769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err="1" smtClean="0"/>
                <a:t>MEDCoupling</a:t>
              </a:r>
              <a:r>
                <a:rPr lang="fr-FR" sz="1200" dirty="0" err="1" smtClean="0"/>
                <a:t>FieldDouble</a:t>
              </a:r>
              <a:endParaRPr lang="fr-FR" sz="1400" dirty="0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7002769" y="5145437"/>
              <a:ext cx="1889711" cy="2769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err="1" smtClean="0"/>
                <a:t>MEDCoupling</a:t>
              </a:r>
              <a:r>
                <a:rPr lang="fr-FR" sz="1200" dirty="0" err="1" smtClean="0"/>
                <a:t>FieldInt</a:t>
              </a:r>
              <a:endParaRPr lang="fr-FR" sz="1400" dirty="0"/>
            </a:p>
          </p:txBody>
        </p:sp>
        <p:cxnSp>
          <p:nvCxnSpPr>
            <p:cNvPr id="47" name="Connecteur droit avec flèche 46"/>
            <p:cNvCxnSpPr>
              <a:stCxn id="14" idx="2"/>
              <a:endCxn id="41" idx="0"/>
            </p:cNvCxnSpPr>
            <p:nvPr/>
          </p:nvCxnSpPr>
          <p:spPr>
            <a:xfrm>
              <a:off x="3967843" y="2917509"/>
              <a:ext cx="779444" cy="131845"/>
            </a:xfrm>
            <a:prstGeom prst="straightConnector1">
              <a:avLst/>
            </a:prstGeom>
            <a:ln w="22225"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/>
            <p:cNvCxnSpPr>
              <a:stCxn id="42" idx="2"/>
              <a:endCxn id="44" idx="0"/>
            </p:cNvCxnSpPr>
            <p:nvPr/>
          </p:nvCxnSpPr>
          <p:spPr>
            <a:xfrm>
              <a:off x="4623001" y="4140741"/>
              <a:ext cx="536774" cy="1000592"/>
            </a:xfrm>
            <a:prstGeom prst="straightConnector1">
              <a:avLst/>
            </a:prstGeom>
            <a:ln w="22225"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>
              <a:stCxn id="43" idx="2"/>
              <a:endCxn id="46" idx="0"/>
            </p:cNvCxnSpPr>
            <p:nvPr/>
          </p:nvCxnSpPr>
          <p:spPr>
            <a:xfrm>
              <a:off x="5745135" y="4437112"/>
              <a:ext cx="2202490" cy="708325"/>
            </a:xfrm>
            <a:prstGeom prst="straightConnector1">
              <a:avLst/>
            </a:prstGeom>
            <a:ln w="22225"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/>
            <p:cNvCxnSpPr>
              <a:stCxn id="41" idx="2"/>
              <a:endCxn id="42" idx="0"/>
            </p:cNvCxnSpPr>
            <p:nvPr/>
          </p:nvCxnSpPr>
          <p:spPr>
            <a:xfrm flipH="1">
              <a:off x="4623001" y="3357131"/>
              <a:ext cx="124286" cy="475833"/>
            </a:xfrm>
            <a:prstGeom prst="straightConnector1">
              <a:avLst/>
            </a:prstGeom>
            <a:ln w="22225">
              <a:solidFill>
                <a:srgbClr val="00B050"/>
              </a:solidFill>
              <a:prstDash val="soli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/>
            <p:cNvCxnSpPr>
              <a:stCxn id="41" idx="2"/>
              <a:endCxn id="43" idx="0"/>
            </p:cNvCxnSpPr>
            <p:nvPr/>
          </p:nvCxnSpPr>
          <p:spPr>
            <a:xfrm>
              <a:off x="4747287" y="3357131"/>
              <a:ext cx="997848" cy="772204"/>
            </a:xfrm>
            <a:prstGeom prst="straightConnector1">
              <a:avLst/>
            </a:prstGeom>
            <a:ln w="22225">
              <a:solidFill>
                <a:srgbClr val="00B050"/>
              </a:solidFill>
              <a:prstDash val="soli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ZoneTexte 47"/>
            <p:cNvSpPr txBox="1"/>
            <p:nvPr/>
          </p:nvSpPr>
          <p:spPr>
            <a:xfrm>
              <a:off x="6581029" y="3352290"/>
              <a:ext cx="1787257" cy="30777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%AnyTypeField1TS</a:t>
              </a:r>
              <a:endParaRPr lang="fr-FR" sz="1400" dirty="0"/>
            </a:p>
          </p:txBody>
        </p:sp>
        <p:cxnSp>
          <p:nvCxnSpPr>
            <p:cNvPr id="74" name="Connecteur droit avec flèche 73"/>
            <p:cNvCxnSpPr>
              <a:stCxn id="41" idx="3"/>
              <a:endCxn id="48" idx="0"/>
            </p:cNvCxnSpPr>
            <p:nvPr/>
          </p:nvCxnSpPr>
          <p:spPr>
            <a:xfrm>
              <a:off x="5875404" y="3203243"/>
              <a:ext cx="1599254" cy="149047"/>
            </a:xfrm>
            <a:prstGeom prst="straightConnector1">
              <a:avLst/>
            </a:prstGeom>
            <a:ln w="22225"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ZoneTexte 74"/>
            <p:cNvSpPr txBox="1"/>
            <p:nvPr/>
          </p:nvSpPr>
          <p:spPr>
            <a:xfrm>
              <a:off x="6597019" y="3851761"/>
              <a:ext cx="1146077" cy="30777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%Field1TS</a:t>
              </a:r>
              <a:endParaRPr lang="fr-FR" sz="1400" dirty="0"/>
            </a:p>
          </p:txBody>
        </p:sp>
        <p:sp>
          <p:nvSpPr>
            <p:cNvPr id="76" name="ZoneTexte 75"/>
            <p:cNvSpPr txBox="1"/>
            <p:nvPr/>
          </p:nvSpPr>
          <p:spPr>
            <a:xfrm>
              <a:off x="7566342" y="4149080"/>
              <a:ext cx="1542162" cy="30777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%</a:t>
              </a:r>
              <a:r>
                <a:rPr lang="fr-FR" sz="1400" dirty="0">
                  <a:solidFill>
                    <a:srgbClr val="1428E6"/>
                  </a:solidFill>
                </a:rPr>
                <a:t>Int</a:t>
              </a:r>
              <a:r>
                <a:rPr lang="fr-FR" sz="1400" dirty="0" smtClean="0"/>
                <a:t>Field1TS</a:t>
              </a:r>
              <a:endParaRPr lang="fr-FR" sz="1400" dirty="0"/>
            </a:p>
          </p:txBody>
        </p:sp>
        <p:cxnSp>
          <p:nvCxnSpPr>
            <p:cNvPr id="86" name="Connecteur droit avec flèche 85"/>
            <p:cNvCxnSpPr>
              <a:stCxn id="48" idx="2"/>
              <a:endCxn id="75" idx="0"/>
            </p:cNvCxnSpPr>
            <p:nvPr/>
          </p:nvCxnSpPr>
          <p:spPr>
            <a:xfrm flipH="1">
              <a:off x="7170058" y="3660067"/>
              <a:ext cx="304600" cy="191694"/>
            </a:xfrm>
            <a:prstGeom prst="straightConnector1">
              <a:avLst/>
            </a:prstGeom>
            <a:ln w="22225">
              <a:solidFill>
                <a:srgbClr val="00B050"/>
              </a:solidFill>
              <a:prstDash val="soli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avec flèche 88"/>
            <p:cNvCxnSpPr>
              <a:stCxn id="48" idx="2"/>
              <a:endCxn id="76" idx="0"/>
            </p:cNvCxnSpPr>
            <p:nvPr/>
          </p:nvCxnSpPr>
          <p:spPr>
            <a:xfrm>
              <a:off x="7474658" y="3660067"/>
              <a:ext cx="862765" cy="489013"/>
            </a:xfrm>
            <a:prstGeom prst="straightConnector1">
              <a:avLst/>
            </a:prstGeom>
            <a:ln w="22225">
              <a:solidFill>
                <a:srgbClr val="00B050"/>
              </a:solidFill>
              <a:prstDash val="soli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avec flèche 91"/>
            <p:cNvCxnSpPr>
              <a:stCxn id="75" idx="2"/>
              <a:endCxn id="44" idx="0"/>
            </p:cNvCxnSpPr>
            <p:nvPr/>
          </p:nvCxnSpPr>
          <p:spPr>
            <a:xfrm flipH="1">
              <a:off x="5159775" y="4159538"/>
              <a:ext cx="2010283" cy="981795"/>
            </a:xfrm>
            <a:prstGeom prst="straightConnector1">
              <a:avLst/>
            </a:prstGeom>
            <a:ln w="22225"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avec flèche 94"/>
            <p:cNvCxnSpPr>
              <a:stCxn id="76" idx="2"/>
              <a:endCxn id="46" idx="0"/>
            </p:cNvCxnSpPr>
            <p:nvPr/>
          </p:nvCxnSpPr>
          <p:spPr>
            <a:xfrm flipH="1">
              <a:off x="7947625" y="4456857"/>
              <a:ext cx="389798" cy="688580"/>
            </a:xfrm>
            <a:prstGeom prst="straightConnector1">
              <a:avLst/>
            </a:prstGeom>
            <a:ln w="22225"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790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Advanced API – Important options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a file</a:t>
            </a:r>
          </a:p>
          <a:p>
            <a:pPr lvl="1"/>
            <a:endParaRPr lang="en-US" dirty="0" smtClean="0"/>
          </a:p>
          <a:p>
            <a:pPr lvl="1"/>
            <a:r>
              <a:rPr lang="fr-FR" dirty="0" err="1" smtClean="0"/>
              <a:t>Write</a:t>
            </a:r>
            <a:r>
              <a:rPr lang="fr-FR" dirty="0" smtClean="0"/>
              <a:t> options :</a:t>
            </a:r>
            <a:endParaRPr lang="fr-FR" dirty="0"/>
          </a:p>
          <a:p>
            <a:pPr lvl="2"/>
            <a:r>
              <a:rPr lang="fr-FR" dirty="0"/>
              <a:t>2 : </a:t>
            </a:r>
            <a:r>
              <a:rPr lang="fr-FR" dirty="0" smtClean="0"/>
              <a:t>force </a:t>
            </a:r>
            <a:r>
              <a:rPr lang="fr-FR" dirty="0" err="1" smtClean="0"/>
              <a:t>writing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scratch (an </a:t>
            </a:r>
            <a:r>
              <a:rPr lang="fr-FR" dirty="0" err="1" smtClean="0"/>
              <a:t>existing</a:t>
            </a:r>
            <a:r>
              <a:rPr lang="fr-FR" dirty="0" smtClean="0"/>
              <a:t> file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i="1" dirty="0" smtClean="0"/>
              <a:t>reset</a:t>
            </a:r>
            <a:r>
              <a:rPr lang="fr-FR" dirty="0" smtClean="0"/>
              <a:t>)</a:t>
            </a:r>
            <a:endParaRPr lang="fr-FR" dirty="0"/>
          </a:p>
          <a:p>
            <a:pPr lvl="2"/>
            <a:r>
              <a:rPr lang="fr-FR" dirty="0"/>
              <a:t>1 : </a:t>
            </a:r>
            <a:r>
              <a:rPr lang="fr-FR" dirty="0" smtClean="0"/>
              <a:t>append mode (no corruption </a:t>
            </a:r>
            <a:r>
              <a:rPr lang="fr-FR" dirty="0" err="1" smtClean="0"/>
              <a:t>risk</a:t>
            </a:r>
            <a:r>
              <a:rPr lang="fr-FR" dirty="0" smtClean="0"/>
              <a:t> if file </a:t>
            </a:r>
            <a:r>
              <a:rPr lang="fr-FR" dirty="0" err="1" smtClean="0"/>
              <a:t>already</a:t>
            </a:r>
            <a:r>
              <a:rPr lang="fr-FR" dirty="0" smtClean="0"/>
              <a:t> </a:t>
            </a:r>
            <a:r>
              <a:rPr lang="fr-FR" dirty="0" err="1" smtClean="0"/>
              <a:t>there</a:t>
            </a:r>
            <a:r>
              <a:rPr lang="fr-FR" dirty="0" smtClean="0"/>
              <a:t>). </a:t>
            </a:r>
            <a:endParaRPr lang="fr-FR" dirty="0"/>
          </a:p>
          <a:p>
            <a:pPr lvl="2"/>
            <a:r>
              <a:rPr lang="fr-FR" dirty="0"/>
              <a:t>0 : </a:t>
            </a:r>
            <a:r>
              <a:rPr lang="fr-FR" dirty="0" err="1" smtClean="0"/>
              <a:t>overwrite</a:t>
            </a:r>
            <a:r>
              <a:rPr lang="fr-FR" dirty="0" smtClean="0"/>
              <a:t> mode: if the file and the MED </a:t>
            </a:r>
            <a:r>
              <a:rPr lang="fr-FR" dirty="0" err="1" smtClean="0"/>
              <a:t>object</a:t>
            </a:r>
            <a:r>
              <a:rPr lang="fr-FR" dirty="0" smtClean="0"/>
              <a:t> </a:t>
            </a:r>
            <a:r>
              <a:rPr lang="fr-FR" dirty="0" err="1" smtClean="0"/>
              <a:t>exist</a:t>
            </a:r>
            <a:r>
              <a:rPr lang="fr-FR" dirty="0" smtClean="0"/>
              <a:t>,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overwritten</a:t>
            </a:r>
            <a:r>
              <a:rPr lang="fr-FR" dirty="0" smtClean="0"/>
              <a:t>, </a:t>
            </a:r>
            <a:r>
              <a:rPr lang="fr-FR" dirty="0" err="1" smtClean="0"/>
              <a:t>otherwise</a:t>
            </a:r>
            <a:r>
              <a:rPr lang="fr-FR" dirty="0" smtClean="0"/>
              <a:t> </a:t>
            </a:r>
            <a:r>
              <a:rPr lang="fr-FR" dirty="0" err="1" smtClean="0"/>
              <a:t>write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scratch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Reading a field </a:t>
            </a:r>
            <a:r>
              <a:rPr lang="fr-FR" sz="1400" dirty="0"/>
              <a:t>(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MEDFileField1TS,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MEDFileFieldMultiTS</a:t>
            </a:r>
            <a:r>
              <a:rPr lang="fr-FR" sz="1400" dirty="0"/>
              <a:t>)</a:t>
            </a:r>
            <a:r>
              <a:rPr lang="fr-FR" dirty="0"/>
              <a:t> </a:t>
            </a:r>
            <a:endParaRPr lang="en-US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Read </a:t>
            </a:r>
            <a:r>
              <a:rPr lang="fr-FR" dirty="0" err="1" smtClean="0">
                <a:solidFill>
                  <a:schemeClr val="accent4"/>
                </a:solidFill>
              </a:rPr>
              <a:t>everything</a:t>
            </a:r>
            <a:r>
              <a:rPr lang="fr-FR" dirty="0" smtClean="0"/>
              <a:t> in the file by default</a:t>
            </a:r>
          </a:p>
          <a:p>
            <a:pPr lvl="1"/>
            <a:r>
              <a:rPr lang="fr-FR" dirty="0" smtClean="0"/>
              <a:t>For large size </a:t>
            </a:r>
            <a:r>
              <a:rPr lang="fr-FR" dirty="0" err="1" smtClean="0"/>
              <a:t>fields</a:t>
            </a:r>
            <a:r>
              <a:rPr lang="fr-FR" dirty="0" smtClean="0"/>
              <a:t>:</a:t>
            </a:r>
            <a:endParaRPr lang="fr-FR" dirty="0"/>
          </a:p>
          <a:p>
            <a:pPr lvl="2"/>
            <a:r>
              <a:rPr lang="fr-FR" dirty="0" smtClean="0"/>
              <a:t>Set the </a:t>
            </a:r>
            <a:r>
              <a:rPr lang="fr-FR" dirty="0" err="1" smtClean="0"/>
              <a:t>boolean</a:t>
            </a:r>
            <a:r>
              <a:rPr lang="fr-FR" dirty="0" smtClean="0"/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loadAll</a:t>
            </a:r>
            <a:r>
              <a:rPr lang="fr-FR" dirty="0" smtClean="0"/>
              <a:t> to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fr-FR" dirty="0" smtClean="0"/>
              <a:t> in </a:t>
            </a:r>
            <a:r>
              <a:rPr lang="fr-FR" dirty="0" err="1" smtClean="0"/>
              <a:t>constructors</a:t>
            </a:r>
            <a:endParaRPr lang="fr-FR" dirty="0"/>
          </a:p>
          <a:p>
            <a:pPr lvl="2"/>
            <a:r>
              <a:rPr lang="fr-FR" dirty="0" smtClean="0"/>
              <a:t>Use </a:t>
            </a:r>
            <a:r>
              <a:rPr lang="fr-FR" dirty="0"/>
              <a:t> 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loadArrays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dirty="0"/>
              <a:t> </a:t>
            </a:r>
            <a:r>
              <a:rPr lang="fr-FR" dirty="0" smtClean="0"/>
              <a:t> or </a:t>
            </a:r>
            <a:r>
              <a:rPr lang="fr-FR" dirty="0"/>
              <a:t> 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loadArraysIfNecessary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dirty="0" smtClean="0"/>
              <a:t> to </a:t>
            </a:r>
            <a:r>
              <a:rPr lang="fr-FR" dirty="0" err="1" smtClean="0"/>
              <a:t>load</a:t>
            </a:r>
            <a:r>
              <a:rPr lang="fr-FR" dirty="0" smtClean="0"/>
              <a:t> data on </a:t>
            </a:r>
            <a:r>
              <a:rPr lang="fr-FR" dirty="0" err="1" smtClean="0"/>
              <a:t>demand</a:t>
            </a:r>
            <a:endParaRPr lang="fr-FR" dirty="0"/>
          </a:p>
          <a:p>
            <a:pPr lvl="2"/>
            <a:r>
              <a:rPr lang="fr-FR" dirty="0" smtClean="0"/>
              <a:t>Use</a:t>
            </a:r>
            <a:r>
              <a:rPr lang="fr-FR" dirty="0"/>
              <a:t> 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unloadArrays</a:t>
            </a:r>
            <a:r>
              <a:rPr lang="fr-FR" dirty="0" smtClean="0"/>
              <a:t>()</a:t>
            </a:r>
            <a:r>
              <a:rPr lang="fr-FR" dirty="0"/>
              <a:t> </a:t>
            </a:r>
            <a:r>
              <a:rPr lang="fr-FR" dirty="0" smtClean="0"/>
              <a:t>or</a:t>
            </a:r>
            <a:r>
              <a:rPr lang="fr-FR" dirty="0"/>
              <a:t> 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unloadArraysWithoutDataLoss</a:t>
            </a:r>
            <a:r>
              <a:rPr lang="fr-FR" dirty="0" smtClean="0"/>
              <a:t>() to free memory</a:t>
            </a:r>
            <a:endParaRPr lang="fr-FR" dirty="0"/>
          </a:p>
          <a:p>
            <a:pPr lvl="1"/>
            <a:endParaRPr lang="en-US" dirty="0" smtClean="0"/>
          </a:p>
          <a:p>
            <a:pPr marL="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lvl="4"/>
            <a:endParaRPr lang="en-US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</p:spTree>
    <p:extLst>
      <p:ext uri="{BB962C8B-B14F-4D97-AF65-F5344CB8AC3E}">
        <p14:creationId xmlns:p14="http://schemas.microsoft.com/office/powerpoint/2010/main" val="17425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611560" y="1340768"/>
            <a:ext cx="8172464" cy="4896544"/>
          </a:xfrm>
        </p:spPr>
        <p:txBody>
          <a:bodyPr>
            <a:normAutofit/>
          </a:bodyPr>
          <a:lstStyle/>
          <a:p>
            <a:pPr marL="898525" indent="0">
              <a:buNone/>
            </a:pPr>
            <a:r>
              <a:rPr lang="fr-FR" sz="2000" dirty="0" smtClean="0"/>
              <a:t>Basic </a:t>
            </a:r>
            <a:r>
              <a:rPr lang="fr-FR" sz="2000" dirty="0" smtClean="0"/>
              <a:t>API</a:t>
            </a:r>
            <a:endParaRPr lang="fr-FR" sz="2000" dirty="0"/>
          </a:p>
          <a:p>
            <a:pPr lvl="1"/>
            <a:r>
              <a:rPr lang="fr-FR" dirty="0"/>
              <a:t>Quick export to VTU (</a:t>
            </a:r>
            <a:r>
              <a:rPr lang="fr-FR" dirty="0" err="1"/>
              <a:t>visualization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Reading and </a:t>
            </a:r>
            <a:r>
              <a:rPr lang="fr-FR" dirty="0" err="1" smtClean="0"/>
              <a:t>writing</a:t>
            </a:r>
            <a:r>
              <a:rPr lang="fr-FR" dirty="0" smtClean="0"/>
              <a:t> a MED file</a:t>
            </a:r>
          </a:p>
          <a:p>
            <a:pPr marL="898525" indent="0">
              <a:buNone/>
            </a:pPr>
            <a:r>
              <a:rPr lang="fr-FR" sz="2000" dirty="0" err="1"/>
              <a:t>Overview</a:t>
            </a:r>
            <a:r>
              <a:rPr lang="fr-FR" sz="2000" dirty="0"/>
              <a:t> of the </a:t>
            </a:r>
            <a:r>
              <a:rPr lang="fr-FR" sz="2000" dirty="0" err="1"/>
              <a:t>MEDLoader</a:t>
            </a:r>
            <a:endParaRPr lang="fr-FR" sz="2000" dirty="0"/>
          </a:p>
          <a:p>
            <a:pPr marL="898525" indent="0">
              <a:buNone/>
            </a:pPr>
            <a:r>
              <a:rPr lang="fr-FR" sz="2000" dirty="0" err="1"/>
              <a:t>Fundamental</a:t>
            </a:r>
            <a:r>
              <a:rPr lang="fr-FR" sz="2000" dirty="0"/>
              <a:t> </a:t>
            </a:r>
            <a:r>
              <a:rPr lang="fr-FR" sz="2000" dirty="0" err="1"/>
              <a:t>differences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MEDCoupling</a:t>
            </a:r>
            <a:r>
              <a:rPr lang="fr-FR" sz="2000" dirty="0"/>
              <a:t> </a:t>
            </a:r>
            <a:r>
              <a:rPr lang="fr-FR" sz="2000" dirty="0" smtClean="0"/>
              <a:t>model</a:t>
            </a:r>
            <a:endParaRPr lang="fr-FR" sz="2000" dirty="0" smtClean="0"/>
          </a:p>
          <a:p>
            <a:pPr marL="898525" indent="0">
              <a:buNone/>
            </a:pPr>
            <a:r>
              <a:rPr lang="fr-FR" sz="2000" dirty="0" smtClean="0"/>
              <a:t>Advanced </a:t>
            </a:r>
            <a:r>
              <a:rPr lang="fr-FR" sz="2000" dirty="0" smtClean="0"/>
              <a:t>API</a:t>
            </a:r>
          </a:p>
          <a:p>
            <a:pPr lvl="1"/>
            <a:r>
              <a:rPr lang="fr-FR" dirty="0" err="1" smtClean="0"/>
              <a:t>Some</a:t>
            </a:r>
            <a:r>
              <a:rPr lang="fr-FR" dirty="0" smtClean="0"/>
              <a:t> insights </a:t>
            </a:r>
            <a:r>
              <a:rPr lang="fr-FR" dirty="0" err="1" smtClean="0"/>
              <a:t>into</a:t>
            </a:r>
            <a:r>
              <a:rPr lang="fr-FR" dirty="0" smtClean="0"/>
              <a:t> the MED file format</a:t>
            </a:r>
          </a:p>
          <a:p>
            <a:pPr lvl="1"/>
            <a:r>
              <a:rPr lang="fr-FR" dirty="0"/>
              <a:t>Class </a:t>
            </a:r>
            <a:r>
              <a:rPr lang="fr-FR" dirty="0" err="1" smtClean="0"/>
              <a:t>diagramm</a:t>
            </a:r>
            <a:endParaRPr lang="fr-FR" dirty="0"/>
          </a:p>
          <a:p>
            <a:pPr marL="898525" indent="0">
              <a:buNone/>
            </a:pPr>
            <a:r>
              <a:rPr lang="fr-FR" sz="2000" dirty="0" smtClean="0"/>
              <a:t>Advanced concepts</a:t>
            </a:r>
          </a:p>
          <a:p>
            <a:pPr lvl="1"/>
            <a:r>
              <a:rPr lang="fr-FR" dirty="0" err="1" smtClean="0"/>
              <a:t>Families</a:t>
            </a:r>
            <a:r>
              <a:rPr lang="fr-FR" dirty="0" smtClean="0"/>
              <a:t> and groups</a:t>
            </a:r>
          </a:p>
          <a:p>
            <a:pPr lvl="1"/>
            <a:r>
              <a:rPr lang="fr-FR" dirty="0" smtClean="0"/>
              <a:t>Profiles</a:t>
            </a:r>
          </a:p>
          <a:p>
            <a:pPr marL="898525" indent="0">
              <a:buNone/>
            </a:pPr>
            <a:endParaRPr lang="fr-FR" dirty="0" smtClean="0">
              <a:solidFill>
                <a:schemeClr val="accent6"/>
              </a:solidFill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Advanced API - </a:t>
            </a:r>
            <a:r>
              <a:rPr lang="fr-FR" dirty="0" err="1" smtClean="0"/>
              <a:t>Example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611560" y="1052736"/>
            <a:ext cx="8172464" cy="5256584"/>
          </a:xfrm>
        </p:spPr>
        <p:txBody>
          <a:bodyPr>
            <a:normAutofit/>
          </a:bodyPr>
          <a:lstStyle/>
          <a:p>
            <a:r>
              <a:rPr lang="en-US" dirty="0" smtClean="0"/>
              <a:t>Writing a multi-dimensional mesh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Take a look at this Python snippet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medcoupling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mc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myWrittenFile.med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mc.DataArrayDouble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([…])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mesh1D = … </a:t>
            </a:r>
            <a:r>
              <a:rPr lang="en-US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MEDCoupling</a:t>
            </a:r>
            <a:r>
              <a:rPr lang="en-US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object&gt;;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mesh1D.setCoords(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mesh2D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… 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MEDCoupling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object&gt;;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mesh2D.setCoords(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mesh3D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… 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MEDCoupling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object&gt;;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mesh3D.setCoords(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mc.MEDFileUMesh.New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mesh.setName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myMesh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mesh.</a:t>
            </a:r>
            <a:r>
              <a:rPr lang="en-US" b="1" dirty="0" err="1" smtClean="0">
                <a:solidFill>
                  <a:srgbClr val="1428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setMeshAtLevel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(0,mesh3D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mesh.setMeshAtLevel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(-1,mesh2D)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mesh.setMeshAtLevel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(-2,mesh1D)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mesh.</a:t>
            </a:r>
            <a:r>
              <a:rPr lang="en-US" b="1" dirty="0" err="1" smtClean="0">
                <a:solidFill>
                  <a:srgbClr val="1428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(medFile,</a:t>
            </a:r>
            <a:r>
              <a:rPr lang="en-US" b="1" dirty="0" smtClean="0">
                <a:solidFill>
                  <a:srgbClr val="1428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Better than with the basic API</a:t>
            </a:r>
          </a:p>
          <a:p>
            <a:pPr lvl="2"/>
            <a:r>
              <a:rPr lang="en-US" dirty="0" smtClean="0"/>
              <a:t>All 3 meshes share the </a:t>
            </a:r>
            <a:r>
              <a:rPr lang="en-US" i="1" dirty="0" smtClean="0"/>
              <a:t>same</a:t>
            </a:r>
            <a:r>
              <a:rPr lang="en-US" dirty="0" smtClean="0"/>
              <a:t> coordinates array</a:t>
            </a:r>
          </a:p>
          <a:p>
            <a:pPr lvl="2"/>
            <a:r>
              <a:rPr lang="en-US" dirty="0" smtClean="0"/>
              <a:t>Saving space and write/load time</a:t>
            </a:r>
          </a:p>
          <a:p>
            <a:pPr lvl="2"/>
            <a:r>
              <a:rPr lang="en-US" dirty="0" smtClean="0"/>
              <a:t>Ensure consistency</a:t>
            </a:r>
          </a:p>
          <a:p>
            <a:pPr lvl="2"/>
            <a:endParaRPr lang="en-US" dirty="0" smtClean="0"/>
          </a:p>
          <a:p>
            <a:pPr lvl="4"/>
            <a:endParaRPr lang="en-US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</p:spTree>
    <p:extLst>
      <p:ext uri="{BB962C8B-B14F-4D97-AF65-F5344CB8AC3E}">
        <p14:creationId xmlns:p14="http://schemas.microsoft.com/office/powerpoint/2010/main" val="158618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BASIC / Advanced API - </a:t>
            </a:r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611560" y="1268760"/>
            <a:ext cx="8172464" cy="5328592"/>
          </a:xfrm>
        </p:spPr>
        <p:txBody>
          <a:bodyPr>
            <a:normAutofit/>
          </a:bodyPr>
          <a:lstStyle/>
          <a:p>
            <a:r>
              <a:rPr lang="en-US" dirty="0" smtClean="0"/>
              <a:t>Basic API is well suited for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Meta information of a MED-file, without loading everything</a:t>
            </a:r>
          </a:p>
          <a:p>
            <a:pPr lvl="2"/>
            <a:r>
              <a:rPr lang="en-US" dirty="0" smtClean="0"/>
              <a:t>E.g.: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GetMeshNames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GetComponentsNamesOfField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GetFieldIterations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Reading / Writing single instances of </a:t>
            </a:r>
            <a:r>
              <a:rPr lang="en-US" dirty="0" err="1" smtClean="0"/>
              <a:t>MEDCoupling</a:t>
            </a:r>
            <a:r>
              <a:rPr lang="en-US" dirty="0" smtClean="0"/>
              <a:t> objects</a:t>
            </a:r>
            <a:endParaRPr lang="en-US" dirty="0"/>
          </a:p>
          <a:p>
            <a:pPr lvl="1"/>
            <a:r>
              <a:rPr lang="en-US" dirty="0"/>
              <a:t>Reading / </a:t>
            </a:r>
            <a:r>
              <a:rPr lang="en-US" dirty="0" smtClean="0"/>
              <a:t>Writing </a:t>
            </a:r>
            <a:r>
              <a:rPr lang="en-US" dirty="0" err="1" smtClean="0"/>
              <a:t>MEDCoupling</a:t>
            </a:r>
            <a:r>
              <a:rPr lang="en-US" dirty="0" smtClean="0"/>
              <a:t> meshes (without groups nor families)</a:t>
            </a:r>
            <a:endParaRPr lang="en-US" dirty="0"/>
          </a:p>
          <a:p>
            <a:pPr lvl="1"/>
            <a:r>
              <a:rPr lang="en-US" dirty="0"/>
              <a:t>Reading / </a:t>
            </a:r>
            <a:r>
              <a:rPr lang="en-US" dirty="0" smtClean="0"/>
              <a:t>Writing </a:t>
            </a:r>
            <a:r>
              <a:rPr lang="en-US" dirty="0" err="1" smtClean="0"/>
              <a:t>MEDCouplingFieldDouble</a:t>
            </a:r>
            <a:r>
              <a:rPr lang="en-US" dirty="0" smtClean="0"/>
              <a:t> (without profiles)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You need the advanced API to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Handle (part of) a MED-file in memory (e.g. to rewrite part of it only, a single time-step, </a:t>
            </a:r>
            <a:r>
              <a:rPr lang="en-US" dirty="0" err="1" smtClean="0"/>
              <a:t>etc</a:t>
            </a:r>
            <a:r>
              <a:rPr lang="en-US" dirty="0" smtClean="0"/>
              <a:t> …)</a:t>
            </a:r>
            <a:endParaRPr lang="en-US" dirty="0"/>
          </a:p>
          <a:p>
            <a:pPr lvl="1"/>
            <a:r>
              <a:rPr lang="en-US" dirty="0" smtClean="0"/>
              <a:t>Deal with families and groups</a:t>
            </a:r>
          </a:p>
          <a:p>
            <a:pPr lvl="1"/>
            <a:r>
              <a:rPr lang="en-US" dirty="0"/>
              <a:t>Deal with field </a:t>
            </a:r>
            <a:r>
              <a:rPr lang="en-US" dirty="0" smtClean="0"/>
              <a:t>profiles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Note to C++ </a:t>
            </a:r>
            <a:r>
              <a:rPr lang="en-US" dirty="0" err="1" smtClean="0"/>
              <a:t>developpers</a:t>
            </a:r>
            <a:r>
              <a:rPr lang="en-US" dirty="0" smtClean="0"/>
              <a:t>: </a:t>
            </a:r>
            <a:r>
              <a:rPr lang="en-US" dirty="0" err="1" smtClean="0"/>
              <a:t>adanced</a:t>
            </a:r>
            <a:r>
              <a:rPr lang="en-US" dirty="0" smtClean="0"/>
              <a:t> API classes are also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RefCount</a:t>
            </a:r>
            <a:r>
              <a:rPr lang="en-US" dirty="0" err="1" smtClean="0">
                <a:cs typeface="Courier New" panose="02070309020205020404" pitchFamily="49" charset="0"/>
              </a:rPr>
              <a:t>-ed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incrRef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/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decrRef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lvl="4"/>
            <a:endParaRPr lang="en-US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</p:spTree>
    <p:extLst>
      <p:ext uri="{BB962C8B-B14F-4D97-AF65-F5344CB8AC3E}">
        <p14:creationId xmlns:p14="http://schemas.microsoft.com/office/powerpoint/2010/main" val="210038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Advanced Concepts</a:t>
            </a:r>
            <a:endParaRPr lang="fr-FR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CEA | 10 AVRIL 2012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587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FAMILIES and Groups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are groups defined?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a mesh cells are </a:t>
            </a:r>
            <a:r>
              <a:rPr lang="en-US" i="1" dirty="0" smtClean="0">
                <a:cs typeface="Courier New" panose="02070309020205020404" pitchFamily="49" charset="0"/>
              </a:rPr>
              <a:t>partitioned</a:t>
            </a:r>
            <a:r>
              <a:rPr lang="en-US" dirty="0" smtClean="0">
                <a:cs typeface="Courier New" panose="02070309020205020404" pitchFamily="49" charset="0"/>
              </a:rPr>
              <a:t> by </a:t>
            </a:r>
            <a:r>
              <a:rPr lang="en-US" dirty="0" smtClean="0">
                <a:solidFill>
                  <a:srgbClr val="1428E6"/>
                </a:solidFill>
                <a:cs typeface="Courier New" panose="02070309020205020404" pitchFamily="49" charset="0"/>
              </a:rPr>
              <a:t>families</a:t>
            </a: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Each cell has a unique family ID (reverse not true)</a:t>
            </a: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A group is a list of families</a:t>
            </a:r>
          </a:p>
          <a:p>
            <a:pPr lvl="3"/>
            <a:r>
              <a:rPr lang="en-US" dirty="0" smtClean="0">
                <a:cs typeface="Courier New" panose="02070309020205020404" pitchFamily="49" charset="0"/>
              </a:rPr>
              <a:t>Families are also named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See next slide with an illustration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Families do not need to be manipulated directly in normal usage!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MEDLoader</a:t>
            </a:r>
            <a:r>
              <a:rPr lang="en-US" dirty="0" smtClean="0"/>
              <a:t> advanced API gives access to both families and groups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getGroups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getFamilies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getFamiliesArr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dirty="0" smtClean="0"/>
              <a:t>… and many more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3"/>
            <a:endParaRPr lang="en-US" dirty="0" smtClean="0"/>
          </a:p>
          <a:p>
            <a:pPr lvl="1"/>
            <a:endParaRPr lang="en-US" dirty="0" smtClean="0"/>
          </a:p>
          <a:p>
            <a:pPr lvl="4"/>
            <a:endParaRPr lang="en-US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</p:spTree>
    <p:extLst>
      <p:ext uri="{BB962C8B-B14F-4D97-AF65-F5344CB8AC3E}">
        <p14:creationId xmlns:p14="http://schemas.microsoft.com/office/powerpoint/2010/main" val="375317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FAMILIES and Groups - ILLUSTRATION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Take a look at this example: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4"/>
            <a:endParaRPr lang="en-US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6005338" y="1340768"/>
            <a:ext cx="2819400" cy="1249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492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600" dirty="0" err="1" smtClean="0">
                <a:solidFill>
                  <a:schemeClr val="bg1">
                    <a:lumMod val="50000"/>
                  </a:schemeClr>
                </a:solidFill>
              </a:rPr>
              <a:t>Family</a:t>
            </a:r>
            <a:r>
              <a:rPr lang="fr-FR" altLang="fr-FR" sz="1600" dirty="0" smtClean="0">
                <a:solidFill>
                  <a:schemeClr val="bg1">
                    <a:lumMod val="50000"/>
                  </a:schemeClr>
                </a:solidFill>
              </a:rPr>
              <a:t> #0 in </a:t>
            </a:r>
            <a:r>
              <a:rPr lang="fr-FR" altLang="fr-FR" sz="1600" dirty="0" err="1" smtClean="0">
                <a:solidFill>
                  <a:srgbClr val="FFC000"/>
                </a:solidFill>
              </a:rPr>
              <a:t>yellow</a:t>
            </a:r>
            <a:endParaRPr lang="fr-FR" altLang="fr-FR" sz="1600" dirty="0">
              <a:solidFill>
                <a:srgbClr val="FFC000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600" dirty="0" err="1">
                <a:solidFill>
                  <a:schemeClr val="bg1">
                    <a:lumMod val="50000"/>
                  </a:schemeClr>
                </a:solidFill>
              </a:rPr>
              <a:t>Family</a:t>
            </a:r>
            <a:r>
              <a:rPr lang="fr-FR" alt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altLang="fr-FR" sz="1600" dirty="0" smtClean="0">
                <a:solidFill>
                  <a:schemeClr val="bg1">
                    <a:lumMod val="50000"/>
                  </a:schemeClr>
                </a:solidFill>
              </a:rPr>
              <a:t>#2 in </a:t>
            </a:r>
            <a:r>
              <a:rPr lang="fr-FR" altLang="fr-FR" sz="1600" dirty="0" err="1" smtClean="0">
                <a:solidFill>
                  <a:schemeClr val="hlink"/>
                </a:solidFill>
              </a:rPr>
              <a:t>blue</a:t>
            </a:r>
            <a:endParaRPr lang="fr-FR" altLang="fr-FR" sz="1600" dirty="0" smtClean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600" dirty="0" err="1">
                <a:solidFill>
                  <a:schemeClr val="bg1">
                    <a:lumMod val="50000"/>
                  </a:schemeClr>
                </a:solidFill>
              </a:rPr>
              <a:t>Family</a:t>
            </a:r>
            <a:r>
              <a:rPr lang="fr-FR" alt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altLang="fr-FR" sz="1600" dirty="0" smtClean="0">
                <a:solidFill>
                  <a:schemeClr val="bg1">
                    <a:lumMod val="50000"/>
                  </a:schemeClr>
                </a:solidFill>
              </a:rPr>
              <a:t>#3 in  </a:t>
            </a:r>
            <a:r>
              <a:rPr lang="fr-FR" altLang="fr-FR" sz="1600" dirty="0" err="1" smtClean="0">
                <a:solidFill>
                  <a:srgbClr val="FF0000"/>
                </a:solidFill>
              </a:rPr>
              <a:t>red</a:t>
            </a:r>
            <a:endParaRPr lang="fr-FR" altLang="fr-FR" sz="16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600" dirty="0" err="1">
                <a:solidFill>
                  <a:schemeClr val="bg1">
                    <a:lumMod val="50000"/>
                  </a:schemeClr>
                </a:solidFill>
              </a:rPr>
              <a:t>Family</a:t>
            </a:r>
            <a:r>
              <a:rPr lang="fr-FR" alt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altLang="fr-FR" sz="1600" dirty="0" smtClean="0">
                <a:solidFill>
                  <a:schemeClr val="bg1">
                    <a:lumMod val="50000"/>
                  </a:schemeClr>
                </a:solidFill>
              </a:rPr>
              <a:t>#7 in </a:t>
            </a:r>
            <a:r>
              <a:rPr lang="fr-FR" altLang="fr-FR" sz="1600" dirty="0" smtClean="0">
                <a:solidFill>
                  <a:srgbClr val="00FF00"/>
                </a:solidFill>
              </a:rPr>
              <a:t>green</a:t>
            </a:r>
            <a:endParaRPr lang="fr-FR" altLang="fr-FR" sz="1600" dirty="0">
              <a:solidFill>
                <a:srgbClr val="00FF00"/>
              </a:solidFill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6046886" y="2739017"/>
            <a:ext cx="2286000" cy="2201863"/>
            <a:chOff x="6300192" y="2646736"/>
            <a:chExt cx="2286000" cy="2201863"/>
          </a:xfrm>
        </p:grpSpPr>
        <p:pic>
          <p:nvPicPr>
            <p:cNvPr id="7" name="Picture 2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2646736"/>
              <a:ext cx="2286000" cy="2201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ZoneTexte 1"/>
            <p:cNvSpPr txBox="1"/>
            <p:nvPr/>
          </p:nvSpPr>
          <p:spPr>
            <a:xfrm>
              <a:off x="7668344" y="4337846"/>
              <a:ext cx="29081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0</a:t>
              </a:r>
              <a:endParaRPr lang="fr-FR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8028384" y="3839949"/>
              <a:ext cx="29081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6764982" y="4151071"/>
              <a:ext cx="29081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2</a:t>
              </a:r>
              <a:endParaRPr lang="fr-FR" dirty="0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6764982" y="2996952"/>
              <a:ext cx="29081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3</a:t>
              </a:r>
              <a:endParaRPr lang="fr-FR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7878191" y="2996952"/>
              <a:ext cx="29081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4</a:t>
              </a:r>
              <a:endParaRPr lang="fr-FR" dirty="0"/>
            </a:p>
          </p:txBody>
        </p:sp>
      </p:grpSp>
      <p:sp>
        <p:nvSpPr>
          <p:cNvPr id="4" name="ZoneTexte 3"/>
          <p:cNvSpPr txBox="1"/>
          <p:nvPr/>
        </p:nvSpPr>
        <p:spPr>
          <a:xfrm>
            <a:off x="5781748" y="5117581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Family</a:t>
            </a:r>
            <a:r>
              <a:rPr lang="fr-FR" dirty="0" smtClean="0"/>
              <a:t> </a:t>
            </a:r>
            <a:r>
              <a:rPr lang="fr-FR" dirty="0" err="1" smtClean="0"/>
              <a:t>array</a:t>
            </a:r>
            <a:r>
              <a:rPr lang="fr-FR" dirty="0" smtClean="0"/>
              <a:t> = [</a:t>
            </a:r>
            <a:r>
              <a:rPr lang="fr-FR" dirty="0" smtClean="0">
                <a:solidFill>
                  <a:srgbClr val="1428E6"/>
                </a:solidFill>
              </a:rPr>
              <a:t>2</a:t>
            </a:r>
            <a:r>
              <a:rPr lang="fr-FR" dirty="0" smtClean="0"/>
              <a:t>, </a:t>
            </a:r>
            <a:r>
              <a:rPr lang="fr-FR" dirty="0" smtClean="0">
                <a:solidFill>
                  <a:srgbClr val="FF0000"/>
                </a:solidFill>
              </a:rPr>
              <a:t>3</a:t>
            </a:r>
            <a:r>
              <a:rPr lang="fr-FR" dirty="0" smtClean="0"/>
              <a:t>, </a:t>
            </a:r>
            <a:r>
              <a:rPr lang="fr-FR" dirty="0" smtClean="0">
                <a:solidFill>
                  <a:srgbClr val="00B050"/>
                </a:solidFill>
              </a:rPr>
              <a:t>7</a:t>
            </a:r>
            <a:r>
              <a:rPr lang="fr-FR" dirty="0" smtClean="0"/>
              <a:t>, </a:t>
            </a:r>
            <a:r>
              <a:rPr lang="fr-FR" dirty="0" smtClean="0">
                <a:solidFill>
                  <a:srgbClr val="FFC000"/>
                </a:solidFill>
              </a:rPr>
              <a:t>0</a:t>
            </a:r>
            <a:r>
              <a:rPr lang="fr-FR" dirty="0" smtClean="0"/>
              <a:t>, </a:t>
            </a:r>
            <a:r>
              <a:rPr lang="fr-FR" dirty="0" smtClean="0">
                <a:solidFill>
                  <a:srgbClr val="1428E6"/>
                </a:solidFill>
              </a:rPr>
              <a:t>2</a:t>
            </a:r>
            <a:r>
              <a:rPr lang="fr-FR" dirty="0" smtClean="0"/>
              <a:t>]</a:t>
            </a:r>
            <a:endParaRPr lang="fr-FR" dirty="0"/>
          </a:p>
        </p:txBody>
      </p:sp>
      <p:grpSp>
        <p:nvGrpSpPr>
          <p:cNvPr id="40" name="Groupe 39"/>
          <p:cNvGrpSpPr/>
          <p:nvPr/>
        </p:nvGrpSpPr>
        <p:grpSpPr>
          <a:xfrm>
            <a:off x="611560" y="2283195"/>
            <a:ext cx="3960581" cy="1533525"/>
            <a:chOff x="251520" y="2306423"/>
            <a:chExt cx="3960581" cy="1533525"/>
          </a:xfrm>
        </p:grpSpPr>
        <p:grpSp>
          <p:nvGrpSpPr>
            <p:cNvPr id="16" name="Group 22"/>
            <p:cNvGrpSpPr>
              <a:grpSpLocks/>
            </p:cNvGrpSpPr>
            <p:nvPr/>
          </p:nvGrpSpPr>
          <p:grpSpPr bwMode="auto">
            <a:xfrm>
              <a:off x="827584" y="2306423"/>
              <a:ext cx="3384517" cy="1533525"/>
              <a:chOff x="728" y="1477"/>
              <a:chExt cx="3774" cy="1308"/>
            </a:xfrm>
          </p:grpSpPr>
          <p:sp>
            <p:nvSpPr>
              <p:cNvPr id="17" name="Text Box 6"/>
              <p:cNvSpPr txBox="1">
                <a:spLocks noChangeArrowheads="1"/>
              </p:cNvSpPr>
              <p:nvPr/>
            </p:nvSpPr>
            <p:spPr bwMode="auto">
              <a:xfrm>
                <a:off x="1408" y="2021"/>
                <a:ext cx="3094" cy="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defTabSz="449263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449263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449263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449263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449263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500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fr-FR" altLang="fr-FR" sz="1600" dirty="0" smtClean="0"/>
                  <a:t>Group A = </a:t>
                </a:r>
                <a:r>
                  <a:rPr lang="fr-FR" altLang="fr-FR" sz="1600" dirty="0" err="1" smtClean="0"/>
                  <a:t>Families</a:t>
                </a:r>
                <a:r>
                  <a:rPr lang="fr-FR" altLang="fr-FR" sz="1600" dirty="0" smtClean="0"/>
                  <a:t> </a:t>
                </a:r>
                <a:r>
                  <a:rPr lang="fr-FR" altLang="fr-FR" sz="1600" dirty="0" smtClean="0">
                    <a:solidFill>
                      <a:srgbClr val="1428E6"/>
                    </a:solidFill>
                  </a:rPr>
                  <a:t>2</a:t>
                </a:r>
                <a:r>
                  <a:rPr lang="fr-FR" altLang="fr-FR" sz="1600" dirty="0" smtClean="0"/>
                  <a:t> &amp; </a:t>
                </a:r>
                <a:r>
                  <a:rPr lang="fr-FR" altLang="fr-FR" sz="1600" dirty="0" smtClean="0">
                    <a:solidFill>
                      <a:srgbClr val="FF0000"/>
                    </a:solidFill>
                  </a:rPr>
                  <a:t>3</a:t>
                </a:r>
                <a:r>
                  <a:rPr lang="fr-FR" altLang="fr-FR" sz="1600" dirty="0" smtClean="0"/>
                  <a:t> 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fr-FR" altLang="fr-FR" sz="1600" dirty="0"/>
                  <a:t> </a:t>
                </a:r>
                <a:r>
                  <a:rPr lang="fr-FR" altLang="fr-FR" sz="1600" dirty="0" smtClean="0"/>
                  <a:t>             = </a:t>
                </a:r>
                <a:r>
                  <a:rPr lang="fr-FR" altLang="fr-FR" sz="1600" dirty="0" err="1" smtClean="0"/>
                  <a:t>Cells</a:t>
                </a:r>
                <a:r>
                  <a:rPr lang="fr-FR" altLang="fr-FR" sz="1600" dirty="0" smtClean="0"/>
                  <a:t> 0,1,4</a:t>
                </a:r>
                <a:endParaRPr lang="fr-FR" altLang="fr-FR" sz="1600" dirty="0"/>
              </a:p>
            </p:txBody>
          </p:sp>
          <p:pic>
            <p:nvPicPr>
              <p:cNvPr id="18" name="Picture 2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8" y="1477"/>
                <a:ext cx="672" cy="1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6" name="Connecteur droit 5"/>
            <p:cNvCxnSpPr/>
            <p:nvPr/>
          </p:nvCxnSpPr>
          <p:spPr>
            <a:xfrm flipH="1">
              <a:off x="251520" y="2321663"/>
              <a:ext cx="576064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flipH="1">
              <a:off x="251520" y="3070748"/>
              <a:ext cx="576064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H="1">
              <a:off x="259140" y="3809356"/>
              <a:ext cx="576064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 flipV="1">
              <a:off x="251520" y="2321663"/>
              <a:ext cx="7620" cy="148769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e 40"/>
          <p:cNvGrpSpPr/>
          <p:nvPr/>
        </p:nvGrpSpPr>
        <p:grpSpPr>
          <a:xfrm>
            <a:off x="619180" y="4334476"/>
            <a:ext cx="4347677" cy="1398783"/>
            <a:chOff x="179512" y="4365104"/>
            <a:chExt cx="4347677" cy="1398783"/>
          </a:xfrm>
        </p:grpSpPr>
        <p:grpSp>
          <p:nvGrpSpPr>
            <p:cNvPr id="13" name="Group 24"/>
            <p:cNvGrpSpPr>
              <a:grpSpLocks/>
            </p:cNvGrpSpPr>
            <p:nvPr/>
          </p:nvGrpSpPr>
          <p:grpSpPr bwMode="auto">
            <a:xfrm>
              <a:off x="179512" y="4896977"/>
              <a:ext cx="4347677" cy="866910"/>
              <a:chOff x="93" y="3323"/>
              <a:chExt cx="4446" cy="743"/>
            </a:xfrm>
          </p:grpSpPr>
          <p:sp>
            <p:nvSpPr>
              <p:cNvPr id="14" name="Text Box 7"/>
              <p:cNvSpPr txBox="1">
                <a:spLocks noChangeArrowheads="1"/>
              </p:cNvSpPr>
              <p:nvPr/>
            </p:nvSpPr>
            <p:spPr bwMode="auto">
              <a:xfrm>
                <a:off x="1427" y="3323"/>
                <a:ext cx="3112" cy="5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defTabSz="449263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449263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449263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449263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449263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50000"/>
                  </a:spcBef>
                  <a:buClr>
                    <a:srgbClr val="000000"/>
                  </a:buClr>
                  <a:buSzPct val="100000"/>
                </a:pPr>
                <a:r>
                  <a:rPr lang="fr-FR" altLang="fr-FR" sz="1600" dirty="0" smtClean="0"/>
                  <a:t>Group B = </a:t>
                </a:r>
                <a:r>
                  <a:rPr lang="fr-FR" altLang="fr-FR" sz="1600" dirty="0" err="1" smtClean="0"/>
                  <a:t>Families</a:t>
                </a:r>
                <a:r>
                  <a:rPr lang="fr-FR" altLang="fr-FR" sz="1600" dirty="0" smtClean="0"/>
                  <a:t> </a:t>
                </a:r>
                <a:r>
                  <a:rPr lang="fr-FR" altLang="fr-FR" sz="1600" dirty="0" smtClean="0">
                    <a:solidFill>
                      <a:srgbClr val="00B050"/>
                    </a:solidFill>
                  </a:rPr>
                  <a:t>7</a:t>
                </a:r>
                <a:r>
                  <a:rPr lang="fr-FR" altLang="fr-FR" sz="1600" dirty="0" smtClean="0"/>
                  <a:t> </a:t>
                </a:r>
                <a:r>
                  <a:rPr lang="fr-FR" altLang="fr-FR" sz="1600" dirty="0"/>
                  <a:t>&amp; </a:t>
                </a:r>
                <a:r>
                  <a:rPr lang="fr-FR" altLang="fr-FR" sz="1600" dirty="0" smtClean="0">
                    <a:solidFill>
                      <a:srgbClr val="FF0000"/>
                    </a:solidFill>
                  </a:rPr>
                  <a:t>3</a:t>
                </a:r>
                <a:r>
                  <a:rPr lang="fr-FR" altLang="fr-FR" sz="1600" dirty="0" smtClean="0"/>
                  <a:t> 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  <a:buClr>
                    <a:srgbClr val="000000"/>
                  </a:buClr>
                  <a:buSzPct val="100000"/>
                </a:pPr>
                <a:r>
                  <a:rPr lang="fr-FR" altLang="fr-FR" sz="1600" dirty="0" smtClean="0"/>
                  <a:t>              </a:t>
                </a:r>
                <a:r>
                  <a:rPr lang="fr-FR" altLang="fr-FR" sz="1600" dirty="0"/>
                  <a:t>= </a:t>
                </a:r>
                <a:r>
                  <a:rPr lang="fr-FR" altLang="fr-FR" sz="1600" dirty="0" err="1"/>
                  <a:t>Cells</a:t>
                </a:r>
                <a:r>
                  <a:rPr lang="fr-FR" altLang="fr-FR" sz="1600" dirty="0"/>
                  <a:t> </a:t>
                </a:r>
                <a:r>
                  <a:rPr lang="fr-FR" altLang="fr-FR" sz="1600" dirty="0" smtClean="0"/>
                  <a:t>2,1</a:t>
                </a:r>
                <a:endParaRPr lang="fr-FR" altLang="fr-FR" sz="1600" dirty="0"/>
              </a:p>
            </p:txBody>
          </p:sp>
          <p:pic>
            <p:nvPicPr>
              <p:cNvPr id="15" name="Picture 1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" y="3382"/>
                <a:ext cx="1302" cy="6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31" name="Connecteur droit 30"/>
            <p:cNvCxnSpPr/>
            <p:nvPr/>
          </p:nvCxnSpPr>
          <p:spPr>
            <a:xfrm flipH="1">
              <a:off x="838554" y="5733256"/>
              <a:ext cx="576064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>
              <a:off x="218026" y="4365104"/>
              <a:ext cx="1223262" cy="7619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V="1">
              <a:off x="194872" y="4365104"/>
              <a:ext cx="7620" cy="632833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V="1">
              <a:off x="808495" y="4365104"/>
              <a:ext cx="7620" cy="632833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flipV="1">
              <a:off x="1441288" y="4372723"/>
              <a:ext cx="7620" cy="632833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832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Recording</a:t>
            </a:r>
            <a:r>
              <a:rPr lang="fr-FR" dirty="0" smtClean="0"/>
              <a:t> a Group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Best explained with an example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Create a group</a:t>
            </a:r>
            <a:endParaRPr lang="en-US" dirty="0"/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myCouplingmesh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…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tabIdCells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mc.</a:t>
            </a:r>
            <a:r>
              <a:rPr lang="en-US" b="1" dirty="0" err="1" smtClean="0">
                <a:solidFill>
                  <a:srgbClr val="1428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DataArrayInt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lvl="2"/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tabIdCells.setName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meshGroup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tabIdCells.setValues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fmeshU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mc.</a:t>
            </a:r>
            <a:r>
              <a:rPr lang="en-US" b="1" dirty="0" err="1" smtClean="0">
                <a:solidFill>
                  <a:srgbClr val="1428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MEDFileUMesh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fmeshU.setName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("Name")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fmeshU.setDescription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("description")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fmeshU.setCoords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myCouplingmesh.getCoords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fmeshU.setMeshAtLevel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(0,myCouplingmesh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fmeshU.</a:t>
            </a:r>
            <a:r>
              <a:rPr lang="en-US" b="1" dirty="0" err="1" smtClean="0">
                <a:solidFill>
                  <a:srgbClr val="1428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setGroupsAtLevel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tabIdCells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group is simply seen as a list of </a:t>
            </a:r>
            <a:r>
              <a:rPr lang="en-US" dirty="0" smtClean="0">
                <a:solidFill>
                  <a:srgbClr val="1428E6"/>
                </a:solidFill>
              </a:rPr>
              <a:t>cell IDs </a:t>
            </a:r>
            <a:r>
              <a:rPr lang="en-US" dirty="0" smtClean="0"/>
              <a:t>at the </a:t>
            </a:r>
            <a:r>
              <a:rPr lang="en-US" dirty="0" err="1" smtClean="0"/>
              <a:t>MEDLoader</a:t>
            </a:r>
            <a:r>
              <a:rPr lang="en-US" dirty="0" smtClean="0"/>
              <a:t> API level</a:t>
            </a:r>
          </a:p>
          <a:p>
            <a:pPr lvl="1"/>
            <a:r>
              <a:rPr lang="en-US" dirty="0" smtClean="0"/>
              <a:t>Careful with cell indices! Remember that </a:t>
            </a:r>
            <a:r>
              <a:rPr lang="en-US" dirty="0" err="1" smtClean="0"/>
              <a:t>MEDLoader</a:t>
            </a:r>
            <a:r>
              <a:rPr lang="en-US" dirty="0" smtClean="0"/>
              <a:t> has to sort cell by types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</p:spTree>
    <p:extLst>
      <p:ext uri="{BB962C8B-B14F-4D97-AF65-F5344CB8AC3E}">
        <p14:creationId xmlns:p14="http://schemas.microsoft.com/office/powerpoint/2010/main" val="13936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READING a Group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611560" y="1268760"/>
            <a:ext cx="8172464" cy="5112568"/>
          </a:xfrm>
        </p:spPr>
        <p:txBody>
          <a:bodyPr>
            <a:normAutofit/>
          </a:bodyPr>
          <a:lstStyle/>
          <a:p>
            <a:r>
              <a:rPr lang="en-US" dirty="0" smtClean="0"/>
              <a:t>Again, an example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Reading a group</a:t>
            </a:r>
          </a:p>
          <a:p>
            <a:pPr lvl="1"/>
            <a:endParaRPr lang="en-US" dirty="0" smtClean="0"/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fmeshU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mc.MEDFileUMesh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gpNames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fmeshU.getGroupsNames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6195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myGroupArr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fmeshU.</a:t>
            </a:r>
            <a:r>
              <a:rPr lang="en-US" b="1" dirty="0" err="1">
                <a:solidFill>
                  <a:srgbClr val="1428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getGroupArr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myGroup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fmeshU.</a:t>
            </a:r>
            <a:r>
              <a:rPr lang="en-US" b="1" dirty="0" err="1">
                <a:solidFill>
                  <a:srgbClr val="1428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getGroup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myGroup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Unstructured mesh with name : "groupe2"</a:t>
            </a:r>
          </a:p>
          <a:p>
            <a:pPr marL="36195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 of mesh :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Maillage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au format MED V3"</a:t>
            </a:r>
          </a:p>
          <a:p>
            <a:pPr marL="361950" lvl="2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Either get the result as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DataArrayInt</a:t>
            </a:r>
            <a:r>
              <a:rPr lang="en-US" dirty="0"/>
              <a:t> or as a </a:t>
            </a:r>
            <a:r>
              <a:rPr lang="en-US" dirty="0" smtClean="0"/>
              <a:t>sub-mesh or as If you only need the identifiers of the sub-elements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</p:spTree>
    <p:extLst>
      <p:ext uri="{BB962C8B-B14F-4D97-AF65-F5344CB8AC3E}">
        <p14:creationId xmlns:p14="http://schemas.microsoft.com/office/powerpoint/2010/main" val="4995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CEA | 10 AVRIL 2012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59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Try it!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2000" dirty="0" smtClean="0">
                <a:cs typeface="Courier New" panose="02070309020205020404" pitchFamily="49" charset="0"/>
              </a:rPr>
              <a:t>Any question?</a:t>
            </a:r>
          </a:p>
          <a:p>
            <a:pPr lvl="1"/>
            <a:endParaRPr lang="en-US" sz="2000" dirty="0"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>
                <a:cs typeface="Courier New" panose="02070309020205020404" pitchFamily="49" charset="0"/>
              </a:rPr>
              <a:t>Let’s get ready for the exercises!</a:t>
            </a:r>
            <a:endParaRPr lang="en-US" sz="2000" dirty="0" smtClean="0"/>
          </a:p>
          <a:p>
            <a:pPr lvl="3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4"/>
            <a:endParaRPr lang="en-US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</p:spTree>
    <p:extLst>
      <p:ext uri="{BB962C8B-B14F-4D97-AF65-F5344CB8AC3E}">
        <p14:creationId xmlns:p14="http://schemas.microsoft.com/office/powerpoint/2010/main" val="93984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Direction	</a:t>
            </a:r>
            <a:br>
              <a:rPr lang="fr-FR" dirty="0" smtClean="0"/>
            </a:br>
            <a:r>
              <a:rPr lang="fr-FR" dirty="0" smtClean="0"/>
              <a:t>Département</a:t>
            </a:r>
            <a:br>
              <a:rPr lang="fr-FR" dirty="0" smtClean="0"/>
            </a:br>
            <a:r>
              <a:rPr lang="fr-FR" dirty="0" smtClean="0"/>
              <a:t>Service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Commissariat à l’énergie atomique et aux énergies alternatives</a:t>
            </a:r>
          </a:p>
          <a:p>
            <a:r>
              <a:rPr lang="fr-FR" dirty="0" smtClean="0"/>
              <a:t>Centre de Saclay</a:t>
            </a:r>
            <a:r>
              <a:rPr lang="fr-FR" sz="950" b="1" dirty="0" smtClean="0"/>
              <a:t> </a:t>
            </a:r>
            <a:r>
              <a:rPr lang="fr-FR" sz="950" b="1" dirty="0" smtClean="0">
                <a:solidFill>
                  <a:schemeClr val="bg2"/>
                </a:solidFill>
              </a:rPr>
              <a:t>| </a:t>
            </a:r>
            <a:r>
              <a:rPr lang="fr-FR" dirty="0" smtClean="0"/>
              <a:t>91191 Gif-sur-Yvette Cedex</a:t>
            </a:r>
          </a:p>
          <a:p>
            <a:r>
              <a:rPr lang="fr-FR" dirty="0" smtClean="0"/>
              <a:t>T. +33 (0)1 XX </a:t>
            </a:r>
            <a:r>
              <a:rPr lang="fr-FR" dirty="0" err="1" smtClean="0"/>
              <a:t>XX</a:t>
            </a:r>
            <a:r>
              <a:rPr lang="fr-FR" dirty="0" smtClean="0"/>
              <a:t> </a:t>
            </a:r>
            <a:r>
              <a:rPr lang="fr-FR" dirty="0" err="1" smtClean="0"/>
              <a:t>XX</a:t>
            </a:r>
            <a:r>
              <a:rPr lang="fr-FR" dirty="0" smtClean="0"/>
              <a:t> </a:t>
            </a:r>
            <a:r>
              <a:rPr lang="fr-FR" dirty="0" err="1" smtClean="0"/>
              <a:t>XX</a:t>
            </a:r>
            <a:r>
              <a:rPr lang="fr-FR" dirty="0" smtClean="0"/>
              <a:t> </a:t>
            </a:r>
            <a:r>
              <a:rPr lang="fr-FR" sz="950" b="1" dirty="0" smtClean="0">
                <a:solidFill>
                  <a:schemeClr val="bg2"/>
                </a:solidFill>
              </a:rPr>
              <a:t>|</a:t>
            </a:r>
            <a:r>
              <a:rPr lang="fr-FR" dirty="0" smtClean="0"/>
              <a:t> F. +33 (0)1 XX </a:t>
            </a:r>
            <a:r>
              <a:rPr lang="fr-FR" dirty="0" err="1" smtClean="0"/>
              <a:t>XX</a:t>
            </a:r>
            <a:r>
              <a:rPr lang="fr-FR" dirty="0" smtClean="0"/>
              <a:t> </a:t>
            </a:r>
            <a:r>
              <a:rPr lang="fr-FR" dirty="0" err="1" smtClean="0"/>
              <a:t>XX</a:t>
            </a:r>
            <a:r>
              <a:rPr lang="fr-FR" dirty="0" smtClean="0"/>
              <a:t> </a:t>
            </a:r>
            <a:r>
              <a:rPr lang="fr-FR" dirty="0" err="1" smtClean="0"/>
              <a:t>XX</a:t>
            </a:r>
            <a:endParaRPr lang="fr-FR" dirty="0" smtClean="0"/>
          </a:p>
          <a:p>
            <a:pPr lvl="1"/>
            <a:r>
              <a:rPr lang="fr-FR" dirty="0" smtClean="0"/>
              <a:t>Etablissement public à caractère industriel et commercial </a:t>
            </a:r>
            <a:r>
              <a:rPr lang="fr-FR" sz="800" b="1" dirty="0" smtClean="0">
                <a:solidFill>
                  <a:schemeClr val="bg2"/>
                </a:solidFill>
              </a:rPr>
              <a:t>|</a:t>
            </a:r>
            <a:r>
              <a:rPr lang="fr-FR" dirty="0" smtClean="0"/>
              <a:t> R.C.S Paris B 775 685 019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CEA | 10 AVRIL 2012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BASIC API</a:t>
            </a:r>
            <a:endParaRPr lang="fr-FR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CEA | 10 AVRIL 2012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11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Basic API - </a:t>
            </a:r>
            <a:r>
              <a:rPr lang="fr-FR" dirty="0" err="1" smtClean="0"/>
              <a:t>overview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611560" y="1052736"/>
            <a:ext cx="8172464" cy="5544616"/>
          </a:xfrm>
        </p:spPr>
        <p:txBody>
          <a:bodyPr>
            <a:normAutofit/>
          </a:bodyPr>
          <a:lstStyle/>
          <a:p>
            <a:r>
              <a:rPr lang="en-US" dirty="0" smtClean="0"/>
              <a:t>Let’s keep it simple</a:t>
            </a:r>
          </a:p>
          <a:p>
            <a:pPr lvl="1"/>
            <a:r>
              <a:rPr lang="en-US" dirty="0" smtClean="0"/>
              <a:t>If you just a </a:t>
            </a:r>
            <a:r>
              <a:rPr lang="en-US" dirty="0" smtClean="0">
                <a:solidFill>
                  <a:schemeClr val="accent4"/>
                </a:solidFill>
              </a:rPr>
              <a:t>need a quick look </a:t>
            </a:r>
            <a:r>
              <a:rPr lang="en-US" dirty="0" smtClean="0"/>
              <a:t>at what you’re doing:</a:t>
            </a:r>
            <a:br>
              <a:rPr lang="en-US" dirty="0" smtClean="0"/>
            </a:br>
            <a:r>
              <a:rPr lang="en-US" dirty="0" smtClean="0"/>
              <a:t> VTK/VTU export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&lt;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some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mesh/field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just created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m.writeVTK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toto.vtu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Visualization with </a:t>
            </a:r>
            <a:r>
              <a:rPr lang="en-US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ParaView</a:t>
            </a:r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lvl="2"/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 step further -- the basic </a:t>
            </a:r>
            <a:r>
              <a:rPr lang="en-US" dirty="0" err="1" smtClean="0"/>
              <a:t>MEDLoader</a:t>
            </a:r>
            <a:r>
              <a:rPr lang="en-US" dirty="0" smtClean="0"/>
              <a:t> API:</a:t>
            </a: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Directly </a:t>
            </a:r>
            <a:r>
              <a:rPr lang="en-US" dirty="0" smtClean="0">
                <a:solidFill>
                  <a:schemeClr val="accent4"/>
                </a:solidFill>
                <a:cs typeface="Courier New" panose="02070309020205020404" pitchFamily="49" charset="0"/>
              </a:rPr>
              <a:t>reading/writing a mesh to a file </a:t>
            </a:r>
            <a:r>
              <a:rPr lang="en-US" dirty="0" smtClean="0">
                <a:cs typeface="Courier New" panose="02070309020205020404" pitchFamily="49" charset="0"/>
              </a:rPr>
              <a:t>on disk</a:t>
            </a:r>
          </a:p>
          <a:p>
            <a:pPr lvl="3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WriteMesh</a:t>
            </a:r>
            <a:r>
              <a:rPr lang="en-US" dirty="0" smtClean="0">
                <a:cs typeface="Courier New" panose="02070309020205020404" pitchFamily="49" charset="0"/>
              </a:rPr>
              <a:t>() /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ReadMesh</a:t>
            </a:r>
            <a:r>
              <a:rPr lang="en-US" dirty="0" smtClean="0"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Directly </a:t>
            </a:r>
            <a:r>
              <a:rPr lang="en-US" dirty="0">
                <a:cs typeface="Courier New" panose="02070309020205020404" pitchFamily="49" charset="0"/>
              </a:rPr>
              <a:t>reading/writing a </a:t>
            </a:r>
            <a:r>
              <a:rPr lang="en-US" dirty="0" smtClean="0">
                <a:cs typeface="Courier New" panose="02070309020205020404" pitchFamily="49" charset="0"/>
              </a:rPr>
              <a:t>field </a:t>
            </a:r>
          </a:p>
          <a:p>
            <a:pPr lvl="3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WriteField</a:t>
            </a:r>
            <a:r>
              <a:rPr lang="en-US" dirty="0" smtClean="0">
                <a:cs typeface="Courier New" panose="02070309020205020404" pitchFamily="49" charset="0"/>
              </a:rPr>
              <a:t>() /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ReadField</a:t>
            </a:r>
            <a:r>
              <a:rPr lang="en-US" dirty="0" smtClean="0">
                <a:cs typeface="Courier New" panose="02070309020205020404" pitchFamily="49" charset="0"/>
              </a:rPr>
              <a:t>()</a:t>
            </a:r>
          </a:p>
          <a:p>
            <a:pPr lvl="3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WriteFieldUsingAlreadyWrittenMesh</a:t>
            </a:r>
            <a:r>
              <a:rPr lang="en-US" dirty="0" smtClean="0">
                <a:cs typeface="Courier New" panose="02070309020205020404" pitchFamily="49" charset="0"/>
              </a:rPr>
              <a:t>() if you have several fields on a single mesh</a:t>
            </a: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All dealing with </a:t>
            </a:r>
            <a:r>
              <a:rPr lang="en-US" dirty="0" err="1" smtClean="0">
                <a:cs typeface="Courier New" panose="02070309020205020404" pitchFamily="49" charset="0"/>
              </a:rPr>
              <a:t>MEDCoupling</a:t>
            </a:r>
            <a:r>
              <a:rPr lang="en-US" dirty="0" smtClean="0">
                <a:cs typeface="Courier New" panose="02070309020205020404" pitchFamily="49" charset="0"/>
              </a:rPr>
              <a:t> objects (e.g.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MEDCouplingUMesh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cs typeface="Courier New" panose="02070309020205020404" pitchFamily="49" charset="0"/>
              </a:rPr>
              <a:t>etc</a:t>
            </a:r>
            <a:r>
              <a:rPr lang="en-US" dirty="0" smtClean="0">
                <a:cs typeface="Courier New" panose="02070309020205020404" pitchFamily="49" charset="0"/>
              </a:rPr>
              <a:t> …)</a:t>
            </a:r>
          </a:p>
          <a:p>
            <a:pPr lvl="1"/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solidFill>
                  <a:schemeClr val="accent4"/>
                </a:solidFill>
                <a:cs typeface="Courier New" panose="02070309020205020404" pitchFamily="49" charset="0"/>
              </a:rPr>
              <a:t>Main </a:t>
            </a:r>
            <a:r>
              <a:rPr lang="en-US" dirty="0" smtClean="0">
                <a:solidFill>
                  <a:schemeClr val="accent4"/>
                </a:solidFill>
                <a:cs typeface="Courier New" panose="02070309020205020404" pitchFamily="49" charset="0"/>
              </a:rPr>
              <a:t>entry point</a:t>
            </a:r>
            <a:r>
              <a:rPr lang="en-US" dirty="0" smtClean="0">
                <a:cs typeface="Courier New" panose="02070309020205020404" pitchFamily="49" charset="0"/>
              </a:rPr>
              <a:t>: static methods at the </a:t>
            </a:r>
            <a:r>
              <a:rPr lang="en-US" dirty="0" err="1" smtClean="0">
                <a:cs typeface="Courier New" panose="02070309020205020404" pitchFamily="49" charset="0"/>
              </a:rPr>
              <a:t>MEDCoupling</a:t>
            </a:r>
            <a:r>
              <a:rPr lang="en-US" dirty="0" smtClean="0">
                <a:cs typeface="Courier New" panose="02070309020205020404" pitchFamily="49" charset="0"/>
              </a:rPr>
              <a:t> namespace level</a:t>
            </a:r>
            <a:endParaRPr lang="en-US" dirty="0" smtClean="0">
              <a:cs typeface="Courier New" panose="02070309020205020404" pitchFamily="49" charset="0"/>
            </a:endParaRPr>
          </a:p>
          <a:p>
            <a:pPr lvl="2"/>
            <a:r>
              <a:rPr lang="en-US" dirty="0" smtClean="0"/>
              <a:t>Only </a:t>
            </a:r>
            <a:r>
              <a:rPr lang="en-US" i="1" dirty="0" smtClean="0"/>
              <a:t>static</a:t>
            </a:r>
            <a:r>
              <a:rPr lang="en-US" dirty="0" smtClean="0"/>
              <a:t> methods (i.e. no internal state</a:t>
            </a:r>
            <a:r>
              <a:rPr lang="en-US" dirty="0" smtClean="0"/>
              <a:t>). File reopened each time!</a:t>
            </a:r>
            <a:endParaRPr lang="en-US" dirty="0" smtClean="0"/>
          </a:p>
          <a:p>
            <a:pPr lvl="2"/>
            <a:r>
              <a:rPr lang="en-US" dirty="0" smtClean="0"/>
              <a:t>In Python, </a:t>
            </a:r>
            <a:r>
              <a:rPr lang="en-US" dirty="0" smtClean="0"/>
              <a:t>directly at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medcoupling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level:</a:t>
            </a:r>
            <a:endParaRPr lang="en-US" dirty="0" smtClean="0"/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medcoupling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mc.WriteField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  ## e.g. writing a field to a file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4"/>
            <a:endParaRPr lang="en-US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  <p:pic>
        <p:nvPicPr>
          <p:cNvPr id="1027" name="Picture 3" descr="E:\export\home\adrien\Documents\TooBig\COUPLING_Training\Presentation\MEDCoupling\Adrien_2015\images\mesh_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052736"/>
            <a:ext cx="3348261" cy="257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17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Basic API - </a:t>
            </a:r>
            <a:r>
              <a:rPr lang="fr-FR" dirty="0" err="1" smtClean="0"/>
              <a:t>Example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611560" y="1052736"/>
            <a:ext cx="8172464" cy="5256584"/>
          </a:xfrm>
        </p:spPr>
        <p:txBody>
          <a:bodyPr>
            <a:normAutofit/>
          </a:bodyPr>
          <a:lstStyle/>
          <a:p>
            <a:r>
              <a:rPr lang="en-US" dirty="0" smtClean="0"/>
              <a:t>Reading a multi-dimensional mesh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Take a look at this Python snippet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medcoupling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mc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file.med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meshName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‘mesh‘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mesh3D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mc.ReadUMeshFromFile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(medFile,meshName,0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mesh2D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mc.ReadUMeshFromFile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(medFile,meshName,-1)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mesh1D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mc.ReadUMeshFromFile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(medFile,meshName,-2)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fine, but:</a:t>
            </a:r>
          </a:p>
          <a:p>
            <a:pPr lvl="2"/>
            <a:r>
              <a:rPr lang="en-US" dirty="0" smtClean="0"/>
              <a:t>The 3 meshes have 3 independent coordinate arrays </a:t>
            </a:r>
          </a:p>
          <a:p>
            <a:pPr lvl="2"/>
            <a:r>
              <a:rPr lang="en-US" dirty="0" smtClean="0"/>
              <a:t>Could be </a:t>
            </a:r>
            <a:r>
              <a:rPr lang="en-US" i="1" dirty="0" smtClean="0">
                <a:solidFill>
                  <a:schemeClr val="accent4"/>
                </a:solidFill>
              </a:rPr>
              <a:t>shared</a:t>
            </a:r>
            <a:r>
              <a:rPr lang="en-US" dirty="0" smtClean="0"/>
              <a:t> – see later slide on mesh </a:t>
            </a:r>
            <a:r>
              <a:rPr lang="en-US" dirty="0" smtClean="0"/>
              <a:t>dimension …</a:t>
            </a:r>
            <a:endParaRPr lang="en-US" dirty="0" smtClean="0"/>
          </a:p>
          <a:p>
            <a:pPr lvl="2"/>
            <a:endParaRPr lang="en-US" dirty="0" smtClean="0"/>
          </a:p>
          <a:p>
            <a:pPr lvl="4"/>
            <a:endParaRPr lang="en-US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</p:spTree>
    <p:extLst>
      <p:ext uri="{BB962C8B-B14F-4D97-AF65-F5344CB8AC3E}">
        <p14:creationId xmlns:p14="http://schemas.microsoft.com/office/powerpoint/2010/main" val="65506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Overview</a:t>
            </a:r>
            <a:endParaRPr lang="fr-FR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CEA | 10 AVRIL 2012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MEDLOADER </a:t>
            </a:r>
            <a:r>
              <a:rPr lang="fr-FR" dirty="0" err="1" smtClean="0"/>
              <a:t>Overview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611560" y="1052736"/>
            <a:ext cx="8172464" cy="5184576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MEDLoader</a:t>
            </a:r>
            <a:r>
              <a:rPr lang="en-US" dirty="0" smtClean="0"/>
              <a:t> … not only a “loader”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Why do we need a loader/writer? Obviously:</a:t>
            </a:r>
          </a:p>
          <a:p>
            <a:pPr lvl="2"/>
            <a:r>
              <a:rPr lang="en-US" dirty="0"/>
              <a:t>Communicate between processes / tools</a:t>
            </a:r>
          </a:p>
          <a:p>
            <a:pPr lvl="2"/>
            <a:r>
              <a:rPr lang="en-US" dirty="0"/>
              <a:t>Load / backup </a:t>
            </a:r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Very </a:t>
            </a:r>
            <a:r>
              <a:rPr lang="en-US" i="1" dirty="0" smtClean="0"/>
              <a:t>unfortunate</a:t>
            </a:r>
            <a:r>
              <a:rPr lang="en-US" dirty="0" smtClean="0"/>
              <a:t> name (history, history …)</a:t>
            </a:r>
          </a:p>
          <a:p>
            <a:pPr lvl="2"/>
            <a:r>
              <a:rPr lang="en-US" dirty="0" smtClean="0"/>
              <a:t>Can obviously </a:t>
            </a:r>
            <a:r>
              <a:rPr lang="en-US" dirty="0" smtClean="0">
                <a:solidFill>
                  <a:srgbClr val="1428E6"/>
                </a:solidFill>
              </a:rPr>
              <a:t>read</a:t>
            </a:r>
            <a:r>
              <a:rPr lang="en-US" dirty="0" smtClean="0"/>
              <a:t>, but also </a:t>
            </a:r>
            <a:r>
              <a:rPr lang="en-US" i="1" dirty="0" smtClean="0">
                <a:solidFill>
                  <a:srgbClr val="1428E6"/>
                </a:solidFill>
              </a:rPr>
              <a:t>write</a:t>
            </a:r>
            <a:r>
              <a:rPr lang="en-US" dirty="0"/>
              <a:t> </a:t>
            </a:r>
            <a:r>
              <a:rPr lang="en-US" dirty="0" smtClean="0"/>
              <a:t>meshes and fields …</a:t>
            </a:r>
          </a:p>
          <a:p>
            <a:pPr lvl="2"/>
            <a:r>
              <a:rPr lang="en-US" dirty="0" smtClean="0"/>
              <a:t>… into a file with the MED type (“.med” extension): “</a:t>
            </a:r>
            <a:r>
              <a:rPr lang="en-US" dirty="0" err="1" smtClean="0">
                <a:solidFill>
                  <a:srgbClr val="1428E6"/>
                </a:solidFill>
              </a:rPr>
              <a:t>M</a:t>
            </a:r>
            <a:r>
              <a:rPr lang="en-US" dirty="0" err="1" smtClean="0"/>
              <a:t>odèle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1428E6"/>
                </a:solidFill>
              </a:rPr>
              <a:t>E</a:t>
            </a:r>
            <a:r>
              <a:rPr lang="en-US" dirty="0" err="1" smtClean="0"/>
              <a:t>change</a:t>
            </a:r>
            <a:r>
              <a:rPr lang="en-US" dirty="0" smtClean="0"/>
              <a:t> de </a:t>
            </a:r>
            <a:r>
              <a:rPr lang="en-US" dirty="0" err="1" smtClean="0">
                <a:solidFill>
                  <a:srgbClr val="1428E6"/>
                </a:solidFill>
              </a:rPr>
              <a:t>D</a:t>
            </a:r>
            <a:r>
              <a:rPr lang="en-US" dirty="0" err="1" smtClean="0"/>
              <a:t>onnées</a:t>
            </a:r>
            <a:r>
              <a:rPr lang="en-US" dirty="0" smtClean="0"/>
              <a:t>” (Data Exchange Model)</a:t>
            </a:r>
          </a:p>
          <a:p>
            <a:pPr lvl="1"/>
            <a:r>
              <a:rPr lang="en-US" dirty="0" smtClean="0"/>
              <a:t>Part of the </a:t>
            </a:r>
            <a:r>
              <a:rPr lang="en-US" dirty="0" err="1" smtClean="0">
                <a:solidFill>
                  <a:srgbClr val="1428E6"/>
                </a:solidFill>
              </a:rPr>
              <a:t>MEDCoupling</a:t>
            </a:r>
            <a:r>
              <a:rPr lang="en-US" dirty="0" smtClean="0">
                <a:solidFill>
                  <a:srgbClr val="1428E6"/>
                </a:solidFill>
              </a:rPr>
              <a:t> </a:t>
            </a:r>
            <a:r>
              <a:rPr lang="en-US" dirty="0" smtClean="0"/>
              <a:t>library</a:t>
            </a:r>
          </a:p>
          <a:p>
            <a:pPr lvl="2"/>
            <a:r>
              <a:rPr lang="en-US" dirty="0" smtClean="0"/>
              <a:t>Requires </a:t>
            </a:r>
            <a:r>
              <a:rPr lang="en-US" i="1" dirty="0" smtClean="0"/>
              <a:t>MED-file</a:t>
            </a:r>
            <a:r>
              <a:rPr lang="en-US" dirty="0" smtClean="0"/>
              <a:t> library (currently version 3.0.8) to compile and run</a:t>
            </a:r>
          </a:p>
          <a:p>
            <a:pPr lvl="3"/>
            <a:r>
              <a:rPr lang="en-US" i="1" dirty="0" smtClean="0"/>
              <a:t>MED-file</a:t>
            </a:r>
            <a:r>
              <a:rPr lang="en-US" dirty="0" smtClean="0"/>
              <a:t> is the low level C/Fortran API to deal with MED files</a:t>
            </a:r>
          </a:p>
          <a:p>
            <a:pPr lvl="2"/>
            <a:r>
              <a:rPr lang="en-US" dirty="0" smtClean="0"/>
              <a:t>And hence, requires also HDF5 (prerequisite of MED-file library)</a:t>
            </a:r>
          </a:p>
          <a:p>
            <a:pPr lvl="2"/>
            <a:r>
              <a:rPr lang="en-US" dirty="0" smtClean="0"/>
              <a:t>(and MPI if you’re working in parallel)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 can use the </a:t>
            </a:r>
            <a:r>
              <a:rPr lang="en-US" dirty="0" smtClean="0">
                <a:solidFill>
                  <a:srgbClr val="1428E6"/>
                </a:solidFill>
              </a:rPr>
              <a:t>core structures</a:t>
            </a:r>
            <a:r>
              <a:rPr lang="en-US" dirty="0" smtClean="0"/>
              <a:t> of </a:t>
            </a:r>
            <a:r>
              <a:rPr lang="en-US" dirty="0" err="1" smtClean="0"/>
              <a:t>MEDCoupling</a:t>
            </a:r>
            <a:r>
              <a:rPr lang="en-US" dirty="0" smtClean="0"/>
              <a:t> </a:t>
            </a:r>
            <a:r>
              <a:rPr lang="en-US" i="1" dirty="0" smtClean="0"/>
              <a:t>without</a:t>
            </a:r>
            <a:r>
              <a:rPr lang="en-US" dirty="0" smtClean="0"/>
              <a:t> </a:t>
            </a:r>
            <a:r>
              <a:rPr lang="en-US" dirty="0" err="1" smtClean="0"/>
              <a:t>MEDLoader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the reverse does not work </a:t>
            </a:r>
            <a:r>
              <a:rPr lang="en-US" sz="1200" dirty="0" smtClean="0"/>
              <a:t>(and would not be very useful anyway!)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Like before, most of it in C++, but wrapped in Python</a:t>
            </a:r>
          </a:p>
          <a:p>
            <a:pPr lvl="2"/>
            <a:r>
              <a:rPr lang="en-US" dirty="0" smtClean="0"/>
              <a:t>Most of the algorithms are actually pure </a:t>
            </a:r>
            <a:r>
              <a:rPr lang="en-US" dirty="0" err="1" smtClean="0"/>
              <a:t>MEDCoupling</a:t>
            </a:r>
            <a:r>
              <a:rPr lang="en-US" dirty="0" smtClean="0"/>
              <a:t> core</a:t>
            </a: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4"/>
            <a:endParaRPr lang="en-US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</p:spTree>
    <p:extLst>
      <p:ext uri="{BB962C8B-B14F-4D97-AF65-F5344CB8AC3E}">
        <p14:creationId xmlns:p14="http://schemas.microsoft.com/office/powerpoint/2010/main" val="382896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MEDLOADER </a:t>
            </a:r>
            <a:r>
              <a:rPr lang="fr-FR" dirty="0" err="1" smtClean="0"/>
              <a:t>Overview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a memory model to a file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tool to save / load what you do in memory with </a:t>
            </a:r>
            <a:r>
              <a:rPr lang="en-US" dirty="0" err="1" smtClean="0"/>
              <a:t>MEDCoupling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4"/>
            <a:endParaRPr lang="en-US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  <p:pic>
        <p:nvPicPr>
          <p:cNvPr id="7" name="Picture 2" descr="E:\export\home\adrien\Documents\TooBig\COUPLING_Training\Presentation\MEDCoupling\Adrien_2015\images\MedCoupling_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545" y="2935610"/>
            <a:ext cx="6380162" cy="233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èche courbée vers le bas 1"/>
          <p:cNvSpPr/>
          <p:nvPr/>
        </p:nvSpPr>
        <p:spPr>
          <a:xfrm>
            <a:off x="2339752" y="3703141"/>
            <a:ext cx="1440160" cy="517947"/>
          </a:xfrm>
          <a:prstGeom prst="curvedDown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Flèche courbée vers le bas 12"/>
          <p:cNvSpPr/>
          <p:nvPr/>
        </p:nvSpPr>
        <p:spPr>
          <a:xfrm>
            <a:off x="1979712" y="3501008"/>
            <a:ext cx="2016224" cy="657462"/>
          </a:xfrm>
          <a:prstGeom prst="curvedDownArrow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46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MEDLOADER Services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611560" y="1052736"/>
            <a:ext cx="8172464" cy="6192688"/>
          </a:xfrm>
        </p:spPr>
        <p:txBody>
          <a:bodyPr>
            <a:normAutofit/>
          </a:bodyPr>
          <a:lstStyle/>
          <a:p>
            <a:r>
              <a:rPr lang="en-US" dirty="0" smtClean="0"/>
              <a:t>A short tour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Read / </a:t>
            </a:r>
            <a:r>
              <a:rPr lang="en-US" dirty="0" smtClean="0"/>
              <a:t>write … obviously!</a:t>
            </a:r>
            <a:endParaRPr lang="en-US" dirty="0" smtClean="0"/>
          </a:p>
          <a:p>
            <a:pPr lvl="1"/>
            <a:r>
              <a:rPr lang="en-US" dirty="0" smtClean="0"/>
              <a:t>Families and groups </a:t>
            </a:r>
            <a:r>
              <a:rPr lang="en-US" dirty="0" smtClean="0"/>
              <a:t>manipulation</a:t>
            </a:r>
          </a:p>
          <a:p>
            <a:pPr lvl="2"/>
            <a:r>
              <a:rPr lang="en-US" dirty="0" smtClean="0">
                <a:solidFill>
                  <a:schemeClr val="accent4"/>
                </a:solidFill>
              </a:rPr>
              <a:t>Group</a:t>
            </a:r>
            <a:r>
              <a:rPr lang="en-US" dirty="0" smtClean="0"/>
              <a:t> : a collection of entities on the mesh (volumes, faces, points …)</a:t>
            </a:r>
          </a:p>
          <a:p>
            <a:pPr lvl="2"/>
            <a:r>
              <a:rPr lang="en-US" dirty="0" smtClean="0">
                <a:solidFill>
                  <a:schemeClr val="accent4"/>
                </a:solidFill>
              </a:rPr>
              <a:t>Families</a:t>
            </a:r>
            <a:r>
              <a:rPr lang="en-US" dirty="0" smtClean="0"/>
              <a:t> : same idea, at a lower implementation level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Geometric algorithms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convertAllToPoly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unPolyze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zipCoords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duplicateNodes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… </a:t>
            </a:r>
            <a:r>
              <a:rPr lang="en-US" dirty="0" err="1" smtClean="0">
                <a:cs typeface="Courier New" panose="02070309020205020404" pitchFamily="49" charset="0"/>
              </a:rPr>
              <a:t>etc</a:t>
            </a:r>
            <a:endParaRPr lang="en-US" dirty="0" smtClean="0">
              <a:cs typeface="Courier New" panose="02070309020205020404" pitchFamily="49" charset="0"/>
            </a:endParaRP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Those services often have a </a:t>
            </a:r>
            <a:r>
              <a:rPr lang="en-US" dirty="0" err="1" smtClean="0"/>
              <a:t>MEDCoupling</a:t>
            </a:r>
            <a:r>
              <a:rPr lang="en-US" dirty="0" smtClean="0"/>
              <a:t> equivalent</a:t>
            </a:r>
          </a:p>
          <a:p>
            <a:pPr lvl="2"/>
            <a:r>
              <a:rPr lang="en-US" dirty="0" smtClean="0"/>
              <a:t>But </a:t>
            </a:r>
            <a:r>
              <a:rPr lang="en-US" dirty="0" smtClean="0"/>
              <a:t>(see next), </a:t>
            </a:r>
            <a:r>
              <a:rPr lang="en-US" dirty="0" smtClean="0"/>
              <a:t>not dealing with the same model! </a:t>
            </a:r>
          </a:p>
          <a:p>
            <a:pPr lvl="2"/>
            <a:r>
              <a:rPr lang="en-US" i="1" dirty="0" smtClean="0"/>
              <a:t>For example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unPolyze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in </a:t>
            </a:r>
            <a:r>
              <a:rPr lang="en-US" dirty="0" err="1" smtClean="0"/>
              <a:t>MEDLoader</a:t>
            </a:r>
            <a:r>
              <a:rPr lang="en-US" dirty="0" smtClean="0"/>
              <a:t> takes care of </a:t>
            </a:r>
            <a:r>
              <a:rPr lang="en-US" dirty="0" smtClean="0"/>
              <a:t>groups, </a:t>
            </a:r>
            <a:r>
              <a:rPr lang="en-US" dirty="0" err="1" smtClean="0"/>
              <a:t>etc</a:t>
            </a:r>
            <a:r>
              <a:rPr lang="en-US" dirty="0" smtClean="0"/>
              <a:t> …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 smtClean="0"/>
              <a:t>MED file </a:t>
            </a:r>
            <a:r>
              <a:rPr lang="en-US" i="1" dirty="0" smtClean="0"/>
              <a:t>conversion </a:t>
            </a:r>
            <a:r>
              <a:rPr lang="en-US" dirty="0" smtClean="0"/>
              <a:t>tools</a:t>
            </a:r>
            <a:endParaRPr lang="en-US" dirty="0" smtClean="0"/>
          </a:p>
          <a:p>
            <a:pPr lvl="2"/>
            <a:r>
              <a:rPr lang="en-US" dirty="0" smtClean="0"/>
              <a:t>Betwee</a:t>
            </a:r>
            <a:r>
              <a:rPr lang="en-US" dirty="0"/>
              <a:t>n</a:t>
            </a:r>
            <a:r>
              <a:rPr lang="en-US" dirty="0" smtClean="0"/>
              <a:t> </a:t>
            </a:r>
            <a:r>
              <a:rPr lang="en-US" dirty="0" smtClean="0"/>
              <a:t>MED </a:t>
            </a:r>
            <a:r>
              <a:rPr lang="en-US" dirty="0" smtClean="0"/>
              <a:t>versions, from SAUV, </a:t>
            </a:r>
            <a:r>
              <a:rPr lang="en-US" dirty="0" err="1" smtClean="0"/>
              <a:t>etc</a:t>
            </a:r>
            <a:r>
              <a:rPr lang="en-US" dirty="0" smtClean="0"/>
              <a:t> …</a:t>
            </a: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4"/>
            <a:endParaRPr lang="en-US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7785301" y="1556792"/>
            <a:ext cx="1178711" cy="1533525"/>
            <a:chOff x="251520" y="2306423"/>
            <a:chExt cx="1178711" cy="1533525"/>
          </a:xfrm>
        </p:grpSpPr>
        <p:pic>
          <p:nvPicPr>
            <p:cNvPr id="19" name="Picture 2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3" y="2306423"/>
              <a:ext cx="602648" cy="153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" name="Connecteur droit 13"/>
            <p:cNvCxnSpPr/>
            <p:nvPr/>
          </p:nvCxnSpPr>
          <p:spPr>
            <a:xfrm flipH="1">
              <a:off x="251520" y="2321663"/>
              <a:ext cx="576064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>
              <a:off x="251520" y="3070748"/>
              <a:ext cx="576064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H="1">
              <a:off x="259140" y="3809356"/>
              <a:ext cx="576064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V="1">
              <a:off x="251520" y="2321663"/>
              <a:ext cx="7620" cy="148769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ZoneTexte 1"/>
          <p:cNvSpPr txBox="1"/>
          <p:nvPr/>
        </p:nvSpPr>
        <p:spPr>
          <a:xfrm>
            <a:off x="8279762" y="3150990"/>
            <a:ext cx="107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Group G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76702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sque principal">
  <a:themeElements>
    <a:clrScheme name="CEA">
      <a:dk1>
        <a:sysClr val="windowText" lastClr="000000"/>
      </a:dk1>
      <a:lt1>
        <a:sysClr val="window" lastClr="FFFFFF"/>
      </a:lt1>
      <a:dk2>
        <a:srgbClr val="DC0528"/>
      </a:dk2>
      <a:lt2>
        <a:srgbClr val="96C31E"/>
      </a:lt2>
      <a:accent1>
        <a:srgbClr val="781469"/>
      </a:accent1>
      <a:accent2>
        <a:srgbClr val="F08728"/>
      </a:accent2>
      <a:accent3>
        <a:srgbClr val="FAB45F"/>
      </a:accent3>
      <a:accent4>
        <a:srgbClr val="0091C3"/>
      </a:accent4>
      <a:accent5>
        <a:srgbClr val="006937"/>
      </a:accent5>
      <a:accent6>
        <a:srgbClr val="87000A"/>
      </a:accent6>
      <a:hlink>
        <a:srgbClr val="0000FF"/>
      </a:hlink>
      <a:folHlink>
        <a:srgbClr val="800080"/>
      </a:folHlink>
    </a:clrScheme>
    <a:fontScheme name="CE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</TotalTime>
  <Words>2289</Words>
  <Application>Microsoft Office PowerPoint</Application>
  <PresentationFormat>Affichage à l'écran (4:3)</PresentationFormat>
  <Paragraphs>505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Courier New</vt:lpstr>
      <vt:lpstr>Times New Roman</vt:lpstr>
      <vt:lpstr>Wingdings</vt:lpstr>
      <vt:lpstr>ZapfDingbats</vt:lpstr>
      <vt:lpstr>Masque principal</vt:lpstr>
      <vt:lpstr>MEDLoader  Reading and Writing MED Files</vt:lpstr>
      <vt:lpstr>Agenda</vt:lpstr>
      <vt:lpstr>BASIC API</vt:lpstr>
      <vt:lpstr>Basic API - overview</vt:lpstr>
      <vt:lpstr>Basic API - Example</vt:lpstr>
      <vt:lpstr>Overview</vt:lpstr>
      <vt:lpstr>MEDLOADER Overview</vt:lpstr>
      <vt:lpstr>MEDLOADER Overview</vt:lpstr>
      <vt:lpstr>MEDLOADER Services</vt:lpstr>
      <vt:lpstr>Fundamental Differences with MEDCoupling</vt:lpstr>
      <vt:lpstr>Comparison with MEDCoupling</vt:lpstr>
      <vt:lpstr>MED-FILE – Mesh Dimension</vt:lpstr>
      <vt:lpstr>Other things you should know</vt:lpstr>
      <vt:lpstr>Advanced API</vt:lpstr>
      <vt:lpstr>Advanced API - Introduction</vt:lpstr>
      <vt:lpstr>Advanced API – MED-file format (1/2)</vt:lpstr>
      <vt:lpstr>Advanced API – MED-file format (2/2)</vt:lpstr>
      <vt:lpstr>Advanced API – Class diagramm</vt:lpstr>
      <vt:lpstr>Advanced API – Important options</vt:lpstr>
      <vt:lpstr>Advanced API - Example</vt:lpstr>
      <vt:lpstr>BASIC / Advanced API - Summary</vt:lpstr>
      <vt:lpstr>Advanced Concepts</vt:lpstr>
      <vt:lpstr>FAMILIES and Groups</vt:lpstr>
      <vt:lpstr>FAMILIES and Groups - ILLUSTRATION</vt:lpstr>
      <vt:lpstr>Recording a Group</vt:lpstr>
      <vt:lpstr>READING a Group</vt:lpstr>
      <vt:lpstr>Conclusion</vt:lpstr>
      <vt:lpstr>Conclusion</vt:lpstr>
      <vt:lpstr>Direction  Département Service</vt:lpstr>
    </vt:vector>
  </TitlesOfParts>
  <Company>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</dc:creator>
  <cp:lastModifiedBy>BRUNETON Adrien</cp:lastModifiedBy>
  <cp:revision>133</cp:revision>
  <dcterms:created xsi:type="dcterms:W3CDTF">2012-05-16T13:45:41Z</dcterms:created>
  <dcterms:modified xsi:type="dcterms:W3CDTF">2021-04-14T19:18:22Z</dcterms:modified>
</cp:coreProperties>
</file>