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1" r:id="rId2"/>
    <p:sldId id="271" r:id="rId3"/>
    <p:sldId id="299" r:id="rId4"/>
    <p:sldId id="298" r:id="rId5"/>
    <p:sldId id="270" r:id="rId6"/>
    <p:sldId id="273" r:id="rId7"/>
    <p:sldId id="278" r:id="rId8"/>
    <p:sldId id="291" r:id="rId9"/>
    <p:sldId id="300" r:id="rId10"/>
    <p:sldId id="297" r:id="rId11"/>
    <p:sldId id="277" r:id="rId12"/>
    <p:sldId id="280" r:id="rId13"/>
    <p:sldId id="289" r:id="rId14"/>
    <p:sldId id="301" r:id="rId15"/>
    <p:sldId id="281" r:id="rId16"/>
    <p:sldId id="282" r:id="rId17"/>
    <p:sldId id="283" r:id="rId18"/>
    <p:sldId id="288" r:id="rId19"/>
    <p:sldId id="293" r:id="rId20"/>
    <p:sldId id="274" r:id="rId21"/>
    <p:sldId id="276" r:id="rId22"/>
    <p:sldId id="275" r:id="rId23"/>
    <p:sldId id="285" r:id="rId24"/>
    <p:sldId id="286" r:id="rId25"/>
    <p:sldId id="287" r:id="rId26"/>
    <p:sldId id="302" r:id="rId27"/>
    <p:sldId id="290" r:id="rId28"/>
    <p:sldId id="292" r:id="rId29"/>
    <p:sldId id="294" r:id="rId30"/>
    <p:sldId id="296" r:id="rId31"/>
    <p:sldId id="295" r:id="rId32"/>
    <p:sldId id="272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8E3683F-3828-448C-8B88-CF65E84CC5BA}">
          <p14:sldIdLst>
            <p14:sldId id="261"/>
            <p14:sldId id="271"/>
            <p14:sldId id="299"/>
            <p14:sldId id="298"/>
            <p14:sldId id="270"/>
            <p14:sldId id="273"/>
            <p14:sldId id="278"/>
            <p14:sldId id="291"/>
            <p14:sldId id="300"/>
            <p14:sldId id="297"/>
            <p14:sldId id="277"/>
            <p14:sldId id="280"/>
            <p14:sldId id="289"/>
            <p14:sldId id="301"/>
            <p14:sldId id="281"/>
            <p14:sldId id="282"/>
            <p14:sldId id="283"/>
            <p14:sldId id="288"/>
            <p14:sldId id="293"/>
            <p14:sldId id="274"/>
            <p14:sldId id="276"/>
            <p14:sldId id="275"/>
            <p14:sldId id="285"/>
            <p14:sldId id="286"/>
            <p14:sldId id="287"/>
            <p14:sldId id="302"/>
            <p14:sldId id="290"/>
            <p14:sldId id="292"/>
            <p14:sldId id="294"/>
            <p14:sldId id="296"/>
            <p14:sldId id="295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8E6"/>
    <a:srgbClr val="666666"/>
    <a:srgbClr val="808080"/>
    <a:srgbClr val="24F0E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6425" autoAdjust="0"/>
  </p:normalViewPr>
  <p:slideViewPr>
    <p:cSldViewPr>
      <p:cViewPr varScale="1">
        <p:scale>
          <a:sx n="88" d="100"/>
          <a:sy n="88" d="100"/>
        </p:scale>
        <p:origin x="13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22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AFE2C-5007-4057-8DFB-EC24DF7E4136}" type="datetimeFigureOut">
              <a:rPr lang="fr-FR" smtClean="0"/>
              <a:pPr/>
              <a:t>14/04/2021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FE0B-B3A6-4AF6-B265-A109385ED2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7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2653832"/>
          </a:xfrm>
        </p:spPr>
        <p:txBody>
          <a:bodyPr anchor="t" anchorCtr="0"/>
          <a:lstStyle>
            <a:lvl1pPr algn="ctr"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DATE </a:t>
            </a:r>
            <a:r>
              <a:rPr lang="fr-FR" dirty="0" err="1" smtClean="0"/>
              <a:t>Evenement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4509120"/>
            <a:ext cx="4788464" cy="1224136"/>
          </a:xfrm>
        </p:spPr>
        <p:txBody>
          <a:bodyPr anchor="b" anchorCtr="0">
            <a:normAutofit/>
          </a:bodyPr>
          <a:lstStyle>
            <a:lvl1pPr marL="0" indent="0">
              <a:buFont typeface="Arial" pitchFamily="34" charset="0"/>
              <a:buNone/>
              <a:defRPr sz="140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215806A7-BCCE-4741-AB47-7A26318FFE5F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bandeau_page_car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25146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 bwMode="gray">
          <a:xfrm>
            <a:off x="378000" y="836613"/>
            <a:ext cx="84600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car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76486" y="846237"/>
            <a:ext cx="8460000" cy="4156911"/>
          </a:xfrm>
          <a:prstGeom prst="rect">
            <a:avLst/>
          </a:prstGeom>
        </p:spPr>
      </p:pic>
      <p:pic>
        <p:nvPicPr>
          <p:cNvPr id="9" name="Image 8" descr="bandeau_page_car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0"/>
            <a:ext cx="9144000" cy="25146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33" name="Espace réservé du graphique 32"/>
          <p:cNvSpPr>
            <a:spLocks noGrp="1"/>
          </p:cNvSpPr>
          <p:nvPr>
            <p:ph type="chart" sz="quarter" idx="13" hasCustomPrompt="1"/>
          </p:nvPr>
        </p:nvSpPr>
        <p:spPr bwMode="gray">
          <a:xfrm>
            <a:off x="899592" y="5157788"/>
            <a:ext cx="3240360" cy="863600"/>
          </a:xfrm>
        </p:spPr>
        <p:txBody>
          <a:bodyPr anchor="ctr"/>
          <a:lstStyle>
            <a:lvl1pPr marL="0" indent="0" algn="ctr">
              <a:defRPr sz="1200"/>
            </a:lvl1pPr>
          </a:lstStyle>
          <a:p>
            <a:r>
              <a:rPr lang="fr-FR" dirty="0" smtClean="0"/>
              <a:t> Graphique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 userDrawn="1"/>
        </p:nvPicPr>
        <p:blipFill>
          <a:blip r:embed="rId3" cstate="print"/>
          <a:srcRect b="15350"/>
          <a:stretch>
            <a:fillRect/>
          </a:stretch>
        </p:blipFill>
        <p:spPr bwMode="gray">
          <a:xfrm>
            <a:off x="3310128" y="0"/>
            <a:ext cx="5833872" cy="58052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138800" y="5799600"/>
            <a:ext cx="1897200" cy="943200"/>
          </a:xfrm>
        </p:spPr>
        <p:txBody>
          <a:bodyPr anchor="t" anchorCtr="0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539505" y="5799600"/>
            <a:ext cx="3552775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576000" y="5445224"/>
            <a:ext cx="1118696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576000" y="5877272"/>
            <a:ext cx="2664296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1429696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5445224"/>
            <a:ext cx="4788464" cy="288032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11999" y="3311999"/>
            <a:ext cx="5832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5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7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1429696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5445224"/>
            <a:ext cx="4788464" cy="288032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7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9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20" hasCustomPrompt="1"/>
          </p:nvPr>
        </p:nvSpPr>
        <p:spPr bwMode="gray">
          <a:xfrm>
            <a:off x="3312000" y="3312000"/>
            <a:ext cx="1944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22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256000" y="3312000"/>
            <a:ext cx="1944000" cy="21240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23" name="Espace réservé du contenu 20"/>
          <p:cNvSpPr>
            <a:spLocks noGrp="1"/>
          </p:cNvSpPr>
          <p:nvPr>
            <p:ph sz="quarter" idx="22" hasCustomPrompt="1"/>
          </p:nvPr>
        </p:nvSpPr>
        <p:spPr bwMode="gray">
          <a:xfrm>
            <a:off x="7200000" y="3312000"/>
            <a:ext cx="1944000" cy="21240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_intercalai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3672000" y="1949598"/>
            <a:ext cx="5364496" cy="4719761"/>
          </a:xfrm>
        </p:spPr>
        <p:txBody>
          <a:bodyPr anchor="t"/>
          <a:lstStyle>
            <a:lvl1pPr algn="l">
              <a:lnSpc>
                <a:spcPts val="2800"/>
              </a:lnSpc>
              <a:defRPr sz="22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672000" y="260649"/>
            <a:ext cx="5292488" cy="1584176"/>
          </a:xfrm>
        </p:spPr>
        <p:txBody>
          <a:bodyPr anchor="t" anchorCtr="0"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 bwMode="gray">
          <a:xfrm>
            <a:off x="576000" y="5877272"/>
            <a:ext cx="2699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576000" y="5445224"/>
            <a:ext cx="2699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fr-FR" dirty="0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1257300" indent="-35877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baseline="0"/>
            </a:lvl1pPr>
            <a:lvl2pPr marL="1782900" indent="-342900">
              <a:lnSpc>
                <a:spcPts val="2800"/>
              </a:lnSpc>
              <a:buFont typeface="Wingdings" pitchFamily="2" charset="2"/>
              <a:buChar char="Ø"/>
              <a:tabLst>
                <a:tab pos="8077200" algn="r"/>
              </a:tabLst>
              <a:defRPr sz="2000"/>
            </a:lvl2pPr>
            <a:lvl3pPr marL="1980000" indent="-342900">
              <a:lnSpc>
                <a:spcPts val="2000"/>
              </a:lnSpc>
              <a:buFont typeface="Wingdings" pitchFamily="2" charset="2"/>
              <a:buChar char="ü"/>
              <a:tabLst>
                <a:tab pos="8077200" algn="r"/>
              </a:tabLst>
              <a:defRPr sz="1800" baseline="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dirty="0" smtClean="0"/>
              <a:t>Un premier point du plan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2"/>
            <a:r>
              <a:rPr lang="fr-FR" dirty="0" smtClean="0"/>
              <a:t>Encore troisième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0"/>
            <a:r>
              <a:rPr lang="fr-FR" dirty="0" smtClean="0"/>
              <a:t>Un deuxième point du plan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 hasCustomPrompt="1"/>
          </p:nvPr>
        </p:nvSpPr>
        <p:spPr bwMode="gray">
          <a:xfrm>
            <a:off x="5148000" y="2016000"/>
            <a:ext cx="3492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A0701655-DB86-4BDD-ACDB-98A835538BBF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148000" y="2016000"/>
            <a:ext cx="3492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 hasCustomPrompt="1"/>
          </p:nvPr>
        </p:nvSpPr>
        <p:spPr bwMode="gray">
          <a:xfrm>
            <a:off x="5148000" y="3999600"/>
            <a:ext cx="1746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 hasCustomPrompt="1"/>
          </p:nvPr>
        </p:nvSpPr>
        <p:spPr bwMode="gray">
          <a:xfrm>
            <a:off x="6894000" y="3999600"/>
            <a:ext cx="1746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3707506"/>
            <a:ext cx="8172464" cy="25298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76000" y="1458000"/>
            <a:ext cx="8064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texte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 bwMode="gray">
          <a:xfrm>
            <a:off x="0" y="0"/>
            <a:ext cx="9144000" cy="955548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512000" y="52752"/>
            <a:ext cx="7236464" cy="9087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11560" y="1268760"/>
            <a:ext cx="8172464" cy="49685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6000" y="6305192"/>
            <a:ext cx="145050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chemeClr val="bg1"/>
                </a:solidFill>
              </a:defRPr>
            </a:lvl1pPr>
          </a:lstStyle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051720" y="6305192"/>
            <a:ext cx="593982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CEA | 10 AVRIL 2012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025304" y="6303598"/>
            <a:ext cx="1118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5" r:id="rId4"/>
    <p:sldLayoutId id="2147483666" r:id="rId5"/>
    <p:sldLayoutId id="2147483650" r:id="rId6"/>
    <p:sldLayoutId id="2147483662" r:id="rId7"/>
    <p:sldLayoutId id="2147483663" r:id="rId8"/>
    <p:sldLayoutId id="2147483664" r:id="rId9"/>
    <p:sldLayoutId id="2147483667" r:id="rId10"/>
    <p:sldLayoutId id="2147483654" r:id="rId11"/>
    <p:sldLayoutId id="2147483668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239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ts val="2000"/>
        </a:lnSpc>
        <a:spcBef>
          <a:spcPts val="0"/>
        </a:spcBef>
        <a:buSzPct val="90000"/>
        <a:buFontTx/>
        <a:buBlip>
          <a:blip r:embed="rId15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628650" indent="-266700" algn="l" defTabSz="914400" rtl="0" eaLnBrk="1" latinLnBrk="0" hangingPunct="1">
        <a:lnSpc>
          <a:spcPts val="2000"/>
        </a:lnSpc>
        <a:spcBef>
          <a:spcPts val="0"/>
        </a:spcBef>
        <a:buClrTx/>
        <a:buSzPct val="60000"/>
        <a:buFont typeface="Wingdings" pitchFamily="2" charset="2"/>
        <a:buChar char="q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990600" indent="-21907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60000"/>
        <a:buFont typeface="Wingdings" pitchFamily="2" charset="2"/>
        <a:buChar char="Ø"/>
        <a:defRPr sz="1400" kern="1200">
          <a:solidFill>
            <a:srgbClr val="666666"/>
          </a:solidFill>
          <a:latin typeface="+mn-lt"/>
          <a:ea typeface="+mn-ea"/>
          <a:cs typeface="+mn-cs"/>
        </a:defRPr>
      </a:lvl4pPr>
      <a:lvl5pPr marL="125730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•"/>
        <a:defRPr sz="1400" i="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hetland.org/writing/instant-python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nthony.geay@edf.fr" TargetMode="External"/><Relationship Id="rId2" Type="http://schemas.openxmlformats.org/officeDocument/2006/relationships/hyperlink" Target="mailto:support-salome@cea.fr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MEDCoupling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Introduction and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SALOME Training </a:t>
            </a:r>
            <a:r>
              <a:rPr lang="fr-FR" sz="900" b="1" dirty="0" smtClean="0">
                <a:solidFill>
                  <a:schemeClr val="bg2"/>
                </a:solidFill>
              </a:rPr>
              <a:t>|</a:t>
            </a:r>
            <a:r>
              <a:rPr lang="fr-FR" dirty="0" smtClean="0"/>
              <a:t> Adrien </a:t>
            </a:r>
            <a:r>
              <a:rPr lang="fr-FR" dirty="0" smtClean="0"/>
              <a:t>Bruneton, Elie </a:t>
            </a:r>
            <a:r>
              <a:rPr lang="fr-FR" dirty="0" err="1" smtClean="0"/>
              <a:t>Saikali</a:t>
            </a:r>
            <a:endParaRPr lang="fr-FR" dirty="0" smtClean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History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268760"/>
            <a:ext cx="8172464" cy="5472608"/>
          </a:xfrm>
        </p:spPr>
        <p:txBody>
          <a:bodyPr>
            <a:normAutofit/>
          </a:bodyPr>
          <a:lstStyle/>
          <a:p>
            <a:r>
              <a:rPr lang="en-US" dirty="0" smtClean="0"/>
              <a:t>An ongoing effort</a:t>
            </a:r>
          </a:p>
          <a:p>
            <a:pPr lvl="1"/>
            <a:endParaRPr lang="en-US" dirty="0" smtClean="0"/>
          </a:p>
          <a:p>
            <a:pPr lvl="1"/>
            <a:r>
              <a:rPr lang="fr-FR" dirty="0" smtClean="0">
                <a:solidFill>
                  <a:srgbClr val="1428E6"/>
                </a:solidFill>
              </a:rPr>
              <a:t>1996</a:t>
            </a:r>
            <a:r>
              <a:rPr lang="fr-FR" dirty="0"/>
              <a:t>: </a:t>
            </a:r>
            <a:r>
              <a:rPr lang="fr-FR" dirty="0" err="1" smtClean="0"/>
              <a:t>study</a:t>
            </a:r>
            <a:r>
              <a:rPr lang="fr-FR" dirty="0" smtClean="0"/>
              <a:t> about the standardisation of data exchange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EdF</a:t>
            </a:r>
            <a:r>
              <a:rPr lang="fr-FR" dirty="0" smtClean="0"/>
              <a:t> R&amp;D simulation codes</a:t>
            </a:r>
          </a:p>
          <a:p>
            <a:pPr lvl="1"/>
            <a:r>
              <a:rPr lang="fr-FR" dirty="0" smtClean="0">
                <a:solidFill>
                  <a:srgbClr val="1428E6"/>
                </a:solidFill>
              </a:rPr>
              <a:t>1997</a:t>
            </a:r>
            <a:r>
              <a:rPr lang="fr-FR" dirty="0"/>
              <a:t>: </a:t>
            </a:r>
            <a:r>
              <a:rPr lang="fr-FR" dirty="0" smtClean="0"/>
              <a:t>first version of the data model</a:t>
            </a:r>
            <a:endParaRPr lang="fr-FR" dirty="0"/>
          </a:p>
          <a:p>
            <a:pPr lvl="1"/>
            <a:r>
              <a:rPr lang="fr-FR" dirty="0">
                <a:solidFill>
                  <a:srgbClr val="1428E6"/>
                </a:solidFill>
              </a:rPr>
              <a:t>1998-1999</a:t>
            </a:r>
            <a:r>
              <a:rPr lang="fr-FR" dirty="0"/>
              <a:t>: </a:t>
            </a:r>
            <a:r>
              <a:rPr lang="fr-FR" dirty="0" smtClean="0"/>
              <a:t>first version of the MED-file </a:t>
            </a:r>
            <a:r>
              <a:rPr lang="fr-FR" dirty="0" err="1" smtClean="0"/>
              <a:t>library</a:t>
            </a:r>
            <a:r>
              <a:rPr lang="fr-FR" dirty="0" smtClean="0"/>
              <a:t> at </a:t>
            </a:r>
            <a:r>
              <a:rPr lang="fr-FR" dirty="0" err="1" smtClean="0"/>
              <a:t>EdF</a:t>
            </a:r>
            <a:r>
              <a:rPr lang="fr-FR" dirty="0" smtClean="0"/>
              <a:t> and joint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CEA (</a:t>
            </a:r>
            <a:r>
              <a:rPr lang="fr-FR" i="1" dirty="0" smtClean="0"/>
              <a:t>ELAN</a:t>
            </a:r>
            <a:r>
              <a:rPr lang="fr-FR" dirty="0" smtClean="0"/>
              <a:t>) </a:t>
            </a:r>
          </a:p>
          <a:p>
            <a:pPr lvl="1"/>
            <a:r>
              <a:rPr lang="fr-FR" dirty="0" smtClean="0">
                <a:solidFill>
                  <a:srgbClr val="1428E6"/>
                </a:solidFill>
              </a:rPr>
              <a:t>2001</a:t>
            </a:r>
            <a:r>
              <a:rPr lang="fr-FR" dirty="0"/>
              <a:t>: </a:t>
            </a:r>
            <a:r>
              <a:rPr lang="fr-FR" dirty="0" err="1" smtClean="0"/>
              <a:t>including</a:t>
            </a:r>
            <a:r>
              <a:rPr lang="fr-FR" dirty="0" smtClean="0"/>
              <a:t> MED </a:t>
            </a:r>
            <a:r>
              <a:rPr lang="fr-FR" dirty="0" err="1" smtClean="0"/>
              <a:t>into</a:t>
            </a:r>
            <a:r>
              <a:rPr lang="fr-FR" dirty="0" smtClean="0"/>
              <a:t> the SALOME </a:t>
            </a:r>
            <a:r>
              <a:rPr lang="fr-FR" dirty="0" err="1" smtClean="0"/>
              <a:t>platform</a:t>
            </a:r>
            <a:r>
              <a:rPr lang="fr-FR" dirty="0" smtClean="0"/>
              <a:t> for data exchange (</a:t>
            </a:r>
            <a:r>
              <a:rPr lang="fr-FR" dirty="0" err="1" smtClean="0"/>
              <a:t>meshes</a:t>
            </a:r>
            <a:r>
              <a:rPr lang="fr-FR" dirty="0" smtClean="0"/>
              <a:t> and </a:t>
            </a:r>
            <a:r>
              <a:rPr lang="fr-FR" dirty="0" err="1" smtClean="0"/>
              <a:t>fields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>
                <a:solidFill>
                  <a:srgbClr val="1428E6"/>
                </a:solidFill>
              </a:rPr>
              <a:t>2003</a:t>
            </a:r>
            <a:r>
              <a:rPr lang="fr-FR" dirty="0"/>
              <a:t>: </a:t>
            </a:r>
            <a:r>
              <a:rPr lang="fr-FR" dirty="0" smtClean="0"/>
              <a:t>first version of MED in memory (MEDMEM): </a:t>
            </a:r>
            <a:r>
              <a:rPr lang="fr-FR" dirty="0" err="1" smtClean="0"/>
              <a:t>exchanging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r>
              <a:rPr lang="fr-FR" dirty="0" smtClean="0"/>
              <a:t> </a:t>
            </a:r>
            <a:r>
              <a:rPr lang="fr-FR" dirty="0" err="1" smtClean="0"/>
              <a:t>directly</a:t>
            </a:r>
            <a:r>
              <a:rPr lang="fr-FR" dirty="0" smtClean="0"/>
              <a:t> in memory</a:t>
            </a:r>
            <a:endParaRPr lang="fr-FR" dirty="0"/>
          </a:p>
          <a:p>
            <a:pPr lvl="1"/>
            <a:r>
              <a:rPr lang="fr-FR" dirty="0">
                <a:solidFill>
                  <a:srgbClr val="1428E6"/>
                </a:solidFill>
              </a:rPr>
              <a:t>2010</a:t>
            </a:r>
            <a:r>
              <a:rPr lang="fr-FR" dirty="0"/>
              <a:t>: </a:t>
            </a:r>
            <a:r>
              <a:rPr lang="fr-FR" dirty="0" smtClean="0"/>
              <a:t>first version of </a:t>
            </a:r>
            <a:r>
              <a:rPr lang="fr-FR" dirty="0" err="1" smtClean="0"/>
              <a:t>MEDCoupling</a:t>
            </a:r>
            <a:endParaRPr lang="fr-FR" dirty="0"/>
          </a:p>
          <a:p>
            <a:pPr lvl="1"/>
            <a:r>
              <a:rPr lang="fr-FR" dirty="0">
                <a:solidFill>
                  <a:srgbClr val="1428E6"/>
                </a:solidFill>
              </a:rPr>
              <a:t>2013</a:t>
            </a:r>
            <a:r>
              <a:rPr lang="fr-FR" dirty="0"/>
              <a:t>: </a:t>
            </a:r>
            <a:r>
              <a:rPr lang="fr-FR" dirty="0" err="1" smtClean="0"/>
              <a:t>removing</a:t>
            </a:r>
            <a:r>
              <a:rPr lang="fr-FR" dirty="0" smtClean="0"/>
              <a:t> </a:t>
            </a:r>
            <a:r>
              <a:rPr lang="fr-FR" dirty="0"/>
              <a:t>MEDMEM </a:t>
            </a:r>
            <a:r>
              <a:rPr lang="fr-FR" dirty="0" err="1" smtClean="0"/>
              <a:t>from</a:t>
            </a:r>
            <a:r>
              <a:rPr lang="fr-FR" dirty="0" smtClean="0"/>
              <a:t> SALOME 7</a:t>
            </a:r>
            <a:endParaRPr lang="fr-FR" dirty="0"/>
          </a:p>
          <a:p>
            <a:pPr lvl="1"/>
            <a:r>
              <a:rPr lang="fr-FR" dirty="0">
                <a:solidFill>
                  <a:srgbClr val="1428E6"/>
                </a:solidFill>
              </a:rPr>
              <a:t>2014</a:t>
            </a:r>
            <a:r>
              <a:rPr lang="fr-FR" dirty="0"/>
              <a:t>: </a:t>
            </a:r>
            <a:r>
              <a:rPr lang="fr-FR" dirty="0" err="1" smtClean="0"/>
              <a:t>MEDCoupling</a:t>
            </a:r>
            <a:r>
              <a:rPr lang="fr-FR" dirty="0" smtClean="0"/>
              <a:t>/</a:t>
            </a:r>
            <a:r>
              <a:rPr lang="fr-FR" dirty="0" err="1" smtClean="0"/>
              <a:t>MEDLoader</a:t>
            </a:r>
            <a:r>
              <a:rPr lang="fr-FR" dirty="0" smtClean="0"/>
              <a:t>: </a:t>
            </a:r>
            <a:r>
              <a:rPr lang="fr-FR" dirty="0" err="1" smtClean="0"/>
              <a:t>engine</a:t>
            </a:r>
            <a:r>
              <a:rPr lang="fr-FR" dirty="0" smtClean="0"/>
              <a:t> </a:t>
            </a:r>
            <a:r>
              <a:rPr lang="fr-FR" dirty="0" err="1" smtClean="0"/>
              <a:t>behing</a:t>
            </a:r>
            <a:r>
              <a:rPr lang="fr-FR" dirty="0" smtClean="0"/>
              <a:t> the new MED </a:t>
            </a:r>
            <a:r>
              <a:rPr lang="fr-FR" dirty="0" err="1" smtClean="0"/>
              <a:t>reader</a:t>
            </a:r>
            <a:r>
              <a:rPr lang="fr-FR" dirty="0" smtClean="0"/>
              <a:t> in </a:t>
            </a:r>
            <a:r>
              <a:rPr lang="fr-FR" dirty="0" err="1" smtClean="0"/>
              <a:t>ParaView</a:t>
            </a:r>
            <a:r>
              <a:rPr lang="fr-FR" dirty="0" smtClean="0"/>
              <a:t> / PARAVIS</a:t>
            </a:r>
            <a:endParaRPr lang="fr-FR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37239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BASICS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2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DataArrays</a:t>
            </a:r>
            <a:r>
              <a:rPr lang="fr-FR" dirty="0" smtClean="0"/>
              <a:t> (1/2)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6264696"/>
          </a:xfrm>
        </p:spPr>
        <p:txBody>
          <a:bodyPr>
            <a:normAutofit/>
          </a:bodyPr>
          <a:lstStyle/>
          <a:p>
            <a:r>
              <a:rPr lang="en-US" dirty="0" smtClean="0"/>
              <a:t>OK, let’s get started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 do all this, surely, we need</a:t>
            </a:r>
          </a:p>
          <a:p>
            <a:pPr lvl="2"/>
            <a:r>
              <a:rPr lang="en-US" dirty="0" smtClean="0"/>
              <a:t>Arrays of points (mesh nodes </a:t>
            </a:r>
            <a:br>
              <a:rPr lang="en-US" dirty="0" smtClean="0"/>
            </a:br>
            <a:r>
              <a:rPr lang="en-US" dirty="0" smtClean="0"/>
              <a:t>coordinates, centers of mass, …)</a:t>
            </a:r>
          </a:p>
          <a:p>
            <a:pPr lvl="2"/>
            <a:r>
              <a:rPr lang="en-US" dirty="0" smtClean="0"/>
              <a:t>Arrays of “data” (fields, </a:t>
            </a:r>
            <a:r>
              <a:rPr lang="en-US" dirty="0" err="1" smtClean="0"/>
              <a:t>etc</a:t>
            </a:r>
            <a:r>
              <a:rPr lang="en-US" dirty="0" smtClean="0"/>
              <a:t> …)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 building block: </a:t>
            </a:r>
            <a:r>
              <a:rPr lang="en-US" b="1" dirty="0" err="1" smtClean="0">
                <a:solidFill>
                  <a:srgbClr val="1428E6"/>
                </a:solidFill>
              </a:rPr>
              <a:t>DataArray</a:t>
            </a:r>
            <a:endParaRPr lang="en-US" b="1" dirty="0" smtClean="0">
              <a:solidFill>
                <a:srgbClr val="1428E6"/>
              </a:solidFill>
            </a:endParaRPr>
          </a:p>
          <a:p>
            <a:pPr lvl="2"/>
            <a:r>
              <a:rPr lang="en-US" dirty="0" smtClean="0"/>
              <a:t>“Similar” to a list with several columns</a:t>
            </a:r>
          </a:p>
          <a:p>
            <a:pPr lvl="3"/>
            <a:r>
              <a:rPr lang="en-US" dirty="0" smtClean="0"/>
              <a:t>Usually much more rows than columns!</a:t>
            </a:r>
          </a:p>
          <a:p>
            <a:pPr lvl="2"/>
            <a:r>
              <a:rPr lang="en-US" dirty="0" smtClean="0"/>
              <a:t>Example: array of 2D points 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DataArrayDouble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mc.DataArrayDouble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([(1.0,2.0), (2.0,3.5), (1.5,3.4)])</a:t>
            </a:r>
          </a:p>
          <a:p>
            <a:pPr lvl="3"/>
            <a:r>
              <a:rPr lang="en-US" dirty="0" smtClean="0"/>
              <a:t>Array of  3 </a:t>
            </a:r>
            <a:r>
              <a:rPr lang="en-US" dirty="0" smtClean="0">
                <a:solidFill>
                  <a:srgbClr val="1428E6"/>
                </a:solidFill>
              </a:rPr>
              <a:t>tuples</a:t>
            </a:r>
            <a:r>
              <a:rPr lang="en-US" dirty="0" smtClean="0"/>
              <a:t> and 2 </a:t>
            </a:r>
            <a:r>
              <a:rPr lang="en-US" dirty="0" smtClean="0">
                <a:solidFill>
                  <a:srgbClr val="1428E6"/>
                </a:solidFill>
              </a:rPr>
              <a:t>components</a:t>
            </a:r>
            <a:endParaRPr lang="en-US" dirty="0">
              <a:solidFill>
                <a:srgbClr val="1428E6"/>
              </a:solidFill>
            </a:endParaRPr>
          </a:p>
          <a:p>
            <a:pPr lvl="1"/>
            <a:r>
              <a:rPr lang="en-US" dirty="0" smtClean="0"/>
              <a:t>Main sub-types: </a:t>
            </a:r>
            <a:r>
              <a:rPr lang="en-US" dirty="0" err="1" smtClean="0"/>
              <a:t>DataArray’s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lvl="1"/>
            <a:r>
              <a:rPr lang="en-US" dirty="0" smtClean="0"/>
              <a:t>All indices start at ZERO! (apologies to Fortran’s fan club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Python, </a:t>
            </a:r>
            <a:r>
              <a:rPr lang="en-US" dirty="0" err="1" smtClean="0"/>
              <a:t>DataArray</a:t>
            </a:r>
            <a:r>
              <a:rPr lang="en-US" dirty="0" smtClean="0"/>
              <a:t>-s are manipulated very much like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2"/>
            <a:r>
              <a:rPr lang="en-US" dirty="0" smtClean="0"/>
              <a:t>Do you know </a:t>
            </a:r>
            <a:r>
              <a:rPr lang="en-US" dirty="0" err="1" smtClean="0"/>
              <a:t>NumPy</a:t>
            </a:r>
            <a:r>
              <a:rPr lang="en-US" dirty="0" smtClean="0"/>
              <a:t>? (take a look, </a:t>
            </a:r>
            <a:r>
              <a:rPr lang="en-US" dirty="0"/>
              <a:t>it’s worth it: </a:t>
            </a: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See the first exercises on indexing + see dedicated </a:t>
            </a:r>
            <a:r>
              <a:rPr lang="en-US" dirty="0" err="1" smtClean="0"/>
              <a:t>NumPy</a:t>
            </a:r>
            <a:r>
              <a:rPr lang="en-US" dirty="0" smtClean="0"/>
              <a:t> exercise</a:t>
            </a:r>
          </a:p>
          <a:p>
            <a:pPr lvl="1"/>
            <a:r>
              <a:rPr lang="en-US" dirty="0" smtClean="0"/>
              <a:t>Important point for I/O: </a:t>
            </a:r>
            <a:r>
              <a:rPr lang="en-US" dirty="0" err="1" smtClean="0"/>
              <a:t>DataArray</a:t>
            </a:r>
            <a:r>
              <a:rPr lang="en-US" dirty="0" smtClean="0"/>
              <a:t>-s have a name, and so have their components</a:t>
            </a:r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416753" y="1930276"/>
            <a:ext cx="1827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smtClean="0">
                <a:solidFill>
                  <a:schemeClr val="tx2"/>
                </a:solidFill>
              </a:rPr>
              <a:t>a</a:t>
            </a:r>
            <a:r>
              <a:rPr lang="fr-FR" altLang="fr-FR" dirty="0" smtClean="0"/>
              <a:t>,      </a:t>
            </a:r>
            <a:r>
              <a:rPr lang="fr-FR" altLang="fr-FR" dirty="0" smtClean="0">
                <a:solidFill>
                  <a:schemeClr val="bg2"/>
                </a:solidFill>
              </a:rPr>
              <a:t>b</a:t>
            </a:r>
            <a:r>
              <a:rPr lang="fr-FR" altLang="fr-FR" dirty="0" smtClean="0"/>
              <a:t>,         </a:t>
            </a:r>
            <a:r>
              <a:rPr lang="fr-FR" altLang="fr-FR" dirty="0" smtClean="0">
                <a:solidFill>
                  <a:schemeClr val="hlink"/>
                </a:solidFill>
              </a:rPr>
              <a:t>c</a:t>
            </a:r>
            <a:endParaRPr lang="fr-FR" altLang="fr-FR" dirty="0">
              <a:solidFill>
                <a:schemeClr val="hlink"/>
              </a:solidFill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416753" y="2235076"/>
            <a:ext cx="211572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smtClean="0">
                <a:solidFill>
                  <a:schemeClr val="tx2"/>
                </a:solidFill>
              </a:rPr>
              <a:t>d</a:t>
            </a:r>
            <a:r>
              <a:rPr lang="fr-FR" altLang="fr-FR" dirty="0" smtClean="0"/>
              <a:t>,      </a:t>
            </a:r>
            <a:r>
              <a:rPr lang="fr-FR" altLang="fr-FR" dirty="0" smtClean="0">
                <a:solidFill>
                  <a:schemeClr val="bg2"/>
                </a:solidFill>
              </a:rPr>
              <a:t>e</a:t>
            </a:r>
            <a:r>
              <a:rPr lang="fr-FR" altLang="fr-FR" dirty="0" smtClean="0"/>
              <a:t>,         </a:t>
            </a:r>
            <a:r>
              <a:rPr lang="fr-FR" altLang="fr-FR" dirty="0" smtClean="0">
                <a:solidFill>
                  <a:schemeClr val="hlink"/>
                </a:solidFill>
              </a:rPr>
              <a:t>f</a:t>
            </a:r>
            <a:endParaRPr lang="fr-FR" altLang="fr-FR" dirty="0">
              <a:solidFill>
                <a:schemeClr val="hlink"/>
              </a:solidFill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416752" y="2539876"/>
            <a:ext cx="216475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smtClean="0">
                <a:solidFill>
                  <a:schemeClr val="tx2"/>
                </a:solidFill>
              </a:rPr>
              <a:t>g</a:t>
            </a:r>
            <a:r>
              <a:rPr lang="fr-FR" altLang="fr-FR" dirty="0" smtClean="0"/>
              <a:t>,      </a:t>
            </a:r>
            <a:r>
              <a:rPr lang="fr-FR" altLang="fr-FR" dirty="0" smtClean="0">
                <a:solidFill>
                  <a:schemeClr val="bg2"/>
                </a:solidFill>
              </a:rPr>
              <a:t>h</a:t>
            </a:r>
            <a:r>
              <a:rPr lang="fr-FR" altLang="fr-FR" dirty="0" smtClean="0"/>
              <a:t>,         </a:t>
            </a:r>
            <a:r>
              <a:rPr lang="fr-FR" altLang="fr-FR" dirty="0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416753" y="2920876"/>
            <a:ext cx="235217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dirty="0" smtClean="0">
                <a:solidFill>
                  <a:schemeClr val="tx2"/>
                </a:solidFill>
              </a:rPr>
              <a:t>j</a:t>
            </a:r>
            <a:r>
              <a:rPr lang="fr-FR" altLang="fr-FR" dirty="0" smtClean="0"/>
              <a:t>,       </a:t>
            </a:r>
            <a:r>
              <a:rPr lang="fr-FR" altLang="fr-FR" dirty="0" smtClean="0">
                <a:solidFill>
                  <a:schemeClr val="bg2"/>
                </a:solidFill>
              </a:rPr>
              <a:t>k</a:t>
            </a:r>
            <a:r>
              <a:rPr lang="fr-FR" altLang="fr-FR" dirty="0" smtClean="0"/>
              <a:t>,          </a:t>
            </a:r>
            <a:r>
              <a:rPr lang="fr-FR" altLang="fr-FR" dirty="0" smtClean="0">
                <a:solidFill>
                  <a:schemeClr val="hlink"/>
                </a:solidFill>
              </a:rPr>
              <a:t>l</a:t>
            </a:r>
            <a:endParaRPr lang="fr-FR" altLang="fr-FR" dirty="0">
              <a:solidFill>
                <a:schemeClr val="hlink"/>
              </a:solidFill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5436096" y="2006476"/>
            <a:ext cx="107872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/>
              <a:t>tuple #0</a:t>
            </a:r>
          </a:p>
        </p:txBody>
      </p:sp>
      <p:sp>
        <p:nvSpPr>
          <p:cNvPr id="28" name="AutoShape 27"/>
          <p:cNvSpPr>
            <a:spLocks/>
          </p:cNvSpPr>
          <p:nvPr/>
        </p:nvSpPr>
        <p:spPr bwMode="auto">
          <a:xfrm>
            <a:off x="6416753" y="2006476"/>
            <a:ext cx="98066" cy="1295400"/>
          </a:xfrm>
          <a:prstGeom prst="leftBracket">
            <a:avLst>
              <a:gd name="adj" fmla="val 141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5436096" y="2311276"/>
            <a:ext cx="107872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/>
              <a:t>tuple #1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5436096" y="2616076"/>
            <a:ext cx="107872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/>
              <a:t>tuple #2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436096" y="2963739"/>
            <a:ext cx="107872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/>
              <a:t>tuple #3</a:t>
            </a:r>
          </a:p>
        </p:txBody>
      </p:sp>
      <p:sp>
        <p:nvSpPr>
          <p:cNvPr id="32" name="AutoShape 32"/>
          <p:cNvSpPr>
            <a:spLocks/>
          </p:cNvSpPr>
          <p:nvPr/>
        </p:nvSpPr>
        <p:spPr bwMode="auto">
          <a:xfrm>
            <a:off x="8172400" y="2006476"/>
            <a:ext cx="98066" cy="1295400"/>
          </a:xfrm>
          <a:prstGeom prst="rightBracket">
            <a:avLst>
              <a:gd name="adj" fmla="val 141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6059508" y="1701676"/>
            <a:ext cx="11767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 dirty="0" err="1">
                <a:solidFill>
                  <a:schemeClr val="tx2"/>
                </a:solidFill>
              </a:rPr>
              <a:t>comp</a:t>
            </a:r>
            <a:r>
              <a:rPr lang="fr-FR" altLang="fr-FR" sz="1400" dirty="0">
                <a:solidFill>
                  <a:schemeClr val="tx2"/>
                </a:solidFill>
              </a:rPr>
              <a:t> #0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851596" y="1701676"/>
            <a:ext cx="11767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 dirty="0" err="1">
                <a:solidFill>
                  <a:schemeClr val="bg2"/>
                </a:solidFill>
              </a:rPr>
              <a:t>comp</a:t>
            </a:r>
            <a:r>
              <a:rPr lang="fr-FR" altLang="fr-FR" sz="1400" dirty="0">
                <a:solidFill>
                  <a:schemeClr val="bg2"/>
                </a:solidFill>
              </a:rPr>
              <a:t> #1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7668344" y="1701676"/>
            <a:ext cx="11767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altLang="fr-FR" sz="1400" dirty="0" err="1">
                <a:solidFill>
                  <a:schemeClr val="hlink"/>
                </a:solidFill>
              </a:rPr>
              <a:t>comp</a:t>
            </a:r>
            <a:r>
              <a:rPr lang="fr-FR" altLang="fr-FR" sz="1400" dirty="0">
                <a:solidFill>
                  <a:schemeClr val="hlink"/>
                </a:solidFill>
              </a:rPr>
              <a:t> #2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724128" y="3356992"/>
            <a:ext cx="2857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Example of </a:t>
            </a:r>
            <a:r>
              <a:rPr lang="en-US" sz="1100" dirty="0" err="1" smtClean="0"/>
              <a:t>DataArray</a:t>
            </a:r>
            <a:r>
              <a:rPr lang="en-US" sz="1100" dirty="0" smtClean="0"/>
              <a:t> with 4 tuples and 3 components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39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DataArrays</a:t>
            </a:r>
            <a:r>
              <a:rPr lang="fr-FR" dirty="0" smtClean="0"/>
              <a:t> (2/2)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5616624"/>
          </a:xfrm>
        </p:spPr>
        <p:txBody>
          <a:bodyPr>
            <a:normAutofit/>
          </a:bodyPr>
          <a:lstStyle/>
          <a:p>
            <a:r>
              <a:rPr lang="en-US" dirty="0" smtClean="0"/>
              <a:t>Basic operations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standard operators directly accessible using operators: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mc.DataArrayInt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([1,2,3])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 *= 2     da = (1-da)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Similarity with </a:t>
            </a:r>
            <a:r>
              <a:rPr lang="en-US" dirty="0" err="1" smtClean="0">
                <a:cs typeface="Courier New" panose="02070309020205020404" pitchFamily="49" charset="0"/>
              </a:rPr>
              <a:t>NumPy</a:t>
            </a:r>
            <a:r>
              <a:rPr lang="en-US" dirty="0" smtClean="0">
                <a:cs typeface="Courier New" panose="02070309020205020404" pitchFamily="49" charset="0"/>
              </a:rPr>
              <a:t>: by default, operations are done at the </a:t>
            </a:r>
            <a:r>
              <a:rPr lang="en-US" dirty="0" smtClean="0">
                <a:solidFill>
                  <a:srgbClr val="1428E6"/>
                </a:solidFill>
                <a:cs typeface="Courier New" panose="02070309020205020404" pitchFamily="49" charset="0"/>
              </a:rPr>
              <a:t>tuple level </a:t>
            </a:r>
            <a:r>
              <a:rPr lang="en-US" dirty="0" smtClean="0">
                <a:cs typeface="Courier New" panose="02070309020205020404" pitchFamily="49" charset="0"/>
              </a:rPr>
              <a:t>(no matrix-like operations)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Advanced operations: intersection (for </a:t>
            </a:r>
            <a:r>
              <a:rPr lang="en-US" dirty="0" err="1" smtClean="0">
                <a:cs typeface="Courier New" panose="02070309020205020404" pitchFamily="49" charset="0"/>
              </a:rPr>
              <a:t>DAInt</a:t>
            </a:r>
            <a:r>
              <a:rPr lang="en-US" dirty="0" smtClean="0">
                <a:cs typeface="Courier New" panose="02070309020205020404" pitchFamily="49" charset="0"/>
              </a:rPr>
              <a:t>), min/max extraction, </a:t>
            </a:r>
            <a:r>
              <a:rPr lang="en-US" dirty="0" err="1" smtClean="0">
                <a:cs typeface="Courier New" panose="02070309020205020404" pitchFamily="49" charset="0"/>
              </a:rPr>
              <a:t>etc</a:t>
            </a:r>
            <a:r>
              <a:rPr lang="en-US" dirty="0" smtClean="0">
                <a:cs typeface="Courier New" panose="02070309020205020404" pitchFamily="49" charset="0"/>
              </a:rPr>
              <a:t> …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smtClean="0"/>
              <a:t>Link with </a:t>
            </a:r>
            <a:r>
              <a:rPr lang="en-US" dirty="0" err="1" smtClean="0">
                <a:solidFill>
                  <a:srgbClr val="1428E6"/>
                </a:solidFill>
              </a:rPr>
              <a:t>NumPy</a:t>
            </a:r>
            <a:r>
              <a:rPr lang="en-US" dirty="0" smtClean="0">
                <a:solidFill>
                  <a:srgbClr val="1428E6"/>
                </a:solidFill>
              </a:rPr>
              <a:t> </a:t>
            </a:r>
            <a:r>
              <a:rPr lang="en-US" dirty="0" smtClean="0"/>
              <a:t>(need to have a MED compiled with </a:t>
            </a:r>
            <a:r>
              <a:rPr lang="en-US" dirty="0" err="1" smtClean="0"/>
              <a:t>NumPy</a:t>
            </a:r>
            <a:r>
              <a:rPr lang="en-US" dirty="0" smtClean="0"/>
              <a:t> support!)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DataArrayInt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DataArrayDouble</a:t>
            </a:r>
            <a:r>
              <a:rPr lang="en-US" dirty="0" smtClean="0"/>
              <a:t> can be converted to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3"/>
            <a:r>
              <a:rPr lang="en-US" dirty="0" smtClean="0"/>
              <a:t>Efficient in both ways (no copy, just ownership transfer)</a:t>
            </a:r>
          </a:p>
          <a:p>
            <a:pPr lvl="2"/>
            <a:r>
              <a:rPr lang="en-US" dirty="0" smtClean="0"/>
              <a:t>Advantages</a:t>
            </a:r>
            <a:endParaRPr lang="en-US" dirty="0"/>
          </a:p>
          <a:p>
            <a:pPr lvl="3"/>
            <a:r>
              <a:rPr lang="en-US" dirty="0" err="1"/>
              <a:t>mmap</a:t>
            </a:r>
            <a:r>
              <a:rPr lang="en-US" dirty="0"/>
              <a:t>, serial/</a:t>
            </a:r>
            <a:r>
              <a:rPr lang="en-US" dirty="0" err="1"/>
              <a:t>deserial</a:t>
            </a:r>
            <a:r>
              <a:rPr lang="en-US" dirty="0"/>
              <a:t> </a:t>
            </a:r>
            <a:r>
              <a:rPr lang="en-US" dirty="0" smtClean="0"/>
              <a:t>with multiprocessing</a:t>
            </a:r>
          </a:p>
          <a:p>
            <a:pPr lvl="3"/>
            <a:r>
              <a:rPr lang="en-US" dirty="0" smtClean="0"/>
              <a:t>Usage with arrays of </a:t>
            </a:r>
            <a:r>
              <a:rPr lang="en-US" dirty="0" err="1" smtClean="0"/>
              <a:t>bool</a:t>
            </a:r>
            <a:r>
              <a:rPr lang="en-US" dirty="0" smtClean="0"/>
              <a:t> 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/>
              <a:t>() clauses ) </a:t>
            </a:r>
          </a:p>
          <a:p>
            <a:pPr lvl="3"/>
            <a:r>
              <a:rPr lang="en-US" dirty="0" smtClean="0"/>
              <a:t>Syntactic sugar for dimension management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newaxis</a:t>
            </a:r>
            <a:r>
              <a:rPr lang="en-US" dirty="0" smtClean="0"/>
              <a:t>, …)</a:t>
            </a:r>
            <a:endParaRPr lang="en-US" dirty="0"/>
          </a:p>
          <a:p>
            <a:pPr lvl="3"/>
            <a:r>
              <a:rPr lang="en-US" dirty="0" smtClean="0"/>
              <a:t>Link with </a:t>
            </a:r>
            <a:r>
              <a:rPr lang="en-US" dirty="0" err="1" smtClean="0"/>
              <a:t>SciPy</a:t>
            </a:r>
            <a:r>
              <a:rPr lang="en-US" dirty="0" smtClean="0"/>
              <a:t> for linear algebra</a:t>
            </a:r>
            <a:endParaRPr lang="en-US" dirty="0"/>
          </a:p>
          <a:p>
            <a:pPr lvl="3"/>
            <a:r>
              <a:rPr lang="en-US" dirty="0" smtClean="0"/>
              <a:t>Link with </a:t>
            </a:r>
            <a:r>
              <a:rPr lang="en-US" dirty="0" err="1"/>
              <a:t>pyCUDA</a:t>
            </a:r>
            <a:endParaRPr lang="en-US" dirty="0"/>
          </a:p>
          <a:p>
            <a:pPr lvl="2"/>
            <a:r>
              <a:rPr lang="en-US" dirty="0" smtClean="0"/>
              <a:t>Restrictions</a:t>
            </a:r>
            <a:endParaRPr lang="en-US" dirty="0"/>
          </a:p>
          <a:p>
            <a:pPr lvl="3"/>
            <a:r>
              <a:rPr lang="en-US" dirty="0" smtClean="0"/>
              <a:t>Some services missing: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getMinMaxPerComponent</a:t>
            </a:r>
            <a:r>
              <a:rPr lang="en-US" dirty="0" smtClean="0"/>
              <a:t>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findCommonTuples</a:t>
            </a:r>
            <a:r>
              <a:rPr lang="en-US" dirty="0" smtClean="0"/>
              <a:t>(), … or to be invoked with another approach</a:t>
            </a:r>
            <a:endParaRPr lang="en-US" dirty="0"/>
          </a:p>
          <a:p>
            <a:pPr lvl="3"/>
            <a:r>
              <a:rPr lang="en-US" dirty="0" smtClean="0"/>
              <a:t>No names associated to arrays/components</a:t>
            </a:r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5402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Renumbering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72464" cy="51845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Easy index manipulation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Powerful indexing </a:t>
            </a:r>
            <a:r>
              <a:rPr lang="en-US" dirty="0" smtClean="0"/>
              <a:t>methods – some examples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da[[1,3,4]] </a:t>
            </a:r>
            <a:r>
              <a:rPr lang="en-US" dirty="0" smtClean="0"/>
              <a:t>: gets the 2</a:t>
            </a:r>
            <a:r>
              <a:rPr lang="en-US" baseline="30000" dirty="0" smtClean="0"/>
              <a:t>nd</a:t>
            </a:r>
            <a:r>
              <a:rPr lang="en-US" dirty="0" smtClean="0"/>
              <a:t>, 4</a:t>
            </a:r>
            <a:r>
              <a:rPr lang="en-US" baseline="30000" dirty="0" smtClean="0"/>
              <a:t>th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elements</a:t>
            </a:r>
            <a:endParaRPr lang="en-US" dirty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0]</a:t>
            </a:r>
            <a:r>
              <a:rPr lang="en-US" dirty="0"/>
              <a:t>  : extract the first component of all </a:t>
            </a:r>
            <a:r>
              <a:rPr lang="en-US" dirty="0" smtClean="0"/>
              <a:t>tuples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Another classical indexing technique: </a:t>
            </a:r>
            <a:r>
              <a:rPr lang="en-US" dirty="0" smtClean="0">
                <a:solidFill>
                  <a:srgbClr val="1428E6"/>
                </a:solidFill>
              </a:rPr>
              <a:t>array renumbering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Say you have an array of </a:t>
            </a:r>
            <a:r>
              <a:rPr lang="en-US" dirty="0" err="1" smtClean="0"/>
              <a:t>int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mc.DataArrayInt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([2,3,4,5,6])</a:t>
            </a:r>
            <a:endParaRPr lang="en-US" dirty="0"/>
          </a:p>
          <a:p>
            <a:pPr lvl="2"/>
            <a:r>
              <a:rPr lang="en-US" dirty="0" smtClean="0"/>
              <a:t>You might want to re-organize it according to the following </a:t>
            </a:r>
            <a:r>
              <a:rPr lang="en-US" dirty="0" smtClean="0">
                <a:solidFill>
                  <a:srgbClr val="1428E6"/>
                </a:solidFill>
              </a:rPr>
              <a:t>surjection</a:t>
            </a:r>
            <a:r>
              <a:rPr lang="en-US" dirty="0" smtClean="0"/>
              <a:t> (a </a:t>
            </a:r>
            <a:r>
              <a:rPr lang="en-US" i="1" dirty="0" smtClean="0"/>
              <a:t>mapping</a:t>
            </a:r>
            <a:r>
              <a:rPr lang="en-US" dirty="0" smtClean="0"/>
              <a:t> works too, obviously)</a:t>
            </a: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mc.DataArrayInt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([0,2,4,1,4])</a:t>
            </a:r>
            <a:endParaRPr lang="en-US" dirty="0" smtClean="0"/>
          </a:p>
          <a:p>
            <a:pPr lvl="2"/>
            <a:r>
              <a:rPr lang="en-US" dirty="0" smtClean="0"/>
              <a:t>Expecting this result</a:t>
            </a:r>
          </a:p>
          <a:p>
            <a:pPr lvl="3"/>
            <a:r>
              <a:rPr lang="en-US" dirty="0" smtClean="0"/>
              <a:t>[2,4,6,3,6]</a:t>
            </a:r>
            <a:endParaRPr lang="en-US" dirty="0"/>
          </a:p>
          <a:p>
            <a:pPr lvl="2"/>
            <a:r>
              <a:rPr lang="en-US" dirty="0" smtClean="0"/>
              <a:t>Easily done – in Python for example 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da[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en-US" dirty="0" smtClean="0"/>
              <a:t>And you’re done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endParaRPr lang="en-US" dirty="0" smtClean="0"/>
          </a:p>
          <a:p>
            <a:pPr lvl="1"/>
            <a:r>
              <a:rPr lang="en-US" u="sng" dirty="0" smtClean="0"/>
              <a:t>The point</a:t>
            </a:r>
            <a:r>
              <a:rPr lang="en-US" dirty="0" smtClean="0"/>
              <a:t>: a lot of </a:t>
            </a:r>
            <a:r>
              <a:rPr lang="en-US" dirty="0" err="1" smtClean="0"/>
              <a:t>MEDCoupling</a:t>
            </a:r>
            <a:r>
              <a:rPr lang="en-US" dirty="0" smtClean="0"/>
              <a:t> functions work with (or return) arrays in the format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surj</a:t>
            </a:r>
            <a:r>
              <a:rPr lang="en-US" dirty="0" smtClean="0"/>
              <a:t> above.</a:t>
            </a:r>
          </a:p>
          <a:p>
            <a:pPr lvl="1"/>
            <a:r>
              <a:rPr lang="en-US" dirty="0" smtClean="0"/>
              <a:t>See exercises for more on this and section </a:t>
            </a:r>
            <a:r>
              <a:rPr lang="en-US" i="1" dirty="0" smtClean="0"/>
              <a:t>Array Renumbering</a:t>
            </a:r>
            <a:r>
              <a:rPr lang="en-US" dirty="0" smtClean="0"/>
              <a:t> in the doc.</a:t>
            </a:r>
          </a:p>
          <a:p>
            <a:pPr marL="361950" lvl="2" indent="0">
              <a:buNone/>
            </a:pPr>
            <a:endParaRPr lang="en-US" dirty="0" smtClean="0"/>
          </a:p>
          <a:p>
            <a:pPr marL="361950" lvl="2" indent="0">
              <a:buNone/>
            </a:pPr>
            <a:endParaRPr lang="en-US" dirty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19318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MESHES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72464" cy="5904656"/>
          </a:xfrm>
        </p:spPr>
        <p:txBody>
          <a:bodyPr>
            <a:normAutofit/>
          </a:bodyPr>
          <a:lstStyle/>
          <a:p>
            <a:r>
              <a:rPr lang="en-US" dirty="0" smtClean="0"/>
              <a:t>Some geometry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the MED world, a mesh is 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1428E6"/>
                </a:solidFill>
              </a:rPr>
              <a:t>spatial discretization</a:t>
            </a:r>
            <a:r>
              <a:rPr lang="en-US" dirty="0" smtClean="0"/>
              <a:t> of a continuous geometrical</a:t>
            </a:r>
            <a:br>
              <a:rPr lang="en-US" dirty="0" smtClean="0"/>
            </a:br>
            <a:r>
              <a:rPr lang="en-US" dirty="0" smtClean="0"/>
              <a:t> domain</a:t>
            </a:r>
          </a:p>
          <a:p>
            <a:pPr lvl="2"/>
            <a:r>
              <a:rPr lang="en-US" dirty="0" smtClean="0"/>
              <a:t>Associated to only one array of underlying point coordinates (a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DataArrayDouble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cs typeface="Courier New" panose="02070309020205020404" pitchFamily="49" charset="0"/>
              </a:rPr>
              <a:t>called the </a:t>
            </a:r>
            <a:r>
              <a:rPr lang="en-US" sz="1400" dirty="0" smtClean="0">
                <a:solidFill>
                  <a:srgbClr val="1428E6"/>
                </a:solidFill>
                <a:cs typeface="Courier New" panose="02070309020205020404" pitchFamily="49" charset="0"/>
              </a:rPr>
              <a:t>nodes</a:t>
            </a:r>
            <a:r>
              <a:rPr lang="en-US" sz="1400" dirty="0" smtClean="0">
                <a:cs typeface="Courier New" panose="02070309020205020404" pitchFamily="49" charset="0"/>
              </a:rPr>
              <a:t> of the mesh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With only </a:t>
            </a:r>
            <a:r>
              <a:rPr lang="en-US" u="sng" dirty="0" smtClean="0">
                <a:solidFill>
                  <a:schemeClr val="tx2"/>
                </a:solidFill>
              </a:rPr>
              <a:t>one single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428E6"/>
                </a:solidFill>
              </a:rPr>
              <a:t>mesh dimension</a:t>
            </a:r>
          </a:p>
          <a:p>
            <a:pPr lvl="3"/>
            <a:r>
              <a:rPr lang="en-US" dirty="0" smtClean="0"/>
              <a:t>You can NOT mix a mesh representing 3D volumes (say cubes) with 2D areas (triangles)</a:t>
            </a:r>
          </a:p>
          <a:p>
            <a:pPr lvl="2"/>
            <a:r>
              <a:rPr lang="en-US" dirty="0" smtClean="0"/>
              <a:t>A mesh also has a name (important for I/O) and a time-step ID</a:t>
            </a:r>
            <a:endParaRPr lang="en-US" dirty="0"/>
          </a:p>
          <a:p>
            <a:pPr lvl="1"/>
            <a:r>
              <a:rPr lang="en-US" dirty="0" smtClean="0"/>
              <a:t>Do not confuse</a:t>
            </a:r>
          </a:p>
          <a:p>
            <a:pPr lvl="2"/>
            <a:r>
              <a:rPr lang="en-US" i="1" dirty="0" smtClean="0">
                <a:solidFill>
                  <a:srgbClr val="1428E6"/>
                </a:solidFill>
              </a:rPr>
              <a:t>Mesh</a:t>
            </a:r>
            <a:r>
              <a:rPr lang="en-US" dirty="0" smtClean="0">
                <a:solidFill>
                  <a:srgbClr val="1428E6"/>
                </a:solidFill>
              </a:rPr>
              <a:t> dimension</a:t>
            </a:r>
            <a:r>
              <a:rPr lang="en-US" dirty="0"/>
              <a:t>: </a:t>
            </a:r>
            <a:r>
              <a:rPr lang="en-US" dirty="0" smtClean="0"/>
              <a:t>dimension of the </a:t>
            </a:r>
            <a:r>
              <a:rPr lang="en-US" i="1" dirty="0" smtClean="0"/>
              <a:t>cells</a:t>
            </a:r>
            <a:endParaRPr lang="en-US" i="1" dirty="0" smtClean="0">
              <a:solidFill>
                <a:srgbClr val="1428E6"/>
              </a:solidFill>
            </a:endParaRPr>
          </a:p>
          <a:p>
            <a:pPr lvl="2"/>
            <a:r>
              <a:rPr lang="en-US" i="1" dirty="0" smtClean="0">
                <a:solidFill>
                  <a:srgbClr val="1428E6"/>
                </a:solidFill>
              </a:rPr>
              <a:t>Spatial</a:t>
            </a:r>
            <a:r>
              <a:rPr lang="en-US" dirty="0" smtClean="0">
                <a:solidFill>
                  <a:srgbClr val="1428E6"/>
                </a:solidFill>
              </a:rPr>
              <a:t> dimension</a:t>
            </a:r>
            <a:r>
              <a:rPr lang="en-US" dirty="0" smtClean="0"/>
              <a:t>: number of components in the array of coordinates</a:t>
            </a:r>
          </a:p>
          <a:p>
            <a:pPr lvl="2"/>
            <a:r>
              <a:rPr lang="en-US" sz="1400" u="sng" dirty="0" smtClean="0"/>
              <a:t>Example</a:t>
            </a:r>
            <a:r>
              <a:rPr lang="en-US" sz="1400" dirty="0" smtClean="0"/>
              <a:t>: an helix-shaped curve (= a wire shaped like a corkscrew) has </a:t>
            </a:r>
          </a:p>
          <a:p>
            <a:pPr lvl="3"/>
            <a:r>
              <a:rPr lang="en-US" sz="1200" dirty="0" smtClean="0"/>
              <a:t>Mesh dim = 1 (this is a simple wire made of segment cells)</a:t>
            </a:r>
          </a:p>
          <a:p>
            <a:pPr lvl="3"/>
            <a:r>
              <a:rPr lang="en-US" sz="1200" dirty="0" smtClean="0"/>
              <a:t>Spatial dimension = 3</a:t>
            </a:r>
          </a:p>
          <a:p>
            <a:pPr lvl="2"/>
            <a:r>
              <a:rPr lang="en-US" sz="1400" dirty="0" smtClean="0"/>
              <a:t>A curved surface has mesh dimension = 2, space dimension = 3</a:t>
            </a:r>
          </a:p>
          <a:p>
            <a:pPr lvl="1"/>
            <a:r>
              <a:rPr lang="en-US" dirty="0" smtClean="0"/>
              <a:t>A mesh is made of </a:t>
            </a:r>
            <a:r>
              <a:rPr lang="en-US" dirty="0" smtClean="0">
                <a:solidFill>
                  <a:srgbClr val="1428E6"/>
                </a:solidFill>
              </a:rPr>
              <a:t>cells</a:t>
            </a:r>
            <a:r>
              <a:rPr lang="en-US" dirty="0" smtClean="0"/>
              <a:t>: </a:t>
            </a:r>
            <a:r>
              <a:rPr lang="en-US" i="1" dirty="0" smtClean="0"/>
              <a:t>segments</a:t>
            </a:r>
            <a:r>
              <a:rPr lang="en-US" dirty="0" smtClean="0"/>
              <a:t>  in 1D, </a:t>
            </a:r>
            <a:r>
              <a:rPr lang="en-US" i="1" dirty="0" smtClean="0"/>
              <a:t>surfaces </a:t>
            </a:r>
            <a:r>
              <a:rPr lang="en-US" dirty="0" smtClean="0"/>
              <a:t> in 2D, </a:t>
            </a:r>
            <a:r>
              <a:rPr lang="en-US" i="1" dirty="0" smtClean="0"/>
              <a:t>volumes</a:t>
            </a:r>
            <a:r>
              <a:rPr lang="en-US" dirty="0" smtClean="0"/>
              <a:t>  in 3D.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types of mesh in </a:t>
            </a:r>
            <a:r>
              <a:rPr lang="en-US" dirty="0" err="1" smtClean="0"/>
              <a:t>MEDCoupling</a:t>
            </a:r>
            <a:r>
              <a:rPr lang="en-US" dirty="0" smtClean="0"/>
              <a:t>: structured, unstructured and extruded</a:t>
            </a:r>
          </a:p>
          <a:p>
            <a:pPr lvl="3"/>
            <a:endParaRPr lang="en-US" dirty="0"/>
          </a:p>
          <a:p>
            <a:pPr marL="361950" lvl="2" indent="0">
              <a:buNone/>
            </a:pPr>
            <a:endParaRPr lang="en-US" dirty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pic>
        <p:nvPicPr>
          <p:cNvPr id="3074" name="Picture 2" descr="E:\export\home\adrien\Documents\TooBig\COUPLING_Training\Presentation\MEDCoupling\Adrien_2015\images\mesh_model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17" y="980728"/>
            <a:ext cx="2362763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 on (</a:t>
            </a:r>
            <a:r>
              <a:rPr lang="fr-FR" dirty="0" err="1" smtClean="0"/>
              <a:t>unstructured</a:t>
            </a:r>
            <a:r>
              <a:rPr lang="fr-FR" dirty="0" smtClean="0"/>
              <a:t>) </a:t>
            </a:r>
            <a:r>
              <a:rPr lang="fr-FR" dirty="0" err="1" smtClean="0"/>
              <a:t>CElls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96752"/>
            <a:ext cx="8172464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Cell representation (unstructured)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1428E6"/>
                </a:solidFill>
              </a:rPr>
              <a:t>cell</a:t>
            </a:r>
            <a:r>
              <a:rPr lang="en-US" dirty="0" smtClean="0"/>
              <a:t> is described by the list of point </a:t>
            </a:r>
            <a:r>
              <a:rPr lang="en-US" dirty="0" smtClean="0">
                <a:solidFill>
                  <a:srgbClr val="1428E6"/>
                </a:solidFill>
              </a:rPr>
              <a:t>identifiers</a:t>
            </a:r>
            <a:r>
              <a:rPr lang="en-US" dirty="0" smtClean="0"/>
              <a:t> (not point </a:t>
            </a:r>
            <a:br>
              <a:rPr lang="en-US" dirty="0" smtClean="0"/>
            </a:br>
            <a:r>
              <a:rPr lang="en-US" dirty="0" smtClean="0"/>
              <a:t>coordinates) delimiting it</a:t>
            </a:r>
          </a:p>
          <a:p>
            <a:pPr lvl="2"/>
            <a:r>
              <a:rPr lang="en-US" dirty="0" smtClean="0"/>
              <a:t>[0,1,2,3,4,5,6,7]</a:t>
            </a:r>
          </a:p>
          <a:p>
            <a:pPr lvl="2"/>
            <a:r>
              <a:rPr lang="en-US" dirty="0" smtClean="0"/>
              <a:t>“</a:t>
            </a:r>
            <a:r>
              <a:rPr lang="en-US" i="1" dirty="0" smtClean="0"/>
              <a:t>cell</a:t>
            </a:r>
            <a:r>
              <a:rPr lang="en-US" dirty="0" smtClean="0"/>
              <a:t>” is somewhat of a misnomer – can be a </a:t>
            </a:r>
            <a:r>
              <a:rPr lang="en-US" i="1" dirty="0" smtClean="0"/>
              <a:t>segment </a:t>
            </a:r>
            <a:r>
              <a:rPr lang="en-US" dirty="0" smtClean="0"/>
              <a:t>in 1D</a:t>
            </a:r>
          </a:p>
          <a:p>
            <a:pPr lvl="1"/>
            <a:r>
              <a:rPr lang="en-US" dirty="0" smtClean="0"/>
              <a:t>Need conventions!</a:t>
            </a:r>
          </a:p>
          <a:p>
            <a:pPr lvl="2"/>
            <a:r>
              <a:rPr lang="en-US" dirty="0" smtClean="0"/>
              <a:t>E.g., more than one way to index a cube’s vertices: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No explicit notion of “</a:t>
            </a:r>
            <a:r>
              <a:rPr lang="en-US" i="1" dirty="0" smtClean="0">
                <a:solidFill>
                  <a:schemeClr val="tx2"/>
                </a:solidFill>
              </a:rPr>
              <a:t>edges</a:t>
            </a:r>
            <a:r>
              <a:rPr lang="en-US" dirty="0" smtClean="0">
                <a:solidFill>
                  <a:schemeClr val="tx2"/>
                </a:solidFill>
              </a:rPr>
              <a:t>” for a 2D cell, no notion of “</a:t>
            </a:r>
            <a:r>
              <a:rPr lang="en-US" i="1" dirty="0" smtClean="0">
                <a:solidFill>
                  <a:schemeClr val="tx2"/>
                </a:solidFill>
              </a:rPr>
              <a:t>faces</a:t>
            </a:r>
            <a:r>
              <a:rPr lang="en-US" dirty="0" smtClean="0">
                <a:solidFill>
                  <a:schemeClr val="tx2"/>
                </a:solidFill>
              </a:rPr>
              <a:t>” for a 3D volume</a:t>
            </a:r>
          </a:p>
          <a:p>
            <a:pPr lvl="2"/>
            <a:r>
              <a:rPr lang="en-US" dirty="0" smtClean="0"/>
              <a:t>Only points</a:t>
            </a:r>
          </a:p>
          <a:p>
            <a:pPr lvl="2"/>
            <a:r>
              <a:rPr lang="en-US" dirty="0" smtClean="0"/>
              <a:t>But you can re-compute this if needed: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buildDescendingConnectivity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You will see those code names</a:t>
            </a:r>
          </a:p>
          <a:p>
            <a:pPr lvl="2"/>
            <a:r>
              <a:rPr lang="en-US" dirty="0" smtClean="0"/>
              <a:t>HEXA8, HEXA20: e.g. hexahedron with 8 points = a “cube” really. The one with 20 points represent a “quadratic” element (“cube with curved faces”).</a:t>
            </a:r>
          </a:p>
          <a:p>
            <a:pPr lvl="2"/>
            <a:r>
              <a:rPr lang="en-US" dirty="0" smtClean="0"/>
              <a:t>TETRA4, TETRA10</a:t>
            </a:r>
            <a:endParaRPr lang="en-US" dirty="0"/>
          </a:p>
          <a:p>
            <a:pPr lvl="2"/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u="sng" dirty="0" smtClean="0"/>
              <a:t>MED file</a:t>
            </a:r>
            <a:r>
              <a:rPr lang="en-US" dirty="0" smtClean="0"/>
              <a:t> documentation has them all</a:t>
            </a:r>
          </a:p>
          <a:p>
            <a:pPr lvl="1"/>
            <a:endParaRPr lang="en-US" dirty="0"/>
          </a:p>
          <a:p>
            <a:pPr lvl="1"/>
            <a:r>
              <a:rPr lang="en-US" u="sng" dirty="0" smtClean="0"/>
              <a:t>Note</a:t>
            </a:r>
            <a:r>
              <a:rPr lang="en-US" dirty="0" smtClean="0"/>
              <a:t>: in 2D, the </a:t>
            </a:r>
            <a:r>
              <a:rPr lang="en-US" i="1" dirty="0" smtClean="0"/>
              <a:t>reverse</a:t>
            </a:r>
            <a:r>
              <a:rPr lang="en-US" dirty="0" smtClean="0"/>
              <a:t> trigonometric convention is used</a:t>
            </a:r>
          </a:p>
          <a:p>
            <a:pPr lvl="2"/>
            <a:endParaRPr lang="en-US" dirty="0" smtClean="0"/>
          </a:p>
          <a:p>
            <a:pPr marL="361950" lvl="2" indent="0">
              <a:buNone/>
            </a:pPr>
            <a:endParaRPr lang="en-US" dirty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64" y="1628800"/>
            <a:ext cx="2057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917901"/>
            <a:ext cx="1752600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41" y="5095155"/>
            <a:ext cx="14478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0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Connectivity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268760"/>
            <a:ext cx="8172464" cy="1728192"/>
          </a:xfrm>
        </p:spPr>
        <p:txBody>
          <a:bodyPr>
            <a:normAutofit/>
          </a:bodyPr>
          <a:lstStyle/>
          <a:p>
            <a:r>
              <a:rPr lang="en-US" dirty="0" smtClean="0"/>
              <a:t>Focus on a typical way to store indices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Internal representation of the </a:t>
            </a:r>
            <a:r>
              <a:rPr lang="en-US" dirty="0" smtClean="0">
                <a:solidFill>
                  <a:srgbClr val="1428E6"/>
                </a:solidFill>
              </a:rPr>
              <a:t>cell connectivity</a:t>
            </a:r>
          </a:p>
          <a:p>
            <a:pPr lvl="2"/>
            <a:r>
              <a:rPr lang="en-US" dirty="0" smtClean="0"/>
              <a:t>By no means mandatory to memorize(!)</a:t>
            </a:r>
          </a:p>
          <a:p>
            <a:pPr lvl="2"/>
            <a:r>
              <a:rPr lang="en-US" dirty="0" smtClean="0"/>
              <a:t>Just gives a </a:t>
            </a:r>
            <a:r>
              <a:rPr lang="en-US" i="1" dirty="0" smtClean="0"/>
              <a:t>good example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1428E6"/>
                </a:solidFill>
              </a:rPr>
              <a:t>indirect index</a:t>
            </a:r>
            <a:r>
              <a:rPr lang="en-US" dirty="0" smtClean="0"/>
              <a:t> format</a:t>
            </a:r>
          </a:p>
          <a:p>
            <a:pPr lvl="1"/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361950" lvl="2" indent="0">
              <a:buNone/>
            </a:pPr>
            <a:endParaRPr lang="en-US" dirty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79512" y="2957362"/>
            <a:ext cx="8839200" cy="3363790"/>
            <a:chOff x="179512" y="2957362"/>
            <a:chExt cx="8839200" cy="3363790"/>
          </a:xfrm>
        </p:grpSpPr>
        <p:pic>
          <p:nvPicPr>
            <p:cNvPr id="7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12" y="3882752"/>
              <a:ext cx="82946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79512" y="4797152"/>
              <a:ext cx="8839200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spcAft>
                  <a:spcPts val="400"/>
                </a:spcAft>
                <a:buFont typeface="Arial" charset="0"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 sz="2200">
                  <a:solidFill>
                    <a:schemeClr val="tx2"/>
                  </a:solidFill>
                  <a:latin typeface="Arial" charset="0"/>
                </a:defRPr>
              </a:lvl1pPr>
              <a:lvl2pPr marL="742950" indent="-285750" defTabSz="449263">
                <a:lnSpc>
                  <a:spcPts val="2000"/>
                </a:lnSpc>
                <a:buSzPct val="90000"/>
                <a:buBlip>
                  <a:blip r:embed="rId3"/>
                </a:buBlip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 sz="1600">
                  <a:solidFill>
                    <a:srgbClr val="666666"/>
                  </a:solidFill>
                  <a:latin typeface="Arial" charset="0"/>
                </a:defRPr>
              </a:lvl2pPr>
              <a:lvl3pPr marL="1143000" indent="-228600" defTabSz="449263">
                <a:lnSpc>
                  <a:spcPts val="2000"/>
                </a:lnSpc>
                <a:buSzPct val="36000"/>
                <a:buFont typeface="Arial" charset="0"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 sz="1600">
                  <a:solidFill>
                    <a:srgbClr val="666666"/>
                  </a:solidFill>
                  <a:latin typeface="Arial" charset="0"/>
                </a:defRPr>
              </a:lvl3pPr>
              <a:lvl4pPr marL="1600200" indent="-228600" defTabSz="449263">
                <a:lnSpc>
                  <a:spcPts val="2000"/>
                </a:lnSpc>
                <a:buClr>
                  <a:srgbClr val="666666"/>
                </a:buClr>
                <a:buSzPct val="36000"/>
                <a:buBlip>
                  <a:blip r:embed="rId4"/>
                </a:buBlip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 sz="1600">
                  <a:solidFill>
                    <a:srgbClr val="666666"/>
                  </a:solidFill>
                  <a:latin typeface="Arial" charset="0"/>
                </a:defRPr>
              </a:lvl4pPr>
              <a:lvl5pPr marL="2057400" indent="-228600" defTabSz="449263">
                <a:lnSpc>
                  <a:spcPts val="2000"/>
                </a:lnSpc>
                <a:buClr>
                  <a:srgbClr val="666666"/>
                </a:buClr>
                <a:buFont typeface="Arial" charset="0"/>
                <a:buChar char="-"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 sz="1600">
                  <a:solidFill>
                    <a:srgbClr val="666666"/>
                  </a:solidFill>
                  <a:latin typeface="Arial" charset="0"/>
                </a:defRPr>
              </a:lvl5pPr>
              <a:lvl6pPr marL="2514600" indent="-228600" defTabSz="449263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6666"/>
                </a:buClr>
                <a:buFont typeface="Arial" charset="0"/>
                <a:buChar char="-"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 sz="1600">
                  <a:solidFill>
                    <a:srgbClr val="666666"/>
                  </a:solidFill>
                  <a:latin typeface="Arial" charset="0"/>
                </a:defRPr>
              </a:lvl6pPr>
              <a:lvl7pPr marL="2971800" indent="-228600" defTabSz="449263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6666"/>
                </a:buClr>
                <a:buFont typeface="Arial" charset="0"/>
                <a:buChar char="-"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 sz="1600">
                  <a:solidFill>
                    <a:srgbClr val="666666"/>
                  </a:solidFill>
                  <a:latin typeface="Arial" charset="0"/>
                </a:defRPr>
              </a:lvl7pPr>
              <a:lvl8pPr marL="3429000" indent="-228600" defTabSz="449263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6666"/>
                </a:buClr>
                <a:buFont typeface="Arial" charset="0"/>
                <a:buChar char="-"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 sz="1600">
                  <a:solidFill>
                    <a:srgbClr val="666666"/>
                  </a:solidFill>
                  <a:latin typeface="Arial" charset="0"/>
                </a:defRPr>
              </a:lvl8pPr>
              <a:lvl9pPr marL="3886200" indent="-228600" defTabSz="449263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66666"/>
                </a:buClr>
                <a:buFont typeface="Arial" charset="0"/>
                <a:buChar char="-"/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 sz="1600">
                  <a:solidFill>
                    <a:srgbClr val="666666"/>
                  </a:solidFill>
                  <a:latin typeface="Arial" charset="0"/>
                </a:defRPr>
              </a:lvl9pPr>
            </a:lstStyle>
            <a:p>
              <a:pPr>
                <a:buClr>
                  <a:schemeClr val="tx1"/>
                </a:buClr>
              </a:pPr>
              <a:r>
                <a:rPr lang="fr-FR" altLang="fr-FR" sz="2000" dirty="0">
                  <a:solidFill>
                    <a:schemeClr val="tx1"/>
                  </a:solidFill>
                </a:rPr>
                <a:t>								           </a:t>
              </a:r>
            </a:p>
            <a:p>
              <a:pPr>
                <a:buClr>
                  <a:schemeClr val="tx1"/>
                </a:buClr>
              </a:pPr>
              <a:endParaRPr lang="fr-FR" altLang="fr-FR" sz="1600" dirty="0" smtClean="0">
                <a:solidFill>
                  <a:schemeClr val="tx1"/>
                </a:solidFill>
              </a:endParaRPr>
            </a:p>
            <a:p>
              <a:pPr>
                <a:buClr>
                  <a:schemeClr val="tx1"/>
                </a:buClr>
              </a:pPr>
              <a:endParaRPr lang="fr-FR" altLang="fr-FR" sz="1600" dirty="0">
                <a:solidFill>
                  <a:schemeClr val="tx1"/>
                </a:solidFill>
              </a:endParaRPr>
            </a:p>
            <a:p>
              <a:pPr>
                <a:buClr>
                  <a:schemeClr val="tx1"/>
                </a:buClr>
              </a:pPr>
              <a:r>
                <a:rPr lang="fr-FR" altLang="fr-FR" sz="2000" dirty="0">
                  <a:solidFill>
                    <a:schemeClr val="tx1"/>
                  </a:solidFill>
                </a:rPr>
                <a:t>  [ </a:t>
              </a:r>
              <a:r>
                <a:rPr lang="fr-FR" altLang="fr-FR" sz="2000" dirty="0">
                  <a:solidFill>
                    <a:srgbClr val="CC66FF"/>
                  </a:solidFill>
                </a:rPr>
                <a:t>0, 4, 9, …</a:t>
              </a:r>
              <a:r>
                <a:rPr lang="fr-FR" altLang="fr-FR" sz="2000" dirty="0">
                  <a:solidFill>
                    <a:schemeClr val="tx1"/>
                  </a:solidFill>
                </a:rPr>
                <a:t> </a:t>
              </a:r>
              <a:r>
                <a:rPr lang="fr-FR" altLang="fr-FR" sz="2000" dirty="0" smtClean="0">
                  <a:solidFill>
                    <a:schemeClr val="tx1"/>
                  </a:solidFill>
                </a:rPr>
                <a:t>]</a:t>
              </a:r>
            </a:p>
            <a:p>
              <a:pPr>
                <a:buClr>
                  <a:schemeClr val="tx1"/>
                </a:buClr>
              </a:pPr>
              <a:r>
                <a:rPr lang="fr-FR" altLang="fr-FR" sz="2000" dirty="0">
                  <a:solidFill>
                    <a:schemeClr val="tx1"/>
                  </a:solidFill>
                </a:rPr>
                <a:t> </a:t>
              </a:r>
              <a:r>
                <a:rPr lang="fr-FR" altLang="fr-FR" sz="2000" dirty="0" smtClean="0">
                  <a:solidFill>
                    <a:schemeClr val="tx1"/>
                  </a:solidFill>
                </a:rPr>
                <a:t>    </a:t>
              </a:r>
              <a:endParaRPr lang="fr-FR" altLang="fr-FR" sz="1800" baseline="30000" dirty="0">
                <a:solidFill>
                  <a:schemeClr val="tx1"/>
                </a:solidFill>
              </a:endParaRPr>
            </a:p>
            <a:p>
              <a:pPr>
                <a:buClr>
                  <a:schemeClr val="tx1"/>
                </a:buClr>
              </a:pPr>
              <a:endParaRPr lang="fr-FR" alt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682750" y="4363765"/>
              <a:ext cx="0" cy="1368425"/>
            </a:xfrm>
            <a:prstGeom prst="line">
              <a:avLst/>
            </a:prstGeom>
            <a:noFill/>
            <a:ln w="19050">
              <a:solidFill>
                <a:srgbClr val="CC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 flipV="1">
              <a:off x="1043112" y="4363765"/>
              <a:ext cx="1223963" cy="1368425"/>
            </a:xfrm>
            <a:prstGeom prst="line">
              <a:avLst/>
            </a:prstGeom>
            <a:noFill/>
            <a:ln w="19050">
              <a:solidFill>
                <a:srgbClr val="CC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V="1">
              <a:off x="1403475" y="4363765"/>
              <a:ext cx="2879725" cy="1368425"/>
            </a:xfrm>
            <a:prstGeom prst="line">
              <a:avLst/>
            </a:prstGeom>
            <a:noFill/>
            <a:ln w="19050">
              <a:solidFill>
                <a:srgbClr val="CC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AutoShape 11"/>
            <p:cNvSpPr>
              <a:spLocks/>
            </p:cNvSpPr>
            <p:nvPr/>
          </p:nvSpPr>
          <p:spPr bwMode="auto">
            <a:xfrm rot="16200000">
              <a:off x="1105024" y="2715940"/>
              <a:ext cx="360363" cy="1728788"/>
            </a:xfrm>
            <a:prstGeom prst="rightBrace">
              <a:avLst>
                <a:gd name="adj1" fmla="val 399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defTabSz="449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fr-FR" altLang="fr-FR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9" name="AutoShape 12"/>
            <p:cNvSpPr>
              <a:spLocks/>
            </p:cNvSpPr>
            <p:nvPr/>
          </p:nvSpPr>
          <p:spPr bwMode="auto">
            <a:xfrm rot="16200000">
              <a:off x="3085430" y="2535759"/>
              <a:ext cx="360363" cy="2089150"/>
            </a:xfrm>
            <a:prstGeom prst="rightBrace">
              <a:avLst>
                <a:gd name="adj1" fmla="val 483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defTabSz="449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fr-FR" altLang="fr-FR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" name="AutoShape 13"/>
            <p:cNvSpPr>
              <a:spLocks/>
            </p:cNvSpPr>
            <p:nvPr/>
          </p:nvSpPr>
          <p:spPr bwMode="auto">
            <a:xfrm rot="16200000">
              <a:off x="7153399" y="2715940"/>
              <a:ext cx="360363" cy="1728788"/>
            </a:xfrm>
            <a:prstGeom prst="rightBrace">
              <a:avLst>
                <a:gd name="adj1" fmla="val 399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defTabSz="449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fr-FR" altLang="fr-FR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636712" y="2968352"/>
              <a:ext cx="1295400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449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altLang="fr-FR" sz="2400" dirty="0" smtClean="0"/>
                <a:t>pack #0</a:t>
              </a:r>
              <a:endParaRPr lang="fr-FR" altLang="fr-FR" sz="2400" dirty="0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2617911" y="2957362"/>
              <a:ext cx="1295400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449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altLang="fr-FR" sz="2400" dirty="0" smtClean="0"/>
                <a:t>pack #1</a:t>
              </a:r>
              <a:endParaRPr lang="fr-FR" altLang="fr-FR" sz="2400" dirty="0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6685880" y="3020414"/>
              <a:ext cx="1630536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44926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altLang="fr-FR" sz="2400" dirty="0" smtClean="0"/>
                <a:t>pack #n-1</a:t>
              </a:r>
              <a:endParaRPr lang="fr-FR" altLang="fr-FR" sz="2400" dirty="0"/>
            </a:p>
          </p:txBody>
        </p:sp>
      </p:grpSp>
      <p:sp>
        <p:nvSpPr>
          <p:cNvPr id="26" name="Espace réservé du contenu 11"/>
          <p:cNvSpPr txBox="1">
            <a:spLocks/>
          </p:cNvSpPr>
          <p:nvPr/>
        </p:nvSpPr>
        <p:spPr bwMode="gray">
          <a:xfrm>
            <a:off x="4147852" y="4653136"/>
            <a:ext cx="5076056" cy="19442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628650" indent="-2667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Tx/>
              <a:buSzPct val="60000"/>
              <a:buFont typeface="Wingdings" pitchFamily="2" charset="2"/>
              <a:buChar char="q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990600" indent="-21907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60000"/>
              <a:buFont typeface="Wingdings" pitchFamily="2" charset="2"/>
              <a:buChar char="Ø"/>
              <a:defRPr sz="1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25730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•"/>
              <a:defRPr sz="1400" i="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Two arrays:</a:t>
            </a:r>
          </a:p>
          <a:p>
            <a:pPr lvl="2"/>
            <a:r>
              <a:rPr lang="en-US" dirty="0" smtClean="0"/>
              <a:t>[</a:t>
            </a:r>
            <a:r>
              <a:rPr lang="en-US" u="sng" dirty="0" smtClean="0"/>
              <a:t>3</a:t>
            </a:r>
            <a:r>
              <a:rPr lang="en-US" dirty="0" smtClean="0"/>
              <a:t>, 1, 4, 6, </a:t>
            </a:r>
            <a:r>
              <a:rPr lang="en-US" u="sng" dirty="0" smtClean="0"/>
              <a:t>4</a:t>
            </a:r>
            <a:r>
              <a:rPr lang="en-US" dirty="0" smtClean="0"/>
              <a:t>, 3, 2, 6, 5, … ] : cell </a:t>
            </a:r>
            <a:r>
              <a:rPr lang="en-US" dirty="0" smtClean="0">
                <a:solidFill>
                  <a:schemeClr val="accent4"/>
                </a:solidFill>
              </a:rPr>
              <a:t>types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node </a:t>
            </a:r>
            <a:r>
              <a:rPr lang="en-US" dirty="0" smtClean="0">
                <a:solidFill>
                  <a:srgbClr val="00B050"/>
                </a:solidFill>
              </a:rPr>
              <a:t>identifiers</a:t>
            </a:r>
          </a:p>
          <a:p>
            <a:pPr lvl="2"/>
            <a:r>
              <a:rPr lang="en-US" dirty="0" smtClean="0"/>
              <a:t>[0, 4, 9, …]   “offset array”</a:t>
            </a:r>
          </a:p>
          <a:p>
            <a:pPr lvl="1"/>
            <a:r>
              <a:rPr lang="en-US" dirty="0" smtClean="0"/>
              <a:t>For example, second cell (pack #1) has node IDs:</a:t>
            </a:r>
          </a:p>
          <a:p>
            <a:pPr lvl="2"/>
            <a:r>
              <a:rPr lang="en-US" dirty="0" smtClean="0"/>
              <a:t>3,2,6 and 5</a:t>
            </a:r>
          </a:p>
          <a:p>
            <a:pPr lvl="2"/>
            <a:r>
              <a:rPr lang="en-US" dirty="0" smtClean="0"/>
              <a:t>And has type 4 (= NORM_QUAD4)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buFontTx/>
              <a:buNone/>
            </a:pPr>
            <a:endParaRPr lang="en-US" dirty="0" smtClean="0"/>
          </a:p>
          <a:p>
            <a:pPr marL="361950" lvl="2" indent="0">
              <a:buFont typeface="Wingdings" pitchFamily="2" charset="2"/>
              <a:buNone/>
            </a:pPr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408112" y="3673599"/>
            <a:ext cx="48119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0          1         2        3       4        5         6        7       8         9        10</a:t>
            </a:r>
          </a:p>
          <a:p>
            <a:endParaRPr lang="en-US" sz="500" dirty="0" smtClean="0"/>
          </a:p>
          <a:p>
            <a:r>
              <a:rPr lang="en-US" dirty="0" smtClean="0"/>
              <a:t> 3     1     4     6     4     3     2     6    5   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Fields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72464" cy="5472608"/>
          </a:xfrm>
        </p:spPr>
        <p:txBody>
          <a:bodyPr>
            <a:normAutofit/>
          </a:bodyPr>
          <a:lstStyle/>
          <a:p>
            <a:r>
              <a:rPr lang="en-US" dirty="0" smtClean="0"/>
              <a:t>Just an array of values?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1428E6"/>
                </a:solidFill>
              </a:rPr>
              <a:t>field</a:t>
            </a:r>
            <a:r>
              <a:rPr lang="en-US" dirty="0" smtClean="0"/>
              <a:t> represents some physical quantity associated with the spatial domain</a:t>
            </a:r>
          </a:p>
          <a:p>
            <a:pPr lvl="2"/>
            <a:r>
              <a:rPr lang="en-US" sz="1400" dirty="0" smtClean="0"/>
              <a:t>No continuous description of the physical quantity over the domain</a:t>
            </a:r>
          </a:p>
          <a:p>
            <a:pPr lvl="2"/>
            <a:r>
              <a:rPr lang="en-US" sz="1400" dirty="0" smtClean="0"/>
              <a:t>A </a:t>
            </a:r>
            <a:r>
              <a:rPr lang="en-US" sz="1400" i="1" dirty="0" smtClean="0"/>
              <a:t>finite</a:t>
            </a:r>
            <a:r>
              <a:rPr lang="en-US" sz="1400" dirty="0" smtClean="0"/>
              <a:t> set of values, associated to some constituents of the mesh</a:t>
            </a:r>
          </a:p>
          <a:p>
            <a:pPr lvl="2"/>
            <a:r>
              <a:rPr lang="en-US" sz="1400" dirty="0" smtClean="0"/>
              <a:t>At a low level, a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DataArray</a:t>
            </a:r>
            <a:r>
              <a:rPr lang="en-US" sz="1400" dirty="0" smtClean="0"/>
              <a:t> associated to a given mesh</a:t>
            </a:r>
          </a:p>
          <a:p>
            <a:pPr lvl="3"/>
            <a:r>
              <a:rPr lang="en-US" sz="1200" dirty="0" smtClean="0"/>
              <a:t>Can have more than one component!</a:t>
            </a:r>
          </a:p>
          <a:p>
            <a:pPr lvl="1"/>
            <a:r>
              <a:rPr lang="en-US" dirty="0" smtClean="0"/>
              <a:t>A field can be supported by </a:t>
            </a:r>
            <a:r>
              <a:rPr lang="en-US" sz="1400" dirty="0" smtClean="0">
                <a:solidFill>
                  <a:srgbClr val="1428E6"/>
                </a:solidFill>
              </a:rPr>
              <a:t>nodes</a:t>
            </a:r>
            <a:r>
              <a:rPr lang="en-US" sz="1400" dirty="0" smtClean="0"/>
              <a:t> (</a:t>
            </a:r>
            <a:r>
              <a:rPr lang="en-US" sz="1400" i="1" dirty="0" smtClean="0"/>
              <a:t>vertices</a:t>
            </a:r>
            <a:r>
              <a:rPr lang="en-US" sz="1400" dirty="0" smtClean="0"/>
              <a:t>)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ON_NODES,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1428E6"/>
                </a:solidFill>
              </a:rPr>
              <a:t>cells</a:t>
            </a:r>
            <a:r>
              <a:rPr lang="en-US" sz="1400" dirty="0" smtClean="0"/>
              <a:t> (</a:t>
            </a:r>
            <a:r>
              <a:rPr lang="en-US" sz="1400" i="1" dirty="0" smtClean="0"/>
              <a:t>elements</a:t>
            </a:r>
            <a:r>
              <a:rPr lang="en-US" sz="1400" dirty="0" smtClean="0"/>
              <a:t>) of the mesh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ON_CELLS</a:t>
            </a:r>
            <a:r>
              <a:rPr lang="en-US" sz="1400" dirty="0" smtClean="0">
                <a:cs typeface="Courier New" panose="02070309020205020404" pitchFamily="49" charset="0"/>
              </a:rPr>
              <a:t>, or more </a:t>
            </a:r>
            <a:r>
              <a:rPr lang="en-US" sz="1400" smtClean="0">
                <a:cs typeface="Courier New" panose="02070309020205020404" pitchFamily="49" charset="0"/>
              </a:rPr>
              <a:t>complex items</a:t>
            </a:r>
            <a:endParaRPr lang="en-US" sz="1400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 field has a temporal discretization</a:t>
            </a:r>
          </a:p>
          <a:p>
            <a:pPr lvl="2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NO_TIME</a:t>
            </a:r>
          </a:p>
          <a:p>
            <a:pPr lvl="2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ONE_TIME</a:t>
            </a:r>
          </a:p>
          <a:p>
            <a:pPr lvl="2"/>
            <a:r>
              <a:rPr lang="fr-FR" alt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CONST_ON_TIME_INTERVAL</a:t>
            </a:r>
            <a:endParaRPr lang="en-US" dirty="0" smtClean="0"/>
          </a:p>
          <a:p>
            <a:pPr lvl="1"/>
            <a:r>
              <a:rPr lang="en-US" dirty="0" smtClean="0"/>
              <a:t>For some operations (interpolation), one need to define the physical </a:t>
            </a:r>
            <a:r>
              <a:rPr lang="en-US" dirty="0" smtClean="0">
                <a:solidFill>
                  <a:srgbClr val="1428E6"/>
                </a:solidFill>
              </a:rPr>
              <a:t>nature of the field (extensive</a:t>
            </a:r>
            <a:r>
              <a:rPr lang="en-US" dirty="0" smtClean="0"/>
              <a:t> field or </a:t>
            </a:r>
            <a:r>
              <a:rPr lang="en-US" dirty="0" smtClean="0">
                <a:solidFill>
                  <a:srgbClr val="1428E6"/>
                </a:solidFill>
              </a:rPr>
              <a:t>intensive</a:t>
            </a:r>
            <a:r>
              <a:rPr lang="en-US" dirty="0" smtClean="0"/>
              <a:t> field)</a:t>
            </a:r>
          </a:p>
          <a:p>
            <a:pPr lvl="1"/>
            <a:r>
              <a:rPr lang="en-US" dirty="0" smtClean="0"/>
              <a:t>More on all this with interpolation …</a:t>
            </a:r>
          </a:p>
          <a:p>
            <a:pPr lvl="1"/>
            <a:endParaRPr lang="en-US" dirty="0" smtClean="0"/>
          </a:p>
          <a:p>
            <a:pPr lvl="1"/>
            <a:r>
              <a:rPr lang="en-US" u="sng" dirty="0" smtClean="0"/>
              <a:t>Examples</a:t>
            </a:r>
          </a:p>
          <a:p>
            <a:pPr lvl="2"/>
            <a:r>
              <a:rPr lang="en-US" i="1" dirty="0" smtClean="0"/>
              <a:t>Magnetic field</a:t>
            </a:r>
            <a:r>
              <a:rPr lang="en-US" dirty="0" smtClean="0"/>
              <a:t>: tensor field of double values: 3 components (B</a:t>
            </a:r>
            <a:r>
              <a:rPr lang="en-US" baseline="-25000" dirty="0" smtClean="0"/>
              <a:t>x</a:t>
            </a:r>
            <a:r>
              <a:rPr lang="en-US" dirty="0" smtClean="0"/>
              <a:t>, B</a:t>
            </a:r>
            <a:r>
              <a:rPr lang="en-US" baseline="-25000" dirty="0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</a:p>
          <a:p>
            <a:pPr lvl="2"/>
            <a:r>
              <a:rPr lang="en-US" i="1" dirty="0" smtClean="0"/>
              <a:t>Temperature field</a:t>
            </a:r>
            <a:r>
              <a:rPr lang="en-US" dirty="0" smtClean="0"/>
              <a:t>: scalar field of double values: 1 component</a:t>
            </a:r>
          </a:p>
          <a:p>
            <a:pPr lvl="2"/>
            <a:endParaRPr lang="en-US" dirty="0" smtClean="0"/>
          </a:p>
          <a:p>
            <a:pPr marL="361950" lvl="2" indent="0">
              <a:buNone/>
            </a:pPr>
            <a:endParaRPr lang="en-US" dirty="0" smtClean="0"/>
          </a:p>
          <a:p>
            <a:pPr marL="361950" lvl="2" indent="0">
              <a:buNone/>
            </a:pPr>
            <a:endParaRPr lang="en-US" dirty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pic>
        <p:nvPicPr>
          <p:cNvPr id="7" name="Picture 2" descr="E:\export\home\adrien\Documents\TooBig\COUPLING_Training\Presentation\MEDCoupling\Adrien_2015\images\projectionHQ_6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132856"/>
            <a:ext cx="2303776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72464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A picture to wrap it up</a:t>
            </a:r>
          </a:p>
          <a:p>
            <a:pPr lvl="1"/>
            <a:endParaRPr lang="en-US" dirty="0" smtClean="0"/>
          </a:p>
          <a:p>
            <a:pPr marL="361950" lvl="2" indent="0">
              <a:buNone/>
            </a:pPr>
            <a:endParaRPr lang="en-US" dirty="0" smtClean="0"/>
          </a:p>
          <a:p>
            <a:pPr marL="361950" lvl="2" indent="0">
              <a:buNone/>
            </a:pPr>
            <a:endParaRPr lang="en-US" dirty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076056" y="2248694"/>
            <a:ext cx="4176713" cy="2600325"/>
            <a:chOff x="4572000" y="3352800"/>
            <a:chExt cx="4176713" cy="2600325"/>
          </a:xfrm>
        </p:grpSpPr>
        <p:pic>
          <p:nvPicPr>
            <p:cNvPr id="7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352800"/>
              <a:ext cx="2600325" cy="260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7596188" y="3497263"/>
              <a:ext cx="1152525" cy="1822450"/>
              <a:chOff x="4785" y="2203"/>
              <a:chExt cx="726" cy="1148"/>
            </a:xfrm>
          </p:grpSpPr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4785" y="2203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fr-FR" altLang="fr-FR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4785" y="2430"/>
                <a:ext cx="57" cy="22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fr-FR" altLang="fr-FR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24"/>
              <p:cNvSpPr>
                <a:spLocks noChangeArrowheads="1"/>
              </p:cNvSpPr>
              <p:nvPr/>
            </p:nvSpPr>
            <p:spPr bwMode="auto">
              <a:xfrm>
                <a:off x="4785" y="2656"/>
                <a:ext cx="57" cy="22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fr-FR" altLang="fr-FR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4785" y="2883"/>
                <a:ext cx="57" cy="22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fr-FR" altLang="fr-FR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>
                <a:off x="4785" y="3110"/>
                <a:ext cx="57" cy="22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fr-FR" altLang="fr-FR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" name="Text Box 27"/>
              <p:cNvSpPr txBox="1">
                <a:spLocks noChangeArrowheads="1"/>
              </p:cNvSpPr>
              <p:nvPr/>
            </p:nvSpPr>
            <p:spPr bwMode="auto">
              <a:xfrm>
                <a:off x="4831" y="3155"/>
                <a:ext cx="499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fr-FR" altLang="fr-FR"/>
                  <a:t>0.</a:t>
                </a:r>
              </a:p>
            </p:txBody>
          </p:sp>
          <p:sp>
            <p:nvSpPr>
              <p:cNvPr id="20" name="Text Box 28"/>
              <p:cNvSpPr txBox="1">
                <a:spLocks noChangeArrowheads="1"/>
              </p:cNvSpPr>
              <p:nvPr/>
            </p:nvSpPr>
            <p:spPr bwMode="auto">
              <a:xfrm>
                <a:off x="4831" y="2203"/>
                <a:ext cx="680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fr-FR" altLang="fr-FR"/>
                  <a:t>4.</a:t>
                </a:r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4829" y="2924"/>
                <a:ext cx="499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fr-FR" altLang="fr-FR"/>
                  <a:t>1.</a:t>
                </a:r>
              </a:p>
            </p:txBody>
          </p:sp>
          <p:sp>
            <p:nvSpPr>
              <p:cNvPr id="22" name="Text Box 27"/>
              <p:cNvSpPr txBox="1">
                <a:spLocks noChangeArrowheads="1"/>
              </p:cNvSpPr>
              <p:nvPr/>
            </p:nvSpPr>
            <p:spPr bwMode="auto">
              <a:xfrm>
                <a:off x="4829" y="2684"/>
                <a:ext cx="499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fr-FR" altLang="fr-FR"/>
                  <a:t>2.</a:t>
                </a:r>
              </a:p>
            </p:txBody>
          </p:sp>
          <p:sp>
            <p:nvSpPr>
              <p:cNvPr id="23" name="Text Box 27"/>
              <p:cNvSpPr txBox="1">
                <a:spLocks noChangeArrowheads="1"/>
              </p:cNvSpPr>
              <p:nvPr/>
            </p:nvSpPr>
            <p:spPr bwMode="auto">
              <a:xfrm>
                <a:off x="4829" y="2448"/>
                <a:ext cx="499" cy="1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449263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49263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lang="fr-FR" altLang="fr-FR"/>
                  <a:t>3.</a:t>
                </a:r>
              </a:p>
            </p:txBody>
          </p:sp>
        </p:grpSp>
      </p:grpSp>
      <p:grpSp>
        <p:nvGrpSpPr>
          <p:cNvPr id="24" name="Group 33"/>
          <p:cNvGrpSpPr>
            <a:grpSpLocks/>
          </p:cNvGrpSpPr>
          <p:nvPr/>
        </p:nvGrpSpPr>
        <p:grpSpPr bwMode="auto">
          <a:xfrm>
            <a:off x="358923" y="1888331"/>
            <a:ext cx="3529013" cy="3457575"/>
            <a:chOff x="4220" y="1477"/>
            <a:chExt cx="2223" cy="2178"/>
          </a:xfrm>
        </p:grpSpPr>
        <p:pic>
          <p:nvPicPr>
            <p:cNvPr id="2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6" y="1613"/>
              <a:ext cx="1860" cy="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5490" y="3065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0</a:t>
              </a: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08" y="2702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5627" y="2022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4765" y="2022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4765" y="2929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4220" y="1477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FF0000"/>
                  </a:solidFill>
                  <a:ea typeface="Arial Unicode MS" pitchFamily="34" charset="-128"/>
                  <a:cs typeface="Arial Unicode MS" pitchFamily="34" charset="-128"/>
                </a:rPr>
                <a:t>0</a:t>
              </a: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5173" y="1477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FF0000"/>
                  </a:solidFill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6080" y="1477"/>
              <a:ext cx="272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FF0000"/>
                  </a:solidFill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4220" y="2430"/>
              <a:ext cx="18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FF0000"/>
                  </a:solidFill>
                  <a:ea typeface="Arial Unicode MS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5082" y="2339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FF0000"/>
                  </a:solidFill>
                  <a:ea typeface="Arial Unicode MS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6171" y="2430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FF0000"/>
                  </a:solidFill>
                  <a:ea typeface="Arial Unicode MS" pitchFamily="34" charset="-128"/>
                  <a:cs typeface="Arial Unicode MS" pitchFamily="34" charset="-128"/>
                </a:rPr>
                <a:t>5</a:t>
              </a:r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4266" y="3428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FF0000"/>
                  </a:solidFill>
                  <a:ea typeface="Arial Unicode MS" pitchFamily="34" charset="-128"/>
                  <a:cs typeface="Arial Unicode MS" pitchFamily="34" charset="-128"/>
                </a:rPr>
                <a:t>6</a:t>
              </a: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5173" y="3428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FF0000"/>
                  </a:solidFill>
                  <a:ea typeface="Arial Unicode MS" pitchFamily="34" charset="-128"/>
                  <a:cs typeface="Arial Unicode MS" pitchFamily="34" charset="-128"/>
                </a:rPr>
                <a:t>7</a:t>
              </a:r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6125" y="3428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9800" tIns="55080" rIns="109800" bIns="55080"/>
            <a:lstStyle>
              <a:lvl1pPr marL="407988" indent="-407988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49263"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tabLst>
                  <a:tab pos="446088" algn="l"/>
                  <a:tab pos="895350" algn="l"/>
                  <a:tab pos="1344613" algn="l"/>
                  <a:tab pos="1793875" algn="l"/>
                  <a:tab pos="2243138" algn="l"/>
                  <a:tab pos="2693988" algn="l"/>
                  <a:tab pos="3141663" algn="l"/>
                  <a:tab pos="3590925" algn="l"/>
                  <a:tab pos="4040188" algn="l"/>
                  <a:tab pos="4489450" algn="l"/>
                  <a:tab pos="4938713" algn="l"/>
                  <a:tab pos="5387975" algn="l"/>
                  <a:tab pos="5837238" algn="l"/>
                  <a:tab pos="6286500" algn="l"/>
                  <a:tab pos="6735763" algn="l"/>
                  <a:tab pos="7185025" algn="l"/>
                  <a:tab pos="7634288" algn="l"/>
                  <a:tab pos="8083550" algn="l"/>
                  <a:tab pos="8532813" algn="l"/>
                  <a:tab pos="8982075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  <a:buFont typeface="Wingdings" pitchFamily="2" charset="2"/>
                <a:buNone/>
              </a:pPr>
              <a:r>
                <a:rPr lang="en-GB" altLang="fr-FR" sz="1400">
                  <a:solidFill>
                    <a:srgbClr val="FF0000"/>
                  </a:solidFill>
                  <a:ea typeface="Arial Unicode MS" pitchFamily="34" charset="-128"/>
                  <a:cs typeface="Arial Unicode MS" pitchFamily="34" charset="-128"/>
                </a:rPr>
                <a:t>8</a:t>
              </a: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790721" y="5225732"/>
            <a:ext cx="3709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808080"/>
                </a:solidFill>
              </a:rPr>
              <a:t>An </a:t>
            </a:r>
            <a:r>
              <a:rPr lang="fr-FR" sz="1400" dirty="0" err="1" smtClean="0">
                <a:solidFill>
                  <a:srgbClr val="1428E6"/>
                </a:solidFill>
              </a:rPr>
              <a:t>unstructured</a:t>
            </a:r>
            <a:r>
              <a:rPr lang="fr-FR" sz="1400" dirty="0" smtClean="0">
                <a:solidFill>
                  <a:srgbClr val="1428E6"/>
                </a:solidFill>
              </a:rPr>
              <a:t> </a:t>
            </a:r>
            <a:r>
              <a:rPr lang="fr-FR" sz="1400" dirty="0" smtClean="0">
                <a:solidFill>
                  <a:srgbClr val="808080"/>
                </a:solidFill>
              </a:rPr>
              <a:t>2D </a:t>
            </a:r>
            <a:r>
              <a:rPr lang="fr-FR" sz="1400" dirty="0" err="1" smtClean="0">
                <a:solidFill>
                  <a:srgbClr val="808080"/>
                </a:solidFill>
              </a:rPr>
              <a:t>mesh</a:t>
            </a:r>
            <a:r>
              <a:rPr lang="fr-FR" sz="1400" dirty="0" smtClean="0">
                <a:solidFill>
                  <a:srgbClr val="808080"/>
                </a:solidFill>
              </a:rPr>
              <a:t>, </a:t>
            </a:r>
            <a:r>
              <a:rPr lang="fr-FR" sz="1400" dirty="0" err="1" smtClean="0">
                <a:solidFill>
                  <a:srgbClr val="808080"/>
                </a:solidFill>
              </a:rPr>
              <a:t>with</a:t>
            </a:r>
            <a:r>
              <a:rPr lang="fr-FR" sz="1400" dirty="0" smtClean="0">
                <a:solidFill>
                  <a:srgbClr val="808080"/>
                </a:solidFill>
              </a:rPr>
              <a:t>:</a:t>
            </a:r>
          </a:p>
          <a:p>
            <a:r>
              <a:rPr lang="fr-FR" sz="1400" dirty="0" smtClean="0">
                <a:solidFill>
                  <a:srgbClr val="808080"/>
                </a:solidFill>
              </a:rPr>
              <a:t>  - </a:t>
            </a:r>
            <a:r>
              <a:rPr lang="fr-FR" sz="1400" dirty="0" err="1" smtClean="0">
                <a:solidFill>
                  <a:srgbClr val="808080"/>
                </a:solidFill>
              </a:rPr>
              <a:t>three</a:t>
            </a:r>
            <a:r>
              <a:rPr lang="fr-FR" sz="1400" dirty="0" smtClean="0">
                <a:solidFill>
                  <a:srgbClr val="808080"/>
                </a:solidFill>
              </a:rPr>
              <a:t> QUAD4</a:t>
            </a:r>
          </a:p>
          <a:p>
            <a:r>
              <a:rPr lang="fr-FR" sz="1400" dirty="0">
                <a:solidFill>
                  <a:srgbClr val="808080"/>
                </a:solidFill>
              </a:rPr>
              <a:t> </a:t>
            </a:r>
            <a:r>
              <a:rPr lang="fr-FR" sz="1400" dirty="0" smtClean="0">
                <a:solidFill>
                  <a:srgbClr val="808080"/>
                </a:solidFill>
              </a:rPr>
              <a:t> - </a:t>
            </a:r>
            <a:r>
              <a:rPr lang="fr-FR" sz="1400" dirty="0" err="1" smtClean="0">
                <a:solidFill>
                  <a:srgbClr val="808080"/>
                </a:solidFill>
              </a:rPr>
              <a:t>two</a:t>
            </a:r>
            <a:r>
              <a:rPr lang="fr-FR" sz="1400" dirty="0" smtClean="0">
                <a:solidFill>
                  <a:srgbClr val="808080"/>
                </a:solidFill>
              </a:rPr>
              <a:t> TRIA3</a:t>
            </a:r>
          </a:p>
          <a:p>
            <a:endParaRPr lang="fr-FR" sz="1400" dirty="0">
              <a:solidFill>
                <a:srgbClr val="808080"/>
              </a:solidFill>
            </a:endParaRPr>
          </a:p>
          <a:p>
            <a:r>
              <a:rPr lang="fr-FR" sz="1400" dirty="0" smtClean="0">
                <a:solidFill>
                  <a:srgbClr val="808080"/>
                </a:solidFill>
              </a:rPr>
              <a:t>For </a:t>
            </a:r>
            <a:r>
              <a:rPr lang="fr-FR" sz="1400" dirty="0" err="1" smtClean="0">
                <a:solidFill>
                  <a:srgbClr val="808080"/>
                </a:solidFill>
              </a:rPr>
              <a:t>example</a:t>
            </a:r>
            <a:r>
              <a:rPr lang="fr-FR" sz="1400" dirty="0" smtClean="0">
                <a:solidFill>
                  <a:srgbClr val="808080"/>
                </a:solidFill>
              </a:rPr>
              <a:t>, </a:t>
            </a:r>
            <a:r>
              <a:rPr lang="fr-FR" sz="1400" dirty="0" err="1" smtClean="0">
                <a:solidFill>
                  <a:srgbClr val="808080"/>
                </a:solidFill>
              </a:rPr>
              <a:t>cell</a:t>
            </a:r>
            <a:r>
              <a:rPr lang="fr-FR" sz="1400" dirty="0" smtClean="0">
                <a:solidFill>
                  <a:srgbClr val="808080"/>
                </a:solidFill>
              </a:rPr>
              <a:t> #2 has </a:t>
            </a:r>
            <a:r>
              <a:rPr lang="fr-FR" sz="1400" dirty="0" err="1" smtClean="0">
                <a:solidFill>
                  <a:srgbClr val="808080"/>
                </a:solidFill>
              </a:rPr>
              <a:t>connectivity</a:t>
            </a:r>
            <a:endParaRPr lang="fr-FR" sz="1400" dirty="0" smtClean="0">
              <a:solidFill>
                <a:srgbClr val="808080"/>
              </a:solidFill>
            </a:endParaRPr>
          </a:p>
          <a:p>
            <a:r>
              <a:rPr lang="fr-FR" sz="1400" dirty="0">
                <a:solidFill>
                  <a:srgbClr val="808080"/>
                </a:solidFill>
              </a:rPr>
              <a:t> </a:t>
            </a:r>
            <a:r>
              <a:rPr lang="fr-FR" sz="1400" dirty="0" smtClean="0">
                <a:solidFill>
                  <a:srgbClr val="808080"/>
                </a:solidFill>
              </a:rPr>
              <a:t>  [3,4,7,6]</a:t>
            </a:r>
            <a:endParaRPr lang="fr-FR" sz="1400" dirty="0">
              <a:solidFill>
                <a:srgbClr val="80808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292079" y="5228114"/>
            <a:ext cx="3420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808080"/>
                </a:solidFill>
              </a:rPr>
              <a:t>An </a:t>
            </a:r>
            <a:r>
              <a:rPr lang="fr-FR" sz="1400" dirty="0" err="1" smtClean="0">
                <a:solidFill>
                  <a:srgbClr val="808080"/>
                </a:solidFill>
              </a:rPr>
              <a:t>example</a:t>
            </a:r>
            <a:r>
              <a:rPr lang="fr-FR" sz="1400" dirty="0" smtClean="0">
                <a:solidFill>
                  <a:srgbClr val="808080"/>
                </a:solidFill>
              </a:rPr>
              <a:t> of </a:t>
            </a:r>
            <a:r>
              <a:rPr lang="fr-FR" sz="1400" dirty="0" err="1" smtClean="0">
                <a:solidFill>
                  <a:srgbClr val="1428E6"/>
                </a:solidFill>
              </a:rPr>
              <a:t>field</a:t>
            </a:r>
            <a:r>
              <a:rPr lang="fr-FR" sz="1400" dirty="0" smtClean="0">
                <a:solidFill>
                  <a:srgbClr val="1428E6"/>
                </a:solidFill>
              </a:rPr>
              <a:t> </a:t>
            </a:r>
            <a:r>
              <a:rPr lang="fr-FR" sz="1400" dirty="0" smtClean="0">
                <a:solidFill>
                  <a:srgbClr val="808080"/>
                </a:solidFill>
              </a:rPr>
              <a:t>on </a:t>
            </a:r>
            <a:r>
              <a:rPr lang="fr-FR" sz="1400" dirty="0" err="1" smtClean="0">
                <a:solidFill>
                  <a:srgbClr val="808080"/>
                </a:solidFill>
              </a:rPr>
              <a:t>this</a:t>
            </a:r>
            <a:r>
              <a:rPr lang="fr-FR" sz="1400" dirty="0" smtClean="0">
                <a:solidFill>
                  <a:srgbClr val="808080"/>
                </a:solidFill>
              </a:rPr>
              <a:t> </a:t>
            </a:r>
            <a:r>
              <a:rPr lang="fr-FR" sz="1400" dirty="0" err="1" smtClean="0">
                <a:solidFill>
                  <a:srgbClr val="808080"/>
                </a:solidFill>
              </a:rPr>
              <a:t>mesh</a:t>
            </a:r>
            <a:endParaRPr lang="fr-FR" sz="1400" dirty="0" smtClean="0">
              <a:solidFill>
                <a:srgbClr val="808080"/>
              </a:solidFill>
            </a:endParaRPr>
          </a:p>
          <a:p>
            <a:r>
              <a:rPr lang="fr-FR" sz="1400" dirty="0">
                <a:solidFill>
                  <a:srgbClr val="808080"/>
                </a:solidFill>
              </a:rPr>
              <a:t> </a:t>
            </a:r>
            <a:r>
              <a:rPr lang="fr-FR" sz="1400" dirty="0" smtClean="0">
                <a:solidFill>
                  <a:srgbClr val="808080"/>
                </a:solidFill>
              </a:rPr>
              <a:t> - ON_CELLS</a:t>
            </a:r>
          </a:p>
          <a:p>
            <a:r>
              <a:rPr lang="fr-FR" sz="1400" dirty="0">
                <a:solidFill>
                  <a:srgbClr val="808080"/>
                </a:solidFill>
              </a:rPr>
              <a:t> </a:t>
            </a:r>
            <a:r>
              <a:rPr lang="fr-FR" sz="1400" dirty="0" smtClean="0">
                <a:solidFill>
                  <a:srgbClr val="808080"/>
                </a:solidFill>
              </a:rPr>
              <a:t> - </a:t>
            </a:r>
            <a:r>
              <a:rPr lang="fr-FR" sz="1400" dirty="0" err="1" smtClean="0">
                <a:solidFill>
                  <a:srgbClr val="808080"/>
                </a:solidFill>
              </a:rPr>
              <a:t>with</a:t>
            </a:r>
            <a:r>
              <a:rPr lang="fr-FR" sz="1400" dirty="0" smtClean="0">
                <a:solidFill>
                  <a:srgbClr val="808080"/>
                </a:solidFill>
              </a:rPr>
              <a:t> 5 </a:t>
            </a:r>
            <a:r>
              <a:rPr lang="fr-FR" sz="1400" dirty="0" err="1" smtClean="0">
                <a:solidFill>
                  <a:srgbClr val="808080"/>
                </a:solidFill>
              </a:rPr>
              <a:t>different</a:t>
            </a:r>
            <a:r>
              <a:rPr lang="fr-FR" sz="1400" dirty="0" smtClean="0">
                <a:solidFill>
                  <a:srgbClr val="808080"/>
                </a:solidFill>
              </a:rPr>
              <a:t> (double) values</a:t>
            </a:r>
            <a:endParaRPr lang="fr-FR" sz="14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Agenda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8525" indent="0">
              <a:buNone/>
            </a:pPr>
            <a:r>
              <a:rPr lang="fr-FR" dirty="0" smtClean="0"/>
              <a:t>Training </a:t>
            </a:r>
            <a:r>
              <a:rPr lang="fr-FR" dirty="0" err="1" smtClean="0"/>
              <a:t>overview</a:t>
            </a:r>
            <a:r>
              <a:rPr lang="fr-FR" dirty="0" smtClean="0"/>
              <a:t> &amp; objectives</a:t>
            </a:r>
          </a:p>
          <a:p>
            <a:pPr marL="898525" indent="0">
              <a:buNone/>
            </a:pPr>
            <a:r>
              <a:rPr lang="fr-FR" dirty="0" smtClean="0"/>
              <a:t>Introduction to the MED world</a:t>
            </a:r>
          </a:p>
          <a:p>
            <a:pPr marL="898525" indent="0">
              <a:buNone/>
            </a:pPr>
            <a:r>
              <a:rPr lang="fr-FR" dirty="0" err="1" smtClean="0"/>
              <a:t>Functionalities</a:t>
            </a:r>
            <a:endParaRPr lang="fr-FR" dirty="0" smtClean="0"/>
          </a:p>
          <a:p>
            <a:pPr marL="898525" indent="0">
              <a:buNone/>
            </a:pPr>
            <a:r>
              <a:rPr lang="fr-FR" dirty="0" smtClean="0"/>
              <a:t>Basic concepts</a:t>
            </a:r>
          </a:p>
          <a:p>
            <a:pPr lvl="1"/>
            <a:r>
              <a:rPr lang="fr-FR" dirty="0" err="1" smtClean="0">
                <a:solidFill>
                  <a:schemeClr val="accent6"/>
                </a:solidFill>
              </a:rPr>
              <a:t>DataArrays</a:t>
            </a:r>
            <a:endParaRPr lang="fr-FR" dirty="0" smtClean="0">
              <a:solidFill>
                <a:schemeClr val="accent6"/>
              </a:solidFill>
            </a:endParaRPr>
          </a:p>
          <a:p>
            <a:pPr lvl="1"/>
            <a:r>
              <a:rPr lang="fr-FR" dirty="0" err="1" smtClean="0">
                <a:solidFill>
                  <a:schemeClr val="accent6"/>
                </a:solidFill>
              </a:rPr>
              <a:t>Meshes</a:t>
            </a:r>
            <a:endParaRPr lang="fr-FR" dirty="0" smtClean="0">
              <a:solidFill>
                <a:schemeClr val="accent6"/>
              </a:solidFill>
            </a:endParaRPr>
          </a:p>
          <a:p>
            <a:pPr lvl="1"/>
            <a:r>
              <a:rPr lang="fr-FR" dirty="0" smtClean="0">
                <a:solidFill>
                  <a:schemeClr val="accent6"/>
                </a:solidFill>
              </a:rPr>
              <a:t>Fields</a:t>
            </a:r>
          </a:p>
          <a:p>
            <a:pPr marL="898525" indent="0">
              <a:buNone/>
            </a:pPr>
            <a:r>
              <a:rPr lang="fr-FR" dirty="0" smtClean="0"/>
              <a:t>Library and code structure</a:t>
            </a:r>
          </a:p>
          <a:p>
            <a:pPr marL="898525" indent="0">
              <a:buNone/>
            </a:pP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practical</a:t>
            </a:r>
            <a:r>
              <a:rPr lang="fr-FR" dirty="0" smtClean="0"/>
              <a:t> </a:t>
            </a:r>
            <a:r>
              <a:rPr lang="fr-FR" dirty="0" err="1" smtClean="0"/>
              <a:t>details</a:t>
            </a:r>
            <a:r>
              <a:rPr lang="fr-FR" dirty="0" smtClean="0"/>
              <a:t> for the </a:t>
            </a:r>
            <a:r>
              <a:rPr lang="fr-FR" dirty="0" err="1" smtClean="0"/>
              <a:t>exercises</a:t>
            </a:r>
            <a:endParaRPr lang="fr-FR" dirty="0" smtClean="0"/>
          </a:p>
          <a:p>
            <a:pPr marL="898525" indent="0">
              <a:buNone/>
            </a:pPr>
            <a:r>
              <a:rPr lang="fr-FR" dirty="0" smtClean="0"/>
              <a:t>API changes in </a:t>
            </a:r>
            <a:r>
              <a:rPr lang="fr-FR" dirty="0" smtClean="0"/>
              <a:t>V8+</a:t>
            </a:r>
            <a:endParaRPr lang="fr-FR" dirty="0" smtClean="0"/>
          </a:p>
          <a:p>
            <a:pPr marL="898525" indent="0">
              <a:buNone/>
            </a:pPr>
            <a:r>
              <a:rPr lang="fr-FR" dirty="0" smtClean="0"/>
              <a:t>Notes for C++ </a:t>
            </a:r>
            <a:r>
              <a:rPr lang="fr-FR" dirty="0" err="1" smtClean="0"/>
              <a:t>developpers</a:t>
            </a:r>
            <a:endParaRPr lang="fr-FR" dirty="0"/>
          </a:p>
          <a:p>
            <a:pPr marL="898525" indent="0">
              <a:buNone/>
            </a:pPr>
            <a:endParaRPr lang="fr-FR" dirty="0" smtClean="0">
              <a:solidFill>
                <a:schemeClr val="accent6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Library and code Structure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1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Structure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268760"/>
            <a:ext cx="8172464" cy="5400600"/>
          </a:xfrm>
        </p:spPr>
        <p:txBody>
          <a:bodyPr>
            <a:normAutofit/>
          </a:bodyPr>
          <a:lstStyle/>
          <a:p>
            <a:r>
              <a:rPr lang="en-US" dirty="0" smtClean="0"/>
              <a:t>Library structure</a:t>
            </a:r>
          </a:p>
          <a:p>
            <a:pPr lvl="1"/>
            <a:r>
              <a:rPr lang="en-US" dirty="0" smtClean="0"/>
              <a:t>Several sub-parts each dedicated to a specific task</a:t>
            </a:r>
          </a:p>
          <a:p>
            <a:pPr lvl="2"/>
            <a:r>
              <a:rPr lang="en-US" dirty="0" err="1" smtClean="0"/>
              <a:t>MEDCoupling</a:t>
            </a:r>
            <a:r>
              <a:rPr lang="en-US" dirty="0" smtClean="0"/>
              <a:t>: memory model and general processing</a:t>
            </a:r>
          </a:p>
          <a:p>
            <a:pPr lvl="2"/>
            <a:r>
              <a:rPr lang="en-US" dirty="0" err="1" smtClean="0"/>
              <a:t>MEDLoader</a:t>
            </a:r>
            <a:r>
              <a:rPr lang="en-US" dirty="0" smtClean="0"/>
              <a:t>: persistence</a:t>
            </a:r>
          </a:p>
          <a:p>
            <a:pPr lvl="2"/>
            <a:r>
              <a:rPr lang="en-US" dirty="0" err="1" smtClean="0"/>
              <a:t>ParaMEDMEM</a:t>
            </a:r>
            <a:r>
              <a:rPr lang="en-US" dirty="0" smtClean="0"/>
              <a:t>: parallelism</a:t>
            </a:r>
          </a:p>
          <a:p>
            <a:pPr lvl="1"/>
            <a:r>
              <a:rPr lang="en-US" dirty="0" smtClean="0"/>
              <a:t>A big effort to have little dependencies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Swigged</a:t>
            </a:r>
          </a:p>
          <a:p>
            <a:pPr lvl="1"/>
            <a:r>
              <a:rPr lang="en-US" dirty="0" smtClean="0">
                <a:solidFill>
                  <a:srgbClr val="1428E6"/>
                </a:solidFill>
              </a:rPr>
              <a:t>Swigged and wrapped with CORBA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System dependencies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grpSp>
        <p:nvGrpSpPr>
          <p:cNvPr id="27" name="Groupe 26"/>
          <p:cNvGrpSpPr/>
          <p:nvPr/>
        </p:nvGrpSpPr>
        <p:grpSpPr>
          <a:xfrm>
            <a:off x="1570534" y="3128416"/>
            <a:ext cx="6380162" cy="2332038"/>
            <a:chOff x="1547664" y="2924944"/>
            <a:chExt cx="6380162" cy="2332038"/>
          </a:xfrm>
        </p:grpSpPr>
        <p:pic>
          <p:nvPicPr>
            <p:cNvPr id="1026" name="Picture 2" descr="E:\export\home\adrien\Documents\TooBig\COUPLING_Training\Presentation\MEDCoupling\Adrien_2015\images\MedCoupling_Architec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2924944"/>
              <a:ext cx="6380162" cy="2332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Connecteur droit 2"/>
            <p:cNvCxnSpPr/>
            <p:nvPr/>
          </p:nvCxnSpPr>
          <p:spPr>
            <a:xfrm>
              <a:off x="1547664" y="2946648"/>
              <a:ext cx="0" cy="9144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7927826" y="2946648"/>
              <a:ext cx="0" cy="91440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>
              <a:off x="7150025" y="3851523"/>
              <a:ext cx="4738" cy="883443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103265" y="3851523"/>
              <a:ext cx="1" cy="88582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>
              <a:off x="1547664" y="2946648"/>
              <a:ext cx="6380162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H="1">
              <a:off x="1547664" y="3861048"/>
              <a:ext cx="1555601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H="1">
              <a:off x="7150026" y="3861048"/>
              <a:ext cx="777800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flipH="1">
              <a:off x="3103266" y="4732585"/>
              <a:ext cx="4051497" cy="4763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7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few </a:t>
            </a:r>
            <a:r>
              <a:rPr lang="fr-FR" dirty="0" err="1" smtClean="0"/>
              <a:t>words</a:t>
            </a:r>
            <a:r>
              <a:rPr lang="fr-FR" dirty="0" smtClean="0"/>
              <a:t> about the code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quality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138k</a:t>
            </a:r>
            <a:r>
              <a:rPr lang="en-US" dirty="0" smtClean="0"/>
              <a:t>+ lines of C++ code (35k+ for tests purposes)</a:t>
            </a:r>
          </a:p>
          <a:p>
            <a:pPr lvl="1"/>
            <a:r>
              <a:rPr lang="en-US" dirty="0" smtClean="0"/>
              <a:t>41k</a:t>
            </a:r>
            <a:r>
              <a:rPr lang="en-US" dirty="0" smtClean="0"/>
              <a:t>+ lines of Python </a:t>
            </a:r>
            <a:r>
              <a:rPr lang="en-US" dirty="0" smtClean="0"/>
              <a:t>(35k</a:t>
            </a:r>
            <a:r>
              <a:rPr lang="en-US" dirty="0" smtClean="0"/>
              <a:t>+ for test purposes)</a:t>
            </a:r>
          </a:p>
          <a:p>
            <a:pPr lvl="1"/>
            <a:r>
              <a:rPr lang="en-US" dirty="0" smtClean="0"/>
              <a:t>More than </a:t>
            </a:r>
            <a:r>
              <a:rPr lang="en-US" dirty="0" smtClean="0"/>
              <a:t>1600 </a:t>
            </a:r>
            <a:r>
              <a:rPr lang="en-US" dirty="0" smtClean="0"/>
              <a:t>unit tests</a:t>
            </a:r>
          </a:p>
          <a:p>
            <a:pPr lvl="1"/>
            <a:r>
              <a:rPr lang="en-US" dirty="0" err="1" smtClean="0"/>
              <a:t>Valgrind</a:t>
            </a:r>
            <a:r>
              <a:rPr lang="en-US" dirty="0" smtClean="0"/>
              <a:t> 0 on all unit tests</a:t>
            </a:r>
          </a:p>
          <a:p>
            <a:pPr lvl="1"/>
            <a:r>
              <a:rPr lang="en-US" dirty="0" smtClean="0"/>
              <a:t>More than 80% test coverage</a:t>
            </a:r>
          </a:p>
          <a:p>
            <a:pPr lvl="1"/>
            <a:r>
              <a:rPr lang="en-US" dirty="0" smtClean="0"/>
              <a:t>Everything in C++ with a thin layer of Python to wrap 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Source control via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Configuration and build with </a:t>
            </a:r>
            <a:r>
              <a:rPr lang="en-US" dirty="0" err="1" smtClean="0"/>
              <a:t>CMake</a:t>
            </a:r>
            <a:endParaRPr lang="en-US" dirty="0" smtClean="0"/>
          </a:p>
          <a:p>
            <a:pPr lvl="2"/>
            <a:r>
              <a:rPr lang="en-US" dirty="0" smtClean="0"/>
              <a:t>Help with portability (compiling on Win64 for example)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 very dynamic library</a:t>
            </a:r>
          </a:p>
          <a:p>
            <a:pPr lvl="2"/>
            <a:r>
              <a:rPr lang="en-US" dirty="0" smtClean="0"/>
              <a:t>Regular improvements and bug fixes</a:t>
            </a:r>
          </a:p>
          <a:p>
            <a:pPr lvl="2"/>
            <a:r>
              <a:rPr lang="en-US" dirty="0" smtClean="0"/>
              <a:t>LGLS team at CEA, and Anthony GEAY (initial author) at </a:t>
            </a:r>
            <a:r>
              <a:rPr lang="en-US" dirty="0" err="1" smtClean="0"/>
              <a:t>EdF</a:t>
            </a:r>
            <a:r>
              <a:rPr lang="en-US" dirty="0" smtClean="0"/>
              <a:t> supporting the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pic>
        <p:nvPicPr>
          <p:cNvPr id="7" name="Picture 4" descr="http://upload.wikimedia.org/wikipedia/commons/0/0a/Cma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9938" y="3717032"/>
            <a:ext cx="1080120" cy="1080120"/>
          </a:xfrm>
          <a:prstGeom prst="rect">
            <a:avLst/>
          </a:prstGeom>
          <a:noFill/>
        </p:spPr>
      </p:pic>
      <p:pic>
        <p:nvPicPr>
          <p:cNvPr id="1026" name="Picture 2" descr="E:\home\ab205030\Documents\JeudisGenie\2013-11-28_Git\logo_G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8" y="234888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6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Practicalities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0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&amp; </a:t>
            </a:r>
            <a:r>
              <a:rPr lang="fr-FR" dirty="0" err="1" smtClean="0"/>
              <a:t>Environment</a:t>
            </a:r>
            <a:r>
              <a:rPr lang="fr-FR" dirty="0" smtClean="0"/>
              <a:t> setup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 language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Don’t know Python yet? Take a look on-line, for example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hetland.org/writing/instant-python.html</a:t>
            </a:r>
            <a:endParaRPr lang="en-US" dirty="0" smtClean="0"/>
          </a:p>
          <a:p>
            <a:pPr lvl="1"/>
            <a:r>
              <a:rPr lang="en-US" dirty="0" smtClean="0"/>
              <a:t>Quickest way to get started: 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context </a:t>
            </a:r>
            <a:r>
              <a:rPr lang="en-US" dirty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shell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is this is not working?!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ImportError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No module named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medcoupling”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Have you:</a:t>
            </a:r>
          </a:p>
          <a:p>
            <a:pPr lvl="2"/>
            <a:r>
              <a:rPr lang="en-US" dirty="0" smtClean="0"/>
              <a:t>Set your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PYTHONPATH</a:t>
            </a:r>
            <a:r>
              <a:rPr lang="en-US" dirty="0" smtClean="0"/>
              <a:t> correctly?</a:t>
            </a:r>
          </a:p>
          <a:p>
            <a:pPr lvl="2"/>
            <a:r>
              <a:rPr lang="en-US" dirty="0" smtClean="0"/>
              <a:t>Should be done for you if you are in the SALOME environment</a:t>
            </a:r>
          </a:p>
          <a:p>
            <a:pPr lvl="2"/>
            <a:endParaRPr lang="en-US" dirty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LD_LIBRARY_PATH: 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MEDCOUPLING_ROOT_DIR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}/lib/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PYTHONPATH: 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MEDCOUPLING_ROOT_DIR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lib/python3.6/site-packages/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MEDCOUPLING_ROOT_DIR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}/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6834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Help!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052736"/>
            <a:ext cx="8172464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Where can I get help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From Python </a:t>
            </a:r>
          </a:p>
          <a:p>
            <a:pPr lvl="2"/>
            <a:r>
              <a:rPr lang="en-US" i="1" dirty="0" smtClean="0"/>
              <a:t>Auto-completion</a:t>
            </a:r>
            <a:r>
              <a:rPr lang="en-US" dirty="0" smtClean="0"/>
              <a:t>: set your PYTHONSTARTUP to a file with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rlcompleter,readline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readline.parse_and_bind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(«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tab:complete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»)</a:t>
            </a:r>
          </a:p>
          <a:p>
            <a:pPr lvl="2"/>
            <a:r>
              <a:rPr lang="en-US" dirty="0" smtClean="0"/>
              <a:t>Direct help: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m.rotate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Take a look at </a:t>
            </a:r>
            <a:r>
              <a:rPr lang="en-US" dirty="0"/>
              <a:t>the </a:t>
            </a:r>
            <a:r>
              <a:rPr lang="en-US" dirty="0" smtClean="0"/>
              <a:t>FAQ</a:t>
            </a:r>
          </a:p>
          <a:p>
            <a:pPr lvl="1"/>
            <a:r>
              <a:rPr lang="en-US" dirty="0" smtClean="0"/>
              <a:t>Take a look at the doc</a:t>
            </a:r>
          </a:p>
          <a:p>
            <a:pPr lvl="2"/>
            <a:r>
              <a:rPr lang="en-US" dirty="0" smtClean="0"/>
              <a:t>Getting better and better (we are really investing time in it!)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MEDCOUPLING_ROOT_DIR}/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share/doc/developer/index.html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Take a look at the on-line tutorial </a:t>
            </a:r>
          </a:p>
          <a:p>
            <a:pPr lvl="1"/>
            <a:r>
              <a:rPr lang="en-US" dirty="0" smtClean="0"/>
              <a:t>Take a look at the unit tests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MEDCOUPLING_ROOT_DIR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MEDCoupingBasicsTests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{0-5}.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US" sz="1400" dirty="0"/>
          </a:p>
          <a:p>
            <a:pPr lvl="1"/>
            <a:r>
              <a:rPr lang="en-US" dirty="0" smtClean="0"/>
              <a:t>Ask around you	</a:t>
            </a:r>
          </a:p>
          <a:p>
            <a:pPr lvl="2"/>
            <a:r>
              <a:rPr lang="en-US" dirty="0" smtClean="0"/>
              <a:t>SALOME Support is here to </a:t>
            </a:r>
            <a:r>
              <a:rPr lang="en-US" dirty="0"/>
              <a:t>help: </a:t>
            </a:r>
            <a:r>
              <a:rPr lang="en-US" dirty="0" smtClean="0">
                <a:hlinkClick r:id="rId2"/>
              </a:rPr>
              <a:t>support-salome@cea.fr</a:t>
            </a:r>
            <a:endParaRPr lang="en-US" dirty="0" smtClean="0"/>
          </a:p>
          <a:p>
            <a:pPr lvl="2"/>
            <a:r>
              <a:rPr lang="en-US" dirty="0" smtClean="0"/>
              <a:t>LGLS team members</a:t>
            </a:r>
          </a:p>
          <a:p>
            <a:pPr lvl="2"/>
            <a:r>
              <a:rPr lang="en-US" dirty="0" smtClean="0"/>
              <a:t>After having tried everything, and if this is still not working, you can try to reach the Grand Guru: </a:t>
            </a:r>
            <a:r>
              <a:rPr lang="en-US" dirty="0" smtClean="0">
                <a:hlinkClick r:id="rId3"/>
              </a:rPr>
              <a:t>anthony.geay@edf.fr</a:t>
            </a:r>
            <a:r>
              <a:rPr lang="en-US" dirty="0" smtClean="0"/>
              <a:t> </a:t>
            </a:r>
            <a:r>
              <a:rPr lang="en-US" sz="1400" dirty="0" smtClean="0"/>
              <a:t>(be prepared to pay some beers)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3095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CHANGES in V 8.x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72464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API changes since version 8.x of SALOME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 ware that some of the names </a:t>
            </a:r>
            <a:r>
              <a:rPr lang="en-US" u="sng" dirty="0" smtClean="0"/>
              <a:t>have changed</a:t>
            </a:r>
            <a:r>
              <a:rPr lang="en-US" dirty="0" smtClean="0"/>
              <a:t> in versions 8 of SALOME</a:t>
            </a:r>
          </a:p>
          <a:p>
            <a:pPr lvl="1"/>
            <a:r>
              <a:rPr lang="en-US" dirty="0" smtClean="0"/>
              <a:t>Mostly simplifications / shortening of names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MEDCouplingAutoRefCountObjectPtr</a:t>
            </a:r>
            <a:r>
              <a:rPr lang="en-US" dirty="0"/>
              <a:t> </a:t>
            </a:r>
            <a:r>
              <a:rPr lang="en-US" dirty="0" smtClean="0"/>
              <a:t> becomes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MCAuto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dedicated page has been written in the doc to guide you through the migration:</a:t>
            </a:r>
          </a:p>
          <a:p>
            <a:pPr marL="361950" lvl="2" indent="0">
              <a:buNone/>
            </a:pPr>
            <a:endParaRPr lang="en-US" dirty="0" smtClean="0"/>
          </a:p>
          <a:p>
            <a:pPr marL="361950" lvl="2" indent="0">
              <a:buNone/>
            </a:pPr>
            <a:endParaRPr lang="en-US" dirty="0" smtClean="0"/>
          </a:p>
          <a:p>
            <a:pPr marL="361950" lvl="2" indent="0">
              <a:buNone/>
            </a:pPr>
            <a:endParaRPr lang="en-US" dirty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03587"/>
            <a:ext cx="7494587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8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 for C++ </a:t>
            </a:r>
            <a:r>
              <a:rPr lang="fr-FR" dirty="0" err="1" smtClean="0"/>
              <a:t>developers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0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 classes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124744"/>
            <a:ext cx="8172464" cy="5184576"/>
          </a:xfrm>
        </p:spPr>
        <p:txBody>
          <a:bodyPr>
            <a:normAutofit/>
          </a:bodyPr>
          <a:lstStyle/>
          <a:p>
            <a:r>
              <a:rPr lang="en-US" dirty="0" err="1" smtClean="0"/>
              <a:t>RefCountObject</a:t>
            </a:r>
            <a:r>
              <a:rPr lang="en-US" dirty="0" smtClean="0"/>
              <a:t> abstract class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Similarities with VTK code structure </a:t>
            </a:r>
          </a:p>
          <a:p>
            <a:pPr lvl="2"/>
            <a:r>
              <a:rPr lang="en-US" dirty="0" smtClean="0"/>
              <a:t>Ease the interaction with VTK (</a:t>
            </a:r>
            <a:r>
              <a:rPr lang="en-US" dirty="0" err="1" smtClean="0"/>
              <a:t>ParaView</a:t>
            </a:r>
            <a:r>
              <a:rPr lang="en-US" dirty="0" smtClean="0"/>
              <a:t> plugins)</a:t>
            </a:r>
          </a:p>
          <a:p>
            <a:pPr lvl="2"/>
            <a:r>
              <a:rPr lang="en-US" dirty="0" smtClean="0"/>
              <a:t>Historically, there’s been a reflection about using VTK directly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 (significant) </a:t>
            </a:r>
            <a:r>
              <a:rPr lang="en-US" dirty="0" err="1" smtClean="0"/>
              <a:t>MEDCoupling</a:t>
            </a:r>
            <a:r>
              <a:rPr lang="en-US" dirty="0" smtClean="0"/>
              <a:t> classes inherit from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RefCountObject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smtClean="0"/>
              <a:t>A pointer and a counter </a:t>
            </a:r>
          </a:p>
          <a:p>
            <a:pPr lvl="3"/>
            <a:r>
              <a:rPr lang="en-US" dirty="0" smtClean="0"/>
              <a:t>Memory management philosophy: someone </a:t>
            </a:r>
            <a:r>
              <a:rPr lang="en-US" dirty="0" smtClean="0">
                <a:solidFill>
                  <a:srgbClr val="1428E6"/>
                </a:solidFill>
              </a:rPr>
              <a:t>owns</a:t>
            </a:r>
            <a:r>
              <a:rPr lang="en-US" dirty="0" smtClean="0"/>
              <a:t> the object after its creation</a:t>
            </a: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incrRef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to take ownership of the object 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decrRef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to release it</a:t>
            </a:r>
          </a:p>
          <a:p>
            <a:pPr lvl="3"/>
            <a:r>
              <a:rPr lang="en-US" dirty="0"/>
              <a:t>Template </a:t>
            </a:r>
            <a:r>
              <a:rPr lang="en-US" dirty="0" smtClean="0"/>
              <a:t>class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MCAuto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here to help</a:t>
            </a:r>
          </a:p>
          <a:p>
            <a:pPr lvl="4"/>
            <a:r>
              <a:rPr lang="en-US" dirty="0" smtClean="0"/>
              <a:t>Smart pointer </a:t>
            </a:r>
            <a:r>
              <a:rPr lang="en-US" dirty="0" err="1" smtClean="0"/>
              <a:t>behaviour</a:t>
            </a:r>
            <a:r>
              <a:rPr lang="en-US" dirty="0" smtClean="0"/>
              <a:t> (no Boost dependency)</a:t>
            </a:r>
          </a:p>
          <a:p>
            <a:pPr lvl="4"/>
            <a:r>
              <a:rPr lang="en-US" dirty="0" smtClean="0"/>
              <a:t>No need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decrRef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used</a:t>
            </a:r>
          </a:p>
          <a:p>
            <a:pPr lvl="3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your friend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Careful, some </a:t>
            </a:r>
            <a:r>
              <a:rPr lang="en-US" dirty="0" err="1" smtClean="0"/>
              <a:t>MEDCoupling</a:t>
            </a:r>
            <a:r>
              <a:rPr lang="en-US" dirty="0" smtClean="0"/>
              <a:t> functions </a:t>
            </a:r>
          </a:p>
          <a:p>
            <a:pPr lvl="3"/>
            <a:r>
              <a:rPr lang="en-US" dirty="0" smtClean="0"/>
              <a:t>give you pointer ownership: e.g.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mergeNodes</a:t>
            </a:r>
            <a:r>
              <a:rPr lang="en-US" dirty="0" smtClean="0"/>
              <a:t>()</a:t>
            </a:r>
          </a:p>
          <a:p>
            <a:pPr lvl="3"/>
            <a:r>
              <a:rPr lang="en-US" dirty="0" smtClean="0"/>
              <a:t>Some don’t: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getCoords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27793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</a:t>
            </a:r>
            <a:r>
              <a:rPr lang="fr-FR" dirty="0" err="1" smtClean="0"/>
              <a:t>Quality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Documentation, unit-test, </a:t>
            </a:r>
            <a:r>
              <a:rPr lang="en-US" dirty="0" err="1" smtClean="0"/>
              <a:t>valgrind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following should not be specific to </a:t>
            </a:r>
            <a:r>
              <a:rPr lang="en-US" dirty="0" err="1" smtClean="0"/>
              <a:t>MEDCoupling</a:t>
            </a:r>
            <a:r>
              <a:rPr lang="en-US" dirty="0" smtClean="0"/>
              <a:t> …</a:t>
            </a:r>
          </a:p>
          <a:p>
            <a:pPr lvl="2"/>
            <a:r>
              <a:rPr lang="en-US" dirty="0" smtClean="0"/>
              <a:t>But </a:t>
            </a:r>
            <a:r>
              <a:rPr lang="en-US" dirty="0" err="1" smtClean="0"/>
              <a:t>MEDCoupling</a:t>
            </a:r>
            <a:r>
              <a:rPr lang="en-US" dirty="0" smtClean="0"/>
              <a:t> does it well! So keep this philosophy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1. Write unit-tests for your code</a:t>
            </a:r>
          </a:p>
          <a:p>
            <a:pPr lvl="2"/>
            <a:r>
              <a:rPr lang="en-US" dirty="0" smtClean="0"/>
              <a:t>Helps debugging</a:t>
            </a:r>
          </a:p>
          <a:p>
            <a:pPr lvl="2"/>
            <a:r>
              <a:rPr lang="en-US" dirty="0" smtClean="0"/>
              <a:t>Forces you to organize your thoughts in well-defined units</a:t>
            </a:r>
          </a:p>
          <a:p>
            <a:pPr lvl="2"/>
            <a:r>
              <a:rPr lang="en-US" dirty="0" smtClean="0"/>
              <a:t>Helps other understand how your code should be used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2. Write documentation</a:t>
            </a:r>
          </a:p>
          <a:p>
            <a:pPr lvl="2"/>
            <a:r>
              <a:rPr lang="en-US" dirty="0" smtClean="0"/>
              <a:t>Even </a:t>
            </a:r>
            <a:r>
              <a:rPr lang="en-US" i="1" dirty="0" smtClean="0"/>
              <a:t>you</a:t>
            </a:r>
            <a:r>
              <a:rPr lang="en-US" dirty="0" smtClean="0"/>
              <a:t> will need it at some point later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3.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valgrind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your unit-tests (and optionally) do a coverture test on them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Actually points 1. and 2. above should stand for all languages, not only C++ 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IDEs (like Eclipse) provide an easy interface to all those tools</a:t>
            </a:r>
          </a:p>
          <a:p>
            <a:pPr marL="361950" lvl="2" indent="0">
              <a:buNone/>
            </a:pPr>
            <a:endParaRPr lang="en-US" dirty="0"/>
          </a:p>
          <a:p>
            <a:pPr marL="36195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10214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</a:t>
            </a:r>
            <a:r>
              <a:rPr lang="fr-FR" dirty="0" err="1" smtClean="0"/>
              <a:t>overview</a:t>
            </a:r>
            <a:r>
              <a:rPr lang="fr-FR" dirty="0" smtClean="0"/>
              <a:t> &amp; objectives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27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it!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Any question?</a:t>
            </a:r>
          </a:p>
          <a:p>
            <a:pPr lvl="1"/>
            <a:endParaRPr lang="en-US" sz="20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cs typeface="Courier New" panose="02070309020205020404" pitchFamily="49" charset="0"/>
              </a:rPr>
              <a:t>Let’s go for the exercises!</a:t>
            </a:r>
            <a:endParaRPr lang="en-US" sz="2000" dirty="0" smtClean="0"/>
          </a:p>
          <a:p>
            <a:pPr lvl="3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9398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Direction	</a:t>
            </a:r>
            <a:br>
              <a:rPr lang="fr-FR" dirty="0" smtClean="0"/>
            </a:br>
            <a:r>
              <a:rPr lang="fr-FR" dirty="0" smtClean="0"/>
              <a:t>Département</a:t>
            </a:r>
            <a:br>
              <a:rPr lang="fr-FR" dirty="0" smtClean="0"/>
            </a:br>
            <a:r>
              <a:rPr lang="fr-FR" dirty="0" smtClean="0"/>
              <a:t>Service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Commissariat à l’énergie atomique et aux énergies alternatives</a:t>
            </a:r>
          </a:p>
          <a:p>
            <a:r>
              <a:rPr lang="fr-FR" dirty="0" smtClean="0"/>
              <a:t>Centre de Saclay</a:t>
            </a:r>
            <a:r>
              <a:rPr lang="fr-FR" sz="950" b="1" dirty="0" smtClean="0"/>
              <a:t> </a:t>
            </a:r>
            <a:r>
              <a:rPr lang="fr-FR" sz="950" b="1" dirty="0" smtClean="0">
                <a:solidFill>
                  <a:schemeClr val="bg2"/>
                </a:solidFill>
              </a:rPr>
              <a:t>| </a:t>
            </a:r>
            <a:r>
              <a:rPr lang="fr-FR" dirty="0" smtClean="0"/>
              <a:t>91191 Gif-sur-Yvette Cedex</a:t>
            </a:r>
          </a:p>
          <a:p>
            <a:r>
              <a:rPr lang="fr-FR" dirty="0" smtClean="0"/>
              <a:t>T. +33 (0)1 XX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sz="950" b="1" dirty="0" smtClean="0">
                <a:solidFill>
                  <a:schemeClr val="bg2"/>
                </a:solidFill>
              </a:rPr>
              <a:t>|</a:t>
            </a:r>
            <a:r>
              <a:rPr lang="fr-FR" dirty="0" smtClean="0"/>
              <a:t> F. +33 (0)1 XX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r>
              <a:rPr lang="fr-FR" dirty="0" smtClean="0"/>
              <a:t> </a:t>
            </a:r>
            <a:r>
              <a:rPr lang="fr-FR" dirty="0" err="1" smtClean="0"/>
              <a:t>XX</a:t>
            </a:r>
            <a:endParaRPr lang="fr-FR" dirty="0" smtClean="0"/>
          </a:p>
          <a:p>
            <a:pPr lvl="1"/>
            <a:r>
              <a:rPr lang="fr-FR" dirty="0" smtClean="0"/>
              <a:t>Etablissement public à caractère industriel et commercial </a:t>
            </a:r>
            <a:r>
              <a:rPr lang="fr-FR" sz="800" b="1" dirty="0" smtClean="0">
                <a:solidFill>
                  <a:schemeClr val="bg2"/>
                </a:solidFill>
              </a:rPr>
              <a:t>|</a:t>
            </a:r>
            <a:r>
              <a:rPr lang="fr-FR" dirty="0" smtClean="0"/>
              <a:t> R.C.S Paris B 775 685 019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1. General </a:t>
            </a:r>
            <a:r>
              <a:rPr lang="en-US" dirty="0" smtClean="0">
                <a:solidFill>
                  <a:srgbClr val="1428E6"/>
                </a:solidFill>
              </a:rPr>
              <a:t>introduction</a:t>
            </a:r>
            <a:r>
              <a:rPr lang="en-US" dirty="0" smtClean="0"/>
              <a:t> to the SALOME MED module</a:t>
            </a:r>
          </a:p>
          <a:p>
            <a:pPr lvl="2"/>
            <a:r>
              <a:rPr lang="en-US" dirty="0" smtClean="0"/>
              <a:t>Exercises</a:t>
            </a:r>
          </a:p>
          <a:p>
            <a:pPr lvl="1"/>
            <a:r>
              <a:rPr lang="en-US" dirty="0" smtClean="0">
                <a:solidFill>
                  <a:srgbClr val="1428E6"/>
                </a:solidFill>
              </a:rPr>
              <a:t>2. </a:t>
            </a:r>
            <a:r>
              <a:rPr lang="en-US" dirty="0" err="1" smtClean="0">
                <a:solidFill>
                  <a:srgbClr val="1428E6"/>
                </a:solidFill>
              </a:rPr>
              <a:t>MEDLoader</a:t>
            </a:r>
            <a:r>
              <a:rPr lang="en-US" dirty="0" smtClean="0"/>
              <a:t>: reading and writing MED files </a:t>
            </a:r>
          </a:p>
          <a:p>
            <a:pPr lvl="2"/>
            <a:r>
              <a:rPr lang="en-US" dirty="0" smtClean="0"/>
              <a:t>Exercises</a:t>
            </a:r>
          </a:p>
          <a:p>
            <a:pPr lvl="1"/>
            <a:r>
              <a:rPr lang="en-US" dirty="0" smtClean="0">
                <a:solidFill>
                  <a:srgbClr val="1428E6"/>
                </a:solidFill>
              </a:rPr>
              <a:t>3. Interpolation</a:t>
            </a:r>
            <a:r>
              <a:rPr lang="en-US" dirty="0" smtClean="0"/>
              <a:t>: what MED do for you</a:t>
            </a:r>
          </a:p>
          <a:p>
            <a:pPr lvl="2"/>
            <a:r>
              <a:rPr lang="en-US" dirty="0"/>
              <a:t>Exercises</a:t>
            </a:r>
          </a:p>
          <a:p>
            <a:pPr marL="0" lvl="1" indent="0">
              <a:buNone/>
            </a:pPr>
            <a:endParaRPr lang="en-US" dirty="0"/>
          </a:p>
          <a:p>
            <a:r>
              <a:rPr lang="en-US" dirty="0" smtClean="0"/>
              <a:t>Objectives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Understand what MED offers</a:t>
            </a:r>
          </a:p>
          <a:p>
            <a:pPr lvl="1"/>
            <a:r>
              <a:rPr lang="en-US" dirty="0" smtClean="0"/>
              <a:t>Discover the main concepts used in MED (meshes, fields, indexing techniques)</a:t>
            </a:r>
          </a:p>
          <a:p>
            <a:pPr lvl="1"/>
            <a:r>
              <a:rPr lang="en-US" dirty="0" smtClean="0"/>
              <a:t>Be able to use via Python on simple (but representative!) use cases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22656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Functionalities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MEDCoupling</a:t>
            </a:r>
            <a:r>
              <a:rPr lang="fr-FR" dirty="0" smtClean="0"/>
              <a:t> Introduction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268760"/>
            <a:ext cx="8172464" cy="5472608"/>
          </a:xfrm>
        </p:spPr>
        <p:txBody>
          <a:bodyPr>
            <a:normAutofit/>
          </a:bodyPr>
          <a:lstStyle/>
          <a:p>
            <a:r>
              <a:rPr lang="en-US" dirty="0" smtClean="0"/>
              <a:t>Mesh, fields, … what for?</a:t>
            </a:r>
          </a:p>
          <a:p>
            <a:pPr lvl="1"/>
            <a:r>
              <a:rPr lang="en-US" dirty="0" smtClean="0"/>
              <a:t>Simulation studies require manipulations of </a:t>
            </a:r>
          </a:p>
          <a:p>
            <a:pPr lvl="2"/>
            <a:r>
              <a:rPr lang="en-US" i="1" dirty="0" smtClean="0">
                <a:solidFill>
                  <a:srgbClr val="1428E6"/>
                </a:solidFill>
              </a:rPr>
              <a:t>Mesh</a:t>
            </a:r>
            <a:r>
              <a:rPr lang="en-US" dirty="0" smtClean="0">
                <a:solidFill>
                  <a:srgbClr val="1428E6"/>
                </a:solidFill>
              </a:rPr>
              <a:t> </a:t>
            </a:r>
            <a:r>
              <a:rPr lang="en-US" dirty="0" smtClean="0"/>
              <a:t>= spatial discretization of a geometric domain</a:t>
            </a:r>
          </a:p>
          <a:p>
            <a:pPr lvl="2"/>
            <a:r>
              <a:rPr lang="en-US" i="1" dirty="0" smtClean="0">
                <a:solidFill>
                  <a:srgbClr val="1428E6"/>
                </a:solidFill>
              </a:rPr>
              <a:t>Fields</a:t>
            </a:r>
            <a:r>
              <a:rPr lang="en-US" dirty="0" smtClean="0">
                <a:solidFill>
                  <a:srgbClr val="1428E6"/>
                </a:solidFill>
              </a:rPr>
              <a:t> </a:t>
            </a:r>
            <a:r>
              <a:rPr lang="en-US" dirty="0" smtClean="0"/>
              <a:t>= physical data / boundary conditions on the above discretization</a:t>
            </a:r>
          </a:p>
          <a:p>
            <a:pPr lvl="2"/>
            <a:r>
              <a:rPr lang="en-US" dirty="0" smtClean="0"/>
              <a:t>They often form the </a:t>
            </a:r>
            <a:r>
              <a:rPr lang="en-US" dirty="0" smtClean="0">
                <a:solidFill>
                  <a:srgbClr val="1428E6"/>
                </a:solidFill>
              </a:rPr>
              <a:t>main input</a:t>
            </a:r>
            <a:r>
              <a:rPr lang="en-US" dirty="0" smtClean="0"/>
              <a:t> of a numerical solver</a:t>
            </a:r>
          </a:p>
          <a:p>
            <a:pPr lvl="3"/>
            <a:r>
              <a:rPr lang="en-US" dirty="0" smtClean="0"/>
              <a:t>And can be used to store the simulation results too</a:t>
            </a:r>
          </a:p>
          <a:p>
            <a:pPr lvl="1"/>
            <a:r>
              <a:rPr lang="en-US" dirty="0" smtClean="0"/>
              <a:t>Building, accessing and interacting with these elements demands suited tools</a:t>
            </a:r>
          </a:p>
          <a:p>
            <a:pPr lvl="1"/>
            <a:r>
              <a:rPr lang="en-US" dirty="0" smtClean="0"/>
              <a:t>Many possible routes</a:t>
            </a:r>
          </a:p>
          <a:p>
            <a:pPr lvl="2"/>
            <a:r>
              <a:rPr lang="en-US" dirty="0" smtClean="0"/>
              <a:t>Ad-hoc libraries : still often the case in dedicated codes</a:t>
            </a:r>
          </a:p>
          <a:p>
            <a:pPr lvl="3"/>
            <a:r>
              <a:rPr lang="en-US" dirty="0" smtClean="0"/>
              <a:t>Problem: interaction with the rest of the world (other codes, post-processing tools, </a:t>
            </a:r>
            <a:r>
              <a:rPr lang="en-US" dirty="0" err="1" smtClean="0"/>
              <a:t>etc</a:t>
            </a:r>
            <a:r>
              <a:rPr lang="en-US" dirty="0" smtClean="0"/>
              <a:t> …)</a:t>
            </a:r>
          </a:p>
          <a:p>
            <a:pPr lvl="2"/>
            <a:r>
              <a:rPr lang="en-US" dirty="0" smtClean="0"/>
              <a:t>SALOME’s philosophy: common building block</a:t>
            </a:r>
          </a:p>
          <a:p>
            <a:pPr lvl="3"/>
            <a:r>
              <a:rPr lang="en-US" dirty="0" smtClean="0"/>
              <a:t>A shared tool to work on meshes and fields</a:t>
            </a:r>
          </a:p>
          <a:p>
            <a:pPr lvl="3"/>
            <a:r>
              <a:rPr lang="en-US" dirty="0" smtClean="0"/>
              <a:t>But </a:t>
            </a:r>
            <a:r>
              <a:rPr lang="en-US" dirty="0" err="1" smtClean="0"/>
              <a:t>MEDCoupling</a:t>
            </a:r>
            <a:r>
              <a:rPr lang="en-US" dirty="0" smtClean="0"/>
              <a:t> is much more than just a way to standardize interaction!!</a:t>
            </a:r>
          </a:p>
          <a:p>
            <a:pPr lvl="3"/>
            <a:endParaRPr lang="en-US" dirty="0"/>
          </a:p>
          <a:p>
            <a:pPr lvl="1"/>
            <a:r>
              <a:rPr lang="en-US" dirty="0" smtClean="0"/>
              <a:t>A powerful library to perform all this: </a:t>
            </a:r>
            <a:r>
              <a:rPr lang="en-US" dirty="0" err="1" smtClean="0">
                <a:solidFill>
                  <a:srgbClr val="1428E6"/>
                </a:solidFill>
              </a:rPr>
              <a:t>MEDCoupling</a:t>
            </a:r>
            <a:endParaRPr lang="en-US" dirty="0" smtClean="0">
              <a:solidFill>
                <a:srgbClr val="1428E6"/>
              </a:solidFill>
            </a:endParaRPr>
          </a:p>
          <a:p>
            <a:pPr lvl="2"/>
            <a:r>
              <a:rPr lang="en-US" i="1" dirty="0" smtClean="0"/>
              <a:t>Credit</a:t>
            </a:r>
            <a:r>
              <a:rPr lang="en-US" dirty="0" smtClean="0"/>
              <a:t>: Anthony GEAY (now at </a:t>
            </a:r>
            <a:r>
              <a:rPr lang="en-US" dirty="0" err="1" smtClean="0"/>
              <a:t>EdF</a:t>
            </a:r>
            <a:r>
              <a:rPr lang="en-US" dirty="0" smtClean="0"/>
              <a:t> R&amp;D ;-(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Difference with </a:t>
            </a:r>
            <a:r>
              <a:rPr lang="en-US" dirty="0">
                <a:solidFill>
                  <a:srgbClr val="1428E6"/>
                </a:solidFill>
              </a:rPr>
              <a:t>SMESH</a:t>
            </a:r>
            <a:r>
              <a:rPr lang="en-US" dirty="0"/>
              <a:t>??</a:t>
            </a:r>
          </a:p>
          <a:p>
            <a:pPr lvl="2"/>
            <a:r>
              <a:rPr lang="en-US" dirty="0"/>
              <a:t>In SMESH, the geometry is the starting point. No field.</a:t>
            </a:r>
          </a:p>
          <a:p>
            <a:pPr lvl="2"/>
            <a:r>
              <a:rPr lang="en-US" dirty="0"/>
              <a:t>MED acts more as an interface with the numerical code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</p:spTree>
    <p:extLst>
      <p:ext uri="{BB962C8B-B14F-4D97-AF65-F5344CB8AC3E}">
        <p14:creationId xmlns:p14="http://schemas.microsoft.com/office/powerpoint/2010/main" val="38289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MEDCoupling</a:t>
            </a:r>
            <a:r>
              <a:rPr lang="fr-FR" dirty="0" smtClean="0"/>
              <a:t> </a:t>
            </a:r>
            <a:r>
              <a:rPr lang="fr-FR" dirty="0" err="1" smtClean="0"/>
              <a:t>Functionalities</a:t>
            </a:r>
            <a:r>
              <a:rPr lang="fr-FR" dirty="0" smtClean="0"/>
              <a:t> (1/2)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611560" y="1268760"/>
            <a:ext cx="8172464" cy="5760640"/>
          </a:xfrm>
        </p:spPr>
        <p:txBody>
          <a:bodyPr>
            <a:normAutofit/>
          </a:bodyPr>
          <a:lstStyle/>
          <a:p>
            <a:r>
              <a:rPr lang="en-US" dirty="0" smtClean="0"/>
              <a:t>A short tour</a:t>
            </a:r>
          </a:p>
          <a:p>
            <a:pPr marL="0" lvl="1"/>
            <a:r>
              <a:rPr lang="en-US" dirty="0" smtClean="0"/>
              <a:t>Mesh manipulation</a:t>
            </a:r>
          </a:p>
          <a:p>
            <a:pPr lvl="2"/>
            <a:r>
              <a:rPr lang="en-US" dirty="0" smtClean="0"/>
              <a:t>Build from scratch</a:t>
            </a:r>
          </a:p>
          <a:p>
            <a:pPr lvl="2"/>
            <a:r>
              <a:rPr lang="en-US" dirty="0" smtClean="0"/>
              <a:t>Refinement &amp; sub-splitting</a:t>
            </a:r>
          </a:p>
          <a:p>
            <a:pPr lvl="2"/>
            <a:r>
              <a:rPr lang="en-US" dirty="0" smtClean="0"/>
              <a:t>Intersection (some spatial </a:t>
            </a:r>
            <a:br>
              <a:rPr lang="en-US" dirty="0" smtClean="0"/>
            </a:br>
            <a:r>
              <a:rPr lang="en-US" dirty="0" smtClean="0"/>
              <a:t>configurations only!)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Fields</a:t>
            </a:r>
          </a:p>
          <a:p>
            <a:pPr lvl="2"/>
            <a:r>
              <a:rPr lang="en-US" dirty="0" smtClean="0"/>
              <a:t>Projection from one mesh to another</a:t>
            </a:r>
          </a:p>
          <a:p>
            <a:pPr lvl="2"/>
            <a:r>
              <a:rPr lang="en-US" dirty="0" smtClean="0"/>
              <a:t>Taking into account physical nature </a:t>
            </a:r>
            <a:br>
              <a:rPr lang="en-US" dirty="0" smtClean="0"/>
            </a:br>
            <a:r>
              <a:rPr lang="en-US" dirty="0" smtClean="0"/>
              <a:t>of the field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Parallel codes – for field projection mainly </a:t>
            </a:r>
          </a:p>
          <a:p>
            <a:pPr lvl="2"/>
            <a:r>
              <a:rPr lang="en-US" dirty="0" smtClean="0"/>
              <a:t>Work splitting between groups of processors</a:t>
            </a:r>
          </a:p>
          <a:p>
            <a:pPr lvl="3"/>
            <a:r>
              <a:rPr lang="en-US" dirty="0" err="1" smtClean="0"/>
              <a:t>MEDPartitioner</a:t>
            </a:r>
            <a:endParaRPr lang="en-US" dirty="0" smtClean="0"/>
          </a:p>
          <a:p>
            <a:pPr lvl="2"/>
            <a:r>
              <a:rPr lang="en-US" dirty="0" smtClean="0"/>
              <a:t>Serialization, data exchange and projection between groups of </a:t>
            </a:r>
            <a:r>
              <a:rPr lang="en-US" dirty="0" err="1" smtClean="0"/>
              <a:t>procs</a:t>
            </a:r>
            <a:endParaRPr lang="en-US" dirty="0" smtClean="0"/>
          </a:p>
          <a:p>
            <a:pPr lvl="3"/>
            <a:r>
              <a:rPr lang="en-US" dirty="0" err="1" smtClean="0"/>
              <a:t>ParaMEDMEM</a:t>
            </a:r>
            <a:endParaRPr lang="en-US" dirty="0" smtClean="0"/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Most of the functionalities accessible with Python</a:t>
            </a:r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pic>
        <p:nvPicPr>
          <p:cNvPr id="2050" name="Picture 2" descr="E:\export\home\adrien\Documents\TooBig\COUPLING_Training\Presentation\MEDCoupling\Adrien_2015\images\projectionHQ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4098868" cy="307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919324" y="4467823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Field projection example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52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MEDCoupling</a:t>
            </a:r>
            <a:r>
              <a:rPr lang="fr-FR" dirty="0" smtClean="0"/>
              <a:t> </a:t>
            </a:r>
            <a:r>
              <a:rPr lang="fr-FR" dirty="0" err="1" smtClean="0"/>
              <a:t>Functionalities</a:t>
            </a:r>
            <a:r>
              <a:rPr lang="fr-FR" dirty="0" smtClean="0"/>
              <a:t> (2/2)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Continued …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Convex hull computation</a:t>
            </a:r>
          </a:p>
          <a:p>
            <a:pPr marL="630237" lvl="3"/>
            <a:r>
              <a:rPr lang="en-US" dirty="0" smtClean="0"/>
              <a:t>Useful for boundary conditions</a:t>
            </a:r>
          </a:p>
          <a:p>
            <a:pPr marL="0" lvl="1"/>
            <a:r>
              <a:rPr lang="en-US" dirty="0" smtClean="0"/>
              <a:t>Duplicate nodes identification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Degenerated cells reduction</a:t>
            </a:r>
          </a:p>
          <a:p>
            <a:pPr marL="630237" lvl="3"/>
            <a:r>
              <a:rPr lang="en-US" dirty="0" smtClean="0"/>
              <a:t>Typically a flat triangle</a:t>
            </a:r>
          </a:p>
          <a:p>
            <a:pPr marL="0" lvl="1"/>
            <a:r>
              <a:rPr lang="en-US" dirty="0" smtClean="0"/>
              <a:t>Point localization</a:t>
            </a:r>
          </a:p>
          <a:p>
            <a:pPr marL="630237" lvl="3"/>
            <a:r>
              <a:rPr lang="en-US" dirty="0" smtClean="0"/>
              <a:t>In which cell is my point</a:t>
            </a:r>
          </a:p>
          <a:p>
            <a:pPr marL="0" lvl="1"/>
            <a:r>
              <a:rPr lang="en-US" dirty="0" smtClean="0"/>
              <a:t>Algebraic volume, area, length computation</a:t>
            </a:r>
          </a:p>
          <a:p>
            <a:pPr marL="630237" lvl="3"/>
            <a:r>
              <a:rPr lang="en-US" dirty="0" smtClean="0"/>
              <a:t>How big is my tetrahedron</a:t>
            </a:r>
          </a:p>
          <a:p>
            <a:pPr marL="630237" lvl="3"/>
            <a:endParaRPr lang="en-US" dirty="0" smtClean="0"/>
          </a:p>
          <a:p>
            <a:pPr marL="0" lvl="1"/>
            <a:r>
              <a:rPr lang="en-US" dirty="0" smtClean="0"/>
              <a:t>Mesh concatenation</a:t>
            </a:r>
          </a:p>
          <a:p>
            <a:pPr marL="0" lvl="1"/>
            <a:endParaRPr lang="en-US" dirty="0" smtClean="0"/>
          </a:p>
          <a:p>
            <a:pPr marL="0" lvl="1"/>
            <a:endParaRPr lang="en-US" dirty="0"/>
          </a:p>
          <a:p>
            <a:pPr marL="0" lvl="1"/>
            <a:endParaRPr lang="en-US" dirty="0" smtClean="0"/>
          </a:p>
          <a:p>
            <a:pPr marL="0" lvl="1"/>
            <a:r>
              <a:rPr lang="en-US" sz="2000" dirty="0" smtClean="0">
                <a:solidFill>
                  <a:schemeClr val="accent4"/>
                </a:solidFill>
              </a:rPr>
              <a:t>What you need is not there yet? Ask for it!</a:t>
            </a:r>
          </a:p>
          <a:p>
            <a:pPr lvl="4"/>
            <a:endParaRPr lang="en-US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   </a:t>
            </a:r>
          </a:p>
        </p:txBody>
      </p:sp>
      <p:sp>
        <p:nvSpPr>
          <p:cNvPr id="7" name="Espace réservé du contenu 11"/>
          <p:cNvSpPr txBox="1">
            <a:spLocks/>
          </p:cNvSpPr>
          <p:nvPr/>
        </p:nvSpPr>
        <p:spPr bwMode="gray">
          <a:xfrm>
            <a:off x="4968488" y="1628800"/>
            <a:ext cx="4644072" cy="23762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628650" indent="-2667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Tx/>
              <a:buSzPct val="60000"/>
              <a:buFont typeface="Wingdings" pitchFamily="2" charset="2"/>
              <a:buChar char="q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990600" indent="-21907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60000"/>
              <a:buFont typeface="Wingdings" pitchFamily="2" charset="2"/>
              <a:buChar char="Ø"/>
              <a:defRPr sz="1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25730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•"/>
              <a:defRPr sz="1400" i="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Eigen values computation</a:t>
            </a:r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Gauss points management</a:t>
            </a:r>
          </a:p>
          <a:p>
            <a:pPr marL="0" lvl="1"/>
            <a:endParaRPr lang="en-US" dirty="0" smtClean="0"/>
          </a:p>
          <a:p>
            <a:pPr marL="0" lvl="1"/>
            <a:endParaRPr lang="en-US" dirty="0" smtClean="0"/>
          </a:p>
          <a:p>
            <a:pPr marL="0" lvl="1"/>
            <a:r>
              <a:rPr lang="en-US" dirty="0" smtClean="0"/>
              <a:t>And many, </a:t>
            </a:r>
            <a:r>
              <a:rPr lang="en-US" i="1" dirty="0" smtClean="0"/>
              <a:t>many</a:t>
            </a:r>
            <a:r>
              <a:rPr lang="en-US" dirty="0" smtClean="0"/>
              <a:t> others!</a:t>
            </a:r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5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Who’s</a:t>
            </a:r>
            <a:r>
              <a:rPr lang="fr-FR" dirty="0" smtClean="0"/>
              <a:t> WHO?</a:t>
            </a:r>
            <a:endParaRPr lang="fr-FR" dirty="0"/>
          </a:p>
        </p:txBody>
      </p:sp>
      <p:sp>
        <p:nvSpPr>
          <p:cNvPr id="45" name="Espace réservé du contenu 11"/>
          <p:cNvSpPr>
            <a:spLocks noGrp="1"/>
          </p:cNvSpPr>
          <p:nvPr>
            <p:ph idx="1"/>
          </p:nvPr>
        </p:nvSpPr>
        <p:spPr>
          <a:xfrm>
            <a:off x="562130" y="980728"/>
            <a:ext cx="8172464" cy="4968552"/>
          </a:xfrm>
        </p:spPr>
        <p:txBody>
          <a:bodyPr>
            <a:normAutofit/>
          </a:bodyPr>
          <a:lstStyle/>
          <a:p>
            <a:pPr marL="898525" indent="0"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do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MED in SALOME?</a:t>
            </a:r>
          </a:p>
          <a:p>
            <a:pPr lvl="1"/>
            <a:endParaRPr lang="fr-FR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F7CE-97EC-4586-B3DF-51FAF4B33A99}" type="datetime4">
              <a:rPr lang="fr-FR" smtClean="0"/>
              <a:pPr/>
              <a:t>14 avril 2021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CEA</a:t>
            </a:r>
            <a:endParaRPr lang="fr-FR" dirty="0"/>
          </a:p>
        </p:txBody>
      </p:sp>
      <p:grpSp>
        <p:nvGrpSpPr>
          <p:cNvPr id="46" name="Groupe 45"/>
          <p:cNvGrpSpPr/>
          <p:nvPr/>
        </p:nvGrpSpPr>
        <p:grpSpPr>
          <a:xfrm>
            <a:off x="3506680" y="3162838"/>
            <a:ext cx="1777410" cy="1773190"/>
            <a:chOff x="3878565" y="3162838"/>
            <a:chExt cx="1777410" cy="1773190"/>
          </a:xfrm>
        </p:grpSpPr>
        <p:sp>
          <p:nvSpPr>
            <p:cNvPr id="47" name="Secteurs 46"/>
            <p:cNvSpPr/>
            <p:nvPr/>
          </p:nvSpPr>
          <p:spPr>
            <a:xfrm>
              <a:off x="3878565" y="3162838"/>
              <a:ext cx="1777410" cy="1773190"/>
            </a:xfrm>
            <a:prstGeom prst="pie">
              <a:avLst>
                <a:gd name="adj1" fmla="val 10800998"/>
                <a:gd name="adj2" fmla="val 6320"/>
              </a:avLst>
            </a:prstGeom>
            <a:solidFill>
              <a:schemeClr val="tx2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3941818" y="3563724"/>
              <a:ext cx="15972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Core</a:t>
              </a:r>
              <a:r>
                <a:rPr lang="fr-FR" b="1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 structures</a:t>
              </a:r>
              <a:endParaRPr lang="fr-FR" sz="1200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3506680" y="3289495"/>
            <a:ext cx="1777410" cy="1646534"/>
            <a:chOff x="3878565" y="3289495"/>
            <a:chExt cx="1777410" cy="1646534"/>
          </a:xfrm>
        </p:grpSpPr>
        <p:sp>
          <p:nvSpPr>
            <p:cNvPr id="50" name="Secteurs 49"/>
            <p:cNvSpPr/>
            <p:nvPr/>
          </p:nvSpPr>
          <p:spPr>
            <a:xfrm>
              <a:off x="3878565" y="3289495"/>
              <a:ext cx="1777410" cy="1646534"/>
            </a:xfrm>
            <a:prstGeom prst="pie">
              <a:avLst>
                <a:gd name="adj1" fmla="val 5379436"/>
                <a:gd name="adj2" fmla="val 107827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092516" y="4319518"/>
              <a:ext cx="6235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libri Light" panose="020F0302020204030204" pitchFamily="34" charset="0"/>
                </a:rPr>
                <a:t>MPI</a:t>
              </a:r>
              <a:endParaRPr lang="fr-FR" sz="1200" b="1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3628299" y="3289495"/>
            <a:ext cx="1655792" cy="1646534"/>
            <a:chOff x="4000184" y="3289495"/>
            <a:chExt cx="1655792" cy="1646534"/>
          </a:xfrm>
        </p:grpSpPr>
        <p:sp>
          <p:nvSpPr>
            <p:cNvPr id="53" name="Secteurs 52"/>
            <p:cNvSpPr/>
            <p:nvPr/>
          </p:nvSpPr>
          <p:spPr>
            <a:xfrm>
              <a:off x="4000184" y="3289495"/>
              <a:ext cx="1655792" cy="1646534"/>
            </a:xfrm>
            <a:prstGeom prst="pie">
              <a:avLst>
                <a:gd name="adj1" fmla="val 5405"/>
                <a:gd name="adj2" fmla="val 539267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936232" y="4251568"/>
              <a:ext cx="6235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050" b="1" dirty="0" smtClean="0">
                  <a:latin typeface="Calibri Light" panose="020F0302020204030204" pitchFamily="34" charset="0"/>
                </a:rPr>
                <a:t>MED</a:t>
              </a:r>
            </a:p>
            <a:p>
              <a:r>
                <a:rPr lang="fr-FR" sz="1050" b="1" dirty="0" smtClean="0">
                  <a:latin typeface="Calibri Light" panose="020F0302020204030204" pitchFamily="34" charset="0"/>
                </a:rPr>
                <a:t>File</a:t>
              </a:r>
              <a:endParaRPr lang="fr-FR" sz="1050" b="1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2495083" y="2144249"/>
            <a:ext cx="3803508" cy="3805031"/>
            <a:chOff x="2866968" y="2144249"/>
            <a:chExt cx="3803508" cy="3805031"/>
          </a:xfrm>
        </p:grpSpPr>
        <p:sp>
          <p:nvSpPr>
            <p:cNvPr id="56" name="Arc plein 55"/>
            <p:cNvSpPr/>
            <p:nvPr/>
          </p:nvSpPr>
          <p:spPr>
            <a:xfrm>
              <a:off x="2866968" y="2144249"/>
              <a:ext cx="3803508" cy="3805031"/>
            </a:xfrm>
            <a:prstGeom prst="blockArc">
              <a:avLst>
                <a:gd name="adj1" fmla="val 5402799"/>
                <a:gd name="adj2" fmla="val 12473045"/>
                <a:gd name="adj3" fmla="val 2500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2897148" y="4220026"/>
              <a:ext cx="121268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Paral</a:t>
              </a:r>
              <a:r>
                <a:rPr lang="fr-FR" b="1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-</a:t>
              </a:r>
            </a:p>
            <a:p>
              <a:pPr algn="ctr"/>
              <a:r>
                <a:rPr lang="fr-FR" b="1" dirty="0" err="1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lelism</a:t>
              </a:r>
              <a:endParaRPr lang="fr-FR" sz="1200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2489813" y="2134174"/>
            <a:ext cx="3803508" cy="3805031"/>
            <a:chOff x="2861698" y="2134174"/>
            <a:chExt cx="3803508" cy="3805031"/>
          </a:xfrm>
        </p:grpSpPr>
        <p:sp>
          <p:nvSpPr>
            <p:cNvPr id="59" name="Arc plein 58"/>
            <p:cNvSpPr/>
            <p:nvPr/>
          </p:nvSpPr>
          <p:spPr>
            <a:xfrm>
              <a:off x="2861698" y="2134174"/>
              <a:ext cx="3803508" cy="3805031"/>
            </a:xfrm>
            <a:prstGeom prst="blockArc">
              <a:avLst>
                <a:gd name="adj1" fmla="val 12562111"/>
                <a:gd name="adj2" fmla="val 16224317"/>
                <a:gd name="adj3" fmla="val 2505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3475033" y="2604760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Projection</a:t>
              </a:r>
              <a:endParaRPr lang="fr-FR" sz="1200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61" name="ZoneTexte 60"/>
          <p:cNvSpPr txBox="1"/>
          <p:nvPr/>
        </p:nvSpPr>
        <p:spPr>
          <a:xfrm rot="5400000">
            <a:off x="5430047" y="3845960"/>
            <a:ext cx="3391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Calibri Light" panose="020F0302020204030204" pitchFamily="34" charset="0"/>
              </a:rPr>
              <a:t>-</a:t>
            </a:r>
            <a:endParaRPr lang="fr-FR" sz="1200" b="1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62" name="Groupe 61"/>
          <p:cNvGrpSpPr/>
          <p:nvPr/>
        </p:nvGrpSpPr>
        <p:grpSpPr>
          <a:xfrm>
            <a:off x="2604848" y="2127635"/>
            <a:ext cx="3712192" cy="3847199"/>
            <a:chOff x="3455749" y="2635725"/>
            <a:chExt cx="2754161" cy="2826065"/>
          </a:xfrm>
        </p:grpSpPr>
        <p:sp>
          <p:nvSpPr>
            <p:cNvPr id="63" name="Arc plein 62"/>
            <p:cNvSpPr/>
            <p:nvPr/>
          </p:nvSpPr>
          <p:spPr>
            <a:xfrm>
              <a:off x="3455749" y="2635725"/>
              <a:ext cx="2754161" cy="2826065"/>
            </a:xfrm>
            <a:prstGeom prst="blockArc">
              <a:avLst>
                <a:gd name="adj1" fmla="val 16186494"/>
                <a:gd name="adj2" fmla="val 5418387"/>
                <a:gd name="adj3" fmla="val 26262"/>
              </a:avLst>
            </a:prstGeom>
            <a:solidFill>
              <a:schemeClr val="tx2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5507378" y="3909987"/>
              <a:ext cx="6522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I/O</a:t>
              </a:r>
              <a:endParaRPr lang="fr-FR" sz="1200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1905366" y="1424123"/>
            <a:ext cx="5126553" cy="5247356"/>
            <a:chOff x="2187353" y="1424123"/>
            <a:chExt cx="5126553" cy="5247356"/>
          </a:xfrm>
        </p:grpSpPr>
        <p:sp>
          <p:nvSpPr>
            <p:cNvPr id="67" name="Arc plein 66"/>
            <p:cNvSpPr/>
            <p:nvPr/>
          </p:nvSpPr>
          <p:spPr>
            <a:xfrm>
              <a:off x="2187353" y="1424123"/>
              <a:ext cx="5126553" cy="5247356"/>
            </a:xfrm>
            <a:prstGeom prst="blockArc">
              <a:avLst>
                <a:gd name="adj1" fmla="val 18770488"/>
                <a:gd name="adj2" fmla="val 2716654"/>
                <a:gd name="adj3" fmla="val 12207"/>
              </a:avLst>
            </a:prstGeom>
            <a:solidFill>
              <a:srgbClr val="2C9414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6255947" y="2758880"/>
              <a:ext cx="9312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Reader</a:t>
              </a:r>
              <a:endParaRPr lang="fr-FR" sz="1200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6241286" y="2477808"/>
              <a:ext cx="6680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MED</a:t>
              </a:r>
              <a:endParaRPr lang="fr-FR" sz="1200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70" name="Espace réservé du contenu 11"/>
          <p:cNvSpPr txBox="1">
            <a:spLocks/>
          </p:cNvSpPr>
          <p:nvPr/>
        </p:nvSpPr>
        <p:spPr bwMode="gray">
          <a:xfrm>
            <a:off x="395536" y="1700808"/>
            <a:ext cx="2736304" cy="12773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628650" indent="-2667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Tx/>
              <a:buSzPct val="60000"/>
              <a:buFont typeface="Wingdings" pitchFamily="2" charset="2"/>
              <a:buChar char="q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990600" indent="-21907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60000"/>
              <a:buFont typeface="Wingdings" pitchFamily="2" charset="2"/>
              <a:buChar char="Ø"/>
              <a:defRPr sz="1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25730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•"/>
              <a:defRPr sz="1400" i="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u="sng" dirty="0" err="1" smtClean="0">
                <a:solidFill>
                  <a:schemeClr val="accent4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Core</a:t>
            </a:r>
            <a:r>
              <a:rPr lang="fr-FR" u="sng" dirty="0" smtClean="0">
                <a:solidFill>
                  <a:schemeClr val="accent4">
                    <a:lumMod val="50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structures</a:t>
            </a:r>
            <a:endParaRPr lang="fr-FR" u="sng" dirty="0">
              <a:solidFill>
                <a:schemeClr val="accent4">
                  <a:lumMod val="50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1950" lvl="2" indent="0">
              <a:buNone/>
            </a:pPr>
            <a:r>
              <a:rPr lang="fr-FR" dirty="0" err="1" smtClean="0"/>
              <a:t>Arrays</a:t>
            </a:r>
            <a:r>
              <a:rPr lang="fr-FR" dirty="0" smtClean="0"/>
              <a:t>, </a:t>
            </a:r>
            <a:r>
              <a:rPr lang="fr-FR" dirty="0" err="1" smtClean="0"/>
              <a:t>meshes</a:t>
            </a:r>
            <a:r>
              <a:rPr lang="fr-FR" dirty="0" smtClean="0"/>
              <a:t>, …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algorithms</a:t>
            </a:r>
            <a:endParaRPr lang="fr-FR" dirty="0" smtClean="0"/>
          </a:p>
          <a:p>
            <a:pPr marL="361950" lvl="2" indent="0">
              <a:buNone/>
            </a:pPr>
            <a:r>
              <a:rPr lang="fr-FR" sz="1100" dirty="0" smtClean="0"/>
              <a:t>(</a:t>
            </a:r>
            <a:r>
              <a:rPr lang="fr-FR" sz="1100" i="1" dirty="0" smtClean="0"/>
              <a:t>libmedcoupling.so</a:t>
            </a:r>
            <a:r>
              <a:rPr lang="fr-FR" sz="1100" dirty="0" smtClean="0"/>
              <a:t>)</a:t>
            </a:r>
          </a:p>
        </p:txBody>
      </p:sp>
      <p:sp>
        <p:nvSpPr>
          <p:cNvPr id="71" name="Espace réservé du contenu 11"/>
          <p:cNvSpPr txBox="1">
            <a:spLocks/>
          </p:cNvSpPr>
          <p:nvPr/>
        </p:nvSpPr>
        <p:spPr bwMode="gray">
          <a:xfrm>
            <a:off x="6951670" y="2729804"/>
            <a:ext cx="2588882" cy="13472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628650" indent="-2667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Tx/>
              <a:buSzPct val="60000"/>
              <a:buFont typeface="Wingdings" pitchFamily="2" charset="2"/>
              <a:buChar char="q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990600" indent="-21907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60000"/>
              <a:buFont typeface="Wingdings" pitchFamily="2" charset="2"/>
              <a:buChar char="Ø"/>
              <a:defRPr sz="1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25730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•"/>
              <a:defRPr sz="1400" i="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u="sng" dirty="0" smtClean="0">
                <a:solidFill>
                  <a:schemeClr val="accent4">
                    <a:lumMod val="50000"/>
                  </a:schemeClr>
                </a:solidFill>
              </a:rPr>
              <a:t>File I/O</a:t>
            </a:r>
            <a:endParaRPr lang="fr-FR" u="sng" dirty="0">
              <a:solidFill>
                <a:schemeClr val="accent4">
                  <a:lumMod val="50000"/>
                </a:schemeClr>
              </a:solidFill>
            </a:endParaRPr>
          </a:p>
          <a:p>
            <a:pPr marL="361950" lvl="2" indent="0">
              <a:buNone/>
            </a:pPr>
            <a:r>
              <a:rPr lang="fr-FR" dirty="0" smtClean="0"/>
              <a:t>I/O and </a:t>
            </a:r>
            <a:r>
              <a:rPr lang="fr-FR" dirty="0" err="1" smtClean="0"/>
              <a:t>advanced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operations</a:t>
            </a:r>
            <a:r>
              <a:rPr lang="fr-FR" dirty="0" smtClean="0"/>
              <a:t> on MED</a:t>
            </a:r>
            <a:br>
              <a:rPr lang="fr-FR" dirty="0" smtClean="0"/>
            </a:br>
            <a:r>
              <a:rPr lang="fr-FR" dirty="0" smtClean="0"/>
              <a:t>files</a:t>
            </a:r>
          </a:p>
          <a:p>
            <a:pPr marL="361950" lvl="2" indent="0">
              <a:buNone/>
            </a:pPr>
            <a:r>
              <a:rPr lang="fr-FR" sz="1100" dirty="0" smtClean="0"/>
              <a:t>(</a:t>
            </a:r>
            <a:r>
              <a:rPr lang="fr-FR" sz="1100" i="1" dirty="0" smtClean="0"/>
              <a:t>libmedloader.so</a:t>
            </a:r>
            <a:r>
              <a:rPr lang="fr-FR" sz="1100" dirty="0" smtClean="0"/>
              <a:t>)</a:t>
            </a:r>
          </a:p>
        </p:txBody>
      </p:sp>
      <p:sp>
        <p:nvSpPr>
          <p:cNvPr id="72" name="Espace réservé du contenu 11"/>
          <p:cNvSpPr txBox="1">
            <a:spLocks/>
          </p:cNvSpPr>
          <p:nvPr/>
        </p:nvSpPr>
        <p:spPr bwMode="gray">
          <a:xfrm>
            <a:off x="107504" y="3335187"/>
            <a:ext cx="2736304" cy="13472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628650" indent="-2667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Tx/>
              <a:buSzPct val="60000"/>
              <a:buFont typeface="Wingdings" pitchFamily="2" charset="2"/>
              <a:buChar char="q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990600" indent="-21907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60000"/>
              <a:buFont typeface="Wingdings" pitchFamily="2" charset="2"/>
              <a:buChar char="Ø"/>
              <a:defRPr sz="1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25730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•"/>
              <a:defRPr sz="1400" i="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u="sng" dirty="0" smtClean="0">
                <a:solidFill>
                  <a:schemeClr val="accent4">
                    <a:lumMod val="50000"/>
                  </a:schemeClr>
                </a:solidFill>
              </a:rPr>
              <a:t>Projection</a:t>
            </a:r>
            <a:endParaRPr lang="fr-FR" u="sng" dirty="0">
              <a:solidFill>
                <a:schemeClr val="accent4">
                  <a:lumMod val="50000"/>
                </a:schemeClr>
              </a:solidFill>
            </a:endParaRPr>
          </a:p>
          <a:p>
            <a:pPr marL="361950" lvl="2" indent="0">
              <a:buNone/>
            </a:pPr>
            <a:r>
              <a:rPr lang="fr-FR" dirty="0" smtClean="0"/>
              <a:t>Interpolation and </a:t>
            </a:r>
            <a:r>
              <a:rPr lang="fr-FR" dirty="0" err="1" smtClean="0"/>
              <a:t>field</a:t>
            </a:r>
            <a:r>
              <a:rPr lang="fr-FR" dirty="0" smtClean="0"/>
              <a:t> projection</a:t>
            </a:r>
          </a:p>
          <a:p>
            <a:pPr marL="361950" lvl="2" indent="0">
              <a:buNone/>
            </a:pPr>
            <a:r>
              <a:rPr lang="fr-FR" sz="1100" dirty="0" smtClean="0"/>
              <a:t>(</a:t>
            </a:r>
            <a:r>
              <a:rPr lang="fr-FR" sz="1100" i="1" dirty="0" err="1" smtClean="0"/>
              <a:t>remapper</a:t>
            </a:r>
            <a:r>
              <a:rPr lang="fr-FR" sz="1100" dirty="0" smtClean="0"/>
              <a:t>)</a:t>
            </a:r>
          </a:p>
        </p:txBody>
      </p:sp>
      <p:sp>
        <p:nvSpPr>
          <p:cNvPr id="73" name="Espace réservé du contenu 11"/>
          <p:cNvSpPr txBox="1">
            <a:spLocks/>
          </p:cNvSpPr>
          <p:nvPr/>
        </p:nvSpPr>
        <p:spPr bwMode="gray">
          <a:xfrm>
            <a:off x="323528" y="5130443"/>
            <a:ext cx="2736304" cy="13949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628650" indent="-2667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Tx/>
              <a:buSzPct val="60000"/>
              <a:buFont typeface="Wingdings" pitchFamily="2" charset="2"/>
              <a:buChar char="q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990600" indent="-21907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60000"/>
              <a:buFont typeface="Wingdings" pitchFamily="2" charset="2"/>
              <a:buChar char="Ø"/>
              <a:defRPr sz="1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25730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•"/>
              <a:defRPr sz="1400" i="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u="sng" dirty="0" err="1" smtClean="0">
                <a:solidFill>
                  <a:schemeClr val="accent4">
                    <a:lumMod val="50000"/>
                  </a:schemeClr>
                </a:solidFill>
              </a:rPr>
              <a:t>Parallelism</a:t>
            </a:r>
            <a:endParaRPr lang="fr-FR" u="sng" dirty="0">
              <a:solidFill>
                <a:schemeClr val="accent4">
                  <a:lumMod val="50000"/>
                </a:schemeClr>
              </a:solidFill>
            </a:endParaRPr>
          </a:p>
          <a:p>
            <a:pPr marL="361950" lvl="2" indent="0">
              <a:buNone/>
            </a:pPr>
            <a:r>
              <a:rPr lang="fr-FR" dirty="0" smtClean="0"/>
              <a:t>MPI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functionalities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(DEC – Data Exchange Channel)</a:t>
            </a:r>
          </a:p>
          <a:p>
            <a:pPr marL="361950" lvl="2" indent="0">
              <a:buNone/>
            </a:pPr>
            <a:r>
              <a:rPr lang="fr-FR" sz="1100" i="1" dirty="0" smtClean="0"/>
              <a:t>(libParaMEDMEM.so)</a:t>
            </a:r>
          </a:p>
        </p:txBody>
      </p:sp>
      <p:sp>
        <p:nvSpPr>
          <p:cNvPr id="74" name="Espace réservé du contenu 11"/>
          <p:cNvSpPr txBox="1">
            <a:spLocks/>
          </p:cNvSpPr>
          <p:nvPr/>
        </p:nvSpPr>
        <p:spPr bwMode="gray">
          <a:xfrm>
            <a:off x="6948264" y="5130443"/>
            <a:ext cx="2736304" cy="13228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628650" indent="-2667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Tx/>
              <a:buSzPct val="60000"/>
              <a:buFont typeface="Wingdings" pitchFamily="2" charset="2"/>
              <a:buChar char="q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990600" indent="-21907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60000"/>
              <a:buFont typeface="Wingdings" pitchFamily="2" charset="2"/>
              <a:buChar char="Ø"/>
              <a:defRPr sz="1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25730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•"/>
              <a:defRPr sz="1400" i="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u="sng" dirty="0" err="1" smtClean="0">
                <a:solidFill>
                  <a:schemeClr val="accent4">
                    <a:lumMod val="50000"/>
                  </a:schemeClr>
                </a:solidFill>
              </a:rPr>
              <a:t>MEDReader</a:t>
            </a:r>
            <a:endParaRPr lang="fr-FR" u="sng" dirty="0">
              <a:solidFill>
                <a:schemeClr val="accent4">
                  <a:lumMod val="50000"/>
                </a:schemeClr>
              </a:solidFill>
            </a:endParaRPr>
          </a:p>
          <a:p>
            <a:pPr marL="361950" lvl="2" indent="0">
              <a:buNone/>
            </a:pPr>
            <a:r>
              <a:rPr lang="fr-FR" dirty="0" err="1" smtClean="0"/>
              <a:t>ParaView</a:t>
            </a:r>
            <a:r>
              <a:rPr lang="fr-FR" dirty="0" smtClean="0"/>
              <a:t> plugin to  </a:t>
            </a:r>
            <a:r>
              <a:rPr lang="fr-FR" dirty="0" err="1" smtClean="0"/>
              <a:t>visualize</a:t>
            </a:r>
            <a:r>
              <a:rPr lang="fr-FR" dirty="0" smtClean="0"/>
              <a:t> MED files</a:t>
            </a:r>
          </a:p>
          <a:p>
            <a:pPr marL="361950" lvl="2" indent="0">
              <a:buNone/>
            </a:pPr>
            <a:r>
              <a:rPr lang="fr-FR" sz="1100" i="1" dirty="0" smtClean="0"/>
              <a:t>(libMEDReader.so)</a:t>
            </a:r>
          </a:p>
          <a:p>
            <a:pPr marL="361950" lvl="2" indent="0">
              <a:buNone/>
            </a:pPr>
            <a:r>
              <a:rPr lang="fr-FR" dirty="0"/>
              <a:t>	</a:t>
            </a:r>
            <a:endParaRPr lang="fr-FR" dirty="0" smtClean="0"/>
          </a:p>
        </p:txBody>
      </p:sp>
      <p:grpSp>
        <p:nvGrpSpPr>
          <p:cNvPr id="5" name="Groupe 4"/>
          <p:cNvGrpSpPr/>
          <p:nvPr/>
        </p:nvGrpSpPr>
        <p:grpSpPr>
          <a:xfrm>
            <a:off x="1763688" y="1412776"/>
            <a:ext cx="5281893" cy="5299830"/>
            <a:chOff x="1763688" y="1412776"/>
            <a:chExt cx="5281893" cy="5299830"/>
          </a:xfrm>
        </p:grpSpPr>
        <p:sp>
          <p:nvSpPr>
            <p:cNvPr id="39" name="Arc plein 38"/>
            <p:cNvSpPr/>
            <p:nvPr/>
          </p:nvSpPr>
          <p:spPr>
            <a:xfrm>
              <a:off x="1763688" y="1412776"/>
              <a:ext cx="5281893" cy="5299830"/>
            </a:xfrm>
            <a:prstGeom prst="blockArc">
              <a:avLst>
                <a:gd name="adj1" fmla="val 13590952"/>
                <a:gd name="adj2" fmla="val 18717503"/>
                <a:gd name="adj3" fmla="val 11777"/>
              </a:avLst>
            </a:prstGeom>
            <a:solidFill>
              <a:srgbClr val="2C9414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55317" y="1592076"/>
              <a:ext cx="17484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MED GUI</a:t>
              </a:r>
              <a:endParaRPr lang="fr-FR" sz="1200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42" name="Espace réservé du contenu 11"/>
          <p:cNvSpPr txBox="1">
            <a:spLocks/>
          </p:cNvSpPr>
          <p:nvPr/>
        </p:nvSpPr>
        <p:spPr bwMode="gray">
          <a:xfrm>
            <a:off x="6444208" y="1433660"/>
            <a:ext cx="2588882" cy="13472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628650" indent="-2667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Tx/>
              <a:buSzPct val="60000"/>
              <a:buFont typeface="Wingdings" pitchFamily="2" charset="2"/>
              <a:buChar char="q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990600" indent="-21907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60000"/>
              <a:buFont typeface="Wingdings" pitchFamily="2" charset="2"/>
              <a:buChar char="Ø"/>
              <a:defRPr sz="14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25730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•"/>
              <a:defRPr sz="1400" i="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fr-FR" u="sng" dirty="0" err="1" smtClean="0">
                <a:solidFill>
                  <a:schemeClr val="accent4">
                    <a:lumMod val="50000"/>
                  </a:schemeClr>
                </a:solidFill>
              </a:rPr>
              <a:t>Graphical</a:t>
            </a:r>
            <a:r>
              <a:rPr lang="fr-FR" u="sng" dirty="0" smtClean="0">
                <a:solidFill>
                  <a:schemeClr val="accent4">
                    <a:lumMod val="50000"/>
                  </a:schemeClr>
                </a:solidFill>
              </a:rPr>
              <a:t> user interface</a:t>
            </a:r>
            <a:endParaRPr lang="fr-FR" u="sng" dirty="0">
              <a:solidFill>
                <a:schemeClr val="accent4">
                  <a:lumMod val="50000"/>
                </a:schemeClr>
              </a:solidFill>
            </a:endParaRPr>
          </a:p>
          <a:p>
            <a:pPr marL="361950" lvl="2" indent="0">
              <a:buNone/>
            </a:pPr>
            <a:r>
              <a:rPr lang="fr-FR" dirty="0" smtClean="0"/>
              <a:t>Interactive </a:t>
            </a:r>
            <a:r>
              <a:rPr lang="fr-FR" dirty="0" err="1" smtClean="0"/>
              <a:t>field</a:t>
            </a:r>
            <a:r>
              <a:rPr lang="fr-FR" dirty="0" smtClean="0"/>
              <a:t> manipulation</a:t>
            </a:r>
          </a:p>
          <a:p>
            <a:pPr marL="361950" lvl="2" indent="0">
              <a:buNone/>
            </a:pPr>
            <a:r>
              <a:rPr lang="fr-FR" sz="1100" dirty="0" smtClean="0"/>
              <a:t>(</a:t>
            </a:r>
            <a:r>
              <a:rPr lang="fr-FR" sz="1100" i="1" dirty="0" smtClean="0"/>
              <a:t>MED GUI client</a:t>
            </a:r>
            <a:r>
              <a:rPr lang="fr-FR" sz="1100" dirty="0" smtClean="0"/>
              <a:t>)</a:t>
            </a:r>
          </a:p>
        </p:txBody>
      </p:sp>
      <p:grpSp>
        <p:nvGrpSpPr>
          <p:cNvPr id="44" name="Groupe 43"/>
          <p:cNvGrpSpPr/>
          <p:nvPr/>
        </p:nvGrpSpPr>
        <p:grpSpPr>
          <a:xfrm>
            <a:off x="2462125" y="2110476"/>
            <a:ext cx="3865499" cy="3875681"/>
            <a:chOff x="5137261" y="1679924"/>
            <a:chExt cx="3827227" cy="3837308"/>
          </a:xfrm>
        </p:grpSpPr>
        <p:sp>
          <p:nvSpPr>
            <p:cNvPr id="65" name="Ellipse 64"/>
            <p:cNvSpPr/>
            <p:nvPr/>
          </p:nvSpPr>
          <p:spPr>
            <a:xfrm>
              <a:off x="5137261" y="1679924"/>
              <a:ext cx="3827227" cy="38373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01600" h="101600"/>
              <a:bevelB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6036521" y="3265820"/>
              <a:ext cx="22078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 err="1" smtClean="0">
                  <a:solidFill>
                    <a:schemeClr val="bg1"/>
                  </a:solidFill>
                  <a:latin typeface="Calibri Light" panose="020F0302020204030204" pitchFamily="34" charset="0"/>
                </a:rPr>
                <a:t>MEDCoupling</a:t>
              </a:r>
              <a:endParaRPr lang="fr-FR" b="1" dirty="0">
                <a:solidFill>
                  <a:schemeClr val="bg1"/>
                </a:solidFill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42" grpId="0"/>
    </p:bldLst>
  </p:timing>
</p:sld>
</file>

<file path=ppt/theme/theme1.xml><?xml version="1.0" encoding="utf-8"?>
<a:theme xmlns:a="http://schemas.openxmlformats.org/drawingml/2006/main" name="Masque principal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2798</Words>
  <Application>Microsoft Office PowerPoint</Application>
  <PresentationFormat>Affichage à l'écran (4:3)</PresentationFormat>
  <Paragraphs>591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1" baseType="lpstr">
      <vt:lpstr>Arial</vt:lpstr>
      <vt:lpstr>Arial Unicode MS</vt:lpstr>
      <vt:lpstr>Calibri</vt:lpstr>
      <vt:lpstr>Calibri Light</vt:lpstr>
      <vt:lpstr>Courier New</vt:lpstr>
      <vt:lpstr>Times New Roman</vt:lpstr>
      <vt:lpstr>Verdana</vt:lpstr>
      <vt:lpstr>Wingdings</vt:lpstr>
      <vt:lpstr>Masque principal</vt:lpstr>
      <vt:lpstr>MEDCoupling  Introduction and overview</vt:lpstr>
      <vt:lpstr>Agenda</vt:lpstr>
      <vt:lpstr>Training overview &amp; objectives </vt:lpstr>
      <vt:lpstr>Training Overview</vt:lpstr>
      <vt:lpstr>Introduction  Functionalities</vt:lpstr>
      <vt:lpstr>MEDCoupling Introduction</vt:lpstr>
      <vt:lpstr>MEDCoupling Functionalities (1/2)</vt:lpstr>
      <vt:lpstr>MEDCoupling Functionalities (2/2)</vt:lpstr>
      <vt:lpstr>Who’s WHO?</vt:lpstr>
      <vt:lpstr>History</vt:lpstr>
      <vt:lpstr>BASICS</vt:lpstr>
      <vt:lpstr>DataArrays (1/2)</vt:lpstr>
      <vt:lpstr>DataArrays (2/2)</vt:lpstr>
      <vt:lpstr>Renumbering</vt:lpstr>
      <vt:lpstr>MESHES</vt:lpstr>
      <vt:lpstr>More on (unstructured) CElls</vt:lpstr>
      <vt:lpstr>Connectivity representation</vt:lpstr>
      <vt:lpstr>Fields</vt:lpstr>
      <vt:lpstr>Illustration</vt:lpstr>
      <vt:lpstr>Library and code Structure</vt:lpstr>
      <vt:lpstr>Dependency Structure</vt:lpstr>
      <vt:lpstr>A few words about the code</vt:lpstr>
      <vt:lpstr>Practicalities</vt:lpstr>
      <vt:lpstr>PYTHON &amp; Environment setup</vt:lpstr>
      <vt:lpstr>Help!</vt:lpstr>
      <vt:lpstr>API CHANGES in V 8.x</vt:lpstr>
      <vt:lpstr>Note for C++ developers</vt:lpstr>
      <vt:lpstr>Base classes</vt:lpstr>
      <vt:lpstr>Code Quality</vt:lpstr>
      <vt:lpstr>Conclusion</vt:lpstr>
      <vt:lpstr>Conclusion</vt:lpstr>
      <vt:lpstr>Direction  Département Service</vt:lpstr>
    </vt:vector>
  </TitlesOfParts>
  <Company>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</dc:creator>
  <cp:lastModifiedBy>BRUNETON Adrien</cp:lastModifiedBy>
  <cp:revision>112</cp:revision>
  <dcterms:created xsi:type="dcterms:W3CDTF">2012-05-16T13:45:41Z</dcterms:created>
  <dcterms:modified xsi:type="dcterms:W3CDTF">2021-04-14T18:59:20Z</dcterms:modified>
</cp:coreProperties>
</file>