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71" r:id="rId3"/>
    <p:sldId id="270" r:id="rId4"/>
    <p:sldId id="298" r:id="rId5"/>
    <p:sldId id="273" r:id="rId6"/>
    <p:sldId id="297" r:id="rId7"/>
    <p:sldId id="306" r:id="rId8"/>
    <p:sldId id="277" r:id="rId9"/>
    <p:sldId id="300" r:id="rId10"/>
    <p:sldId id="301" r:id="rId11"/>
    <p:sldId id="302" r:id="rId12"/>
    <p:sldId id="299" r:id="rId13"/>
    <p:sldId id="289" r:id="rId14"/>
    <p:sldId id="303" r:id="rId15"/>
    <p:sldId id="304" r:id="rId16"/>
    <p:sldId id="305" r:id="rId17"/>
    <p:sldId id="307" r:id="rId18"/>
    <p:sldId id="308" r:id="rId19"/>
    <p:sldId id="309" r:id="rId20"/>
    <p:sldId id="296" r:id="rId21"/>
    <p:sldId id="295" r:id="rId22"/>
    <p:sldId id="272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E3683F-3828-448C-8B88-CF65E84CC5BA}">
          <p14:sldIdLst>
            <p14:sldId id="261"/>
            <p14:sldId id="271"/>
            <p14:sldId id="270"/>
            <p14:sldId id="298"/>
            <p14:sldId id="273"/>
            <p14:sldId id="297"/>
            <p14:sldId id="306"/>
            <p14:sldId id="277"/>
            <p14:sldId id="300"/>
            <p14:sldId id="301"/>
            <p14:sldId id="302"/>
            <p14:sldId id="299"/>
            <p14:sldId id="289"/>
            <p14:sldId id="303"/>
            <p14:sldId id="304"/>
            <p14:sldId id="305"/>
            <p14:sldId id="307"/>
            <p14:sldId id="308"/>
            <p14:sldId id="309"/>
            <p14:sldId id="296"/>
            <p14:sldId id="29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E6"/>
    <a:srgbClr val="666666"/>
    <a:srgbClr val="808080"/>
    <a:srgbClr val="24F0E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425" autoAdjust="0"/>
  </p:normalViewPr>
  <p:slideViewPr>
    <p:cSldViewPr>
      <p:cViewPr varScale="1">
        <p:scale>
          <a:sx n="88" d="100"/>
          <a:sy n="88" d="100"/>
        </p:scale>
        <p:origin x="13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2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FE2C-5007-4057-8DFB-EC24DF7E4136}" type="datetimeFigureOut">
              <a:rPr lang="fr-FR" smtClean="0"/>
              <a:pPr/>
              <a:t>14/04/2021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FE0B-B3A6-4AF6-B265-A109385ED2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7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2653832"/>
          </a:xfrm>
        </p:spPr>
        <p:txBody>
          <a:bodyPr anchor="t" anchorCtr="0"/>
          <a:lstStyle>
            <a:lvl1pPr algn="ctr"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DATE </a:t>
            </a:r>
            <a:r>
              <a:rPr lang="fr-FR" dirty="0" err="1" smtClean="0"/>
              <a:t>Evenement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4509120"/>
            <a:ext cx="4788464" cy="1224136"/>
          </a:xfrm>
        </p:spPr>
        <p:txBody>
          <a:bodyPr anchor="b" anchorCtr="0">
            <a:normAutofit/>
          </a:bodyPr>
          <a:lstStyle>
            <a:lvl1pPr marL="0" indent="0">
              <a:buFont typeface="Arial" pitchFamily="34" charset="0"/>
              <a:buNone/>
              <a:defRPr sz="14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215806A7-BCCE-4741-AB47-7A26318FFE5F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 bwMode="gray"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76486" y="846237"/>
            <a:ext cx="8460000" cy="4156911"/>
          </a:xfrm>
          <a:prstGeom prst="rect">
            <a:avLst/>
          </a:prstGeom>
        </p:spPr>
      </p:pic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33" name="Espace réservé du graphique 32"/>
          <p:cNvSpPr>
            <a:spLocks noGrp="1"/>
          </p:cNvSpPr>
          <p:nvPr>
            <p:ph type="chart" sz="quarter" idx="13" hasCustomPrompt="1"/>
          </p:nvPr>
        </p:nvSpPr>
        <p:spPr bwMode="gray">
          <a:xfrm>
            <a:off x="899592" y="5157788"/>
            <a:ext cx="3240360" cy="863600"/>
          </a:xfrm>
        </p:spPr>
        <p:txBody>
          <a:bodyPr anchor="ctr"/>
          <a:lstStyle>
            <a:lvl1pPr marL="0" indent="0" algn="ctr">
              <a:defRPr sz="1200"/>
            </a:lvl1pPr>
          </a:lstStyle>
          <a:p>
            <a:r>
              <a:rPr lang="fr-FR" dirty="0" smtClean="0"/>
              <a:t> Graphique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gray">
          <a:xfrm>
            <a:off x="3310128" y="0"/>
            <a:ext cx="5833872" cy="58052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138800" y="5799600"/>
            <a:ext cx="1897200" cy="943200"/>
          </a:xfr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445224"/>
            <a:ext cx="11186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877272"/>
            <a:ext cx="26642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11999" y="3311999"/>
            <a:ext cx="5832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5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7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7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9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672000" y="260649"/>
            <a:ext cx="5292488" cy="1584176"/>
          </a:xfr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877272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445224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1257300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aseline="0"/>
            </a:lvl1pPr>
            <a:lvl2pPr marL="1782900" indent="-342900">
              <a:lnSpc>
                <a:spcPts val="2800"/>
              </a:lnSpc>
              <a:buFont typeface="Wingdings" pitchFamily="2" charset="2"/>
              <a:buChar char="Ø"/>
              <a:tabLst>
                <a:tab pos="8077200" algn="r"/>
              </a:tabLst>
              <a:defRPr sz="2000"/>
            </a:lvl2pPr>
            <a:lvl3pPr marL="1980000" indent="-342900">
              <a:lnSpc>
                <a:spcPts val="2000"/>
              </a:lnSpc>
              <a:buFont typeface="Wingdings" pitchFamily="2" charset="2"/>
              <a:buChar char="ü"/>
              <a:tabLst>
                <a:tab pos="8077200" algn="r"/>
              </a:tabLst>
              <a:defRPr sz="1800" baseline="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dirty="0" smtClean="0"/>
              <a:t>Un premier point du plan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2"/>
            <a:r>
              <a:rPr lang="fr-FR" dirty="0" smtClean="0"/>
              <a:t>Encore troisième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0"/>
            <a:r>
              <a:rPr lang="fr-FR" dirty="0" smtClean="0"/>
              <a:t>Un deuxième point du plan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A0701655-DB86-4BDD-ACDB-98A835538BBF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 hasCustomPrompt="1"/>
          </p:nvPr>
        </p:nvSpPr>
        <p:spPr bwMode="gray"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texte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 bwMode="gray"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512000" y="52752"/>
            <a:ext cx="7236464" cy="9087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1560" y="1268760"/>
            <a:ext cx="8172464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6000" y="6305192"/>
            <a:ext cx="14505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051720" y="6305192"/>
            <a:ext cx="593982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025304" y="6303598"/>
            <a:ext cx="1118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5" r:id="rId4"/>
    <p:sldLayoutId id="2147483666" r:id="rId5"/>
    <p:sldLayoutId id="2147483650" r:id="rId6"/>
    <p:sldLayoutId id="2147483662" r:id="rId7"/>
    <p:sldLayoutId id="2147483663" r:id="rId8"/>
    <p:sldLayoutId id="2147483664" r:id="rId9"/>
    <p:sldLayoutId id="2147483667" r:id="rId10"/>
    <p:sldLayoutId id="2147483654" r:id="rId11"/>
    <p:sldLayoutId id="214748366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239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ts val="2000"/>
        </a:lnSpc>
        <a:spcBef>
          <a:spcPts val="0"/>
        </a:spcBef>
        <a:buSzPct val="90000"/>
        <a:buFontTx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628650" indent="-266700" algn="l" defTabSz="914400" rtl="0" eaLnBrk="1" latinLnBrk="0" hangingPunct="1">
        <a:lnSpc>
          <a:spcPts val="2000"/>
        </a:lnSpc>
        <a:spcBef>
          <a:spcPts val="0"/>
        </a:spcBef>
        <a:buClrTx/>
        <a:buSzPct val="60000"/>
        <a:buFont typeface="Wingdings" pitchFamily="2" charset="2"/>
        <a:buChar char="q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990600" indent="-21907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60000"/>
        <a:buFont typeface="Wingdings" pitchFamily="2" charset="2"/>
        <a:buChar char="Ø"/>
        <a:defRPr sz="1400" kern="1200">
          <a:solidFill>
            <a:srgbClr val="666666"/>
          </a:solidFill>
          <a:latin typeface="+mn-lt"/>
          <a:ea typeface="+mn-ea"/>
          <a:cs typeface="+mn-cs"/>
        </a:defRPr>
      </a:lvl4pPr>
      <a:lvl5pPr marL="125730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•"/>
        <a:defRPr sz="1400" i="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MEDCoupling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Projection </a:t>
            </a:r>
            <a:r>
              <a:rPr lang="fr-FR" dirty="0" err="1" smtClean="0"/>
              <a:t>Methods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&amp;</a:t>
            </a:r>
            <a:br>
              <a:rPr lang="fr-FR" dirty="0" smtClean="0"/>
            </a:br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SALOME Training </a:t>
            </a:r>
            <a:r>
              <a:rPr lang="fr-FR" sz="90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Adrien </a:t>
            </a:r>
            <a:r>
              <a:rPr lang="fr-FR" dirty="0" smtClean="0"/>
              <a:t>Bruneton, Elie </a:t>
            </a:r>
            <a:r>
              <a:rPr lang="fr-FR" dirty="0" err="1" smtClean="0"/>
              <a:t>Saikali</a:t>
            </a:r>
            <a:endParaRPr lang="fr-FR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 Nature (1/2)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Where physics comes into play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meaningful projection needs to know whether the physical quantity being projected is:</a:t>
            </a:r>
          </a:p>
          <a:p>
            <a:pPr lvl="2"/>
            <a:r>
              <a:rPr lang="en-US" dirty="0" smtClean="0">
                <a:solidFill>
                  <a:srgbClr val="1428E6"/>
                </a:solidFill>
              </a:rPr>
              <a:t>Extensive</a:t>
            </a:r>
            <a:r>
              <a:rPr lang="en-US" dirty="0" smtClean="0"/>
              <a:t>: mass</a:t>
            </a:r>
            <a:r>
              <a:rPr lang="en-US" dirty="0"/>
              <a:t>, power … quantity that </a:t>
            </a:r>
            <a:r>
              <a:rPr lang="en-US" i="1" dirty="0"/>
              <a:t>scales</a:t>
            </a:r>
            <a:r>
              <a:rPr lang="en-US" dirty="0"/>
              <a:t> with the volume of a </a:t>
            </a:r>
            <a:r>
              <a:rPr lang="en-US" dirty="0" smtClean="0"/>
              <a:t>cell</a:t>
            </a:r>
          </a:p>
          <a:p>
            <a:pPr lvl="2"/>
            <a:r>
              <a:rPr lang="en-US" dirty="0" smtClean="0">
                <a:solidFill>
                  <a:srgbClr val="1428E6"/>
                </a:solidFill>
              </a:rPr>
              <a:t>Intensive</a:t>
            </a:r>
            <a:r>
              <a:rPr lang="en-US" dirty="0" smtClean="0"/>
              <a:t>: density, temperature … quantity that do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i="1" dirty="0" smtClean="0"/>
              <a:t>scale</a:t>
            </a:r>
            <a:r>
              <a:rPr lang="en-US" dirty="0" smtClean="0"/>
              <a:t> with the volume</a:t>
            </a:r>
          </a:p>
          <a:p>
            <a:pPr lvl="1"/>
            <a:r>
              <a:rPr lang="en-US" dirty="0" smtClean="0"/>
              <a:t>For each of the two above, two sub-methods are available, governing the behavior in case of </a:t>
            </a:r>
            <a:r>
              <a:rPr lang="en-US" i="1" dirty="0" smtClean="0"/>
              <a:t>non-overlapping</a:t>
            </a:r>
            <a:r>
              <a:rPr lang="en-US" dirty="0" smtClean="0"/>
              <a:t> meshes</a:t>
            </a:r>
          </a:p>
          <a:p>
            <a:pPr lvl="2"/>
            <a:r>
              <a:rPr lang="en-US" dirty="0" smtClean="0"/>
              <a:t>“Maximum” value preserved in the result</a:t>
            </a:r>
          </a:p>
          <a:p>
            <a:pPr lvl="2"/>
            <a:r>
              <a:rPr lang="en-US" dirty="0" smtClean="0"/>
              <a:t>“Integral” value </a:t>
            </a:r>
            <a:r>
              <a:rPr lang="en-US" dirty="0"/>
              <a:t>preserved </a:t>
            </a:r>
            <a:r>
              <a:rPr lang="en-US" dirty="0" smtClean="0"/>
              <a:t>in the result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ee detailed formula in the documentation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Invoke method: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setNature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on the field</a:t>
            </a:r>
          </a:p>
          <a:p>
            <a:pPr lvl="2"/>
            <a:r>
              <a:rPr lang="en-US" dirty="0" smtClean="0"/>
              <a:t>If you don’t call it, no projection will be possible</a:t>
            </a:r>
          </a:p>
          <a:p>
            <a:pPr lvl="1"/>
            <a:r>
              <a:rPr lang="en-US" dirty="0" smtClean="0"/>
              <a:t>Possible argument </a:t>
            </a:r>
            <a:r>
              <a:rPr lang="en-US" dirty="0" smtClean="0"/>
              <a:t>values </a:t>
            </a:r>
            <a:r>
              <a:rPr lang="en-US" sz="1200" dirty="0" smtClean="0"/>
              <a:t>(warning different names prior to V8)</a:t>
            </a:r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28355"/>
              </p:ext>
            </p:extLst>
          </p:nvPr>
        </p:nvGraphicFramePr>
        <p:xfrm>
          <a:off x="1115616" y="5229200"/>
          <a:ext cx="66247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Intensive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Extensive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Conservation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IntensiveConservation</a:t>
                      </a:r>
                      <a:endParaRPr lang="fr-F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ExtensiveConservation</a:t>
                      </a:r>
                      <a:endParaRPr lang="fr-F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Maximum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principle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IntensiveMaximum</a:t>
                      </a:r>
                      <a:endParaRPr lang="fr-F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ExtensiveMaximum</a:t>
                      </a:r>
                      <a:endParaRPr lang="fr-FR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6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Field Nature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non-overlapping mesh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Understanding the problem of non-overlapping meshes: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Take a look at the illustration right</a:t>
            </a:r>
          </a:p>
          <a:p>
            <a:pPr lvl="2"/>
            <a:r>
              <a:rPr lang="fr-FR" dirty="0" err="1" smtClean="0">
                <a:solidFill>
                  <a:srgbClr val="666666"/>
                </a:solidFill>
              </a:rPr>
              <a:t>Mesh</a:t>
            </a:r>
            <a:r>
              <a:rPr lang="fr-FR" dirty="0" smtClean="0">
                <a:solidFill>
                  <a:srgbClr val="666666"/>
                </a:solidFill>
              </a:rPr>
              <a:t> </a:t>
            </a:r>
            <a:r>
              <a:rPr lang="fr-FR" dirty="0">
                <a:solidFill>
                  <a:srgbClr val="666666"/>
                </a:solidFill>
              </a:rPr>
              <a:t>A in </a:t>
            </a:r>
            <a:r>
              <a:rPr lang="fr-FR" dirty="0" err="1" smtClean="0">
                <a:solidFill>
                  <a:srgbClr val="1428E6"/>
                </a:solidFill>
              </a:rPr>
              <a:t>blue</a:t>
            </a:r>
            <a:endParaRPr lang="fr-FR" dirty="0" smtClean="0">
              <a:solidFill>
                <a:srgbClr val="1428E6"/>
              </a:solidFill>
            </a:endParaRPr>
          </a:p>
          <a:p>
            <a:pPr lvl="2"/>
            <a:r>
              <a:rPr lang="fr-FR" dirty="0" err="1" smtClean="0">
                <a:solidFill>
                  <a:srgbClr val="666666"/>
                </a:solidFill>
              </a:rPr>
              <a:t>Mesh</a:t>
            </a:r>
            <a:r>
              <a:rPr lang="fr-FR" dirty="0" smtClean="0">
                <a:solidFill>
                  <a:srgbClr val="666666"/>
                </a:solidFill>
              </a:rPr>
              <a:t> </a:t>
            </a:r>
            <a:r>
              <a:rPr lang="fr-FR" dirty="0">
                <a:solidFill>
                  <a:srgbClr val="666666"/>
                </a:solidFill>
              </a:rPr>
              <a:t>B in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green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a projection from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1428E6"/>
                </a:solidFill>
              </a:rPr>
              <a:t>A</a:t>
            </a:r>
            <a:r>
              <a:rPr lang="en-US" dirty="0" smtClean="0"/>
              <a:t>, should:</a:t>
            </a:r>
          </a:p>
          <a:p>
            <a:pPr lvl="2"/>
            <a:r>
              <a:rPr lang="en-US" dirty="0" smtClean="0"/>
              <a:t>the full </a:t>
            </a:r>
            <a:r>
              <a:rPr lang="en-US" i="1" dirty="0" smtClean="0"/>
              <a:t>volume</a:t>
            </a:r>
            <a:r>
              <a:rPr lang="en-US" dirty="0" smtClean="0"/>
              <a:t> (here surface) of the cell from </a:t>
            </a:r>
            <a:r>
              <a:rPr lang="en-US" dirty="0" smtClean="0">
                <a:solidFill>
                  <a:srgbClr val="1428E6"/>
                </a:solidFill>
              </a:rPr>
              <a:t>mesh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 taken into account?</a:t>
            </a:r>
          </a:p>
          <a:p>
            <a:pPr lvl="3"/>
            <a:r>
              <a:rPr lang="en-US" dirty="0" smtClean="0"/>
              <a:t>Knowing that only part of it coincides with the two cells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mesh B</a:t>
            </a:r>
          </a:p>
          <a:p>
            <a:pPr lvl="2"/>
            <a:r>
              <a:rPr lang="en-US" dirty="0" smtClean="0"/>
              <a:t>or only the volume covering </a:t>
            </a:r>
            <a:r>
              <a:rPr lang="en-US" i="1" dirty="0" smtClean="0"/>
              <a:t>both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428E6"/>
                </a:solidFill>
              </a:rPr>
              <a:t>mesh 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mesh B</a:t>
            </a:r>
            <a:r>
              <a:rPr lang="en-US" dirty="0" smtClean="0"/>
              <a:t>?</a:t>
            </a:r>
          </a:p>
          <a:p>
            <a:pPr lvl="3"/>
            <a:r>
              <a:rPr lang="en-US" dirty="0" smtClean="0"/>
              <a:t>Letting aside what is not overlapping</a:t>
            </a:r>
          </a:p>
          <a:p>
            <a:pPr lvl="2"/>
            <a:r>
              <a:rPr lang="en-US" dirty="0" smtClean="0"/>
              <a:t>Depends on the nature of the physical quantity you’re handling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Again, take a look at the full formulas + exercises: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MEDCOUPLING_ROOT_DIR}/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share/doc/developer/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InterpKerRemapGlobal.html#TableNatureOfField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0232" y="1628800"/>
            <a:ext cx="1944216" cy="187220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164288" y="3140968"/>
            <a:ext cx="1080120" cy="3600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800056" y="3897052"/>
            <a:ext cx="1808584" cy="93610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164288" y="3890888"/>
            <a:ext cx="1080120" cy="47421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164290" y="3140968"/>
            <a:ext cx="1080120" cy="1224136"/>
          </a:xfrm>
          <a:prstGeom prst="rect">
            <a:avLst/>
          </a:prstGeom>
          <a:noFill/>
          <a:ln>
            <a:solidFill>
              <a:srgbClr val="142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Functionalities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8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General principle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project one field onto a new target mesh, one has to: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1.Prepare </a:t>
            </a:r>
            <a:r>
              <a:rPr lang="en-US" dirty="0" smtClean="0"/>
              <a:t>(required only once): </a:t>
            </a:r>
          </a:p>
          <a:p>
            <a:pPr lvl="2"/>
            <a:r>
              <a:rPr lang="en-US" dirty="0" smtClean="0"/>
              <a:t>The weight matrix is internally computed</a:t>
            </a:r>
          </a:p>
          <a:p>
            <a:pPr lvl="3"/>
            <a:r>
              <a:rPr lang="en-US" dirty="0" smtClean="0"/>
              <a:t>Ratios of the volumes between source cells and target cells</a:t>
            </a:r>
          </a:p>
          <a:p>
            <a:pPr lvl="3"/>
            <a:r>
              <a:rPr lang="en-US" dirty="0"/>
              <a:t>From the source mesh and the target </a:t>
            </a:r>
            <a:r>
              <a:rPr lang="en-US" dirty="0" smtClean="0"/>
              <a:t>mesh only</a:t>
            </a:r>
          </a:p>
          <a:p>
            <a:pPr lvl="3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 smtClean="0"/>
              <a:t>: how much from source cell (</a:t>
            </a:r>
            <a:r>
              <a:rPr lang="en-US" dirty="0" err="1" smtClean="0"/>
              <a:t>i</a:t>
            </a:r>
            <a:r>
              <a:rPr lang="en-US" dirty="0" smtClean="0"/>
              <a:t>) will contribute to target cell (j)</a:t>
            </a:r>
          </a:p>
          <a:p>
            <a:pPr lvl="3"/>
            <a:r>
              <a:rPr lang="en-US" dirty="0" smtClean="0">
                <a:cs typeface="Courier New" panose="02070309020205020404" pitchFamily="49" charset="0"/>
              </a:rPr>
              <a:t>API: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prepare(source, target, method)</a:t>
            </a:r>
          </a:p>
          <a:p>
            <a:pPr lvl="1"/>
            <a:endParaRPr lang="en-US" dirty="0" smtClean="0">
              <a:solidFill>
                <a:srgbClr val="1428E6"/>
              </a:solidFill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2.</a:t>
            </a:r>
            <a:r>
              <a:rPr lang="en-US" dirty="0" smtClean="0"/>
              <a:t>The </a:t>
            </a:r>
            <a:r>
              <a:rPr lang="en-US" dirty="0"/>
              <a:t>source field must have a valid </a:t>
            </a:r>
            <a:br>
              <a:rPr lang="en-US" dirty="0"/>
            </a:br>
            <a:r>
              <a:rPr lang="en-US" dirty="0">
                <a:solidFill>
                  <a:srgbClr val="1428E6"/>
                </a:solidFill>
              </a:rPr>
              <a:t>nature</a:t>
            </a:r>
            <a:r>
              <a:rPr lang="en-US" dirty="0"/>
              <a:t> set!</a:t>
            </a:r>
          </a:p>
          <a:p>
            <a:pPr lvl="1"/>
            <a:endParaRPr lang="en-US" dirty="0" smtClean="0">
              <a:solidFill>
                <a:srgbClr val="1428E6"/>
              </a:solidFill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3.Transfer</a:t>
            </a:r>
            <a:r>
              <a:rPr lang="en-US" dirty="0" smtClean="0">
                <a:cs typeface="Courier New" panose="02070309020205020404" pitchFamily="49" charset="0"/>
              </a:rPr>
              <a:t> (can be done several times):</a:t>
            </a:r>
          </a:p>
          <a:p>
            <a:pPr lvl="2"/>
            <a:r>
              <a:rPr lang="en-US" dirty="0" smtClean="0"/>
              <a:t>A field on the source mesh can be </a:t>
            </a:r>
            <a:br>
              <a:rPr lang="en-US" dirty="0" smtClean="0"/>
            </a:br>
            <a:r>
              <a:rPr lang="en-US" dirty="0" smtClean="0"/>
              <a:t>transferred to the target mesh</a:t>
            </a:r>
          </a:p>
          <a:p>
            <a:pPr lvl="3"/>
            <a:r>
              <a:rPr lang="en-US" dirty="0" smtClean="0"/>
              <a:t>API: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en-US" dirty="0" smtClean="0"/>
              <a:t>Default value covers non-overlapping </a:t>
            </a:r>
            <a:br>
              <a:rPr lang="en-US" dirty="0" smtClean="0"/>
            </a:br>
            <a:r>
              <a:rPr lang="en-US" dirty="0" smtClean="0"/>
              <a:t>cases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2050" name="Picture 2" descr="E:\export\home\adrien\Documents\TooBig\COUPLING_Training\Presentation\MEDCoupling\Adrien_2015\images\projectionHQ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3688618"/>
            <a:ext cx="3425243" cy="25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courbée vers la droite 1"/>
          <p:cNvSpPr/>
          <p:nvPr/>
        </p:nvSpPr>
        <p:spPr>
          <a:xfrm rot="19105198">
            <a:off x="5716513" y="5272776"/>
            <a:ext cx="432048" cy="792088"/>
          </a:xfrm>
          <a:prstGeom prst="curved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Supported</a:t>
            </a:r>
            <a:r>
              <a:rPr lang="fr-FR" dirty="0" smtClean="0"/>
              <a:t> configurations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What you can do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Mesh combination (U: unstructured, C: </a:t>
            </a:r>
            <a:r>
              <a:rPr lang="en-US" dirty="0" err="1" smtClean="0"/>
              <a:t>cartesian</a:t>
            </a:r>
            <a:r>
              <a:rPr lang="en-US" dirty="0" smtClean="0"/>
              <a:t>, E: extruded)</a:t>
            </a:r>
          </a:p>
          <a:p>
            <a:pPr lvl="2"/>
            <a:r>
              <a:rPr lang="es-ES" dirty="0" smtClean="0"/>
              <a:t>U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smtClean="0"/>
              <a:t>U</a:t>
            </a:r>
            <a:endParaRPr lang="es-ES" dirty="0"/>
          </a:p>
          <a:p>
            <a:pPr lvl="2"/>
            <a:r>
              <a:rPr lang="es-ES" dirty="0" smtClean="0"/>
              <a:t>U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smtClean="0"/>
              <a:t>C</a:t>
            </a:r>
            <a:endParaRPr lang="es-ES" dirty="0"/>
          </a:p>
          <a:p>
            <a:pPr lvl="2"/>
            <a:r>
              <a:rPr lang="es-ES" dirty="0" smtClean="0"/>
              <a:t>C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smtClean="0"/>
              <a:t>U</a:t>
            </a:r>
            <a:endParaRPr lang="es-ES" dirty="0"/>
          </a:p>
          <a:p>
            <a:pPr lvl="2"/>
            <a:r>
              <a:rPr lang="es-ES" dirty="0" smtClean="0"/>
              <a:t>C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smtClean="0"/>
              <a:t>C</a:t>
            </a:r>
            <a:endParaRPr lang="es-ES" dirty="0"/>
          </a:p>
          <a:p>
            <a:pPr lvl="2"/>
            <a:r>
              <a:rPr lang="es-ES" dirty="0" smtClean="0"/>
              <a:t>E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smtClean="0"/>
              <a:t>E</a:t>
            </a:r>
            <a:endParaRPr lang="es-ES" dirty="0"/>
          </a:p>
          <a:p>
            <a:pPr lvl="1"/>
            <a:r>
              <a:rPr lang="en-US" dirty="0" smtClean="0"/>
              <a:t>Dimensions</a:t>
            </a:r>
          </a:p>
          <a:p>
            <a:pPr lvl="2"/>
            <a:r>
              <a:rPr lang="en-US" dirty="0"/>
              <a:t>1D</a:t>
            </a:r>
          </a:p>
          <a:p>
            <a:pPr lvl="2"/>
            <a:r>
              <a:rPr lang="en-US" dirty="0" smtClean="0"/>
              <a:t>2D curve, full 2D</a:t>
            </a:r>
            <a:endParaRPr lang="en-US" dirty="0"/>
          </a:p>
          <a:p>
            <a:pPr lvl="2"/>
            <a:r>
              <a:rPr lang="en-US" dirty="0" smtClean="0"/>
              <a:t>3D surface, full 3D</a:t>
            </a:r>
            <a:endParaRPr lang="en-US" dirty="0"/>
          </a:p>
          <a:p>
            <a:pPr lvl="1"/>
            <a:r>
              <a:rPr lang="en-US" dirty="0" smtClean="0"/>
              <a:t>Spatial discretization</a:t>
            </a:r>
          </a:p>
          <a:p>
            <a:pPr lvl="2"/>
            <a:r>
              <a:rPr lang="en-US" dirty="0" smtClean="0"/>
              <a:t>P0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P0</a:t>
            </a:r>
            <a:endParaRPr lang="en-US" dirty="0"/>
          </a:p>
          <a:p>
            <a:pPr lvl="2"/>
            <a:r>
              <a:rPr lang="en-US" dirty="0" smtClean="0"/>
              <a:t>P1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P0</a:t>
            </a:r>
            <a:endParaRPr lang="en-US" dirty="0"/>
          </a:p>
          <a:p>
            <a:pPr lvl="2"/>
            <a:r>
              <a:rPr lang="en-US" dirty="0" smtClean="0"/>
              <a:t>P0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P1</a:t>
            </a:r>
            <a:endParaRPr lang="en-US" dirty="0"/>
          </a:p>
          <a:p>
            <a:pPr lvl="2"/>
            <a:r>
              <a:rPr lang="en-US" dirty="0" smtClean="0"/>
              <a:t>P1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P1</a:t>
            </a:r>
            <a:endParaRPr lang="en-US" dirty="0"/>
          </a:p>
          <a:p>
            <a:pPr lvl="2"/>
            <a:r>
              <a:rPr lang="en-US" dirty="0" smtClean="0"/>
              <a:t>P1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P0Bary</a:t>
            </a:r>
            <a:endParaRPr lang="en-US" dirty="0"/>
          </a:p>
          <a:p>
            <a:pPr lvl="2"/>
            <a:r>
              <a:rPr lang="en-US" dirty="0" smtClean="0"/>
              <a:t>PG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PG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5671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Parallel</a:t>
            </a:r>
            <a:r>
              <a:rPr lang="fr-FR" dirty="0" smtClean="0"/>
              <a:t> Interpolation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Code name: </a:t>
            </a:r>
            <a:r>
              <a:rPr lang="en-US" dirty="0" smtClean="0"/>
              <a:t>DEC!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fr-FR" dirty="0" err="1" smtClean="0"/>
              <a:t>Many</a:t>
            </a:r>
            <a:r>
              <a:rPr lang="fr-FR" dirty="0" smtClean="0"/>
              <a:t> codes </a:t>
            </a:r>
            <a:r>
              <a:rPr lang="fr-FR" dirty="0" err="1" smtClean="0"/>
              <a:t>today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in « </a:t>
            </a:r>
            <a:r>
              <a:rPr lang="fr-FR" dirty="0" err="1" smtClean="0"/>
              <a:t>parallel</a:t>
            </a:r>
            <a:r>
              <a:rPr lang="fr-FR" dirty="0" smtClean="0"/>
              <a:t> »</a:t>
            </a:r>
          </a:p>
          <a:p>
            <a:pPr lvl="2"/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cover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1428E6"/>
                </a:solidFill>
              </a:rPr>
              <a:t>inter-</a:t>
            </a:r>
            <a:r>
              <a:rPr lang="fr-FR" dirty="0" err="1" smtClean="0">
                <a:solidFill>
                  <a:srgbClr val="1428E6"/>
                </a:solidFill>
              </a:rPr>
              <a:t>process</a:t>
            </a:r>
            <a:r>
              <a:rPr lang="fr-FR" dirty="0" smtClean="0">
                <a:solidFill>
                  <a:srgbClr val="1428E6"/>
                </a:solidFill>
              </a:rPr>
              <a:t> exchange</a:t>
            </a:r>
            <a:r>
              <a:rPr lang="fr-FR" dirty="0" smtClean="0"/>
              <a:t>, MPI-</a:t>
            </a:r>
            <a:r>
              <a:rPr lang="fr-FR" dirty="0" err="1" smtClean="0"/>
              <a:t>like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Still a need to exchange information between two parallel codes</a:t>
            </a:r>
          </a:p>
          <a:p>
            <a:pPr lvl="2"/>
            <a:r>
              <a:rPr lang="en-US" dirty="0" smtClean="0"/>
              <a:t>Simple transfer of information</a:t>
            </a:r>
          </a:p>
          <a:p>
            <a:pPr lvl="2"/>
            <a:r>
              <a:rPr lang="en-US" dirty="0" smtClean="0"/>
              <a:t>Or more complex projection as seen before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Solution: </a:t>
            </a:r>
            <a:r>
              <a:rPr lang="en-US" dirty="0" smtClean="0">
                <a:solidFill>
                  <a:srgbClr val="1428E6"/>
                </a:solidFill>
              </a:rPr>
              <a:t>Data Exchange Channels (DEC)</a:t>
            </a:r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6479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ParaMEDMEM</a:t>
            </a:r>
            <a:r>
              <a:rPr lang="fr-FR" dirty="0" smtClean="0"/>
              <a:t> -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is the DEC </a:t>
            </a:r>
            <a:r>
              <a:rPr lang="en-US" dirty="0" smtClean="0"/>
              <a:t>used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65902" y="2100263"/>
            <a:ext cx="8924925" cy="4138612"/>
            <a:chOff x="265902" y="2100263"/>
            <a:chExt cx="8924925" cy="4138612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446877" y="2100263"/>
              <a:ext cx="8743950" cy="4138612"/>
              <a:chOff x="252" y="843"/>
              <a:chExt cx="5508" cy="2607"/>
            </a:xfrm>
          </p:grpSpPr>
          <p:sp>
            <p:nvSpPr>
              <p:cNvPr id="13" name="AutoShape 3"/>
              <p:cNvSpPr>
                <a:spLocks noChangeArrowheads="1"/>
              </p:cNvSpPr>
              <p:nvPr/>
            </p:nvSpPr>
            <p:spPr bwMode="auto">
              <a:xfrm>
                <a:off x="252" y="1970"/>
                <a:ext cx="507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CAD</a:t>
                </a:r>
              </a:p>
            </p:txBody>
          </p:sp>
          <p:sp>
            <p:nvSpPr>
              <p:cNvPr id="14" name="AutoShape 4"/>
              <p:cNvSpPr>
                <a:spLocks noChangeArrowheads="1"/>
              </p:cNvSpPr>
              <p:nvPr/>
            </p:nvSpPr>
            <p:spPr bwMode="auto">
              <a:xfrm>
                <a:off x="1136" y="2159"/>
                <a:ext cx="613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 dirty="0">
                    <a:latin typeface="Times" pitchFamily="18" charset="0"/>
                  </a:rPr>
                  <a:t>MESH</a:t>
                </a: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2171" y="2632"/>
                <a:ext cx="613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MESH</a:t>
                </a: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>
                <a:off x="1137" y="1737"/>
                <a:ext cx="613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MESH</a:t>
                </a:r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>
                <a:off x="2171" y="1271"/>
                <a:ext cx="613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MESH</a:t>
                </a: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auto">
              <a:xfrm>
                <a:off x="2171" y="1737"/>
                <a:ext cx="613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MESH</a:t>
                </a: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auto">
              <a:xfrm>
                <a:off x="2171" y="2165"/>
                <a:ext cx="613" cy="312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MESH</a:t>
                </a: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auto">
              <a:xfrm>
                <a:off x="3243" y="1199"/>
                <a:ext cx="662" cy="312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Code A</a:t>
                </a:r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3243" y="1665"/>
                <a:ext cx="662" cy="312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Code A</a:t>
                </a:r>
              </a:p>
            </p:txBody>
          </p:sp>
          <p:sp>
            <p:nvSpPr>
              <p:cNvPr id="22" name="AutoShape 12"/>
              <p:cNvSpPr>
                <a:spLocks noChangeArrowheads="1"/>
              </p:cNvSpPr>
              <p:nvPr/>
            </p:nvSpPr>
            <p:spPr bwMode="auto">
              <a:xfrm>
                <a:off x="3243" y="2131"/>
                <a:ext cx="662" cy="312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Code A</a:t>
                </a:r>
              </a:p>
            </p:txBody>
          </p:sp>
          <p:sp>
            <p:nvSpPr>
              <p:cNvPr id="23" name="AutoShape 13"/>
              <p:cNvSpPr>
                <a:spLocks noChangeArrowheads="1"/>
              </p:cNvSpPr>
              <p:nvPr/>
            </p:nvSpPr>
            <p:spPr bwMode="auto">
              <a:xfrm>
                <a:off x="3243" y="2598"/>
                <a:ext cx="662" cy="312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Code A</a:t>
                </a:r>
              </a:p>
            </p:txBody>
          </p:sp>
          <p:sp>
            <p:nvSpPr>
              <p:cNvPr id="24" name="AutoShape 14"/>
              <p:cNvSpPr>
                <a:spLocks noChangeArrowheads="1"/>
              </p:cNvSpPr>
              <p:nvPr/>
            </p:nvSpPr>
            <p:spPr bwMode="auto">
              <a:xfrm>
                <a:off x="4236" y="1660"/>
                <a:ext cx="653" cy="312"/>
              </a:xfrm>
              <a:prstGeom prst="cube">
                <a:avLst>
                  <a:gd name="adj" fmla="val 25000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Code B</a:t>
                </a:r>
              </a:p>
            </p:txBody>
          </p:sp>
          <p:sp>
            <p:nvSpPr>
              <p:cNvPr id="25" name="AutoShape 15"/>
              <p:cNvSpPr>
                <a:spLocks noChangeArrowheads="1"/>
              </p:cNvSpPr>
              <p:nvPr/>
            </p:nvSpPr>
            <p:spPr bwMode="auto">
              <a:xfrm>
                <a:off x="4236" y="2126"/>
                <a:ext cx="653" cy="312"/>
              </a:xfrm>
              <a:prstGeom prst="cube">
                <a:avLst>
                  <a:gd name="adj" fmla="val 25000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2000">
                    <a:latin typeface="Times" pitchFamily="18" charset="0"/>
                  </a:rPr>
                  <a:t>Code B</a:t>
                </a: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921" y="843"/>
                <a:ext cx="2140" cy="2489"/>
              </a:xfrm>
              <a:prstGeom prst="rect">
                <a:avLst/>
              </a:prstGeom>
              <a:noFill/>
              <a:ln w="28575">
                <a:solidFill>
                  <a:srgbClr val="00279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7" name="AutoShape 17"/>
              <p:cNvSpPr>
                <a:spLocks noChangeArrowheads="1"/>
              </p:cNvSpPr>
              <p:nvPr/>
            </p:nvSpPr>
            <p:spPr bwMode="auto">
              <a:xfrm>
                <a:off x="814" y="2043"/>
                <a:ext cx="221" cy="234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>
                <a:off x="1810" y="2005"/>
                <a:ext cx="221" cy="23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>
                <a:off x="2847" y="1971"/>
                <a:ext cx="221" cy="27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auto">
              <a:xfrm>
                <a:off x="3954" y="1971"/>
                <a:ext cx="258" cy="234"/>
              </a:xfrm>
              <a:prstGeom prst="leftRightArrow">
                <a:avLst>
                  <a:gd name="adj1" fmla="val 50000"/>
                  <a:gd name="adj2" fmla="val 22051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1232" y="3202"/>
                <a:ext cx="941" cy="248"/>
              </a:xfrm>
              <a:prstGeom prst="rect">
                <a:avLst/>
              </a:prstGeom>
              <a:noFill/>
              <a:ln w="12700">
                <a:solidFill>
                  <a:srgbClr val="00279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fr-FR" altLang="fr-FR" sz="2000">
                    <a:latin typeface="Times" pitchFamily="18" charset="0"/>
                  </a:rPr>
                  <a:t>Mesh splitter</a:t>
                </a: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877" y="877"/>
                <a:ext cx="421" cy="2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279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6042" tIns="38021" rIns="76042" bIns="38021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fr-FR" altLang="fr-FR" sz="2000" dirty="0" smtClean="0">
                    <a:solidFill>
                      <a:schemeClr val="tx2"/>
                    </a:solidFill>
                    <a:latin typeface="Times" pitchFamily="18" charset="0"/>
                  </a:rPr>
                  <a:t>DEC</a:t>
                </a:r>
                <a:endParaRPr lang="fr-FR" altLang="fr-FR" sz="2000" dirty="0">
                  <a:solidFill>
                    <a:schemeClr val="tx2"/>
                  </a:solidFill>
                  <a:latin typeface="Times" pitchFamily="18" charset="0"/>
                </a:endParaRPr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4872" y="2742"/>
                <a:ext cx="888" cy="2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1700">
                    <a:latin typeface="Times" pitchFamily="18" charset="0"/>
                  </a:rPr>
                  <a:t>PARAVIS</a:t>
                </a:r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 flipH="1">
                <a:off x="4061" y="1121"/>
                <a:ext cx="26" cy="8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 flipV="1">
                <a:off x="1700" y="2238"/>
                <a:ext cx="183" cy="9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 flipV="1">
                <a:off x="777" y="2238"/>
                <a:ext cx="111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5095" y="1772"/>
                <a:ext cx="665" cy="3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6042" tIns="38021" rIns="76042" bIns="38021" anchor="ctr">
                <a:spAutoFit/>
              </a:bodyPr>
              <a:lstStyle>
                <a:lvl1pPr defTabSz="76041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7466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950913" defTabSz="76041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42557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901825" defTabSz="76041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3590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8162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2734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730625" defTabSz="7604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fr-FR" altLang="fr-FR" sz="1700">
                    <a:latin typeface="Times" pitchFamily="18" charset="0"/>
                  </a:rPr>
                  <a:t>Data reduction</a:t>
                </a:r>
              </a:p>
            </p:txBody>
          </p:sp>
          <p:sp>
            <p:nvSpPr>
              <p:cNvPr id="38" name="AutoShape 29"/>
              <p:cNvSpPr>
                <a:spLocks noChangeArrowheads="1"/>
              </p:cNvSpPr>
              <p:nvPr/>
            </p:nvSpPr>
            <p:spPr bwMode="auto">
              <a:xfrm>
                <a:off x="4910" y="1965"/>
                <a:ext cx="221" cy="234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9" name="AutoShape 30"/>
              <p:cNvSpPr>
                <a:spLocks noChangeArrowheads="1"/>
              </p:cNvSpPr>
              <p:nvPr/>
            </p:nvSpPr>
            <p:spPr bwMode="auto">
              <a:xfrm>
                <a:off x="5316" y="2315"/>
                <a:ext cx="184" cy="273"/>
              </a:xfrm>
              <a:prstGeom prst="downArrow">
                <a:avLst>
                  <a:gd name="adj1" fmla="val 50000"/>
                  <a:gd name="adj2" fmla="val 37092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265902" y="5178425"/>
              <a:ext cx="1865576" cy="384561"/>
            </a:xfrm>
            <a:prstGeom prst="rect">
              <a:avLst/>
            </a:prstGeom>
            <a:noFill/>
            <a:ln w="12700">
              <a:solidFill>
                <a:srgbClr val="00279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042" tIns="38021" rIns="76042" bIns="38021">
              <a:spAutoFit/>
            </a:bodyPr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4663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09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25575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01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59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16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73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30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fr-FR" altLang="fr-FR" sz="2000" dirty="0" err="1" smtClean="0">
                  <a:latin typeface="Times" pitchFamily="18" charset="0"/>
                </a:rPr>
                <a:t>Parallel</a:t>
              </a:r>
              <a:r>
                <a:rPr lang="fr-FR" altLang="fr-FR" sz="2000" dirty="0" smtClean="0">
                  <a:latin typeface="Times" pitchFamily="18" charset="0"/>
                </a:rPr>
                <a:t> </a:t>
              </a:r>
              <a:r>
                <a:rPr lang="fr-FR" altLang="fr-FR" sz="2000" dirty="0" err="1" smtClean="0">
                  <a:latin typeface="Times" pitchFamily="18" charset="0"/>
                </a:rPr>
                <a:t>meshing</a:t>
              </a:r>
              <a:endParaRPr lang="fr-FR" altLang="fr-FR" sz="2000" dirty="0">
                <a:latin typeface="Times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2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DEC </a:t>
            </a:r>
            <a:r>
              <a:rPr lang="fr-FR" dirty="0" smtClean="0"/>
              <a:t>– </a:t>
            </a:r>
            <a:r>
              <a:rPr lang="fr-FR" dirty="0" err="1" smtClean="0"/>
              <a:t>Step</a:t>
            </a:r>
            <a:r>
              <a:rPr lang="fr-FR" dirty="0" smtClean="0"/>
              <a:t> by </a:t>
            </a:r>
            <a:r>
              <a:rPr lang="fr-FR" dirty="0" err="1" smtClean="0"/>
              <a:t>step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fr-FR" dirty="0" smtClean="0"/>
              <a:t>The DEC </a:t>
            </a:r>
            <a:r>
              <a:rPr lang="fr-FR" dirty="0" err="1"/>
              <a:t>s</a:t>
            </a:r>
            <a:r>
              <a:rPr lang="fr-FR" dirty="0" err="1" smtClean="0"/>
              <a:t>tep</a:t>
            </a:r>
            <a:r>
              <a:rPr lang="fr-FR" dirty="0" smtClean="0"/>
              <a:t> by </a:t>
            </a:r>
            <a:r>
              <a:rPr lang="fr-FR" dirty="0" err="1" smtClean="0"/>
              <a:t>step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Objective</a:t>
            </a:r>
          </a:p>
          <a:p>
            <a:pPr lvl="2"/>
            <a:r>
              <a:rPr lang="fr-FR" dirty="0" smtClean="0"/>
              <a:t>Exchange data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codes (</a:t>
            </a:r>
            <a:r>
              <a:rPr lang="fr-FR" dirty="0" err="1" smtClean="0"/>
              <a:t>yellow</a:t>
            </a:r>
            <a:r>
              <a:rPr lang="fr-FR" dirty="0" smtClean="0"/>
              <a:t> and</a:t>
            </a:r>
            <a:br>
              <a:rPr lang="fr-FR" dirty="0" smtClean="0"/>
            </a:br>
            <a:r>
              <a:rPr lang="fr-FR" dirty="0" err="1" smtClean="0"/>
              <a:t>purple</a:t>
            </a:r>
            <a:r>
              <a:rPr lang="fr-FR" dirty="0" smtClean="0"/>
              <a:t>) </a:t>
            </a:r>
            <a:r>
              <a:rPr lang="fr-FR" dirty="0" err="1" smtClean="0"/>
              <a:t>working</a:t>
            </a:r>
            <a:r>
              <a:rPr lang="fr-FR" dirty="0" smtClean="0"/>
              <a:t> on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sub-domains</a:t>
            </a:r>
            <a:r>
              <a:rPr lang="fr-FR" dirty="0" smtClean="0"/>
              <a:t> of the </a:t>
            </a:r>
            <a:r>
              <a:rPr lang="fr-FR" dirty="0" err="1" smtClean="0"/>
              <a:t>mesh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Main </a:t>
            </a:r>
            <a:r>
              <a:rPr lang="fr-FR" dirty="0" err="1" smtClean="0">
                <a:cs typeface="Courier New" panose="02070309020205020404" pitchFamily="49" charset="0"/>
              </a:rPr>
              <a:t>objects</a:t>
            </a:r>
            <a:r>
              <a:rPr lang="fr-FR" dirty="0" smtClean="0">
                <a:cs typeface="Courier New" panose="02070309020205020404" pitchFamily="49" charset="0"/>
              </a:rPr>
              <a:t> in </a:t>
            </a:r>
            <a:r>
              <a:rPr lang="fr-FR" dirty="0" smtClean="0">
                <a:cs typeface="Courier New" panose="02070309020205020404" pitchFamily="49" charset="0"/>
              </a:rPr>
              <a:t>the DEC world: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InterpKernelDEC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cs typeface="Courier New" panose="02070309020205020404" pitchFamily="49" charset="0"/>
              </a:rPr>
              <a:t>and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OverlapDEC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 err="1" smtClean="0"/>
              <a:t>InterpKernelDEC</a:t>
            </a:r>
            <a:r>
              <a:rPr lang="fr-FR" dirty="0" smtClean="0"/>
              <a:t>: code A and B </a:t>
            </a:r>
            <a:r>
              <a:rPr lang="fr-FR" dirty="0" err="1" smtClean="0"/>
              <a:t>run</a:t>
            </a:r>
            <a:r>
              <a:rPr lang="fr-FR" dirty="0" smtClean="0"/>
              <a:t> on </a:t>
            </a:r>
            <a:r>
              <a:rPr lang="fr-FR" dirty="0" err="1">
                <a:solidFill>
                  <a:schemeClr val="accent4"/>
                </a:solidFill>
              </a:rPr>
              <a:t>separate</a:t>
            </a:r>
            <a:r>
              <a:rPr lang="fr-FR" dirty="0">
                <a:solidFill>
                  <a:schemeClr val="accent4"/>
                </a:solidFill>
              </a:rPr>
              <a:t> procs </a:t>
            </a:r>
          </a:p>
          <a:p>
            <a:pPr lvl="2"/>
            <a:r>
              <a:rPr lang="fr-FR" dirty="0" err="1" smtClean="0"/>
              <a:t>OverlapDEC</a:t>
            </a:r>
            <a:r>
              <a:rPr lang="fr-FR" dirty="0" smtClean="0"/>
              <a:t>: code A and B </a:t>
            </a:r>
            <a:r>
              <a:rPr lang="fr-FR" dirty="0" err="1" smtClean="0">
                <a:solidFill>
                  <a:schemeClr val="accent4"/>
                </a:solidFill>
              </a:rPr>
              <a:t>share</a:t>
            </a:r>
            <a:r>
              <a:rPr lang="fr-FR" dirty="0" smtClean="0">
                <a:solidFill>
                  <a:schemeClr val="accent4"/>
                </a:solidFill>
              </a:rPr>
              <a:t> all the procs</a:t>
            </a:r>
            <a:endParaRPr lang="fr-FR" dirty="0" smtClean="0">
              <a:solidFill>
                <a:schemeClr val="accent4"/>
              </a:solidFill>
            </a:endParaRP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Algorithm</a:t>
            </a:r>
            <a:endParaRPr lang="fr-FR" dirty="0"/>
          </a:p>
          <a:p>
            <a:pPr lvl="2"/>
            <a:r>
              <a:rPr lang="fr-FR" altLang="fr-FR" dirty="0"/>
              <a:t>1. Computation of </a:t>
            </a:r>
            <a:r>
              <a:rPr lang="fr-FR" altLang="fr-FR" dirty="0" err="1"/>
              <a:t>bounding</a:t>
            </a:r>
            <a:r>
              <a:rPr lang="fr-FR" altLang="fr-FR" dirty="0"/>
              <a:t> box per proc</a:t>
            </a:r>
          </a:p>
          <a:p>
            <a:pPr lvl="2"/>
            <a:r>
              <a:rPr lang="fr-FR" altLang="fr-FR" dirty="0"/>
              <a:t>2. </a:t>
            </a:r>
            <a:r>
              <a:rPr lang="fr-FR" altLang="fr-FR" dirty="0" err="1"/>
              <a:t>Exchanging</a:t>
            </a:r>
            <a:r>
              <a:rPr lang="fr-FR" altLang="fr-FR" dirty="0"/>
              <a:t> the 2D </a:t>
            </a:r>
            <a:r>
              <a:rPr lang="fr-FR" altLang="fr-FR" dirty="0" err="1"/>
              <a:t>sub-meshes</a:t>
            </a:r>
            <a:r>
              <a:rPr lang="fr-FR" altLang="fr-FR" dirty="0"/>
              <a:t> </a:t>
            </a:r>
            <a:r>
              <a:rPr lang="fr-FR" altLang="fr-FR" dirty="0" err="1"/>
              <a:t>potentially</a:t>
            </a:r>
            <a:r>
              <a:rPr lang="fr-FR" altLang="fr-FR" dirty="0"/>
              <a:t> </a:t>
            </a:r>
            <a:r>
              <a:rPr lang="fr-FR" altLang="fr-FR" dirty="0" smtClean="0"/>
              <a:t/>
            </a:r>
            <a:br>
              <a:rPr lang="fr-FR" altLang="fr-FR" dirty="0" smtClean="0"/>
            </a:br>
            <a:r>
              <a:rPr lang="fr-FR" altLang="fr-FR" dirty="0" smtClean="0"/>
              <a:t>	</a:t>
            </a:r>
            <a:r>
              <a:rPr lang="fr-FR" altLang="fr-FR" dirty="0" err="1" smtClean="0"/>
              <a:t>intersecting</a:t>
            </a:r>
            <a:r>
              <a:rPr lang="fr-FR" altLang="fr-FR" dirty="0" smtClean="0"/>
              <a:t> the </a:t>
            </a:r>
            <a:r>
              <a:rPr lang="fr-FR" altLang="fr-FR" dirty="0" err="1" smtClean="0"/>
              <a:t>domains</a:t>
            </a:r>
            <a:endParaRPr lang="fr-FR" altLang="fr-FR" dirty="0" smtClean="0"/>
          </a:p>
          <a:p>
            <a:pPr lvl="2"/>
            <a:r>
              <a:rPr lang="fr-FR" altLang="fr-FR" dirty="0" err="1" smtClean="0"/>
              <a:t>Using</a:t>
            </a:r>
            <a:r>
              <a:rPr lang="fr-FR" altLang="fr-FR" dirty="0" smtClean="0"/>
              <a:t> the </a:t>
            </a:r>
            <a:r>
              <a:rPr lang="fr-FR" altLang="fr-FR" i="1" dirty="0" err="1" smtClean="0"/>
              <a:t>sequential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Remapper</a:t>
            </a:r>
            <a:r>
              <a:rPr lang="fr-FR" altLang="fr-FR" dirty="0" smtClean="0"/>
              <a:t> (</a:t>
            </a:r>
            <a:r>
              <a:rPr lang="fr-FR" altLang="fr-FR" dirty="0" err="1" smtClean="0"/>
              <a:t>what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we’ve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seen</a:t>
            </a:r>
            <a:r>
              <a:rPr lang="fr-FR" altLang="fr-FR" dirty="0" smtClean="0"/>
              <a:t/>
            </a:r>
            <a:br>
              <a:rPr lang="fr-FR" altLang="fr-FR" dirty="0" smtClean="0"/>
            </a:br>
            <a:r>
              <a:rPr lang="fr-FR" altLang="fr-FR" dirty="0" err="1" smtClean="0"/>
              <a:t>before</a:t>
            </a:r>
            <a:r>
              <a:rPr lang="fr-FR" altLang="fr-FR" dirty="0" smtClean="0"/>
              <a:t>):</a:t>
            </a:r>
          </a:p>
          <a:p>
            <a:pPr lvl="3"/>
            <a:r>
              <a:rPr lang="fr-FR" altLang="fr-FR" dirty="0" smtClean="0"/>
              <a:t>3. </a:t>
            </a:r>
            <a:r>
              <a:rPr lang="fr-FR" altLang="fr-FR" dirty="0" err="1" smtClean="0"/>
              <a:t>Locate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intersecting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cells</a:t>
            </a:r>
            <a:r>
              <a:rPr lang="fr-FR" altLang="fr-FR" dirty="0" smtClean="0"/>
              <a:t> </a:t>
            </a:r>
            <a:r>
              <a:rPr lang="fr-FR" altLang="fr-FR" dirty="0"/>
              <a:t>(</a:t>
            </a:r>
            <a:r>
              <a:rPr lang="fr-FR" altLang="fr-FR" dirty="0" err="1"/>
              <a:t>BBTree</a:t>
            </a:r>
            <a:r>
              <a:rPr lang="fr-FR" altLang="fr-FR" dirty="0"/>
              <a:t>)</a:t>
            </a:r>
          </a:p>
          <a:p>
            <a:pPr lvl="3"/>
            <a:r>
              <a:rPr lang="fr-FR" altLang="fr-FR" dirty="0" smtClean="0"/>
              <a:t>4. </a:t>
            </a:r>
            <a:r>
              <a:rPr lang="fr-FR" altLang="fr-FR" dirty="0" err="1" smtClean="0"/>
              <a:t>Compute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pairewise</a:t>
            </a:r>
            <a:r>
              <a:rPr lang="fr-FR" altLang="fr-FR" dirty="0" smtClean="0"/>
              <a:t> contributions</a:t>
            </a:r>
            <a:endParaRPr lang="fr-FR" altLang="fr-FR" dirty="0"/>
          </a:p>
          <a:p>
            <a:pPr lvl="2"/>
            <a:r>
              <a:rPr lang="fr-FR" altLang="fr-FR" dirty="0" smtClean="0"/>
              <a:t>5. Final </a:t>
            </a:r>
            <a:r>
              <a:rPr lang="fr-FR" altLang="fr-FR" dirty="0"/>
              <a:t>computation </a:t>
            </a:r>
            <a:r>
              <a:rPr lang="fr-FR" altLang="fr-FR" dirty="0" smtClean="0"/>
              <a:t>of the </a:t>
            </a:r>
            <a:r>
              <a:rPr lang="fr-FR" altLang="fr-FR" dirty="0" err="1"/>
              <a:t>distributed</a:t>
            </a:r>
            <a:r>
              <a:rPr lang="fr-FR" altLang="fr-FR" dirty="0"/>
              <a:t> </a:t>
            </a:r>
            <a:r>
              <a:rPr lang="fr-FR" altLang="fr-FR" dirty="0" err="1" smtClean="0"/>
              <a:t>weight</a:t>
            </a:r>
            <a:r>
              <a:rPr lang="fr-FR" altLang="fr-FR" dirty="0" smtClean="0"/>
              <a:t> matrix</a:t>
            </a:r>
            <a:endParaRPr lang="fr-FR" altLang="fr-FR" dirty="0"/>
          </a:p>
          <a:p>
            <a:pPr lvl="1"/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6945184" y="6303598"/>
            <a:ext cx="1118696" cy="365125"/>
          </a:xfrm>
        </p:spPr>
        <p:txBody>
          <a:bodyPr/>
          <a:lstStyle/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971600" y="6305192"/>
            <a:ext cx="5939824" cy="365125"/>
          </a:xfrm>
        </p:spPr>
        <p:txBody>
          <a:bodyPr/>
          <a:lstStyle/>
          <a:p>
            <a:r>
              <a:rPr lang="fr-FR" dirty="0" smtClean="0"/>
              <a:t>CEA   </a:t>
            </a:r>
          </a:p>
        </p:txBody>
      </p:sp>
      <p:grpSp>
        <p:nvGrpSpPr>
          <p:cNvPr id="82" name="Group 48"/>
          <p:cNvGrpSpPr>
            <a:grpSpLocks/>
          </p:cNvGrpSpPr>
          <p:nvPr/>
        </p:nvGrpSpPr>
        <p:grpSpPr bwMode="auto">
          <a:xfrm>
            <a:off x="6052864" y="4262710"/>
            <a:ext cx="2898775" cy="2406650"/>
            <a:chOff x="3563" y="2471"/>
            <a:chExt cx="1826" cy="1516"/>
          </a:xfrm>
        </p:grpSpPr>
        <p:sp>
          <p:nvSpPr>
            <p:cNvPr id="83" name="Rectangle 49"/>
            <p:cNvSpPr>
              <a:spLocks noChangeArrowheads="1"/>
            </p:cNvSpPr>
            <p:nvPr/>
          </p:nvSpPr>
          <p:spPr bwMode="auto">
            <a:xfrm>
              <a:off x="3563" y="2549"/>
              <a:ext cx="792" cy="6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>
              <a:off x="3563" y="2677"/>
              <a:ext cx="792" cy="55"/>
            </a:xfrm>
            <a:custGeom>
              <a:avLst/>
              <a:gdLst>
                <a:gd name="T0" fmla="*/ 0 w 3240"/>
                <a:gd name="T1" fmla="*/ 0 h 210"/>
                <a:gd name="T2" fmla="*/ 660 w 3240"/>
                <a:gd name="T3" fmla="*/ 210 h 210"/>
                <a:gd name="T4" fmla="*/ 1410 w 3240"/>
                <a:gd name="T5" fmla="*/ 60 h 210"/>
                <a:gd name="T6" fmla="*/ 2115 w 3240"/>
                <a:gd name="T7" fmla="*/ 105 h 210"/>
                <a:gd name="T8" fmla="*/ 2970 w 3240"/>
                <a:gd name="T9" fmla="*/ 15 h 210"/>
                <a:gd name="T10" fmla="*/ 3240 w 3240"/>
                <a:gd name="T11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10">
                  <a:moveTo>
                    <a:pt x="0" y="0"/>
                  </a:moveTo>
                  <a:lnTo>
                    <a:pt x="660" y="210"/>
                  </a:lnTo>
                  <a:lnTo>
                    <a:pt x="1410" y="60"/>
                  </a:lnTo>
                  <a:lnTo>
                    <a:pt x="2115" y="105"/>
                  </a:lnTo>
                  <a:lnTo>
                    <a:pt x="2970" y="15"/>
                  </a:lnTo>
                  <a:lnTo>
                    <a:pt x="324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5" name="Freeform 51"/>
            <p:cNvSpPr>
              <a:spLocks/>
            </p:cNvSpPr>
            <p:nvPr/>
          </p:nvSpPr>
          <p:spPr bwMode="auto">
            <a:xfrm>
              <a:off x="3563" y="2809"/>
              <a:ext cx="792" cy="62"/>
            </a:xfrm>
            <a:custGeom>
              <a:avLst/>
              <a:gdLst>
                <a:gd name="T0" fmla="*/ 0 w 3240"/>
                <a:gd name="T1" fmla="*/ 105 h 240"/>
                <a:gd name="T2" fmla="*/ 675 w 3240"/>
                <a:gd name="T3" fmla="*/ 180 h 240"/>
                <a:gd name="T4" fmla="*/ 1440 w 3240"/>
                <a:gd name="T5" fmla="*/ 225 h 240"/>
                <a:gd name="T6" fmla="*/ 2190 w 3240"/>
                <a:gd name="T7" fmla="*/ 0 h 240"/>
                <a:gd name="T8" fmla="*/ 2790 w 3240"/>
                <a:gd name="T9" fmla="*/ 15 h 240"/>
                <a:gd name="T10" fmla="*/ 3240 w 3240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40">
                  <a:moveTo>
                    <a:pt x="0" y="105"/>
                  </a:moveTo>
                  <a:lnTo>
                    <a:pt x="675" y="180"/>
                  </a:lnTo>
                  <a:lnTo>
                    <a:pt x="1440" y="225"/>
                  </a:lnTo>
                  <a:lnTo>
                    <a:pt x="2190" y="0"/>
                  </a:lnTo>
                  <a:lnTo>
                    <a:pt x="2790" y="15"/>
                  </a:lnTo>
                  <a:lnTo>
                    <a:pt x="3240" y="2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3563" y="2986"/>
              <a:ext cx="792" cy="59"/>
            </a:xfrm>
            <a:custGeom>
              <a:avLst/>
              <a:gdLst>
                <a:gd name="T0" fmla="*/ 0 w 3240"/>
                <a:gd name="T1" fmla="*/ 90 h 225"/>
                <a:gd name="T2" fmla="*/ 720 w 3240"/>
                <a:gd name="T3" fmla="*/ 0 h 225"/>
                <a:gd name="T4" fmla="*/ 1500 w 3240"/>
                <a:gd name="T5" fmla="*/ 225 h 225"/>
                <a:gd name="T6" fmla="*/ 2115 w 3240"/>
                <a:gd name="T7" fmla="*/ 90 h 225"/>
                <a:gd name="T8" fmla="*/ 2820 w 3240"/>
                <a:gd name="T9" fmla="*/ 120 h 225"/>
                <a:gd name="T10" fmla="*/ 3240 w 3240"/>
                <a:gd name="T11" fmla="*/ 21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25">
                  <a:moveTo>
                    <a:pt x="0" y="90"/>
                  </a:moveTo>
                  <a:lnTo>
                    <a:pt x="720" y="0"/>
                  </a:lnTo>
                  <a:lnTo>
                    <a:pt x="1500" y="225"/>
                  </a:lnTo>
                  <a:lnTo>
                    <a:pt x="2115" y="90"/>
                  </a:lnTo>
                  <a:lnTo>
                    <a:pt x="2820" y="120"/>
                  </a:lnTo>
                  <a:lnTo>
                    <a:pt x="324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3720" y="2546"/>
              <a:ext cx="56" cy="623"/>
            </a:xfrm>
            <a:custGeom>
              <a:avLst/>
              <a:gdLst>
                <a:gd name="T0" fmla="*/ 45 w 225"/>
                <a:gd name="T1" fmla="*/ 0 h 2415"/>
                <a:gd name="T2" fmla="*/ 0 w 225"/>
                <a:gd name="T3" fmla="*/ 705 h 2415"/>
                <a:gd name="T4" fmla="*/ 60 w 225"/>
                <a:gd name="T5" fmla="*/ 1200 h 2415"/>
                <a:gd name="T6" fmla="*/ 60 w 225"/>
                <a:gd name="T7" fmla="*/ 1710 h 2415"/>
                <a:gd name="T8" fmla="*/ 225 w 225"/>
                <a:gd name="T9" fmla="*/ 2415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15">
                  <a:moveTo>
                    <a:pt x="45" y="0"/>
                  </a:moveTo>
                  <a:lnTo>
                    <a:pt x="0" y="705"/>
                  </a:lnTo>
                  <a:lnTo>
                    <a:pt x="60" y="1200"/>
                  </a:lnTo>
                  <a:lnTo>
                    <a:pt x="60" y="1710"/>
                  </a:lnTo>
                  <a:lnTo>
                    <a:pt x="225" y="24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3896" y="2546"/>
              <a:ext cx="33" cy="619"/>
            </a:xfrm>
            <a:custGeom>
              <a:avLst/>
              <a:gdLst>
                <a:gd name="T0" fmla="*/ 0 w 135"/>
                <a:gd name="T1" fmla="*/ 0 h 2400"/>
                <a:gd name="T2" fmla="*/ 45 w 135"/>
                <a:gd name="T3" fmla="*/ 585 h 2400"/>
                <a:gd name="T4" fmla="*/ 75 w 135"/>
                <a:gd name="T5" fmla="*/ 1230 h 2400"/>
                <a:gd name="T6" fmla="*/ 135 w 135"/>
                <a:gd name="T7" fmla="*/ 1950 h 2400"/>
                <a:gd name="T8" fmla="*/ 15 w 135"/>
                <a:gd name="T9" fmla="*/ 240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400">
                  <a:moveTo>
                    <a:pt x="0" y="0"/>
                  </a:moveTo>
                  <a:lnTo>
                    <a:pt x="45" y="585"/>
                  </a:lnTo>
                  <a:lnTo>
                    <a:pt x="75" y="1230"/>
                  </a:lnTo>
                  <a:lnTo>
                    <a:pt x="135" y="1950"/>
                  </a:lnTo>
                  <a:lnTo>
                    <a:pt x="15" y="24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4054" y="2546"/>
              <a:ext cx="95" cy="626"/>
            </a:xfrm>
            <a:custGeom>
              <a:avLst/>
              <a:gdLst>
                <a:gd name="T0" fmla="*/ 0 w 390"/>
                <a:gd name="T1" fmla="*/ 0 h 2430"/>
                <a:gd name="T2" fmla="*/ 120 w 390"/>
                <a:gd name="T3" fmla="*/ 600 h 2430"/>
                <a:gd name="T4" fmla="*/ 150 w 390"/>
                <a:gd name="T5" fmla="*/ 1020 h 2430"/>
                <a:gd name="T6" fmla="*/ 75 w 390"/>
                <a:gd name="T7" fmla="*/ 1815 h 2430"/>
                <a:gd name="T8" fmla="*/ 390 w 390"/>
                <a:gd name="T9" fmla="*/ 243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430">
                  <a:moveTo>
                    <a:pt x="0" y="0"/>
                  </a:moveTo>
                  <a:lnTo>
                    <a:pt x="120" y="600"/>
                  </a:lnTo>
                  <a:lnTo>
                    <a:pt x="150" y="1020"/>
                  </a:lnTo>
                  <a:lnTo>
                    <a:pt x="75" y="1815"/>
                  </a:lnTo>
                  <a:lnTo>
                    <a:pt x="390" y="24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4245" y="2549"/>
              <a:ext cx="37" cy="623"/>
            </a:xfrm>
            <a:custGeom>
              <a:avLst/>
              <a:gdLst>
                <a:gd name="T0" fmla="*/ 15 w 150"/>
                <a:gd name="T1" fmla="*/ 0 h 2415"/>
                <a:gd name="T2" fmla="*/ 150 w 150"/>
                <a:gd name="T3" fmla="*/ 510 h 2415"/>
                <a:gd name="T4" fmla="*/ 0 w 150"/>
                <a:gd name="T5" fmla="*/ 1020 h 2415"/>
                <a:gd name="T6" fmla="*/ 15 w 150"/>
                <a:gd name="T7" fmla="*/ 1815 h 2415"/>
                <a:gd name="T8" fmla="*/ 105 w 150"/>
                <a:gd name="T9" fmla="*/ 2415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415">
                  <a:moveTo>
                    <a:pt x="15" y="0"/>
                  </a:moveTo>
                  <a:lnTo>
                    <a:pt x="150" y="510"/>
                  </a:lnTo>
                  <a:lnTo>
                    <a:pt x="0" y="1020"/>
                  </a:lnTo>
                  <a:lnTo>
                    <a:pt x="15" y="1815"/>
                  </a:lnTo>
                  <a:lnTo>
                    <a:pt x="105" y="24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3672" y="2615"/>
              <a:ext cx="204" cy="1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0</a:t>
              </a:r>
              <a:endParaRPr lang="fr-FR" altLang="fr-FR" sz="2000" b="1"/>
            </a:p>
          </p:txBody>
        </p:sp>
        <p:sp>
          <p:nvSpPr>
            <p:cNvPr id="92" name="Text Box 58"/>
            <p:cNvSpPr txBox="1">
              <a:spLocks noChangeArrowheads="1"/>
            </p:cNvSpPr>
            <p:nvPr/>
          </p:nvSpPr>
          <p:spPr bwMode="auto">
            <a:xfrm>
              <a:off x="4062" y="2565"/>
              <a:ext cx="187" cy="1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1</a:t>
              </a:r>
              <a:endParaRPr lang="fr-FR" altLang="fr-FR" sz="2000" b="1"/>
            </a:p>
          </p:txBody>
        </p:sp>
        <p:sp>
          <p:nvSpPr>
            <p:cNvPr id="93" name="Rectangle 59"/>
            <p:cNvSpPr>
              <a:spLocks noChangeArrowheads="1"/>
            </p:cNvSpPr>
            <p:nvPr/>
          </p:nvSpPr>
          <p:spPr bwMode="auto">
            <a:xfrm>
              <a:off x="4351" y="2549"/>
              <a:ext cx="609" cy="62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 flipH="1">
              <a:off x="4344" y="2546"/>
              <a:ext cx="4" cy="6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5" name="Line 61"/>
            <p:cNvSpPr>
              <a:spLocks noChangeShapeType="1"/>
            </p:cNvSpPr>
            <p:nvPr/>
          </p:nvSpPr>
          <p:spPr bwMode="auto">
            <a:xfrm>
              <a:off x="4351" y="2612"/>
              <a:ext cx="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Line 62"/>
            <p:cNvSpPr>
              <a:spLocks noChangeShapeType="1"/>
            </p:cNvSpPr>
            <p:nvPr/>
          </p:nvSpPr>
          <p:spPr bwMode="auto">
            <a:xfrm>
              <a:off x="4353" y="2673"/>
              <a:ext cx="60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7" name="Line 63"/>
            <p:cNvSpPr>
              <a:spLocks noChangeShapeType="1"/>
            </p:cNvSpPr>
            <p:nvPr/>
          </p:nvSpPr>
          <p:spPr bwMode="auto">
            <a:xfrm>
              <a:off x="4357" y="2736"/>
              <a:ext cx="6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Line 64"/>
            <p:cNvSpPr>
              <a:spLocks noChangeShapeType="1"/>
            </p:cNvSpPr>
            <p:nvPr/>
          </p:nvSpPr>
          <p:spPr bwMode="auto">
            <a:xfrm>
              <a:off x="4346" y="2798"/>
              <a:ext cx="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9" name="Line 65"/>
            <p:cNvSpPr>
              <a:spLocks noChangeShapeType="1"/>
            </p:cNvSpPr>
            <p:nvPr/>
          </p:nvSpPr>
          <p:spPr bwMode="auto">
            <a:xfrm>
              <a:off x="4357" y="2863"/>
              <a:ext cx="6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0" name="Line 66"/>
            <p:cNvSpPr>
              <a:spLocks noChangeShapeType="1"/>
            </p:cNvSpPr>
            <p:nvPr/>
          </p:nvSpPr>
          <p:spPr bwMode="auto">
            <a:xfrm>
              <a:off x="4353" y="2929"/>
              <a:ext cx="60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" name="Line 67"/>
            <p:cNvSpPr>
              <a:spLocks noChangeShapeType="1"/>
            </p:cNvSpPr>
            <p:nvPr/>
          </p:nvSpPr>
          <p:spPr bwMode="auto">
            <a:xfrm>
              <a:off x="4353" y="2987"/>
              <a:ext cx="6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" name="Line 68"/>
            <p:cNvSpPr>
              <a:spLocks noChangeShapeType="1"/>
            </p:cNvSpPr>
            <p:nvPr/>
          </p:nvSpPr>
          <p:spPr bwMode="auto">
            <a:xfrm>
              <a:off x="4349" y="3049"/>
              <a:ext cx="6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" name="Line 69"/>
            <p:cNvSpPr>
              <a:spLocks noChangeShapeType="1"/>
            </p:cNvSpPr>
            <p:nvPr/>
          </p:nvSpPr>
          <p:spPr bwMode="auto">
            <a:xfrm>
              <a:off x="4349" y="3107"/>
              <a:ext cx="6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Line 70"/>
            <p:cNvSpPr>
              <a:spLocks noChangeShapeType="1"/>
            </p:cNvSpPr>
            <p:nvPr/>
          </p:nvSpPr>
          <p:spPr bwMode="auto">
            <a:xfrm>
              <a:off x="4396" y="2549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Line 71"/>
            <p:cNvSpPr>
              <a:spLocks noChangeShapeType="1"/>
            </p:cNvSpPr>
            <p:nvPr/>
          </p:nvSpPr>
          <p:spPr bwMode="auto">
            <a:xfrm>
              <a:off x="4444" y="2549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Line 72"/>
            <p:cNvSpPr>
              <a:spLocks noChangeShapeType="1"/>
            </p:cNvSpPr>
            <p:nvPr/>
          </p:nvSpPr>
          <p:spPr bwMode="auto">
            <a:xfrm>
              <a:off x="4496" y="2549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Line 73"/>
            <p:cNvSpPr>
              <a:spLocks noChangeShapeType="1"/>
            </p:cNvSpPr>
            <p:nvPr/>
          </p:nvSpPr>
          <p:spPr bwMode="auto">
            <a:xfrm>
              <a:off x="4544" y="2553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Line 74"/>
            <p:cNvSpPr>
              <a:spLocks noChangeShapeType="1"/>
            </p:cNvSpPr>
            <p:nvPr/>
          </p:nvSpPr>
          <p:spPr bwMode="auto">
            <a:xfrm>
              <a:off x="4592" y="2546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Line 75"/>
            <p:cNvSpPr>
              <a:spLocks noChangeShapeType="1"/>
            </p:cNvSpPr>
            <p:nvPr/>
          </p:nvSpPr>
          <p:spPr bwMode="auto">
            <a:xfrm>
              <a:off x="4643" y="2549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Line 76"/>
            <p:cNvSpPr>
              <a:spLocks noChangeShapeType="1"/>
            </p:cNvSpPr>
            <p:nvPr/>
          </p:nvSpPr>
          <p:spPr bwMode="auto">
            <a:xfrm>
              <a:off x="4694" y="2549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4745" y="2549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Line 78"/>
            <p:cNvSpPr>
              <a:spLocks noChangeShapeType="1"/>
            </p:cNvSpPr>
            <p:nvPr/>
          </p:nvSpPr>
          <p:spPr bwMode="auto">
            <a:xfrm>
              <a:off x="4797" y="2546"/>
              <a:ext cx="1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>
              <a:off x="4852" y="2549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Line 80"/>
            <p:cNvSpPr>
              <a:spLocks noChangeShapeType="1"/>
            </p:cNvSpPr>
            <p:nvPr/>
          </p:nvSpPr>
          <p:spPr bwMode="auto">
            <a:xfrm>
              <a:off x="4903" y="2549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Text Box 81"/>
            <p:cNvSpPr txBox="1">
              <a:spLocks noChangeArrowheads="1"/>
            </p:cNvSpPr>
            <p:nvPr/>
          </p:nvSpPr>
          <p:spPr bwMode="auto">
            <a:xfrm>
              <a:off x="4569" y="2763"/>
              <a:ext cx="221" cy="1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1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116" name="Text Box 82"/>
            <p:cNvSpPr txBox="1">
              <a:spLocks noChangeArrowheads="1"/>
            </p:cNvSpPr>
            <p:nvPr/>
          </p:nvSpPr>
          <p:spPr bwMode="auto">
            <a:xfrm>
              <a:off x="4629" y="2559"/>
              <a:ext cx="196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0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4593" y="3015"/>
              <a:ext cx="235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2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118" name="Oval 84"/>
            <p:cNvSpPr>
              <a:spLocks noChangeArrowheads="1"/>
            </p:cNvSpPr>
            <p:nvPr/>
          </p:nvSpPr>
          <p:spPr bwMode="auto">
            <a:xfrm>
              <a:off x="4319" y="2471"/>
              <a:ext cx="73" cy="2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9" name="Line 85"/>
            <p:cNvSpPr>
              <a:spLocks noChangeShapeType="1"/>
            </p:cNvSpPr>
            <p:nvPr/>
          </p:nvSpPr>
          <p:spPr bwMode="auto">
            <a:xfrm>
              <a:off x="4356" y="2743"/>
              <a:ext cx="222" cy="7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20" name="Oval 86"/>
            <p:cNvSpPr>
              <a:spLocks noChangeArrowheads="1"/>
            </p:cNvSpPr>
            <p:nvPr/>
          </p:nvSpPr>
          <p:spPr bwMode="auto">
            <a:xfrm>
              <a:off x="4540" y="3287"/>
              <a:ext cx="849" cy="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21" name="Line 87"/>
            <p:cNvSpPr>
              <a:spLocks noChangeShapeType="1"/>
            </p:cNvSpPr>
            <p:nvPr/>
          </p:nvSpPr>
          <p:spPr bwMode="auto">
            <a:xfrm>
              <a:off x="4799" y="3405"/>
              <a:ext cx="73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2" name="Line 88"/>
            <p:cNvSpPr>
              <a:spLocks noChangeShapeType="1"/>
            </p:cNvSpPr>
            <p:nvPr/>
          </p:nvSpPr>
          <p:spPr bwMode="auto">
            <a:xfrm flipV="1">
              <a:off x="4872" y="3443"/>
              <a:ext cx="259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3" name="Line 89"/>
            <p:cNvSpPr>
              <a:spLocks noChangeShapeType="1"/>
            </p:cNvSpPr>
            <p:nvPr/>
          </p:nvSpPr>
          <p:spPr bwMode="auto">
            <a:xfrm flipH="1">
              <a:off x="4615" y="3560"/>
              <a:ext cx="257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4" name="Line 90"/>
            <p:cNvSpPr>
              <a:spLocks noChangeShapeType="1"/>
            </p:cNvSpPr>
            <p:nvPr/>
          </p:nvSpPr>
          <p:spPr bwMode="auto">
            <a:xfrm>
              <a:off x="4872" y="3560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5" name="Line 91"/>
            <p:cNvSpPr>
              <a:spLocks noChangeShapeType="1"/>
            </p:cNvSpPr>
            <p:nvPr/>
          </p:nvSpPr>
          <p:spPr bwMode="auto">
            <a:xfrm>
              <a:off x="4872" y="3831"/>
              <a:ext cx="0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6" name="Line 92"/>
            <p:cNvSpPr>
              <a:spLocks noChangeShapeType="1"/>
            </p:cNvSpPr>
            <p:nvPr/>
          </p:nvSpPr>
          <p:spPr bwMode="auto">
            <a:xfrm flipV="1">
              <a:off x="4872" y="3638"/>
              <a:ext cx="296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7" name="Line 93"/>
            <p:cNvSpPr>
              <a:spLocks noChangeShapeType="1"/>
            </p:cNvSpPr>
            <p:nvPr/>
          </p:nvSpPr>
          <p:spPr bwMode="auto">
            <a:xfrm flipH="1" flipV="1">
              <a:off x="5095" y="3443"/>
              <a:ext cx="73" cy="1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28" name="Line 94"/>
            <p:cNvSpPr>
              <a:spLocks noChangeShapeType="1"/>
            </p:cNvSpPr>
            <p:nvPr/>
          </p:nvSpPr>
          <p:spPr bwMode="auto">
            <a:xfrm>
              <a:off x="5168" y="3638"/>
              <a:ext cx="1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29" name="Line 95"/>
            <p:cNvSpPr>
              <a:spLocks noChangeShapeType="1"/>
            </p:cNvSpPr>
            <p:nvPr/>
          </p:nvSpPr>
          <p:spPr bwMode="auto">
            <a:xfrm>
              <a:off x="5168" y="3638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30" name="Line 96"/>
            <p:cNvSpPr>
              <a:spLocks noChangeShapeType="1"/>
            </p:cNvSpPr>
            <p:nvPr/>
          </p:nvSpPr>
          <p:spPr bwMode="auto">
            <a:xfrm flipH="1" flipV="1">
              <a:off x="5057" y="3365"/>
              <a:ext cx="38" cy="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31" name="Line 97"/>
            <p:cNvSpPr>
              <a:spLocks noChangeShapeType="1"/>
            </p:cNvSpPr>
            <p:nvPr/>
          </p:nvSpPr>
          <p:spPr bwMode="auto">
            <a:xfrm flipV="1">
              <a:off x="4762" y="3598"/>
              <a:ext cx="333" cy="11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32" name="Line 98"/>
            <p:cNvSpPr>
              <a:spLocks noChangeShapeType="1"/>
            </p:cNvSpPr>
            <p:nvPr/>
          </p:nvSpPr>
          <p:spPr bwMode="auto">
            <a:xfrm flipV="1">
              <a:off x="5020" y="3598"/>
              <a:ext cx="75" cy="23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3" name="Line 99"/>
            <p:cNvSpPr>
              <a:spLocks noChangeShapeType="1"/>
            </p:cNvSpPr>
            <p:nvPr/>
          </p:nvSpPr>
          <p:spPr bwMode="auto">
            <a:xfrm>
              <a:off x="4762" y="3715"/>
              <a:ext cx="258" cy="11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4" name="Line 100"/>
            <p:cNvSpPr>
              <a:spLocks noChangeShapeType="1"/>
            </p:cNvSpPr>
            <p:nvPr/>
          </p:nvSpPr>
          <p:spPr bwMode="auto">
            <a:xfrm>
              <a:off x="5020" y="3831"/>
              <a:ext cx="258" cy="4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5" name="Line 101"/>
            <p:cNvSpPr>
              <a:spLocks noChangeShapeType="1"/>
            </p:cNvSpPr>
            <p:nvPr/>
          </p:nvSpPr>
          <p:spPr bwMode="auto">
            <a:xfrm>
              <a:off x="5095" y="3598"/>
              <a:ext cx="183" cy="27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6" name="Line 102"/>
            <p:cNvSpPr>
              <a:spLocks noChangeShapeType="1"/>
            </p:cNvSpPr>
            <p:nvPr/>
          </p:nvSpPr>
          <p:spPr bwMode="auto">
            <a:xfrm>
              <a:off x="4910" y="3327"/>
              <a:ext cx="184" cy="27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7" name="Line 103"/>
            <p:cNvSpPr>
              <a:spLocks noChangeShapeType="1"/>
            </p:cNvSpPr>
            <p:nvPr/>
          </p:nvSpPr>
          <p:spPr bwMode="auto">
            <a:xfrm flipH="1">
              <a:off x="4762" y="3327"/>
              <a:ext cx="148" cy="3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8" name="Line 104"/>
            <p:cNvSpPr>
              <a:spLocks noChangeShapeType="1"/>
            </p:cNvSpPr>
            <p:nvPr/>
          </p:nvSpPr>
          <p:spPr bwMode="auto">
            <a:xfrm flipH="1">
              <a:off x="5095" y="3365"/>
              <a:ext cx="73" cy="233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9" name="Line 105"/>
            <p:cNvSpPr>
              <a:spLocks noChangeShapeType="1"/>
            </p:cNvSpPr>
            <p:nvPr/>
          </p:nvSpPr>
          <p:spPr bwMode="auto">
            <a:xfrm flipH="1">
              <a:off x="4689" y="3715"/>
              <a:ext cx="73" cy="19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40" name="Text Box 106"/>
            <p:cNvSpPr txBox="1">
              <a:spLocks noChangeArrowheads="1"/>
            </p:cNvSpPr>
            <p:nvPr/>
          </p:nvSpPr>
          <p:spPr bwMode="auto">
            <a:xfrm>
              <a:off x="3628" y="2923"/>
              <a:ext cx="224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2</a:t>
              </a:r>
              <a:endParaRPr lang="fr-FR" altLang="fr-FR" sz="2000" b="1"/>
            </a:p>
          </p:txBody>
        </p:sp>
        <p:sp>
          <p:nvSpPr>
            <p:cNvPr id="141" name="Text Box 107"/>
            <p:cNvSpPr txBox="1">
              <a:spLocks noChangeArrowheads="1"/>
            </p:cNvSpPr>
            <p:nvPr/>
          </p:nvSpPr>
          <p:spPr bwMode="auto">
            <a:xfrm>
              <a:off x="4011" y="2928"/>
              <a:ext cx="239" cy="2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3</a:t>
              </a:r>
              <a:endParaRPr lang="fr-FR" altLang="fr-FR" sz="2000" b="1"/>
            </a:p>
          </p:txBody>
        </p:sp>
      </p:grpSp>
      <p:grpSp>
        <p:nvGrpSpPr>
          <p:cNvPr id="142" name="Group 108"/>
          <p:cNvGrpSpPr>
            <a:grpSpLocks/>
          </p:cNvGrpSpPr>
          <p:nvPr/>
        </p:nvGrpSpPr>
        <p:grpSpPr bwMode="auto">
          <a:xfrm>
            <a:off x="5940152" y="1203597"/>
            <a:ext cx="2393950" cy="1173163"/>
            <a:chOff x="3549" y="760"/>
            <a:chExt cx="1508" cy="739"/>
          </a:xfrm>
        </p:grpSpPr>
        <p:sp>
          <p:nvSpPr>
            <p:cNvPr id="143" name="Rectangle 109"/>
            <p:cNvSpPr>
              <a:spLocks noChangeArrowheads="1"/>
            </p:cNvSpPr>
            <p:nvPr/>
          </p:nvSpPr>
          <p:spPr bwMode="auto">
            <a:xfrm>
              <a:off x="3600" y="838"/>
              <a:ext cx="792" cy="6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Freeform 110"/>
            <p:cNvSpPr>
              <a:spLocks/>
            </p:cNvSpPr>
            <p:nvPr/>
          </p:nvSpPr>
          <p:spPr bwMode="auto">
            <a:xfrm>
              <a:off x="3600" y="966"/>
              <a:ext cx="792" cy="55"/>
            </a:xfrm>
            <a:custGeom>
              <a:avLst/>
              <a:gdLst>
                <a:gd name="T0" fmla="*/ 0 w 3240"/>
                <a:gd name="T1" fmla="*/ 0 h 210"/>
                <a:gd name="T2" fmla="*/ 660 w 3240"/>
                <a:gd name="T3" fmla="*/ 210 h 210"/>
                <a:gd name="T4" fmla="*/ 1410 w 3240"/>
                <a:gd name="T5" fmla="*/ 60 h 210"/>
                <a:gd name="T6" fmla="*/ 2115 w 3240"/>
                <a:gd name="T7" fmla="*/ 105 h 210"/>
                <a:gd name="T8" fmla="*/ 2970 w 3240"/>
                <a:gd name="T9" fmla="*/ 15 h 210"/>
                <a:gd name="T10" fmla="*/ 3240 w 3240"/>
                <a:gd name="T11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10">
                  <a:moveTo>
                    <a:pt x="0" y="0"/>
                  </a:moveTo>
                  <a:lnTo>
                    <a:pt x="660" y="210"/>
                  </a:lnTo>
                  <a:lnTo>
                    <a:pt x="1410" y="60"/>
                  </a:lnTo>
                  <a:lnTo>
                    <a:pt x="2115" y="105"/>
                  </a:lnTo>
                  <a:lnTo>
                    <a:pt x="2970" y="15"/>
                  </a:lnTo>
                  <a:lnTo>
                    <a:pt x="324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Freeform 111"/>
            <p:cNvSpPr>
              <a:spLocks/>
            </p:cNvSpPr>
            <p:nvPr/>
          </p:nvSpPr>
          <p:spPr bwMode="auto">
            <a:xfrm>
              <a:off x="3600" y="1098"/>
              <a:ext cx="792" cy="62"/>
            </a:xfrm>
            <a:custGeom>
              <a:avLst/>
              <a:gdLst>
                <a:gd name="T0" fmla="*/ 0 w 3240"/>
                <a:gd name="T1" fmla="*/ 105 h 240"/>
                <a:gd name="T2" fmla="*/ 675 w 3240"/>
                <a:gd name="T3" fmla="*/ 180 h 240"/>
                <a:gd name="T4" fmla="*/ 1440 w 3240"/>
                <a:gd name="T5" fmla="*/ 225 h 240"/>
                <a:gd name="T6" fmla="*/ 2190 w 3240"/>
                <a:gd name="T7" fmla="*/ 0 h 240"/>
                <a:gd name="T8" fmla="*/ 2790 w 3240"/>
                <a:gd name="T9" fmla="*/ 15 h 240"/>
                <a:gd name="T10" fmla="*/ 3240 w 3240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40">
                  <a:moveTo>
                    <a:pt x="0" y="105"/>
                  </a:moveTo>
                  <a:lnTo>
                    <a:pt x="675" y="180"/>
                  </a:lnTo>
                  <a:lnTo>
                    <a:pt x="1440" y="225"/>
                  </a:lnTo>
                  <a:lnTo>
                    <a:pt x="2190" y="0"/>
                  </a:lnTo>
                  <a:lnTo>
                    <a:pt x="2790" y="15"/>
                  </a:lnTo>
                  <a:lnTo>
                    <a:pt x="3240" y="2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Freeform 112"/>
            <p:cNvSpPr>
              <a:spLocks/>
            </p:cNvSpPr>
            <p:nvPr/>
          </p:nvSpPr>
          <p:spPr bwMode="auto">
            <a:xfrm>
              <a:off x="3600" y="1275"/>
              <a:ext cx="792" cy="59"/>
            </a:xfrm>
            <a:custGeom>
              <a:avLst/>
              <a:gdLst>
                <a:gd name="T0" fmla="*/ 0 w 3240"/>
                <a:gd name="T1" fmla="*/ 90 h 225"/>
                <a:gd name="T2" fmla="*/ 720 w 3240"/>
                <a:gd name="T3" fmla="*/ 0 h 225"/>
                <a:gd name="T4" fmla="*/ 1500 w 3240"/>
                <a:gd name="T5" fmla="*/ 225 h 225"/>
                <a:gd name="T6" fmla="*/ 2115 w 3240"/>
                <a:gd name="T7" fmla="*/ 90 h 225"/>
                <a:gd name="T8" fmla="*/ 2820 w 3240"/>
                <a:gd name="T9" fmla="*/ 120 h 225"/>
                <a:gd name="T10" fmla="*/ 3240 w 3240"/>
                <a:gd name="T11" fmla="*/ 21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25">
                  <a:moveTo>
                    <a:pt x="0" y="90"/>
                  </a:moveTo>
                  <a:lnTo>
                    <a:pt x="720" y="0"/>
                  </a:lnTo>
                  <a:lnTo>
                    <a:pt x="1500" y="225"/>
                  </a:lnTo>
                  <a:lnTo>
                    <a:pt x="2115" y="90"/>
                  </a:lnTo>
                  <a:lnTo>
                    <a:pt x="2820" y="120"/>
                  </a:lnTo>
                  <a:lnTo>
                    <a:pt x="324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Freeform 113"/>
            <p:cNvSpPr>
              <a:spLocks/>
            </p:cNvSpPr>
            <p:nvPr/>
          </p:nvSpPr>
          <p:spPr bwMode="auto">
            <a:xfrm>
              <a:off x="3758" y="835"/>
              <a:ext cx="55" cy="623"/>
            </a:xfrm>
            <a:custGeom>
              <a:avLst/>
              <a:gdLst>
                <a:gd name="T0" fmla="*/ 45 w 225"/>
                <a:gd name="T1" fmla="*/ 0 h 2415"/>
                <a:gd name="T2" fmla="*/ 0 w 225"/>
                <a:gd name="T3" fmla="*/ 705 h 2415"/>
                <a:gd name="T4" fmla="*/ 60 w 225"/>
                <a:gd name="T5" fmla="*/ 1200 h 2415"/>
                <a:gd name="T6" fmla="*/ 60 w 225"/>
                <a:gd name="T7" fmla="*/ 1710 h 2415"/>
                <a:gd name="T8" fmla="*/ 225 w 225"/>
                <a:gd name="T9" fmla="*/ 2415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15">
                  <a:moveTo>
                    <a:pt x="45" y="0"/>
                  </a:moveTo>
                  <a:lnTo>
                    <a:pt x="0" y="705"/>
                  </a:lnTo>
                  <a:lnTo>
                    <a:pt x="60" y="1200"/>
                  </a:lnTo>
                  <a:lnTo>
                    <a:pt x="60" y="1710"/>
                  </a:lnTo>
                  <a:lnTo>
                    <a:pt x="225" y="24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Freeform 114"/>
            <p:cNvSpPr>
              <a:spLocks/>
            </p:cNvSpPr>
            <p:nvPr/>
          </p:nvSpPr>
          <p:spPr bwMode="auto">
            <a:xfrm>
              <a:off x="3934" y="835"/>
              <a:ext cx="33" cy="619"/>
            </a:xfrm>
            <a:custGeom>
              <a:avLst/>
              <a:gdLst>
                <a:gd name="T0" fmla="*/ 0 w 135"/>
                <a:gd name="T1" fmla="*/ 0 h 2400"/>
                <a:gd name="T2" fmla="*/ 45 w 135"/>
                <a:gd name="T3" fmla="*/ 585 h 2400"/>
                <a:gd name="T4" fmla="*/ 75 w 135"/>
                <a:gd name="T5" fmla="*/ 1230 h 2400"/>
                <a:gd name="T6" fmla="*/ 135 w 135"/>
                <a:gd name="T7" fmla="*/ 1950 h 2400"/>
                <a:gd name="T8" fmla="*/ 15 w 135"/>
                <a:gd name="T9" fmla="*/ 240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400">
                  <a:moveTo>
                    <a:pt x="0" y="0"/>
                  </a:moveTo>
                  <a:lnTo>
                    <a:pt x="45" y="585"/>
                  </a:lnTo>
                  <a:lnTo>
                    <a:pt x="75" y="1230"/>
                  </a:lnTo>
                  <a:lnTo>
                    <a:pt x="135" y="1950"/>
                  </a:lnTo>
                  <a:lnTo>
                    <a:pt x="15" y="24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Freeform 115"/>
            <p:cNvSpPr>
              <a:spLocks/>
            </p:cNvSpPr>
            <p:nvPr/>
          </p:nvSpPr>
          <p:spPr bwMode="auto">
            <a:xfrm>
              <a:off x="4091" y="835"/>
              <a:ext cx="96" cy="626"/>
            </a:xfrm>
            <a:custGeom>
              <a:avLst/>
              <a:gdLst>
                <a:gd name="T0" fmla="*/ 0 w 390"/>
                <a:gd name="T1" fmla="*/ 0 h 2430"/>
                <a:gd name="T2" fmla="*/ 120 w 390"/>
                <a:gd name="T3" fmla="*/ 600 h 2430"/>
                <a:gd name="T4" fmla="*/ 150 w 390"/>
                <a:gd name="T5" fmla="*/ 1020 h 2430"/>
                <a:gd name="T6" fmla="*/ 75 w 390"/>
                <a:gd name="T7" fmla="*/ 1815 h 2430"/>
                <a:gd name="T8" fmla="*/ 390 w 390"/>
                <a:gd name="T9" fmla="*/ 243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430">
                  <a:moveTo>
                    <a:pt x="0" y="0"/>
                  </a:moveTo>
                  <a:lnTo>
                    <a:pt x="120" y="600"/>
                  </a:lnTo>
                  <a:lnTo>
                    <a:pt x="150" y="1020"/>
                  </a:lnTo>
                  <a:lnTo>
                    <a:pt x="75" y="1815"/>
                  </a:lnTo>
                  <a:lnTo>
                    <a:pt x="390" y="24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Freeform 116"/>
            <p:cNvSpPr>
              <a:spLocks/>
            </p:cNvSpPr>
            <p:nvPr/>
          </p:nvSpPr>
          <p:spPr bwMode="auto">
            <a:xfrm>
              <a:off x="4283" y="838"/>
              <a:ext cx="36" cy="623"/>
            </a:xfrm>
            <a:custGeom>
              <a:avLst/>
              <a:gdLst>
                <a:gd name="T0" fmla="*/ 15 w 150"/>
                <a:gd name="T1" fmla="*/ 0 h 2415"/>
                <a:gd name="T2" fmla="*/ 150 w 150"/>
                <a:gd name="T3" fmla="*/ 510 h 2415"/>
                <a:gd name="T4" fmla="*/ 0 w 150"/>
                <a:gd name="T5" fmla="*/ 1020 h 2415"/>
                <a:gd name="T6" fmla="*/ 15 w 150"/>
                <a:gd name="T7" fmla="*/ 1815 h 2415"/>
                <a:gd name="T8" fmla="*/ 105 w 150"/>
                <a:gd name="T9" fmla="*/ 2415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415">
                  <a:moveTo>
                    <a:pt x="15" y="0"/>
                  </a:moveTo>
                  <a:lnTo>
                    <a:pt x="150" y="510"/>
                  </a:lnTo>
                  <a:lnTo>
                    <a:pt x="0" y="1020"/>
                  </a:lnTo>
                  <a:lnTo>
                    <a:pt x="15" y="1815"/>
                  </a:lnTo>
                  <a:lnTo>
                    <a:pt x="105" y="24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Text Box 117"/>
            <p:cNvSpPr txBox="1">
              <a:spLocks noChangeArrowheads="1"/>
            </p:cNvSpPr>
            <p:nvPr/>
          </p:nvSpPr>
          <p:spPr bwMode="auto">
            <a:xfrm>
              <a:off x="3710" y="904"/>
              <a:ext cx="194" cy="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0</a:t>
              </a:r>
              <a:endParaRPr lang="fr-FR" altLang="fr-FR" sz="2000" b="1"/>
            </a:p>
          </p:txBody>
        </p:sp>
        <p:sp>
          <p:nvSpPr>
            <p:cNvPr id="152" name="Text Box 118"/>
            <p:cNvSpPr txBox="1">
              <a:spLocks noChangeArrowheads="1"/>
            </p:cNvSpPr>
            <p:nvPr/>
          </p:nvSpPr>
          <p:spPr bwMode="auto">
            <a:xfrm>
              <a:off x="4100" y="855"/>
              <a:ext cx="187" cy="1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1</a:t>
              </a:r>
              <a:endParaRPr lang="fr-FR" altLang="fr-FR" sz="2000" b="1"/>
            </a:p>
          </p:txBody>
        </p:sp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4388" y="838"/>
              <a:ext cx="610" cy="62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Line 120"/>
            <p:cNvSpPr>
              <a:spLocks noChangeShapeType="1"/>
            </p:cNvSpPr>
            <p:nvPr/>
          </p:nvSpPr>
          <p:spPr bwMode="auto">
            <a:xfrm flipH="1">
              <a:off x="4382" y="835"/>
              <a:ext cx="3" cy="6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Line 121"/>
            <p:cNvSpPr>
              <a:spLocks noChangeShapeType="1"/>
            </p:cNvSpPr>
            <p:nvPr/>
          </p:nvSpPr>
          <p:spPr bwMode="auto">
            <a:xfrm>
              <a:off x="4388" y="901"/>
              <a:ext cx="6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Line 122"/>
            <p:cNvSpPr>
              <a:spLocks noChangeShapeType="1"/>
            </p:cNvSpPr>
            <p:nvPr/>
          </p:nvSpPr>
          <p:spPr bwMode="auto">
            <a:xfrm>
              <a:off x="4391" y="963"/>
              <a:ext cx="6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Line 123"/>
            <p:cNvSpPr>
              <a:spLocks noChangeShapeType="1"/>
            </p:cNvSpPr>
            <p:nvPr/>
          </p:nvSpPr>
          <p:spPr bwMode="auto">
            <a:xfrm>
              <a:off x="4394" y="1025"/>
              <a:ext cx="6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8" name="Line 124"/>
            <p:cNvSpPr>
              <a:spLocks noChangeShapeType="1"/>
            </p:cNvSpPr>
            <p:nvPr/>
          </p:nvSpPr>
          <p:spPr bwMode="auto">
            <a:xfrm>
              <a:off x="4383" y="1087"/>
              <a:ext cx="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9" name="Line 125"/>
            <p:cNvSpPr>
              <a:spLocks noChangeShapeType="1"/>
            </p:cNvSpPr>
            <p:nvPr/>
          </p:nvSpPr>
          <p:spPr bwMode="auto">
            <a:xfrm>
              <a:off x="4394" y="1152"/>
              <a:ext cx="60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0" name="Line 126"/>
            <p:cNvSpPr>
              <a:spLocks noChangeShapeType="1"/>
            </p:cNvSpPr>
            <p:nvPr/>
          </p:nvSpPr>
          <p:spPr bwMode="auto">
            <a:xfrm>
              <a:off x="4391" y="1218"/>
              <a:ext cx="6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1" name="Line 127"/>
            <p:cNvSpPr>
              <a:spLocks noChangeShapeType="1"/>
            </p:cNvSpPr>
            <p:nvPr/>
          </p:nvSpPr>
          <p:spPr bwMode="auto">
            <a:xfrm>
              <a:off x="4391" y="1276"/>
              <a:ext cx="6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2" name="Line 128"/>
            <p:cNvSpPr>
              <a:spLocks noChangeShapeType="1"/>
            </p:cNvSpPr>
            <p:nvPr/>
          </p:nvSpPr>
          <p:spPr bwMode="auto">
            <a:xfrm>
              <a:off x="4387" y="1338"/>
              <a:ext cx="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3" name="Line 129"/>
            <p:cNvSpPr>
              <a:spLocks noChangeShapeType="1"/>
            </p:cNvSpPr>
            <p:nvPr/>
          </p:nvSpPr>
          <p:spPr bwMode="auto">
            <a:xfrm>
              <a:off x="4387" y="1396"/>
              <a:ext cx="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4" name="Line 130"/>
            <p:cNvSpPr>
              <a:spLocks noChangeShapeType="1"/>
            </p:cNvSpPr>
            <p:nvPr/>
          </p:nvSpPr>
          <p:spPr bwMode="auto">
            <a:xfrm>
              <a:off x="4433" y="838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5" name="Line 131"/>
            <p:cNvSpPr>
              <a:spLocks noChangeShapeType="1"/>
            </p:cNvSpPr>
            <p:nvPr/>
          </p:nvSpPr>
          <p:spPr bwMode="auto">
            <a:xfrm>
              <a:off x="4482" y="838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6" name="Line 132"/>
            <p:cNvSpPr>
              <a:spLocks noChangeShapeType="1"/>
            </p:cNvSpPr>
            <p:nvPr/>
          </p:nvSpPr>
          <p:spPr bwMode="auto">
            <a:xfrm>
              <a:off x="4533" y="838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7" name="Line 133"/>
            <p:cNvSpPr>
              <a:spLocks noChangeShapeType="1"/>
            </p:cNvSpPr>
            <p:nvPr/>
          </p:nvSpPr>
          <p:spPr bwMode="auto">
            <a:xfrm>
              <a:off x="4581" y="843"/>
              <a:ext cx="1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8" name="Line 134"/>
            <p:cNvSpPr>
              <a:spLocks noChangeShapeType="1"/>
            </p:cNvSpPr>
            <p:nvPr/>
          </p:nvSpPr>
          <p:spPr bwMode="auto">
            <a:xfrm>
              <a:off x="4629" y="835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9" name="Line 135"/>
            <p:cNvSpPr>
              <a:spLocks noChangeShapeType="1"/>
            </p:cNvSpPr>
            <p:nvPr/>
          </p:nvSpPr>
          <p:spPr bwMode="auto">
            <a:xfrm>
              <a:off x="4680" y="838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0" name="Line 136"/>
            <p:cNvSpPr>
              <a:spLocks noChangeShapeType="1"/>
            </p:cNvSpPr>
            <p:nvPr/>
          </p:nvSpPr>
          <p:spPr bwMode="auto">
            <a:xfrm>
              <a:off x="4732" y="838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1" name="Line 137"/>
            <p:cNvSpPr>
              <a:spLocks noChangeShapeType="1"/>
            </p:cNvSpPr>
            <p:nvPr/>
          </p:nvSpPr>
          <p:spPr bwMode="auto">
            <a:xfrm>
              <a:off x="4783" y="838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2" name="Line 138"/>
            <p:cNvSpPr>
              <a:spLocks noChangeShapeType="1"/>
            </p:cNvSpPr>
            <p:nvPr/>
          </p:nvSpPr>
          <p:spPr bwMode="auto">
            <a:xfrm>
              <a:off x="4834" y="835"/>
              <a:ext cx="1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3" name="Line 139"/>
            <p:cNvSpPr>
              <a:spLocks noChangeShapeType="1"/>
            </p:cNvSpPr>
            <p:nvPr/>
          </p:nvSpPr>
          <p:spPr bwMode="auto">
            <a:xfrm>
              <a:off x="4889" y="838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4" name="Line 140"/>
            <p:cNvSpPr>
              <a:spLocks noChangeShapeType="1"/>
            </p:cNvSpPr>
            <p:nvPr/>
          </p:nvSpPr>
          <p:spPr bwMode="auto">
            <a:xfrm>
              <a:off x="4941" y="838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5" name="Text Box 141"/>
            <p:cNvSpPr txBox="1">
              <a:spLocks noChangeArrowheads="1"/>
            </p:cNvSpPr>
            <p:nvPr/>
          </p:nvSpPr>
          <p:spPr bwMode="auto">
            <a:xfrm>
              <a:off x="4606" y="1052"/>
              <a:ext cx="222" cy="1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1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4667" y="849"/>
              <a:ext cx="196" cy="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0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177" name="Text Box 143"/>
            <p:cNvSpPr txBox="1">
              <a:spLocks noChangeArrowheads="1"/>
            </p:cNvSpPr>
            <p:nvPr/>
          </p:nvSpPr>
          <p:spPr bwMode="auto">
            <a:xfrm>
              <a:off x="4630" y="1305"/>
              <a:ext cx="236" cy="1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2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3581" y="799"/>
              <a:ext cx="412" cy="3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79" name="Rectangle 145"/>
            <p:cNvSpPr>
              <a:spLocks noChangeArrowheads="1"/>
            </p:cNvSpPr>
            <p:nvPr/>
          </p:nvSpPr>
          <p:spPr bwMode="auto">
            <a:xfrm>
              <a:off x="3877" y="1087"/>
              <a:ext cx="552" cy="37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80" name="Rectangle 146"/>
            <p:cNvSpPr>
              <a:spLocks noChangeArrowheads="1"/>
            </p:cNvSpPr>
            <p:nvPr/>
          </p:nvSpPr>
          <p:spPr bwMode="auto">
            <a:xfrm>
              <a:off x="4356" y="760"/>
              <a:ext cx="701" cy="31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1" name="Rectangle 147"/>
            <p:cNvSpPr>
              <a:spLocks noChangeArrowheads="1"/>
            </p:cNvSpPr>
            <p:nvPr/>
          </p:nvSpPr>
          <p:spPr bwMode="auto">
            <a:xfrm>
              <a:off x="4356" y="993"/>
              <a:ext cx="701" cy="312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2" name="Rectangle 148"/>
            <p:cNvSpPr>
              <a:spLocks noChangeArrowheads="1"/>
            </p:cNvSpPr>
            <p:nvPr/>
          </p:nvSpPr>
          <p:spPr bwMode="auto">
            <a:xfrm>
              <a:off x="4356" y="1188"/>
              <a:ext cx="701" cy="31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83" name="Text Box 149"/>
            <p:cNvSpPr txBox="1">
              <a:spLocks noChangeArrowheads="1"/>
            </p:cNvSpPr>
            <p:nvPr/>
          </p:nvSpPr>
          <p:spPr bwMode="auto">
            <a:xfrm>
              <a:off x="3631" y="1213"/>
              <a:ext cx="224" cy="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2</a:t>
              </a:r>
              <a:endParaRPr lang="fr-FR" altLang="fr-FR" sz="2000" b="1"/>
            </a:p>
          </p:txBody>
        </p:sp>
        <p:sp>
          <p:nvSpPr>
            <p:cNvPr id="184" name="Text Box 150"/>
            <p:cNvSpPr txBox="1">
              <a:spLocks noChangeArrowheads="1"/>
            </p:cNvSpPr>
            <p:nvPr/>
          </p:nvSpPr>
          <p:spPr bwMode="auto">
            <a:xfrm>
              <a:off x="4025" y="1208"/>
              <a:ext cx="239" cy="2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3</a:t>
              </a:r>
              <a:endParaRPr lang="fr-FR" altLang="fr-FR" sz="2000" b="1"/>
            </a:p>
          </p:txBody>
        </p:sp>
        <p:sp>
          <p:nvSpPr>
            <p:cNvPr id="185" name="Rectangle 151"/>
            <p:cNvSpPr>
              <a:spLocks noChangeArrowheads="1"/>
            </p:cNvSpPr>
            <p:nvPr/>
          </p:nvSpPr>
          <p:spPr bwMode="auto">
            <a:xfrm>
              <a:off x="3549" y="1109"/>
              <a:ext cx="412" cy="3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86" name="Rectangle 152"/>
            <p:cNvSpPr>
              <a:spLocks noChangeArrowheads="1"/>
            </p:cNvSpPr>
            <p:nvPr/>
          </p:nvSpPr>
          <p:spPr bwMode="auto">
            <a:xfrm>
              <a:off x="3907" y="1087"/>
              <a:ext cx="504" cy="39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3899" y="791"/>
              <a:ext cx="510" cy="3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381431" y="2778453"/>
            <a:ext cx="2227262" cy="1109663"/>
            <a:chOff x="5700713" y="2527300"/>
            <a:chExt cx="2227262" cy="1109663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5700713" y="2587625"/>
              <a:ext cx="1257300" cy="9842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5700713" y="2790825"/>
              <a:ext cx="1257300" cy="87313"/>
            </a:xfrm>
            <a:custGeom>
              <a:avLst/>
              <a:gdLst>
                <a:gd name="T0" fmla="*/ 0 w 3240"/>
                <a:gd name="T1" fmla="*/ 0 h 210"/>
                <a:gd name="T2" fmla="*/ 660 w 3240"/>
                <a:gd name="T3" fmla="*/ 210 h 210"/>
                <a:gd name="T4" fmla="*/ 1410 w 3240"/>
                <a:gd name="T5" fmla="*/ 60 h 210"/>
                <a:gd name="T6" fmla="*/ 2115 w 3240"/>
                <a:gd name="T7" fmla="*/ 105 h 210"/>
                <a:gd name="T8" fmla="*/ 2970 w 3240"/>
                <a:gd name="T9" fmla="*/ 15 h 210"/>
                <a:gd name="T10" fmla="*/ 3240 w 3240"/>
                <a:gd name="T11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10">
                  <a:moveTo>
                    <a:pt x="0" y="0"/>
                  </a:moveTo>
                  <a:lnTo>
                    <a:pt x="660" y="210"/>
                  </a:lnTo>
                  <a:lnTo>
                    <a:pt x="1410" y="60"/>
                  </a:lnTo>
                  <a:lnTo>
                    <a:pt x="2115" y="105"/>
                  </a:lnTo>
                  <a:lnTo>
                    <a:pt x="2970" y="15"/>
                  </a:lnTo>
                  <a:lnTo>
                    <a:pt x="324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700713" y="3000375"/>
              <a:ext cx="1257300" cy="98425"/>
            </a:xfrm>
            <a:custGeom>
              <a:avLst/>
              <a:gdLst>
                <a:gd name="T0" fmla="*/ 0 w 3240"/>
                <a:gd name="T1" fmla="*/ 105 h 240"/>
                <a:gd name="T2" fmla="*/ 675 w 3240"/>
                <a:gd name="T3" fmla="*/ 180 h 240"/>
                <a:gd name="T4" fmla="*/ 1440 w 3240"/>
                <a:gd name="T5" fmla="*/ 225 h 240"/>
                <a:gd name="T6" fmla="*/ 2190 w 3240"/>
                <a:gd name="T7" fmla="*/ 0 h 240"/>
                <a:gd name="T8" fmla="*/ 2790 w 3240"/>
                <a:gd name="T9" fmla="*/ 15 h 240"/>
                <a:gd name="T10" fmla="*/ 3240 w 3240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40">
                  <a:moveTo>
                    <a:pt x="0" y="105"/>
                  </a:moveTo>
                  <a:lnTo>
                    <a:pt x="675" y="180"/>
                  </a:lnTo>
                  <a:lnTo>
                    <a:pt x="1440" y="225"/>
                  </a:lnTo>
                  <a:lnTo>
                    <a:pt x="2190" y="0"/>
                  </a:lnTo>
                  <a:lnTo>
                    <a:pt x="2790" y="15"/>
                  </a:lnTo>
                  <a:lnTo>
                    <a:pt x="3240" y="24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700713" y="3281363"/>
              <a:ext cx="1257300" cy="93662"/>
            </a:xfrm>
            <a:custGeom>
              <a:avLst/>
              <a:gdLst>
                <a:gd name="T0" fmla="*/ 0 w 3240"/>
                <a:gd name="T1" fmla="*/ 90 h 225"/>
                <a:gd name="T2" fmla="*/ 720 w 3240"/>
                <a:gd name="T3" fmla="*/ 0 h 225"/>
                <a:gd name="T4" fmla="*/ 1500 w 3240"/>
                <a:gd name="T5" fmla="*/ 225 h 225"/>
                <a:gd name="T6" fmla="*/ 2115 w 3240"/>
                <a:gd name="T7" fmla="*/ 90 h 225"/>
                <a:gd name="T8" fmla="*/ 2820 w 3240"/>
                <a:gd name="T9" fmla="*/ 120 h 225"/>
                <a:gd name="T10" fmla="*/ 3240 w 3240"/>
                <a:gd name="T11" fmla="*/ 21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0" h="225">
                  <a:moveTo>
                    <a:pt x="0" y="90"/>
                  </a:moveTo>
                  <a:lnTo>
                    <a:pt x="720" y="0"/>
                  </a:lnTo>
                  <a:lnTo>
                    <a:pt x="1500" y="225"/>
                  </a:lnTo>
                  <a:lnTo>
                    <a:pt x="2115" y="90"/>
                  </a:lnTo>
                  <a:lnTo>
                    <a:pt x="2820" y="120"/>
                  </a:lnTo>
                  <a:lnTo>
                    <a:pt x="324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5951538" y="2582863"/>
              <a:ext cx="87312" cy="989012"/>
            </a:xfrm>
            <a:custGeom>
              <a:avLst/>
              <a:gdLst>
                <a:gd name="T0" fmla="*/ 45 w 225"/>
                <a:gd name="T1" fmla="*/ 0 h 2415"/>
                <a:gd name="T2" fmla="*/ 0 w 225"/>
                <a:gd name="T3" fmla="*/ 705 h 2415"/>
                <a:gd name="T4" fmla="*/ 60 w 225"/>
                <a:gd name="T5" fmla="*/ 1200 h 2415"/>
                <a:gd name="T6" fmla="*/ 60 w 225"/>
                <a:gd name="T7" fmla="*/ 1710 h 2415"/>
                <a:gd name="T8" fmla="*/ 225 w 225"/>
                <a:gd name="T9" fmla="*/ 2415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15">
                  <a:moveTo>
                    <a:pt x="45" y="0"/>
                  </a:moveTo>
                  <a:lnTo>
                    <a:pt x="0" y="705"/>
                  </a:lnTo>
                  <a:lnTo>
                    <a:pt x="60" y="1200"/>
                  </a:lnTo>
                  <a:lnTo>
                    <a:pt x="60" y="1710"/>
                  </a:lnTo>
                  <a:lnTo>
                    <a:pt x="225" y="24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230938" y="2582863"/>
              <a:ext cx="52387" cy="982662"/>
            </a:xfrm>
            <a:custGeom>
              <a:avLst/>
              <a:gdLst>
                <a:gd name="T0" fmla="*/ 0 w 135"/>
                <a:gd name="T1" fmla="*/ 0 h 2400"/>
                <a:gd name="T2" fmla="*/ 45 w 135"/>
                <a:gd name="T3" fmla="*/ 585 h 2400"/>
                <a:gd name="T4" fmla="*/ 75 w 135"/>
                <a:gd name="T5" fmla="*/ 1230 h 2400"/>
                <a:gd name="T6" fmla="*/ 135 w 135"/>
                <a:gd name="T7" fmla="*/ 1950 h 2400"/>
                <a:gd name="T8" fmla="*/ 15 w 135"/>
                <a:gd name="T9" fmla="*/ 240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400">
                  <a:moveTo>
                    <a:pt x="0" y="0"/>
                  </a:moveTo>
                  <a:lnTo>
                    <a:pt x="45" y="585"/>
                  </a:lnTo>
                  <a:lnTo>
                    <a:pt x="75" y="1230"/>
                  </a:lnTo>
                  <a:lnTo>
                    <a:pt x="135" y="1950"/>
                  </a:lnTo>
                  <a:lnTo>
                    <a:pt x="15" y="24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6480175" y="2582863"/>
              <a:ext cx="152400" cy="993775"/>
            </a:xfrm>
            <a:custGeom>
              <a:avLst/>
              <a:gdLst>
                <a:gd name="T0" fmla="*/ 0 w 390"/>
                <a:gd name="T1" fmla="*/ 0 h 2430"/>
                <a:gd name="T2" fmla="*/ 120 w 390"/>
                <a:gd name="T3" fmla="*/ 600 h 2430"/>
                <a:gd name="T4" fmla="*/ 150 w 390"/>
                <a:gd name="T5" fmla="*/ 1020 h 2430"/>
                <a:gd name="T6" fmla="*/ 75 w 390"/>
                <a:gd name="T7" fmla="*/ 1815 h 2430"/>
                <a:gd name="T8" fmla="*/ 390 w 390"/>
                <a:gd name="T9" fmla="*/ 243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2430">
                  <a:moveTo>
                    <a:pt x="0" y="0"/>
                  </a:moveTo>
                  <a:lnTo>
                    <a:pt x="120" y="600"/>
                  </a:lnTo>
                  <a:lnTo>
                    <a:pt x="150" y="1020"/>
                  </a:lnTo>
                  <a:lnTo>
                    <a:pt x="75" y="1815"/>
                  </a:lnTo>
                  <a:lnTo>
                    <a:pt x="390" y="24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784975" y="2587625"/>
              <a:ext cx="57150" cy="989013"/>
            </a:xfrm>
            <a:custGeom>
              <a:avLst/>
              <a:gdLst>
                <a:gd name="T0" fmla="*/ 15 w 150"/>
                <a:gd name="T1" fmla="*/ 0 h 2415"/>
                <a:gd name="T2" fmla="*/ 150 w 150"/>
                <a:gd name="T3" fmla="*/ 510 h 2415"/>
                <a:gd name="T4" fmla="*/ 0 w 150"/>
                <a:gd name="T5" fmla="*/ 1020 h 2415"/>
                <a:gd name="T6" fmla="*/ 15 w 150"/>
                <a:gd name="T7" fmla="*/ 1815 h 2415"/>
                <a:gd name="T8" fmla="*/ 105 w 150"/>
                <a:gd name="T9" fmla="*/ 2415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415">
                  <a:moveTo>
                    <a:pt x="15" y="0"/>
                  </a:moveTo>
                  <a:lnTo>
                    <a:pt x="150" y="510"/>
                  </a:lnTo>
                  <a:lnTo>
                    <a:pt x="0" y="1020"/>
                  </a:lnTo>
                  <a:lnTo>
                    <a:pt x="15" y="1815"/>
                  </a:lnTo>
                  <a:lnTo>
                    <a:pt x="105" y="24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5875338" y="2692400"/>
              <a:ext cx="322262" cy="265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0</a:t>
              </a:r>
              <a:endParaRPr lang="fr-FR" altLang="fr-FR" sz="2000" b="1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6494463" y="2614613"/>
              <a:ext cx="296862" cy="225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1</a:t>
              </a:r>
              <a:endParaRPr lang="fr-FR" altLang="fr-FR" sz="2000" b="1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6951663" y="2587625"/>
              <a:ext cx="968375" cy="98425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 flipH="1">
              <a:off x="6942138" y="2582863"/>
              <a:ext cx="4762" cy="9826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6951663" y="2687638"/>
              <a:ext cx="968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6956425" y="2786063"/>
              <a:ext cx="965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6961188" y="2884488"/>
              <a:ext cx="9667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6943725" y="2982913"/>
              <a:ext cx="966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961188" y="3086100"/>
              <a:ext cx="96678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956425" y="3190875"/>
              <a:ext cx="9652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6956425" y="3282950"/>
              <a:ext cx="965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6950075" y="3381375"/>
              <a:ext cx="966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6950075" y="3473450"/>
              <a:ext cx="966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7023100" y="2587625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7100888" y="2587625"/>
              <a:ext cx="1587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7181850" y="2587625"/>
              <a:ext cx="1588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7258050" y="2595563"/>
              <a:ext cx="1588" cy="982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7334250" y="2582863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7415213" y="2587625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7497763" y="2587625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7578725" y="2587625"/>
              <a:ext cx="1588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7659688" y="2582863"/>
              <a:ext cx="1587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>
              <a:off x="7747000" y="2587625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>
              <a:off x="7829550" y="2587625"/>
              <a:ext cx="0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7297738" y="2927350"/>
              <a:ext cx="352425" cy="2397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1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74" name="Text Box 40"/>
            <p:cNvSpPr txBox="1">
              <a:spLocks noChangeArrowheads="1"/>
            </p:cNvSpPr>
            <p:nvPr/>
          </p:nvSpPr>
          <p:spPr bwMode="auto">
            <a:xfrm>
              <a:off x="7394575" y="2605088"/>
              <a:ext cx="311150" cy="230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0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7335838" y="3328988"/>
              <a:ext cx="374650" cy="239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2</a:t>
              </a:r>
              <a:r>
                <a:rPr lang="fr-FR" altLang="fr-FR" sz="1000"/>
                <a:t>’</a:t>
              </a:r>
              <a:endParaRPr lang="fr-FR" altLang="fr-FR" sz="2000" b="1"/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6900863" y="2527300"/>
              <a:ext cx="117475" cy="11096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7" name="AutoShape 43"/>
            <p:cNvSpPr>
              <a:spLocks noChangeArrowheads="1"/>
            </p:cNvSpPr>
            <p:nvPr/>
          </p:nvSpPr>
          <p:spPr bwMode="auto">
            <a:xfrm>
              <a:off x="6842125" y="2649538"/>
              <a:ext cx="293688" cy="184150"/>
            </a:xfrm>
            <a:prstGeom prst="rightArrow">
              <a:avLst>
                <a:gd name="adj1" fmla="val 50000"/>
                <a:gd name="adj2" fmla="val 398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8" name="AutoShape 44"/>
            <p:cNvSpPr>
              <a:spLocks noChangeArrowheads="1"/>
            </p:cNvSpPr>
            <p:nvPr/>
          </p:nvSpPr>
          <p:spPr bwMode="auto">
            <a:xfrm rot="19751331">
              <a:off x="6842125" y="3106738"/>
              <a:ext cx="293688" cy="184150"/>
            </a:xfrm>
            <a:prstGeom prst="rightArrow">
              <a:avLst>
                <a:gd name="adj1" fmla="val 50000"/>
                <a:gd name="adj2" fmla="val 398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79" name="AutoShape 45"/>
            <p:cNvSpPr>
              <a:spLocks noChangeArrowheads="1"/>
            </p:cNvSpPr>
            <p:nvPr/>
          </p:nvSpPr>
          <p:spPr bwMode="auto">
            <a:xfrm rot="2048086">
              <a:off x="6842125" y="3328988"/>
              <a:ext cx="293688" cy="184150"/>
            </a:xfrm>
            <a:prstGeom prst="rightArrow">
              <a:avLst>
                <a:gd name="adj1" fmla="val 50000"/>
                <a:gd name="adj2" fmla="val 3987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0" name="Text Box 46"/>
            <p:cNvSpPr txBox="1">
              <a:spLocks noChangeArrowheads="1"/>
            </p:cNvSpPr>
            <p:nvPr/>
          </p:nvSpPr>
          <p:spPr bwMode="auto">
            <a:xfrm>
              <a:off x="5830888" y="3168650"/>
              <a:ext cx="355600" cy="292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2</a:t>
              </a:r>
              <a:endParaRPr lang="fr-FR" altLang="fr-FR" sz="2000" b="1"/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6391275" y="3152775"/>
              <a:ext cx="379413" cy="320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042" tIns="38021" rIns="76042" bIns="38021"/>
            <a:lstStyle>
              <a:lvl1pPr defTabSz="7604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81000" defTabSz="7604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760413" defTabSz="7604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141413" defTabSz="7604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520825" defTabSz="7604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780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4352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924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49625" defTabSz="760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fr-FR" altLang="fr-FR" sz="1000"/>
                <a:t>P</a:t>
              </a:r>
              <a:r>
                <a:rPr lang="fr-FR" altLang="fr-FR" sz="1000" baseline="-25000"/>
                <a:t>3</a:t>
              </a:r>
              <a:endParaRPr lang="fr-FR" altLang="fr-FR" sz="2000" b="1"/>
            </a:p>
          </p:txBody>
        </p:sp>
        <p:sp>
          <p:nvSpPr>
            <p:cNvPr id="188" name="AutoShape 157"/>
            <p:cNvSpPr>
              <a:spLocks noChangeArrowheads="1"/>
            </p:cNvSpPr>
            <p:nvPr/>
          </p:nvSpPr>
          <p:spPr bwMode="auto">
            <a:xfrm rot="2235984">
              <a:off x="6781800" y="2813050"/>
              <a:ext cx="288925" cy="184150"/>
            </a:xfrm>
            <a:prstGeom prst="rightArrow">
              <a:avLst>
                <a:gd name="adj1" fmla="val 50000"/>
                <a:gd name="adj2" fmla="val 3922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25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In C++ this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684584" y="1944092"/>
            <a:ext cx="9756576" cy="336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042" tIns="38021" rIns="76042" bIns="38021" anchor="ctr">
            <a:spAutoFit/>
          </a:bodyPr>
          <a:lstStyle>
            <a:lvl1pPr defTabSz="633413">
              <a:defRPr>
                <a:solidFill>
                  <a:schemeClr val="tx1"/>
                </a:solidFill>
                <a:latin typeface="Arial" charset="0"/>
              </a:defRPr>
            </a:lvl1pPr>
            <a:lvl2pPr marL="474663" defTabSz="633413">
              <a:defRPr>
                <a:solidFill>
                  <a:schemeClr val="tx1"/>
                </a:solidFill>
                <a:latin typeface="Arial" charset="0"/>
              </a:defRPr>
            </a:lvl2pPr>
            <a:lvl3pPr marL="950913" defTabSz="633413">
              <a:defRPr>
                <a:solidFill>
                  <a:schemeClr val="tx1"/>
                </a:solidFill>
                <a:latin typeface="Arial" charset="0"/>
              </a:defRPr>
            </a:lvl3pPr>
            <a:lvl4pPr marL="1425575" defTabSz="633413">
              <a:defRPr>
                <a:solidFill>
                  <a:schemeClr val="tx1"/>
                </a:solidFill>
                <a:latin typeface="Arial" charset="0"/>
              </a:defRPr>
            </a:lvl4pPr>
            <a:lvl5pPr marL="1901825" defTabSz="633413">
              <a:defRPr>
                <a:solidFill>
                  <a:schemeClr val="tx1"/>
                </a:solidFill>
                <a:latin typeface="Arial" charset="0"/>
              </a:defRPr>
            </a:lvl5pPr>
            <a:lvl6pPr marL="2359025" defTabSz="633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6225" defTabSz="633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73425" defTabSz="633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30625" defTabSz="633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GB" altLang="fr-FR" dirty="0">
                <a:latin typeface="Times" pitchFamily="18" charset="0"/>
              </a:rPr>
              <a:t>	       	</a:t>
            </a:r>
            <a:r>
              <a:rPr lang="en-GB" altLang="fr-FR" sz="1400" dirty="0" err="1">
                <a:solidFill>
                  <a:schemeClr val="accent4"/>
                </a:solidFill>
                <a:latin typeface="Courier New" pitchFamily="49" charset="0"/>
              </a:rPr>
              <a:t>InterpKernelDEC</a:t>
            </a:r>
            <a:r>
              <a:rPr lang="en-GB" altLang="fr-FR" sz="1400" dirty="0">
                <a:latin typeface="Courier New" pitchFamily="49" charset="0"/>
              </a:rPr>
              <a:t> </a:t>
            </a:r>
            <a:r>
              <a:rPr lang="en-GB" altLang="fr-FR" sz="1400" dirty="0" err="1">
                <a:latin typeface="Courier New" pitchFamily="49" charset="0"/>
              </a:rPr>
              <a:t>dec</a:t>
            </a:r>
            <a:r>
              <a:rPr lang="en-GB" altLang="fr-FR" sz="1400" dirty="0">
                <a:latin typeface="Courier New" pitchFamily="49" charset="0"/>
              </a:rPr>
              <a:t>(</a:t>
            </a:r>
            <a:r>
              <a:rPr lang="en-GB" altLang="fr-FR" sz="1400" dirty="0" err="1">
                <a:latin typeface="Courier New" pitchFamily="49" charset="0"/>
              </a:rPr>
              <a:t>boite_group</a:t>
            </a:r>
            <a:r>
              <a:rPr lang="en-GB" altLang="fr-FR" sz="1400" dirty="0">
                <a:latin typeface="Courier New" pitchFamily="49" charset="0"/>
              </a:rPr>
              <a:t>, </a:t>
            </a:r>
            <a:r>
              <a:rPr lang="en-GB" altLang="fr-FR" sz="1400" dirty="0" err="1">
                <a:latin typeface="Courier New" pitchFamily="49" charset="0"/>
              </a:rPr>
              <a:t>canal_group</a:t>
            </a:r>
            <a:r>
              <a:rPr lang="en-GB" altLang="fr-FR" sz="1400" dirty="0">
                <a:latin typeface="Courier New" pitchFamily="49" charset="0"/>
              </a:rPr>
              <a:t>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	/</a:t>
            </a:r>
            <a:r>
              <a:rPr lang="fr-FR" altLang="fr-FR" sz="1400" dirty="0">
                <a:latin typeface="Courier New" pitchFamily="49" charset="0"/>
              </a:rPr>
              <a:t>/ </a:t>
            </a:r>
            <a:r>
              <a:rPr lang="fr-FR" altLang="fr-FR" sz="1400" dirty="0" smtClean="0">
                <a:latin typeface="Courier New" pitchFamily="49" charset="0"/>
              </a:rPr>
              <a:t>Field </a:t>
            </a:r>
            <a:r>
              <a:rPr lang="fr-FR" altLang="fr-FR" sz="1400" dirty="0" err="1" smtClean="0">
                <a:latin typeface="Courier New" pitchFamily="49" charset="0"/>
              </a:rPr>
              <a:t>transfer</a:t>
            </a:r>
            <a:r>
              <a:rPr lang="fr-FR" altLang="fr-FR" sz="1400" dirty="0" smtClean="0">
                <a:latin typeface="Courier New" pitchFamily="49" charset="0"/>
              </a:rPr>
              <a:t> </a:t>
            </a:r>
            <a:r>
              <a:rPr lang="fr-FR" altLang="fr-FR" sz="1400" dirty="0" err="1" smtClean="0">
                <a:latin typeface="Courier New" pitchFamily="49" charset="0"/>
              </a:rPr>
              <a:t>example</a:t>
            </a:r>
            <a:r>
              <a:rPr lang="fr-FR" altLang="fr-FR" sz="1400" dirty="0" smtClean="0">
                <a:latin typeface="Courier New" pitchFamily="49" charset="0"/>
              </a:rPr>
              <a:t>	</a:t>
            </a:r>
            <a:br>
              <a:rPr lang="fr-FR" altLang="fr-FR" sz="1400" dirty="0" smtClean="0">
                <a:latin typeface="Courier New" pitchFamily="49" charset="0"/>
              </a:rPr>
            </a:br>
            <a:r>
              <a:rPr lang="fr-FR" altLang="fr-FR" sz="1400" dirty="0">
                <a:latin typeface="Courier New" pitchFamily="49" charset="0"/>
              </a:rPr>
              <a:t>		</a:t>
            </a:r>
            <a:r>
              <a:rPr lang="en-GB" altLang="fr-FR" sz="1400" dirty="0">
                <a:latin typeface="Courier New" pitchFamily="49" charset="0"/>
              </a:rPr>
              <a:t>if </a:t>
            </a:r>
            <a:r>
              <a:rPr lang="en-GB" altLang="fr-FR" sz="1400" dirty="0" smtClean="0">
                <a:latin typeface="Courier New" pitchFamily="49" charset="0"/>
              </a:rPr>
              <a:t>(</a:t>
            </a:r>
            <a:r>
              <a:rPr lang="en-GB" altLang="fr-FR" sz="1400" dirty="0" err="1" smtClean="0">
                <a:latin typeface="Courier New" pitchFamily="49" charset="0"/>
              </a:rPr>
              <a:t>senderSide</a:t>
            </a:r>
            <a:r>
              <a:rPr lang="en-GB" altLang="fr-FR" sz="1400" dirty="0" smtClean="0">
                <a:latin typeface="Courier New" pitchFamily="49" charset="0"/>
              </a:rPr>
              <a:t>)      {</a:t>
            </a:r>
            <a:endParaRPr lang="en-GB" altLang="fr-FR" sz="1400" dirty="0">
              <a:latin typeface="Courier New" pitchFamily="49" charset="0"/>
            </a:endParaRPr>
          </a:p>
          <a:p>
            <a:pPr eaLnBrk="0" hangingPunct="0"/>
            <a:r>
              <a:rPr lang="en-GB" altLang="fr-FR" sz="1400" dirty="0">
                <a:latin typeface="Courier New" pitchFamily="49" charset="0"/>
              </a:rPr>
              <a:t>			</a:t>
            </a:r>
            <a:r>
              <a:rPr lang="en-GB" altLang="fr-FR" sz="1400" dirty="0" err="1">
                <a:latin typeface="Courier New" pitchFamily="49" charset="0"/>
              </a:rPr>
              <a:t>MEDCouplingFieldDouble</a:t>
            </a:r>
            <a:r>
              <a:rPr lang="en-GB" altLang="fr-FR" sz="1400" dirty="0">
                <a:latin typeface="Courier New" pitchFamily="49" charset="0"/>
              </a:rPr>
              <a:t> *f = </a:t>
            </a:r>
            <a:r>
              <a:rPr lang="en-GB" altLang="fr-FR" sz="1400" dirty="0" err="1">
                <a:latin typeface="Courier New" pitchFamily="49" charset="0"/>
              </a:rPr>
              <a:t>T.getOutputField</a:t>
            </a:r>
            <a:r>
              <a:rPr lang="en-GB" altLang="fr-FR" sz="1400" dirty="0">
                <a:latin typeface="Courier New" pitchFamily="49" charset="0"/>
              </a:rPr>
              <a:t>("</a:t>
            </a:r>
            <a:r>
              <a:rPr lang="en-GB" altLang="fr-FR" sz="1400" dirty="0" err="1">
                <a:latin typeface="Courier New" pitchFamily="49" charset="0"/>
              </a:rPr>
              <a:t>vitesse_sortie</a:t>
            </a:r>
            <a:r>
              <a:rPr lang="en-GB" altLang="fr-FR" sz="1400" dirty="0">
                <a:latin typeface="Courier New" pitchFamily="49" charset="0"/>
              </a:rPr>
              <a:t>");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		</a:t>
            </a:r>
            <a:r>
              <a:rPr lang="en-GB" altLang="fr-FR" sz="1400" dirty="0" err="1">
                <a:latin typeface="Courier New" pitchFamily="49" charset="0"/>
              </a:rPr>
              <a:t>dec.</a:t>
            </a:r>
            <a:r>
              <a:rPr lang="en-GB" altLang="fr-FR" sz="1400" dirty="0" err="1">
                <a:solidFill>
                  <a:srgbClr val="1428E6"/>
                </a:solidFill>
                <a:latin typeface="Courier New" pitchFamily="49" charset="0"/>
              </a:rPr>
              <a:t>attachLocalField</a:t>
            </a:r>
            <a:r>
              <a:rPr lang="en-GB" altLang="fr-FR" sz="1400" dirty="0">
                <a:latin typeface="Courier New" pitchFamily="49" charset="0"/>
              </a:rPr>
              <a:t>(f);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		</a:t>
            </a:r>
            <a:r>
              <a:rPr lang="fr-FR" altLang="fr-FR" sz="1400" dirty="0" err="1">
                <a:latin typeface="Courier New" pitchFamily="49" charset="0"/>
              </a:rPr>
              <a:t>dec.</a:t>
            </a:r>
            <a:r>
              <a:rPr lang="fr-FR" altLang="fr-FR" sz="1400" dirty="0" err="1">
                <a:solidFill>
                  <a:srgbClr val="1428E6"/>
                </a:solidFill>
                <a:latin typeface="Courier New" pitchFamily="49" charset="0"/>
              </a:rPr>
              <a:t>synchronize</a:t>
            </a:r>
            <a:r>
              <a:rPr lang="fr-FR" altLang="fr-FR" sz="1400" dirty="0">
                <a:latin typeface="Courier New" pitchFamily="49" charset="0"/>
              </a:rPr>
              <a:t>();</a:t>
            </a:r>
            <a:br>
              <a:rPr lang="fr-FR" altLang="fr-FR" sz="1400" dirty="0">
                <a:latin typeface="Courier New" pitchFamily="49" charset="0"/>
              </a:rPr>
            </a:br>
            <a:r>
              <a:rPr lang="fr-FR" altLang="fr-FR" sz="1400" dirty="0">
                <a:latin typeface="Courier New" pitchFamily="49" charset="0"/>
              </a:rPr>
              <a:t>			</a:t>
            </a:r>
            <a:r>
              <a:rPr lang="fr-FR" altLang="fr-FR" sz="1400" dirty="0" err="1">
                <a:latin typeface="Courier New" pitchFamily="49" charset="0"/>
              </a:rPr>
              <a:t>dec.</a:t>
            </a:r>
            <a:r>
              <a:rPr lang="fr-FR" altLang="fr-FR" sz="1400" dirty="0" err="1">
                <a:solidFill>
                  <a:srgbClr val="1428E6"/>
                </a:solidFill>
                <a:latin typeface="Courier New" pitchFamily="49" charset="0"/>
              </a:rPr>
              <a:t>sendData</a:t>
            </a:r>
            <a:r>
              <a:rPr lang="fr-FR" altLang="fr-FR" sz="1400" dirty="0" smtClean="0">
                <a:latin typeface="Courier New" pitchFamily="49" charset="0"/>
              </a:rPr>
              <a:t>();</a:t>
            </a:r>
            <a:endParaRPr lang="en-GB" altLang="fr-FR" sz="1400" dirty="0" smtClean="0">
              <a:latin typeface="Courier New" pitchFamily="49" charset="0"/>
            </a:endParaRPr>
          </a:p>
          <a:p>
            <a:pPr eaLnBrk="0" hangingPunct="0"/>
            <a:r>
              <a:rPr lang="fr-FR" altLang="fr-FR" sz="1400" dirty="0" smtClean="0">
                <a:latin typeface="Courier New" pitchFamily="49" charset="0"/>
              </a:rPr>
              <a:t>		  }</a:t>
            </a:r>
            <a:endParaRPr lang="fr-FR" altLang="fr-FR" sz="1400" dirty="0">
              <a:latin typeface="Courier New" pitchFamily="49" charset="0"/>
            </a:endParaRPr>
          </a:p>
          <a:p>
            <a:pPr eaLnBrk="0" hangingPunct="0"/>
            <a:r>
              <a:rPr lang="fr-FR" altLang="fr-FR" sz="1400" dirty="0">
                <a:latin typeface="Courier New" pitchFamily="49" charset="0"/>
              </a:rPr>
              <a:t>		</a:t>
            </a:r>
            <a:r>
              <a:rPr lang="en-GB" altLang="fr-FR" sz="1400" dirty="0">
                <a:latin typeface="Courier New" pitchFamily="49" charset="0"/>
              </a:rPr>
              <a:t>else if </a:t>
            </a:r>
            <a:r>
              <a:rPr lang="en-GB" altLang="fr-FR" sz="1400" dirty="0" smtClean="0">
                <a:latin typeface="Courier New" pitchFamily="49" charset="0"/>
              </a:rPr>
              <a:t>(</a:t>
            </a:r>
            <a:r>
              <a:rPr lang="en-GB" altLang="fr-FR" sz="1400" dirty="0" err="1" smtClean="0">
                <a:latin typeface="Courier New" pitchFamily="49" charset="0"/>
              </a:rPr>
              <a:t>receiverSide</a:t>
            </a:r>
            <a:r>
              <a:rPr lang="en-GB" altLang="fr-FR" sz="1400" dirty="0" smtClean="0">
                <a:latin typeface="Courier New" pitchFamily="49" charset="0"/>
              </a:rPr>
              <a:t>) </a:t>
            </a:r>
            <a:r>
              <a:rPr lang="en-GB" altLang="fr-FR" sz="1400" dirty="0">
                <a:latin typeface="Courier New" pitchFamily="49" charset="0"/>
              </a:rPr>
              <a:t>{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 	      </a:t>
            </a:r>
            <a:r>
              <a:rPr lang="en-GB" altLang="fr-FR" sz="1400" dirty="0" err="1">
                <a:latin typeface="Courier New" pitchFamily="49" charset="0"/>
              </a:rPr>
              <a:t>MEDCouplingFieldDouble</a:t>
            </a:r>
            <a:r>
              <a:rPr lang="en-GB" altLang="fr-FR" sz="1400" dirty="0">
                <a:latin typeface="Courier New" pitchFamily="49" charset="0"/>
              </a:rPr>
              <a:t>*f = </a:t>
            </a:r>
            <a:r>
              <a:rPr lang="en-GB" altLang="fr-FR" sz="1400" dirty="0" err="1">
                <a:latin typeface="Courier New" pitchFamily="49" charset="0"/>
              </a:rPr>
              <a:t>T.getInputFieldTemplate</a:t>
            </a:r>
            <a:r>
              <a:rPr lang="en-GB" altLang="fr-FR" sz="1400" dirty="0">
                <a:latin typeface="Courier New" pitchFamily="49" charset="0"/>
              </a:rPr>
              <a:t>("</a:t>
            </a:r>
            <a:r>
              <a:rPr lang="en-GB" altLang="fr-FR" sz="1400" dirty="0" err="1">
                <a:latin typeface="Courier New" pitchFamily="49" charset="0"/>
              </a:rPr>
              <a:t>vitesse_entree</a:t>
            </a:r>
            <a:r>
              <a:rPr lang="en-GB" altLang="fr-FR" sz="1400" dirty="0">
                <a:latin typeface="Courier New" pitchFamily="49" charset="0"/>
              </a:rPr>
              <a:t>");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		</a:t>
            </a:r>
            <a:r>
              <a:rPr lang="en-GB" altLang="fr-FR" sz="1400" dirty="0" err="1">
                <a:latin typeface="Courier New" pitchFamily="49" charset="0"/>
              </a:rPr>
              <a:t>dec.</a:t>
            </a:r>
            <a:r>
              <a:rPr lang="en-GB" altLang="fr-FR" sz="1400" dirty="0" err="1">
                <a:solidFill>
                  <a:srgbClr val="1428E6"/>
                </a:solidFill>
                <a:latin typeface="Courier New" pitchFamily="49" charset="0"/>
              </a:rPr>
              <a:t>attachLocalField</a:t>
            </a:r>
            <a:r>
              <a:rPr lang="en-GB" altLang="fr-FR" sz="1400" dirty="0">
                <a:latin typeface="Courier New" pitchFamily="49" charset="0"/>
              </a:rPr>
              <a:t>(f);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            </a:t>
            </a:r>
            <a:r>
              <a:rPr lang="en-GB" altLang="fr-FR" sz="1400" dirty="0" err="1">
                <a:latin typeface="Courier New" pitchFamily="49" charset="0"/>
              </a:rPr>
              <a:t>dec.</a:t>
            </a:r>
            <a:r>
              <a:rPr lang="en-GB" altLang="fr-FR" sz="1400" dirty="0" err="1">
                <a:solidFill>
                  <a:srgbClr val="1428E6"/>
                </a:solidFill>
                <a:latin typeface="Courier New" pitchFamily="49" charset="0"/>
              </a:rPr>
              <a:t>synchronize</a:t>
            </a:r>
            <a:r>
              <a:rPr lang="en-GB" altLang="fr-FR" sz="1400" dirty="0">
                <a:latin typeface="Courier New" pitchFamily="49" charset="0"/>
              </a:rPr>
              <a:t>();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		</a:t>
            </a:r>
            <a:r>
              <a:rPr lang="en-GB" altLang="fr-FR" sz="1400" dirty="0" err="1">
                <a:latin typeface="Courier New" pitchFamily="49" charset="0"/>
              </a:rPr>
              <a:t>dec.</a:t>
            </a:r>
            <a:r>
              <a:rPr lang="en-GB" altLang="fr-FR" sz="1400" dirty="0" err="1">
                <a:solidFill>
                  <a:srgbClr val="1428E6"/>
                </a:solidFill>
                <a:latin typeface="Courier New" pitchFamily="49" charset="0"/>
              </a:rPr>
              <a:t>recvData</a:t>
            </a:r>
            <a:r>
              <a:rPr lang="en-GB" altLang="fr-FR" sz="1400" dirty="0">
                <a:latin typeface="Courier New" pitchFamily="49" charset="0"/>
              </a:rPr>
              <a:t>();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en-GB" altLang="fr-FR" sz="1400" dirty="0">
                <a:latin typeface="Courier New" pitchFamily="49" charset="0"/>
              </a:rPr>
              <a:t>			</a:t>
            </a:r>
            <a:r>
              <a:rPr lang="en-GB" altLang="fr-FR" sz="1400" dirty="0" err="1">
                <a:latin typeface="Courier New" pitchFamily="49" charset="0"/>
              </a:rPr>
              <a:t>T.setInputField</a:t>
            </a:r>
            <a:r>
              <a:rPr lang="en-GB" altLang="fr-FR" sz="1400" dirty="0">
                <a:latin typeface="Courier New" pitchFamily="49" charset="0"/>
              </a:rPr>
              <a:t>("vitesse_entree",</a:t>
            </a:r>
            <a:r>
              <a:rPr lang="en-GB" altLang="fr-FR" sz="1400" dirty="0" err="1">
                <a:latin typeface="Courier New" pitchFamily="49" charset="0"/>
              </a:rPr>
              <a:t>dec</a:t>
            </a:r>
            <a:r>
              <a:rPr lang="en-GB" altLang="fr-FR" sz="1400" dirty="0">
                <a:latin typeface="Courier New" pitchFamily="49" charset="0"/>
              </a:rPr>
              <a:t>-&gt;</a:t>
            </a:r>
            <a:r>
              <a:rPr lang="en-GB" altLang="fr-FR" sz="1400" dirty="0" err="1">
                <a:latin typeface="Courier New" pitchFamily="49" charset="0"/>
              </a:rPr>
              <a:t>getField</a:t>
            </a:r>
            <a:r>
              <a:rPr lang="en-GB" altLang="fr-FR" sz="1400" dirty="0">
                <a:latin typeface="Courier New" pitchFamily="49" charset="0"/>
              </a:rPr>
              <a:t>());</a:t>
            </a:r>
            <a:br>
              <a:rPr lang="en-GB" altLang="fr-FR" sz="1400" dirty="0">
                <a:latin typeface="Courier New" pitchFamily="49" charset="0"/>
              </a:rPr>
            </a:br>
            <a:r>
              <a:rPr lang="fr-FR" altLang="fr-FR" sz="1400" dirty="0">
                <a:latin typeface="Courier New" pitchFamily="49" charset="0"/>
              </a:rPr>
              <a:t>	</a:t>
            </a:r>
            <a:r>
              <a:rPr lang="fr-FR" altLang="fr-FR" sz="1400" dirty="0" smtClean="0">
                <a:latin typeface="Courier New" pitchFamily="49" charset="0"/>
              </a:rPr>
              <a:t>	  }</a:t>
            </a:r>
            <a:endParaRPr lang="en-GB" altLang="fr-FR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Agenda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indent="0">
              <a:buNone/>
            </a:pPr>
            <a:endParaRPr lang="fr-FR" dirty="0" smtClean="0"/>
          </a:p>
          <a:p>
            <a:pPr marL="898525" indent="0">
              <a:buNone/>
            </a:pPr>
            <a:r>
              <a:rPr lang="fr-FR" dirty="0" smtClean="0"/>
              <a:t>Interpolation, extrapolation or projection?</a:t>
            </a:r>
          </a:p>
          <a:p>
            <a:pPr marL="898525" indent="0">
              <a:buNone/>
            </a:pPr>
            <a:r>
              <a:rPr lang="fr-FR" dirty="0" smtClean="0"/>
              <a:t>Spatial </a:t>
            </a:r>
            <a:r>
              <a:rPr lang="fr-FR" dirty="0" err="1" smtClean="0"/>
              <a:t>discretization</a:t>
            </a:r>
            <a:r>
              <a:rPr lang="fr-FR" dirty="0" smtClean="0"/>
              <a:t> and </a:t>
            </a:r>
            <a:r>
              <a:rPr lang="fr-FR" dirty="0"/>
              <a:t>nature of a </a:t>
            </a:r>
            <a:r>
              <a:rPr lang="fr-FR" dirty="0" err="1" smtClean="0"/>
              <a:t>field</a:t>
            </a:r>
            <a:endParaRPr lang="fr-FR" dirty="0" smtClean="0"/>
          </a:p>
          <a:p>
            <a:pPr marL="898525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MEDCoupling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for </a:t>
            </a:r>
            <a:r>
              <a:rPr lang="fr-FR" dirty="0" err="1" smtClean="0"/>
              <a:t>you</a:t>
            </a:r>
            <a:endParaRPr lang="fr-FR" dirty="0" smtClean="0"/>
          </a:p>
          <a:p>
            <a:pPr marL="898525" indent="0">
              <a:buNone/>
            </a:pPr>
            <a:endParaRPr lang="fr-FR" dirty="0"/>
          </a:p>
          <a:p>
            <a:pPr marL="898525" indent="0">
              <a:buNone/>
            </a:pPr>
            <a:r>
              <a:rPr lang="fr-FR" dirty="0" err="1" smtClean="0"/>
              <a:t>Parallelism</a:t>
            </a:r>
            <a:r>
              <a:rPr lang="fr-FR" dirty="0" smtClean="0"/>
              <a:t> in </a:t>
            </a:r>
            <a:r>
              <a:rPr lang="fr-FR" dirty="0" err="1" smtClean="0"/>
              <a:t>MEDCoupling</a:t>
            </a:r>
            <a:endParaRPr lang="fr-FR" dirty="0" smtClean="0"/>
          </a:p>
          <a:p>
            <a:pPr marL="898525" indent="0">
              <a:buNone/>
            </a:pPr>
            <a:endParaRPr lang="fr-FR" dirty="0" smtClean="0">
              <a:solidFill>
                <a:schemeClr val="accent6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it!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Any question?</a:t>
            </a:r>
          </a:p>
          <a:p>
            <a:pPr lvl="1"/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Let’s go for the exercises!</a:t>
            </a:r>
            <a:endParaRPr lang="en-US" sz="2000" dirty="0" smtClean="0"/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939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	</a:t>
            </a:r>
            <a:br>
              <a:rPr lang="fr-FR" dirty="0" smtClean="0"/>
            </a:br>
            <a:r>
              <a:rPr lang="fr-FR" dirty="0" smtClean="0"/>
              <a:t>Département</a:t>
            </a:r>
            <a:br>
              <a:rPr lang="fr-FR" dirty="0" smtClean="0"/>
            </a:br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Commissariat à l’énergie atomique et aux énergies alternatives</a:t>
            </a:r>
          </a:p>
          <a:p>
            <a:r>
              <a:rPr lang="fr-FR" dirty="0" smtClean="0"/>
              <a:t>Centre de Saclay</a:t>
            </a:r>
            <a:r>
              <a:rPr lang="fr-FR" sz="950" b="1" dirty="0" smtClean="0"/>
              <a:t> </a:t>
            </a:r>
            <a:r>
              <a:rPr lang="fr-FR" sz="950" b="1" dirty="0" smtClean="0">
                <a:solidFill>
                  <a:schemeClr val="bg2"/>
                </a:solidFill>
              </a:rPr>
              <a:t>| </a:t>
            </a:r>
            <a:r>
              <a:rPr lang="fr-FR" dirty="0" smtClean="0"/>
              <a:t>91191 Gif-sur-Yvette Cedex</a:t>
            </a:r>
          </a:p>
          <a:p>
            <a:r>
              <a:rPr lang="fr-FR" dirty="0" smtClean="0"/>
              <a:t>T. +33 (0)1 XX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sz="95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F. +33 (0)1 XX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endParaRPr lang="fr-FR" dirty="0" smtClean="0"/>
          </a:p>
          <a:p>
            <a:pPr lvl="1"/>
            <a:r>
              <a:rPr lang="fr-FR" dirty="0" smtClean="0"/>
              <a:t>Etablissement public à caractère industriel et commercial </a:t>
            </a:r>
            <a:r>
              <a:rPr lang="fr-FR" sz="80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R.C.S Paris B 775 685 019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r>
              <a:rPr lang="fr-FR" dirty="0"/>
              <a:t>, extrapolation or projection?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coupling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1026" name="Picture 2" descr="E:\export\home\adrien\Documents\TooBig\COUPLING_Training\Presentation\MEDCoupling\Adrien_2015\images\fine_me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8163" y="3897052"/>
            <a:ext cx="122413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xport\home\adrien\Documents\TooBig\COUPLING_Training\Presentation\MEDCoupling\Adrien_2015\images\coarse_m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40485" y="3897053"/>
            <a:ext cx="12241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312493" y="3573016"/>
            <a:ext cx="108012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Code 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20171" y="3573016"/>
            <a:ext cx="108012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Code B</a:t>
            </a:r>
            <a:endParaRPr lang="fr-FR" dirty="0"/>
          </a:p>
        </p:txBody>
      </p:sp>
      <p:sp>
        <p:nvSpPr>
          <p:cNvPr id="3" name="Double flèche horizontale 2"/>
          <p:cNvSpPr/>
          <p:nvPr/>
        </p:nvSpPr>
        <p:spPr>
          <a:xfrm>
            <a:off x="4283943" y="4869160"/>
            <a:ext cx="1008112" cy="360040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E:\export\home\adrien\Documents\TooBig\COUPLING_Training\Presentation\MEDCoupling\Adrien_2015\images\ge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83943" y="1412776"/>
            <a:ext cx="1008112" cy="162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852553" y="2227745"/>
            <a:ext cx="927359" cy="12012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724128" y="2227745"/>
            <a:ext cx="936103" cy="12012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24555" y="4335899"/>
            <a:ext cx="5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??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901022" y="2708920"/>
            <a:ext cx="182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 </a:t>
            </a:r>
            <a:r>
              <a:rPr lang="fr-FR" sz="1200" dirty="0" err="1" smtClean="0"/>
              <a:t>common</a:t>
            </a:r>
            <a:r>
              <a:rPr lang="fr-FR" sz="1200" dirty="0" smtClean="0"/>
              <a:t> </a:t>
            </a:r>
            <a:r>
              <a:rPr lang="fr-FR" sz="1200" dirty="0" err="1" smtClean="0"/>
              <a:t>technological</a:t>
            </a:r>
            <a:r>
              <a:rPr lang="fr-FR" sz="1200" dirty="0" smtClean="0"/>
              <a:t> </a:t>
            </a:r>
            <a:r>
              <a:rPr lang="fr-FR" sz="1200" dirty="0" err="1" smtClean="0"/>
              <a:t>problem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941000" y="5650484"/>
            <a:ext cx="182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Spatial </a:t>
            </a:r>
            <a:r>
              <a:rPr lang="fr-FR" sz="1200" dirty="0" err="1" smtClean="0"/>
              <a:t>discretization</a:t>
            </a:r>
            <a:r>
              <a:rPr lang="fr-FR" sz="1200" dirty="0" smtClean="0"/>
              <a:t> </a:t>
            </a:r>
            <a:r>
              <a:rPr lang="fr-FR" sz="1200" dirty="0" err="1" smtClean="0"/>
              <a:t>from</a:t>
            </a:r>
            <a:r>
              <a:rPr lang="fr-FR" sz="1200" dirty="0" smtClean="0"/>
              <a:t> A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748678" y="5650482"/>
            <a:ext cx="182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Spatial </a:t>
            </a:r>
            <a:r>
              <a:rPr lang="fr-FR" sz="1200" dirty="0" err="1" smtClean="0"/>
              <a:t>discretization</a:t>
            </a:r>
            <a:r>
              <a:rPr lang="fr-FR" sz="1200" dirty="0" smtClean="0"/>
              <a:t> </a:t>
            </a:r>
            <a:r>
              <a:rPr lang="fr-FR" sz="1200" dirty="0" err="1" smtClean="0"/>
              <a:t>from</a:t>
            </a:r>
            <a:r>
              <a:rPr lang="fr-FR" sz="1200" dirty="0" smtClean="0"/>
              <a:t> B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703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typical use case: code coupling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Different numerical codes simulate different physics</a:t>
            </a:r>
          </a:p>
          <a:p>
            <a:pPr lvl="2"/>
            <a:r>
              <a:rPr lang="en-US" dirty="0" smtClean="0"/>
              <a:t>And hence (might) use </a:t>
            </a:r>
            <a:r>
              <a:rPr lang="en-US" dirty="0" smtClean="0">
                <a:solidFill>
                  <a:srgbClr val="1428E6"/>
                </a:solidFill>
              </a:rPr>
              <a:t>different numerical schemes</a:t>
            </a:r>
          </a:p>
          <a:p>
            <a:pPr lvl="3"/>
            <a:r>
              <a:rPr lang="en-US" dirty="0" smtClean="0"/>
              <a:t>E.g. temperature computed on nodes in code A and on elements in code B</a:t>
            </a:r>
          </a:p>
          <a:p>
            <a:pPr lvl="2"/>
            <a:r>
              <a:rPr lang="en-US" dirty="0" smtClean="0"/>
              <a:t>And/or </a:t>
            </a:r>
            <a:r>
              <a:rPr lang="en-US" dirty="0" smtClean="0">
                <a:solidFill>
                  <a:srgbClr val="1428E6"/>
                </a:solidFill>
              </a:rPr>
              <a:t>different spatial discretization</a:t>
            </a:r>
            <a:r>
              <a:rPr lang="en-US" dirty="0" smtClean="0"/>
              <a:t> (i.e. different meshing of the same geometrical domain)</a:t>
            </a:r>
          </a:p>
          <a:p>
            <a:pPr lvl="3"/>
            <a:r>
              <a:rPr lang="en-US" dirty="0" smtClean="0"/>
              <a:t>A cylinder meshed with hexahedrons in code A,  and with tetrahedrons in code B</a:t>
            </a:r>
          </a:p>
          <a:p>
            <a:pPr lvl="2"/>
            <a:r>
              <a:rPr lang="en-US" dirty="0" smtClean="0"/>
              <a:t>Or even worse, use </a:t>
            </a:r>
            <a:r>
              <a:rPr lang="en-US" dirty="0" smtClean="0">
                <a:solidFill>
                  <a:srgbClr val="1428E6"/>
                </a:solidFill>
              </a:rPr>
              <a:t>different dimensions</a:t>
            </a:r>
          </a:p>
          <a:p>
            <a:pPr lvl="3"/>
            <a:r>
              <a:rPr lang="en-US" dirty="0" smtClean="0"/>
              <a:t>A heat flux on a 2D surface for code A and a 3D source term (e.g. fuel rode) for code B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do you “transfer” information from one to the other?</a:t>
            </a:r>
          </a:p>
          <a:p>
            <a:pPr lvl="2"/>
            <a:r>
              <a:rPr lang="en-US" i="1" dirty="0" smtClean="0"/>
              <a:t>I need to provide code B with the temperature computed by code A</a:t>
            </a:r>
          </a:p>
          <a:p>
            <a:pPr lvl="2"/>
            <a:r>
              <a:rPr lang="en-US" u="sng" dirty="0" smtClean="0"/>
              <a:t>Solution A</a:t>
            </a:r>
            <a:r>
              <a:rPr lang="en-US" dirty="0" smtClean="0"/>
              <a:t>: ad-hoc solution. For each pair (code A, code B), write a mapper … good luck</a:t>
            </a:r>
          </a:p>
          <a:p>
            <a:pPr lvl="2"/>
            <a:r>
              <a:rPr lang="en-US" u="sng" dirty="0" smtClean="0"/>
              <a:t>Solution B</a:t>
            </a:r>
            <a:r>
              <a:rPr lang="en-US" dirty="0" smtClean="0"/>
              <a:t>: use </a:t>
            </a:r>
            <a:r>
              <a:rPr lang="en-US" dirty="0" smtClean="0">
                <a:solidFill>
                  <a:srgbClr val="1428E6"/>
                </a:solidFill>
              </a:rPr>
              <a:t>generic projection methods thanks to </a:t>
            </a:r>
            <a:r>
              <a:rPr lang="en-US" dirty="0" err="1" smtClean="0">
                <a:solidFill>
                  <a:srgbClr val="1428E6"/>
                </a:solidFill>
              </a:rPr>
              <a:t>MEDCoupling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8289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Projection, Interpolation?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472608"/>
          </a:xfrm>
        </p:spPr>
        <p:txBody>
          <a:bodyPr>
            <a:normAutofit/>
          </a:bodyPr>
          <a:lstStyle/>
          <a:p>
            <a:r>
              <a:rPr lang="en-US" dirty="0" smtClean="0"/>
              <a:t>Some vocabulary … or not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Normally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Interpolation</a:t>
            </a:r>
            <a:r>
              <a:rPr lang="en-US" dirty="0" smtClean="0">
                <a:sym typeface="Wingdings" panose="05000000000000000000" pitchFamily="2" charset="2"/>
              </a:rPr>
              <a:t>: computing a function’s value at a given point 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inside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 domain where the function’s values are known at discrete points</a:t>
            </a:r>
          </a:p>
          <a:p>
            <a:pPr lvl="2"/>
            <a:r>
              <a:rPr lang="en-US" i="1" dirty="0" smtClean="0"/>
              <a:t>Extrapolation</a:t>
            </a:r>
            <a:r>
              <a:rPr lang="en-US" dirty="0" smtClean="0"/>
              <a:t>: computing a function’s value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outside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/>
              <a:t>a domain, but in relationship with points where the function’s values are known: </a:t>
            </a:r>
            <a:r>
              <a:rPr lang="en-US" i="1" dirty="0" smtClean="0"/>
              <a:t>hazardous</a:t>
            </a:r>
            <a:r>
              <a:rPr lang="en-US" dirty="0" smtClean="0"/>
              <a:t>! </a:t>
            </a:r>
          </a:p>
          <a:p>
            <a:pPr lvl="2"/>
            <a:r>
              <a:rPr lang="en-US" i="1" dirty="0" smtClean="0"/>
              <a:t>Projection</a:t>
            </a:r>
            <a:r>
              <a:rPr lang="en-US" dirty="0" smtClean="0"/>
              <a:t>: from linear algebra, expression of a function (a vector) into a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new basis </a:t>
            </a:r>
            <a:r>
              <a:rPr lang="en-US" dirty="0" smtClean="0"/>
              <a:t>of a (another) vector space (often with a smaller dimension)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Well, </a:t>
            </a:r>
            <a:r>
              <a:rPr lang="en-US" i="1" dirty="0" smtClean="0"/>
              <a:t>well</a:t>
            </a:r>
            <a:r>
              <a:rPr lang="en-US" dirty="0" smtClean="0"/>
              <a:t>, … in </a:t>
            </a:r>
            <a:r>
              <a:rPr lang="en-US" dirty="0" err="1" smtClean="0"/>
              <a:t>MEDCoupling</a:t>
            </a:r>
            <a:r>
              <a:rPr lang="en-US" dirty="0" smtClean="0"/>
              <a:t>, we do not take sides, and hence we</a:t>
            </a:r>
          </a:p>
          <a:p>
            <a:pPr lvl="2"/>
            <a:r>
              <a:rPr lang="en-US" dirty="0" smtClean="0">
                <a:solidFill>
                  <a:srgbClr val="1428E6"/>
                </a:solidFill>
              </a:rPr>
              <a:t>Prepare </a:t>
            </a:r>
            <a:r>
              <a:rPr lang="en-US" dirty="0" smtClean="0"/>
              <a:t>the operation (given the two meshes)</a:t>
            </a:r>
          </a:p>
          <a:p>
            <a:pPr lvl="2"/>
            <a:r>
              <a:rPr lang="en-US" dirty="0" smtClean="0">
                <a:solidFill>
                  <a:srgbClr val="1428E6"/>
                </a:solidFill>
              </a:rPr>
              <a:t>Transfer</a:t>
            </a:r>
            <a:r>
              <a:rPr lang="en-US" dirty="0" smtClean="0"/>
              <a:t> one or several fields (but apologies, sometimes you will still see </a:t>
            </a:r>
            <a:r>
              <a:rPr lang="en-US" i="1" dirty="0" smtClean="0"/>
              <a:t>interpolate</a:t>
            </a:r>
            <a:r>
              <a:rPr lang="en-US" dirty="0" smtClean="0"/>
              <a:t> or </a:t>
            </a:r>
            <a:r>
              <a:rPr lang="en-US" i="1" dirty="0" smtClean="0"/>
              <a:t>project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Fields on </a:t>
            </a:r>
            <a:r>
              <a:rPr lang="en-US" dirty="0" smtClean="0">
                <a:solidFill>
                  <a:srgbClr val="1428E6"/>
                </a:solidFill>
              </a:rPr>
              <a:t>cells</a:t>
            </a:r>
            <a:r>
              <a:rPr lang="en-US" dirty="0" smtClean="0"/>
              <a:t> are called </a:t>
            </a:r>
            <a:r>
              <a:rPr lang="en-US" dirty="0" smtClean="0">
                <a:solidFill>
                  <a:srgbClr val="1428E6"/>
                </a:solidFill>
              </a:rPr>
              <a:t>P0</a:t>
            </a:r>
            <a:r>
              <a:rPr lang="en-US" dirty="0" smtClean="0"/>
              <a:t> fields</a:t>
            </a:r>
          </a:p>
          <a:p>
            <a:pPr lvl="1"/>
            <a:r>
              <a:rPr lang="en-US" dirty="0" smtClean="0"/>
              <a:t>Fields on </a:t>
            </a:r>
            <a:r>
              <a:rPr lang="en-US" dirty="0" smtClean="0">
                <a:solidFill>
                  <a:srgbClr val="1428E6"/>
                </a:solidFill>
              </a:rPr>
              <a:t>nodes</a:t>
            </a:r>
            <a:r>
              <a:rPr lang="en-US" dirty="0" smtClean="0"/>
              <a:t> are called </a:t>
            </a:r>
            <a:r>
              <a:rPr lang="en-US" dirty="0" smtClean="0">
                <a:solidFill>
                  <a:srgbClr val="1428E6"/>
                </a:solidFill>
              </a:rPr>
              <a:t>P1</a:t>
            </a:r>
            <a:r>
              <a:rPr lang="en-US" dirty="0" smtClean="0"/>
              <a:t> fields (don’t ask me why)</a:t>
            </a:r>
          </a:p>
          <a:p>
            <a:pPr lvl="1"/>
            <a:r>
              <a:rPr lang="en-US" dirty="0" smtClean="0"/>
              <a:t>Two meshes are </a:t>
            </a:r>
            <a:r>
              <a:rPr lang="en-US" dirty="0" smtClean="0">
                <a:solidFill>
                  <a:srgbClr val="1428E6"/>
                </a:solidFill>
              </a:rPr>
              <a:t>overlapping</a:t>
            </a:r>
            <a:r>
              <a:rPr lang="en-US" dirty="0" smtClean="0"/>
              <a:t> if they cover exactly the same spatial domain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Temporal interpolation</a:t>
            </a:r>
            <a:r>
              <a:rPr lang="en-US" dirty="0" smtClean="0"/>
              <a:t> is not covered!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5581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Trivial </a:t>
            </a:r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328592"/>
          </a:xfrm>
        </p:spPr>
        <p:txBody>
          <a:bodyPr>
            <a:normAutofit/>
          </a:bodyPr>
          <a:lstStyle/>
          <a:p>
            <a:r>
              <a:rPr lang="en-US" dirty="0" smtClean="0"/>
              <a:t>In Python naturally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Transfer a field on cells onto a new field on cells</a:t>
            </a:r>
          </a:p>
          <a:p>
            <a:pPr lvl="1"/>
            <a:endParaRPr lang="en-US" dirty="0" smtClean="0"/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mc</a:t>
            </a:r>
          </a:p>
          <a:p>
            <a:pPr lvl="2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remap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mc.MEDCouplingRemapper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remap.setPrecision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(1.e-12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# setting general options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lvl="2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remap.</a:t>
            </a:r>
            <a:r>
              <a:rPr lang="en-US" sz="1400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(srcMesh,trgMesh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,”P0P0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       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# cells to cells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srcField.</a:t>
            </a:r>
            <a:r>
              <a:rPr lang="en-US" sz="1400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setNature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(mc.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IntensiveConservation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# nature of the field – see next...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trgField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remap.</a:t>
            </a:r>
            <a:r>
              <a:rPr lang="en-US" sz="1400" dirty="0" err="1" smtClean="0">
                <a:solidFill>
                  <a:srgbClr val="1428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(srcField,1e+300) 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# default value to 1e+300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srcField</a:t>
            </a:r>
            <a:r>
              <a:rPr lang="en-US" dirty="0" smtClean="0"/>
              <a:t>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MEDCouplingFieldDouble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srcMesh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trgMesh</a:t>
            </a:r>
            <a:r>
              <a:rPr lang="en-US" dirty="0" smtClean="0"/>
              <a:t>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MEDCouplingMesh</a:t>
            </a:r>
            <a:r>
              <a:rPr lang="en-US" dirty="0" smtClean="0"/>
              <a:t>-s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837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Spatial </a:t>
            </a:r>
            <a:r>
              <a:rPr lang="fr-FR" dirty="0" err="1" smtClean="0"/>
              <a:t>Discretization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&amp;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Nature Of A Field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2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Spatial </a:t>
            </a:r>
            <a:r>
              <a:rPr lang="fr-FR" dirty="0" err="1" smtClean="0"/>
              <a:t>discretization</a:t>
            </a:r>
            <a:r>
              <a:rPr lang="fr-FR" dirty="0" smtClean="0"/>
              <a:t> of a Field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Where are the discrete values defined?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A field can be supported by:</a:t>
            </a:r>
          </a:p>
          <a:p>
            <a:pPr lvl="2">
              <a:lnSpc>
                <a:spcPts val="1800"/>
              </a:lnSpc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1428E6"/>
                </a:solidFill>
              </a:rPr>
              <a:t>nodes</a:t>
            </a:r>
            <a:r>
              <a:rPr lang="en-US" sz="1400" dirty="0"/>
              <a:t> (or </a:t>
            </a:r>
            <a:r>
              <a:rPr lang="en-US" sz="1400" i="1" dirty="0"/>
              <a:t>vertices</a:t>
            </a:r>
            <a:r>
              <a:rPr lang="en-US" sz="1400" dirty="0"/>
              <a:t>) of the mesh: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ON_NODES</a:t>
            </a:r>
            <a:r>
              <a:rPr lang="en-US" sz="1400" dirty="0" smtClean="0"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also called</a:t>
            </a:r>
            <a:r>
              <a:rPr lang="en-US" sz="1400" dirty="0" smtClean="0">
                <a:solidFill>
                  <a:srgbClr val="1428E6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P1</a:t>
            </a:r>
            <a:endParaRPr lang="en-US" sz="1400" dirty="0">
              <a:solidFill>
                <a:srgbClr val="1428E6"/>
              </a:solidFill>
              <a:cs typeface="Courier New" panose="02070309020205020404" pitchFamily="49" charset="0"/>
            </a:endParaRPr>
          </a:p>
          <a:p>
            <a:pPr lvl="2">
              <a:lnSpc>
                <a:spcPts val="1800"/>
              </a:lnSpc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1428E6"/>
                </a:solidFill>
              </a:rPr>
              <a:t>cells</a:t>
            </a:r>
            <a:r>
              <a:rPr lang="en-US" sz="1400" dirty="0"/>
              <a:t> (or </a:t>
            </a:r>
            <a:r>
              <a:rPr lang="en-US" sz="1400" i="1" dirty="0"/>
              <a:t>elements</a:t>
            </a:r>
            <a:r>
              <a:rPr lang="en-US" sz="1400" dirty="0"/>
              <a:t>) of the mesh: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ON_CELLS</a:t>
            </a:r>
            <a:r>
              <a:rPr lang="en-US" sz="1400" dirty="0" smtClean="0"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also called </a:t>
            </a:r>
            <a:r>
              <a:rPr lang="en-US" sz="1400" dirty="0" smtClean="0">
                <a:solidFill>
                  <a:srgbClr val="1428E6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P0</a:t>
            </a:r>
            <a:endParaRPr lang="en-US" sz="1400" dirty="0">
              <a:solidFill>
                <a:srgbClr val="1428E6"/>
              </a:solidFill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By </a:t>
            </a:r>
            <a:r>
              <a:rPr lang="en-US" dirty="0"/>
              <a:t>more complex reference locations: </a:t>
            </a:r>
            <a:endParaRPr lang="en-US" dirty="0" smtClean="0"/>
          </a:p>
          <a:p>
            <a:pPr lvl="3"/>
            <a:r>
              <a:rPr lang="en-US" dirty="0" smtClean="0"/>
              <a:t>Gauss </a:t>
            </a:r>
            <a:r>
              <a:rPr lang="en-US" dirty="0"/>
              <a:t>Points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ON_GAUSS_PT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ON_GAUSS_NE</a:t>
            </a:r>
            <a:r>
              <a:rPr lang="en-US" dirty="0"/>
              <a:t>), </a:t>
            </a:r>
            <a:endParaRPr lang="en-US" dirty="0" smtClean="0"/>
          </a:p>
          <a:p>
            <a:pPr lvl="3"/>
            <a:r>
              <a:rPr lang="en-US" dirty="0" err="1" smtClean="0"/>
              <a:t>Kriging</a:t>
            </a:r>
            <a:r>
              <a:rPr lang="en-US" dirty="0" smtClean="0"/>
              <a:t> </a:t>
            </a:r>
            <a:r>
              <a:rPr lang="en-US" dirty="0"/>
              <a:t>points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ON_NODES_KR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Obviously the projection methods will differ according to the localization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Generally </a:t>
            </a:r>
            <a:r>
              <a:rPr lang="en-US" dirty="0" smtClean="0">
                <a:solidFill>
                  <a:srgbClr val="1428E6"/>
                </a:solidFill>
              </a:rPr>
              <a:t>P0 </a:t>
            </a:r>
            <a:r>
              <a:rPr lang="en-US" dirty="0" smtClean="0">
                <a:solidFill>
                  <a:srgbClr val="1428E6"/>
                </a:solidFill>
                <a:sym typeface="Wingdings" panose="05000000000000000000" pitchFamily="2" charset="2"/>
              </a:rPr>
              <a:t> P0</a:t>
            </a:r>
            <a:r>
              <a:rPr lang="en-US" dirty="0" smtClean="0">
                <a:sym typeface="Wingdings" panose="05000000000000000000" pitchFamily="2" charset="2"/>
              </a:rPr>
              <a:t> projection is the best supported option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Source field is defined </a:t>
            </a:r>
            <a:r>
              <a:rPr lang="en-US" i="1" dirty="0" smtClean="0">
                <a:sym typeface="Wingdings" panose="05000000000000000000" pitchFamily="2" charset="2"/>
              </a:rPr>
              <a:t>on cells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Desired result: a target field expressed </a:t>
            </a:r>
            <a:r>
              <a:rPr lang="en-US" i="1" dirty="0" smtClean="0">
                <a:sym typeface="Wingdings" panose="05000000000000000000" pitchFamily="2" charset="2"/>
              </a:rPr>
              <a:t>on cells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Very common case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all combinations are possible</a:t>
            </a:r>
          </a:p>
          <a:p>
            <a:pPr lvl="2"/>
            <a:r>
              <a:rPr lang="en-US" dirty="0" smtClean="0"/>
              <a:t>See the reference table at the end of the presentation</a:t>
            </a:r>
          </a:p>
          <a:p>
            <a:pPr lvl="2"/>
            <a:r>
              <a:rPr lang="en-US" dirty="0" smtClean="0"/>
              <a:t>If you don’t find what you need, ask for it!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8264" y="1484784"/>
            <a:ext cx="936104" cy="86409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893843" y="2348880"/>
            <a:ext cx="936104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7236296" y="4077072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846987" y="4077072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245821" y="4014589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255346" y="4758283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12359" y="3981253"/>
            <a:ext cx="72009" cy="9581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191671" y="3981252"/>
            <a:ext cx="72009" cy="9581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806319" y="4710373"/>
            <a:ext cx="72009" cy="9581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191670" y="4710373"/>
            <a:ext cx="72009" cy="9581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859365" y="4814450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470056" y="4814450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868890" y="4751967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878415" y="5495661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8435428" y="4718631"/>
            <a:ext cx="72009" cy="9581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8429388" y="5447751"/>
            <a:ext cx="72009" cy="9581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814739" y="5447751"/>
            <a:ext cx="72009" cy="9581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122729" y="1732166"/>
            <a:ext cx="6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P0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097638" y="4198235"/>
            <a:ext cx="66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6588224" y="1484784"/>
            <a:ext cx="828092" cy="43204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948264" y="4299749"/>
            <a:ext cx="828092" cy="43204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7389190" y="1880336"/>
            <a:ext cx="72009" cy="9581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8360806" y="2726676"/>
            <a:ext cx="72009" cy="9581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 principal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1614</Words>
  <Application>Microsoft Office PowerPoint</Application>
  <PresentationFormat>Affichage à l'écran (4:3)</PresentationFormat>
  <Paragraphs>331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</vt:lpstr>
      <vt:lpstr>Wingdings</vt:lpstr>
      <vt:lpstr>Masque principal</vt:lpstr>
      <vt:lpstr>MEDCoupling  Projection Methods &amp; Parallelism</vt:lpstr>
      <vt:lpstr>Agenda</vt:lpstr>
      <vt:lpstr>Interpolation, extrapolation or projection? </vt:lpstr>
      <vt:lpstr>Illustration</vt:lpstr>
      <vt:lpstr>Introduction</vt:lpstr>
      <vt:lpstr>Projection, Interpolation?</vt:lpstr>
      <vt:lpstr>A Trivial Example</vt:lpstr>
      <vt:lpstr>Spatial Discretization &amp; Nature Of A Field</vt:lpstr>
      <vt:lpstr>Spatial discretization of a Field</vt:lpstr>
      <vt:lpstr>Field Nature (1/2)</vt:lpstr>
      <vt:lpstr>Field Nature (2/2)</vt:lpstr>
      <vt:lpstr>Functionalities</vt:lpstr>
      <vt:lpstr>Projection Methods</vt:lpstr>
      <vt:lpstr>Supported configurations</vt:lpstr>
      <vt:lpstr>Parallelism</vt:lpstr>
      <vt:lpstr>Parallel Interpolation</vt:lpstr>
      <vt:lpstr>ParaMEDMEM - OVerview</vt:lpstr>
      <vt:lpstr>DEC – Step by step</vt:lpstr>
      <vt:lpstr>example</vt:lpstr>
      <vt:lpstr>Conclusion</vt:lpstr>
      <vt:lpstr>Conclusion</vt:lpstr>
      <vt:lpstr>Direction  Département Service</vt:lpstr>
    </vt:vector>
  </TitlesOfParts>
  <Company>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</dc:creator>
  <cp:lastModifiedBy>BRUNETON Adrien</cp:lastModifiedBy>
  <cp:revision>118</cp:revision>
  <dcterms:created xsi:type="dcterms:W3CDTF">2012-05-16T13:45:41Z</dcterms:created>
  <dcterms:modified xsi:type="dcterms:W3CDTF">2021-04-14T19:27:25Z</dcterms:modified>
</cp:coreProperties>
</file>