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ELCOT\Downloads\Sandy.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[Sandy.xlsx]Sheet3!PivotTable1</c:name>
    <c:fmtId val="2"/>
  </c:pivotSource>
  <c:chart>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view3D>
      <c:rAngAx val="1"/>
    </c:view3D>
    <c:plotArea>
      <c:layout/>
      <c:bar3DChart>
        <c:barDir val="col"/>
        <c:grouping val="clustered"/>
        <c:ser>
          <c:idx val="0"/>
          <c:order val="0"/>
          <c:tx>
            <c:strRef>
              <c:f>Sheet3!$B$4:$B$5</c:f>
              <c:strCache>
                <c:ptCount val="1"/>
                <c:pt idx="0">
                  <c:v>Female</c:v>
                </c:pt>
              </c:strCache>
            </c:strRef>
          </c:tx>
          <c:cat>
            <c:strRef>
              <c:f>Sheet3!$A$6:$A$19</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Sheet3!$B$6:$B$19</c:f>
              <c:numCache>
                <c:formatCode>General</c:formatCode>
                <c:ptCount val="13"/>
                <c:pt idx="0">
                  <c:v>8</c:v>
                </c:pt>
                <c:pt idx="1">
                  <c:v>9</c:v>
                </c:pt>
                <c:pt idx="2">
                  <c:v>3</c:v>
                </c:pt>
                <c:pt idx="3">
                  <c:v>5</c:v>
                </c:pt>
                <c:pt idx="4">
                  <c:v>7</c:v>
                </c:pt>
                <c:pt idx="5">
                  <c:v>4</c:v>
                </c:pt>
                <c:pt idx="6">
                  <c:v>4</c:v>
                </c:pt>
                <c:pt idx="7">
                  <c:v>10</c:v>
                </c:pt>
                <c:pt idx="8">
                  <c:v>11</c:v>
                </c:pt>
                <c:pt idx="9">
                  <c:v>4</c:v>
                </c:pt>
                <c:pt idx="10">
                  <c:v>10</c:v>
                </c:pt>
                <c:pt idx="11">
                  <c:v>8</c:v>
                </c:pt>
                <c:pt idx="12">
                  <c:v>12</c:v>
                </c:pt>
              </c:numCache>
            </c:numRef>
          </c:val>
        </c:ser>
        <c:ser>
          <c:idx val="1"/>
          <c:order val="1"/>
          <c:tx>
            <c:strRef>
              <c:f>Sheet3!$C$4:$C$5</c:f>
              <c:strCache>
                <c:ptCount val="1"/>
                <c:pt idx="0">
                  <c:v>Male</c:v>
                </c:pt>
              </c:strCache>
            </c:strRef>
          </c:tx>
          <c:cat>
            <c:strRef>
              <c:f>Sheet3!$A$6:$A$19</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Sheet3!$C$6:$C$19</c:f>
              <c:numCache>
                <c:formatCode>General</c:formatCode>
                <c:ptCount val="13"/>
                <c:pt idx="0">
                  <c:v>11</c:v>
                </c:pt>
                <c:pt idx="1">
                  <c:v>12</c:v>
                </c:pt>
                <c:pt idx="2">
                  <c:v>10</c:v>
                </c:pt>
                <c:pt idx="3">
                  <c:v>5</c:v>
                </c:pt>
                <c:pt idx="4">
                  <c:v>10</c:v>
                </c:pt>
                <c:pt idx="5">
                  <c:v>6</c:v>
                </c:pt>
                <c:pt idx="6">
                  <c:v>4</c:v>
                </c:pt>
                <c:pt idx="7">
                  <c:v>8</c:v>
                </c:pt>
                <c:pt idx="8">
                  <c:v>4</c:v>
                </c:pt>
                <c:pt idx="9">
                  <c:v>5</c:v>
                </c:pt>
                <c:pt idx="10">
                  <c:v>6</c:v>
                </c:pt>
                <c:pt idx="11">
                  <c:v>8</c:v>
                </c:pt>
                <c:pt idx="12">
                  <c:v>6</c:v>
                </c:pt>
              </c:numCache>
            </c:numRef>
          </c:val>
        </c:ser>
        <c:ser>
          <c:idx val="2"/>
          <c:order val="2"/>
          <c:tx>
            <c:strRef>
              <c:f>Sheet3!$D$4:$D$5</c:f>
              <c:strCache>
                <c:ptCount val="1"/>
                <c:pt idx="0">
                  <c:v>(blank)</c:v>
                </c:pt>
              </c:strCache>
            </c:strRef>
          </c:tx>
          <c:cat>
            <c:strRef>
              <c:f>Sheet3!$A$6:$A$19</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Sheet3!$D$6:$D$19</c:f>
              <c:numCache>
                <c:formatCode>General</c:formatCode>
                <c:ptCount val="13"/>
                <c:pt idx="0">
                  <c:v>1</c:v>
                </c:pt>
                <c:pt idx="3">
                  <c:v>2</c:v>
                </c:pt>
                <c:pt idx="4">
                  <c:v>1</c:v>
                </c:pt>
                <c:pt idx="11">
                  <c:v>1</c:v>
                </c:pt>
                <c:pt idx="12">
                  <c:v>1</c:v>
                </c:pt>
              </c:numCache>
            </c:numRef>
          </c:val>
        </c:ser>
        <c:shape val="box"/>
        <c:axId val="94343936"/>
        <c:axId val="94345472"/>
        <c:axId val="0"/>
      </c:bar3DChart>
      <c:catAx>
        <c:axId val="94343936"/>
        <c:scaling>
          <c:orientation val="minMax"/>
        </c:scaling>
        <c:axPos val="b"/>
        <c:tickLblPos val="nextTo"/>
        <c:crossAx val="94345472"/>
        <c:crosses val="autoZero"/>
        <c:auto val="1"/>
        <c:lblAlgn val="ctr"/>
        <c:lblOffset val="100"/>
      </c:catAx>
      <c:valAx>
        <c:axId val="94345472"/>
        <c:scaling>
          <c:orientation val="minMax"/>
        </c:scaling>
        <c:axPos val="l"/>
        <c:majorGridlines/>
        <c:numFmt formatCode="General" sourceLinked="1"/>
        <c:tickLblPos val="nextTo"/>
        <c:crossAx val="94343936"/>
        <c:crosses val="autoZero"/>
        <c:crossBetween val="between"/>
      </c:valAx>
    </c:plotArea>
    <c:legend>
      <c:legendPos val="r"/>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5</a:t>
            </a:fld>
            <a:endParaRPr lang="en-IN"/>
          </a:p>
        </p:txBody>
      </p:sp>
    </p:spTree>
    <p:extLst>
      <p:ext uri="{BB962C8B-B14F-4D97-AF65-F5344CB8AC3E}">
        <p14:creationId xmlns="" xmlns:p14="http://schemas.microsoft.com/office/powerpoint/2010/main" val="1034912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smtClean="0"/>
              <a:t>SALOMIYA S</a:t>
            </a:r>
            <a:endParaRPr lang="en-US" sz="2400" dirty="0"/>
          </a:p>
          <a:p>
            <a:r>
              <a:rPr lang="en-US" sz="2400" dirty="0"/>
              <a:t>REGISTER NO</a:t>
            </a:r>
            <a:r>
              <a:rPr lang="en-US" sz="2400"/>
              <a:t>: </a:t>
            </a:r>
            <a:r>
              <a:rPr lang="en-US" sz="2400" smtClean="0"/>
              <a:t>312209932</a:t>
            </a:r>
            <a:endParaRPr lang="en-US" sz="2400" dirty="0"/>
          </a:p>
          <a:p>
            <a:r>
              <a:rPr lang="en-US" sz="2400" dirty="0"/>
              <a:t>DEPARTMENT: B.COM BANK MANAGEMENT</a:t>
            </a:r>
          </a:p>
          <a:p>
            <a:r>
              <a:rPr lang="en-US" sz="2400" dirty="0"/>
              <a:t>COLLEGE: VALLIAMMAL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690574"/>
          </a:xfrm>
          <a:prstGeom prst="rect">
            <a:avLst/>
          </a:prstGeom>
        </p:spPr>
        <p:txBody>
          <a:bodyPr vert="horz" wrap="square" lIns="0" tIns="13335" rIns="0" bIns="0" rtlCol="0">
            <a:spAutoFit/>
          </a:bodyPr>
          <a:lstStyle/>
          <a:p>
            <a:pPr marL="12700">
              <a:lnSpc>
                <a:spcPct val="100000"/>
              </a:lnSpc>
              <a:spcBef>
                <a:spcPts val="105"/>
              </a:spcBef>
            </a:pPr>
            <a:r>
              <a:rPr sz="4400" b="1" spc="15" dirty="0">
                <a:latin typeface="Trebuchet MS"/>
                <a:cs typeface="Trebuchet MS"/>
              </a:rPr>
              <a:t>M</a:t>
            </a:r>
            <a:r>
              <a:rPr sz="4400" b="1" dirty="0">
                <a:latin typeface="Trebuchet MS"/>
                <a:cs typeface="Trebuchet MS"/>
              </a:rPr>
              <a:t>O</a:t>
            </a:r>
            <a:r>
              <a:rPr sz="4400" b="1" spc="-15" dirty="0">
                <a:latin typeface="Trebuchet MS"/>
                <a:cs typeface="Trebuchet MS"/>
              </a:rPr>
              <a:t>D</a:t>
            </a:r>
            <a:r>
              <a:rPr sz="4400" b="1" spc="-35" dirty="0">
                <a:latin typeface="Trebuchet MS"/>
                <a:cs typeface="Trebuchet MS"/>
              </a:rPr>
              <a:t>E</a:t>
            </a:r>
            <a:r>
              <a:rPr sz="4400" b="1" spc="-30" dirty="0">
                <a:latin typeface="Trebuchet MS"/>
                <a:cs typeface="Trebuchet MS"/>
              </a:rPr>
              <a:t>LL</a:t>
            </a:r>
            <a:r>
              <a:rPr sz="4400" b="1" spc="-5" dirty="0">
                <a:latin typeface="Trebuchet MS"/>
                <a:cs typeface="Trebuchet MS"/>
              </a:rPr>
              <a:t>I</a:t>
            </a:r>
            <a:r>
              <a:rPr sz="4400" b="1" spc="30" dirty="0">
                <a:latin typeface="Trebuchet MS"/>
                <a:cs typeface="Trebuchet MS"/>
              </a:rPr>
              <a:t>N</a:t>
            </a:r>
            <a:r>
              <a:rPr sz="4400" b="1" spc="5" dirty="0">
                <a:latin typeface="Trebuchet MS"/>
                <a:cs typeface="Trebuchet MS"/>
              </a:rPr>
              <a:t>G</a:t>
            </a:r>
            <a:endParaRPr sz="44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 xmlns:a16="http://schemas.microsoft.com/office/drawing/2014/main" id="{E0BA680F-490E-E9BA-1503-1C057BC46ECA}"/>
              </a:ext>
            </a:extLst>
          </p:cNvPr>
          <p:cNvSpPr txBox="1"/>
          <p:nvPr/>
        </p:nvSpPr>
        <p:spPr>
          <a:xfrm>
            <a:off x="1143000" y="1371600"/>
            <a:ext cx="7474974" cy="3139321"/>
          </a:xfrm>
          <a:prstGeom prst="rect">
            <a:avLst/>
          </a:prstGeom>
          <a:noFill/>
        </p:spPr>
        <p:txBody>
          <a:bodyPr wrap="square">
            <a:spAutoFit/>
          </a:bodyPr>
          <a:lstStyle/>
          <a:p>
            <a:r>
              <a:rPr lang="en-IN" dirty="0" err="1"/>
              <a:t>Modeling</a:t>
            </a:r>
            <a:r>
              <a:rPr lang="en-IN" dirty="0"/>
              <a:t> in Our Solution:</a:t>
            </a:r>
          </a:p>
          <a:p>
            <a:endParaRPr lang="en-IN" dirty="0"/>
          </a:p>
          <a:p>
            <a:pPr marL="285750" indent="-285750" algn="just">
              <a:buFont typeface="Wingdings" panose="05000000000000000000" pitchFamily="2" charset="2"/>
              <a:buChar char="Ø"/>
            </a:pPr>
            <a:r>
              <a:rPr lang="en-IN" dirty="0"/>
              <a:t>Data Aggregation: Combine performance data from multiple sources.</a:t>
            </a:r>
          </a:p>
          <a:p>
            <a:pPr marL="285750" indent="-285750" algn="just">
              <a:buFont typeface="Wingdings" panose="05000000000000000000" pitchFamily="2" charset="2"/>
              <a:buChar char="Ø"/>
            </a:pPr>
            <a:r>
              <a:rPr lang="en-IN" dirty="0"/>
              <a:t>Data Cleansing: Correct and standardize data for accuracy.</a:t>
            </a:r>
          </a:p>
          <a:p>
            <a:pPr marL="285750" indent="-285750" algn="just">
              <a:buFont typeface="Wingdings" panose="05000000000000000000" pitchFamily="2" charset="2"/>
              <a:buChar char="Ø"/>
            </a:pPr>
            <a:r>
              <a:rPr lang="en-IN" dirty="0"/>
              <a:t>Metrics Definition: Define KPIs to measure performance.</a:t>
            </a:r>
          </a:p>
          <a:p>
            <a:pPr marL="285750" indent="-285750" algn="just">
              <a:buFont typeface="Wingdings" panose="05000000000000000000" pitchFamily="2" charset="2"/>
              <a:buChar char="Ø"/>
            </a:pPr>
            <a:r>
              <a:rPr lang="en-IN" dirty="0"/>
              <a:t>Statistical Analysis: Calculate averages and correlations to identify trends.</a:t>
            </a:r>
          </a:p>
          <a:p>
            <a:pPr marL="285750" indent="-285750" algn="just">
              <a:buFont typeface="Wingdings" panose="05000000000000000000" pitchFamily="2" charset="2"/>
              <a:buChar char="Ø"/>
            </a:pPr>
            <a:r>
              <a:rPr lang="en-IN" dirty="0"/>
              <a:t>Trend Analysis: Visualize performance patterns over time.</a:t>
            </a:r>
          </a:p>
          <a:p>
            <a:pPr marL="285750" indent="-285750" algn="just">
              <a:buFont typeface="Wingdings" panose="05000000000000000000" pitchFamily="2" charset="2"/>
              <a:buChar char="Ø"/>
            </a:pPr>
            <a:r>
              <a:rPr lang="en-IN" dirty="0"/>
              <a:t>Predictive </a:t>
            </a:r>
            <a:r>
              <a:rPr lang="en-IN" dirty="0" err="1"/>
              <a:t>Modeling</a:t>
            </a:r>
            <a:r>
              <a:rPr lang="en-IN" dirty="0"/>
              <a:t>: Forecast future performance based on historical data.</a:t>
            </a:r>
          </a:p>
          <a:p>
            <a:pPr marL="285750" indent="-285750" algn="just">
              <a:buFont typeface="Wingdings" panose="05000000000000000000" pitchFamily="2" charset="2"/>
              <a:buChar char="Ø"/>
            </a:pPr>
            <a:r>
              <a:rPr lang="en-IN" dirty="0"/>
              <a:t>Scenario Analysis: Explore different performance scenarios.</a:t>
            </a:r>
          </a:p>
          <a:p>
            <a:pPr marL="285750" indent="-285750" algn="just">
              <a:buFont typeface="Wingdings" panose="05000000000000000000" pitchFamily="2" charset="2"/>
              <a:buChar char="Ø"/>
            </a:pPr>
            <a:r>
              <a:rPr lang="en-IN" dirty="0"/>
              <a:t>Dashboard Creation: Build interactive dashboards for clear data presentation.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668000" y="10204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690574"/>
          </a:xfrm>
          <a:prstGeom prst="rect">
            <a:avLst/>
          </a:prstGeom>
        </p:spPr>
        <p:txBody>
          <a:bodyPr vert="horz" wrap="square" lIns="0" tIns="13335" rIns="0" bIns="0" rtlCol="0">
            <a:spAutoFit/>
          </a:bodyPr>
          <a:lstStyle/>
          <a:p>
            <a:pPr marL="12700">
              <a:lnSpc>
                <a:spcPct val="100000"/>
              </a:lnSpc>
              <a:spcBef>
                <a:spcPts val="105"/>
              </a:spcBef>
            </a:pPr>
            <a:r>
              <a:rPr sz="4400" dirty="0"/>
              <a:t>R</a:t>
            </a:r>
            <a:r>
              <a:rPr sz="4400" spc="-40" dirty="0"/>
              <a:t>E</a:t>
            </a:r>
            <a:r>
              <a:rPr sz="4400" spc="15" dirty="0"/>
              <a:t>S</a:t>
            </a:r>
            <a:r>
              <a:rPr sz="4400" spc="-30" dirty="0"/>
              <a:t>U</a:t>
            </a:r>
            <a:r>
              <a:rPr sz="4400" spc="-405" dirty="0"/>
              <a:t>L</a:t>
            </a:r>
            <a:r>
              <a:rPr sz="44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TextBox 7">
            <a:extLst>
              <a:ext uri="{FF2B5EF4-FFF2-40B4-BE49-F238E27FC236}">
                <a16:creationId xmlns="" xmlns:a16="http://schemas.microsoft.com/office/drawing/2014/main" id="{D16A7367-B3A9-344F-90E6-0FE7969BCE50}"/>
              </a:ext>
            </a:extLst>
          </p:cNvPr>
          <p:cNvSpPr txBox="1"/>
          <p:nvPr/>
        </p:nvSpPr>
        <p:spPr>
          <a:xfrm>
            <a:off x="570885" y="1182400"/>
            <a:ext cx="8763000" cy="646331"/>
          </a:xfrm>
          <a:prstGeom prst="rect">
            <a:avLst/>
          </a:prstGeom>
          <a:noFill/>
        </p:spPr>
        <p:txBody>
          <a:bodyPr wrap="square">
            <a:spAutoFit/>
          </a:bodyPr>
          <a:lstStyle/>
          <a:p>
            <a:endParaRPr lang="en-IN" dirty="0"/>
          </a:p>
          <a:p>
            <a:endParaRPr lang="en-IN" dirty="0"/>
          </a:p>
        </p:txBody>
      </p:sp>
      <p:graphicFrame>
        <p:nvGraphicFramePr>
          <p:cNvPr id="10" name="Chart 9"/>
          <p:cNvGraphicFramePr/>
          <p:nvPr/>
        </p:nvGraphicFramePr>
        <p:xfrm>
          <a:off x="952464" y="2057400"/>
          <a:ext cx="7429536" cy="415768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470747F8-852E-4BB0-4B30-F7BF7A1B20B4}"/>
              </a:ext>
            </a:extLst>
          </p:cNvPr>
          <p:cNvSpPr txBox="1"/>
          <p:nvPr/>
        </p:nvSpPr>
        <p:spPr>
          <a:xfrm>
            <a:off x="1066800" y="1600200"/>
            <a:ext cx="8084574" cy="2585323"/>
          </a:xfrm>
          <a:prstGeom prst="rect">
            <a:avLst/>
          </a:prstGeom>
          <a:noFill/>
        </p:spPr>
        <p:txBody>
          <a:bodyPr wrap="square">
            <a:spAutoFit/>
          </a:bodyPr>
          <a:lstStyle/>
          <a:p>
            <a:endParaRPr lang="en-IN" dirty="0"/>
          </a:p>
          <a:p>
            <a:endParaRPr lang="en-IN" dirty="0"/>
          </a:p>
          <a:p>
            <a:r>
              <a:rPr lang="en-IN" dirty="0"/>
              <a:t>The Employee Performance Analysis solution leverages advanced Excel </a:t>
            </a:r>
            <a:r>
              <a:rPr lang="en-IN" dirty="0" err="1"/>
              <a:t>modeling</a:t>
            </a:r>
            <a:r>
              <a:rPr lang="en-IN" dirty="0"/>
              <a:t> to transform raw data into actionable insights. By providing a comprehensive view of employee performance through interactive dashboards and predictive analytics, the solution enhances decision-making, supports targeted development initiatives, and aligns individual contributions with organizational goals. Ultimately, this approach fosters a data-driven culture that promotes continuous improvement, strategic planning, and effective management of talent.</a:t>
            </a:r>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3837"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690574"/>
          </a:xfrm>
          <a:prstGeom prst="rect">
            <a:avLst/>
          </a:prstGeom>
        </p:spPr>
        <p:txBody>
          <a:bodyPr vert="horz" wrap="square" lIns="0" tIns="13335" rIns="0" bIns="0" rtlCol="0">
            <a:spAutoFit/>
          </a:bodyPr>
          <a:lstStyle/>
          <a:p>
            <a:pPr marL="12700">
              <a:lnSpc>
                <a:spcPct val="100000"/>
              </a:lnSpc>
              <a:spcBef>
                <a:spcPts val="105"/>
              </a:spcBef>
            </a:pPr>
            <a:r>
              <a:rPr sz="4400" spc="25" dirty="0"/>
              <a:t>A</a:t>
            </a:r>
            <a:r>
              <a:rPr sz="4400" spc="-5" dirty="0"/>
              <a:t>G</a:t>
            </a:r>
            <a:r>
              <a:rPr sz="4400" spc="-35" dirty="0"/>
              <a:t>E</a:t>
            </a:r>
            <a:r>
              <a:rPr sz="4400" spc="15" dirty="0"/>
              <a:t>N</a:t>
            </a:r>
            <a:r>
              <a:rPr sz="44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780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896600" y="124094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t>P</a:t>
            </a:r>
            <a:r>
              <a:rPr sz="4000" spc="15" dirty="0"/>
              <a:t>ROB</a:t>
            </a:r>
            <a:r>
              <a:rPr sz="4000" spc="55" dirty="0"/>
              <a:t>L</a:t>
            </a:r>
            <a:r>
              <a:rPr sz="4000" spc="-20" dirty="0"/>
              <a:t>E</a:t>
            </a:r>
            <a:r>
              <a:rPr sz="4000" spc="20" dirty="0"/>
              <a:t>M</a:t>
            </a:r>
            <a:r>
              <a:rPr lang="en-US" sz="4000" spc="20" dirty="0"/>
              <a:t> </a:t>
            </a:r>
            <a:r>
              <a:rPr sz="4000" spc="10" dirty="0"/>
              <a:t>S</a:t>
            </a:r>
            <a:r>
              <a:rPr sz="4000" spc="-370" dirty="0"/>
              <a:t>T</a:t>
            </a:r>
            <a:r>
              <a:rPr sz="4000" spc="-375" dirty="0"/>
              <a:t>A</a:t>
            </a:r>
            <a:r>
              <a:rPr sz="4000" spc="15" dirty="0"/>
              <a:t>T</a:t>
            </a:r>
            <a:r>
              <a:rPr sz="4000" spc="-10" dirty="0"/>
              <a:t>E</a:t>
            </a:r>
            <a:r>
              <a:rPr sz="4000" spc="-20" dirty="0"/>
              <a:t>ME</a:t>
            </a:r>
            <a:r>
              <a:rPr sz="4000" spc="10" dirty="0"/>
              <a:t>NT</a:t>
            </a:r>
            <a:endParaRPr sz="4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a:extLst>
              <a:ext uri="{FF2B5EF4-FFF2-40B4-BE49-F238E27FC236}">
                <a16:creationId xmlns="" xmlns:a16="http://schemas.microsoft.com/office/drawing/2014/main" id="{4C4C8A1C-FBC4-BB06-6689-3A7E1C85B2A6}"/>
              </a:ext>
            </a:extLst>
          </p:cNvPr>
          <p:cNvSpPr txBox="1"/>
          <p:nvPr/>
        </p:nvSpPr>
        <p:spPr>
          <a:xfrm>
            <a:off x="676275" y="1564795"/>
            <a:ext cx="8475099" cy="3693319"/>
          </a:xfrm>
          <a:prstGeom prst="rect">
            <a:avLst/>
          </a:prstGeom>
          <a:noFill/>
        </p:spPr>
        <p:txBody>
          <a:bodyPr wrap="square">
            <a:spAutoFit/>
          </a:bodyPr>
          <a:lstStyle/>
          <a:p>
            <a:pPr marL="285750" indent="-285750">
              <a:buFont typeface="Wingdings" panose="05000000000000000000" pitchFamily="2" charset="2"/>
              <a:buChar char="Ø"/>
            </a:pPr>
            <a:r>
              <a:rPr lang="en-IN" dirty="0"/>
              <a:t>To ensure effective employee performance management, a comprehensive analysis is required using Excel. The goal is to evaluate the performance of employees across various metrics such as productivity, quality of work, punctuality, and overall contribution to team goals.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 The analysis should encompass data collection from different departments over a specified period, followed by detailed examination using Excel functions and tools like pivot tables, charts, and conditional formatting.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By identifying key performance indicators (KPIs) and trends, the analysis aims to provide actionable insights to enhance individual and team performance, align employee goals with organizational objectives, and support data-driven decision-making processes for HR and management teams.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10267949" y="4000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691739"/>
            <a:ext cx="577469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3" name="Rectangle 12">
            <a:extLst>
              <a:ext uri="{FF2B5EF4-FFF2-40B4-BE49-F238E27FC236}">
                <a16:creationId xmlns="" xmlns:a16="http://schemas.microsoft.com/office/drawing/2014/main" id="{507F0444-D8D5-5100-CDDB-D7CA979A594C}"/>
              </a:ext>
            </a:extLst>
          </p:cNvPr>
          <p:cNvSpPr/>
          <p:nvPr/>
        </p:nvSpPr>
        <p:spPr>
          <a:xfrm>
            <a:off x="10439018" y="1524000"/>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 xmlns:a16="http://schemas.microsoft.com/office/drawing/2014/main" id="{BC5EFB4D-CDEC-DBBC-12F4-3932B9C65165}"/>
              </a:ext>
            </a:extLst>
          </p:cNvPr>
          <p:cNvSpPr txBox="1"/>
          <p:nvPr/>
        </p:nvSpPr>
        <p:spPr>
          <a:xfrm>
            <a:off x="533400" y="1555955"/>
            <a:ext cx="8595851" cy="3693319"/>
          </a:xfrm>
          <a:prstGeom prst="rect">
            <a:avLst/>
          </a:prstGeom>
          <a:noFill/>
        </p:spPr>
        <p:txBody>
          <a:bodyPr wrap="square">
            <a:spAutoFit/>
          </a:bodyPr>
          <a:lstStyle/>
          <a:p>
            <a:pPr marL="285750" indent="-285750" algn="just">
              <a:buFont typeface="Wingdings" panose="05000000000000000000" pitchFamily="2" charset="2"/>
              <a:buChar char="Ø"/>
            </a:pPr>
            <a:r>
              <a:rPr lang="en-IN" dirty="0"/>
              <a:t>The Employee Performance Analysis project aims to systematically evaluate and enhance employee productivity and efficiency within the organization. By leveraging Excel's robust analytical capabilities, the project will gather and assess performance data across multiple dimensions, such as work quality, timeliness, collaboration, and goal achievement. </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The project will involve compiling data from various sources, creating comprehensive dashboards, and using advanced Excel functions to identify patterns and areas for improvement. </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The ultimate objective is to provide HR and management teams with clear, actionable insights that can inform training, development programs, and strategic initiatives to foster a high-performing work culture.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2108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5410200" y="6230449"/>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a:extLst>
              <a:ext uri="{FF2B5EF4-FFF2-40B4-BE49-F238E27FC236}">
                <a16:creationId xmlns="" xmlns:a16="http://schemas.microsoft.com/office/drawing/2014/main" id="{01160B97-7FA3-F421-963D-708887D0ECD8}"/>
              </a:ext>
            </a:extLst>
          </p:cNvPr>
          <p:cNvSpPr txBox="1"/>
          <p:nvPr/>
        </p:nvSpPr>
        <p:spPr>
          <a:xfrm>
            <a:off x="590550" y="1620857"/>
            <a:ext cx="8763000" cy="3970318"/>
          </a:xfrm>
          <a:prstGeom prst="rect">
            <a:avLst/>
          </a:prstGeom>
          <a:noFill/>
        </p:spPr>
        <p:txBody>
          <a:bodyPr wrap="square">
            <a:spAutoFit/>
          </a:bodyPr>
          <a:lstStyle/>
          <a:p>
            <a:r>
              <a:rPr lang="en-IN" dirty="0"/>
              <a:t>The end users of the Employee Performance Analysis project are typically:</a:t>
            </a:r>
          </a:p>
          <a:p>
            <a:endParaRPr lang="en-IN" dirty="0"/>
          </a:p>
          <a:p>
            <a:pPr marL="285750" indent="-285750">
              <a:buFont typeface="Wingdings" panose="05000000000000000000" pitchFamily="2" charset="2"/>
              <a:buChar char="Ø"/>
            </a:pPr>
            <a:r>
              <a:rPr lang="en-IN" dirty="0"/>
              <a:t>Human Resources (HR) Managers: They will use the analysis to make informed decisions about employee development, promotions, and performance evaluations.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Department Managers and Team Leads: These individuals will leverage the insights to address performance issues, recognize top performers, and align team goals with organizational objectives.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Executives and Senior Leadership: They will use the data to assess overall organizational performance, make strategic decisions, and allocate resources effectively.</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 Employees Themselves: In some cases, employees may access their own performance data for self-assessment and development purposes.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296400" y="1828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504547"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73128" y="40586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a:extLst>
              <a:ext uri="{FF2B5EF4-FFF2-40B4-BE49-F238E27FC236}">
                <a16:creationId xmlns="" xmlns:a16="http://schemas.microsoft.com/office/drawing/2014/main" id="{CFEF1A10-CE9E-248C-AC20-6DC8531392CB}"/>
              </a:ext>
            </a:extLst>
          </p:cNvPr>
          <p:cNvSpPr txBox="1"/>
          <p:nvPr/>
        </p:nvSpPr>
        <p:spPr>
          <a:xfrm>
            <a:off x="373128" y="1046670"/>
            <a:ext cx="8807320" cy="5355312"/>
          </a:xfrm>
          <a:prstGeom prst="rect">
            <a:avLst/>
          </a:prstGeom>
          <a:noFill/>
        </p:spPr>
        <p:txBody>
          <a:bodyPr wrap="square">
            <a:spAutoFit/>
          </a:bodyPr>
          <a:lstStyle/>
          <a:p>
            <a:pPr algn="just"/>
            <a:r>
              <a:rPr lang="en-IN" dirty="0"/>
              <a:t>Our Solution:</a:t>
            </a:r>
          </a:p>
          <a:p>
            <a:pPr algn="just"/>
            <a:endParaRPr lang="en-IN" dirty="0"/>
          </a:p>
          <a:p>
            <a:pPr algn="just"/>
            <a:r>
              <a:rPr lang="en-IN" dirty="0"/>
              <a:t>We provide an Excel-based Employee Performance Analysis tool that collects and evaluates performance data, using advanced features to create actionable insights and detailed dashboards.</a:t>
            </a:r>
          </a:p>
          <a:p>
            <a:pPr algn="just"/>
            <a:endParaRPr lang="en-IN" dirty="0"/>
          </a:p>
          <a:p>
            <a:pPr algn="just"/>
            <a:r>
              <a:rPr lang="en-IN" dirty="0"/>
              <a:t>Value Proposition:</a:t>
            </a:r>
          </a:p>
          <a:p>
            <a:pPr algn="just"/>
            <a:endParaRPr lang="en-IN" dirty="0"/>
          </a:p>
          <a:p>
            <a:pPr marL="285750" indent="-285750" algn="just">
              <a:buFont typeface="Wingdings" panose="05000000000000000000" pitchFamily="2" charset="2"/>
              <a:buChar char="Ø"/>
            </a:pPr>
            <a:r>
              <a:rPr lang="en-IN" dirty="0"/>
              <a:t>Data-Driven </a:t>
            </a:r>
            <a:r>
              <a:rPr lang="en-IN" dirty="0" err="1"/>
              <a:t>Decisions:Offers</a:t>
            </a:r>
            <a:r>
              <a:rPr lang="en-IN" dirty="0"/>
              <a:t> precise performance insights for better evaluations and strategic planning.</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Enhanced </a:t>
            </a:r>
            <a:r>
              <a:rPr lang="en-IN" dirty="0" err="1"/>
              <a:t>Management:Helps</a:t>
            </a:r>
            <a:r>
              <a:rPr lang="en-IN" dirty="0"/>
              <a:t> tailor development programs and performance interventions </a:t>
            </a:r>
          </a:p>
          <a:p>
            <a:pPr algn="just"/>
            <a:endParaRPr lang="en-IN" dirty="0"/>
          </a:p>
          <a:p>
            <a:pPr marL="285750" indent="-285750" algn="just">
              <a:buFont typeface="Wingdings" panose="05000000000000000000" pitchFamily="2" charset="2"/>
              <a:buChar char="Ø"/>
            </a:pPr>
            <a:r>
              <a:rPr lang="en-IN" dirty="0"/>
              <a:t>Cost-Effective: Utilizes Excel for a customizable, budget-friendly solution.</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Employee </a:t>
            </a:r>
            <a:r>
              <a:rPr lang="en-IN" dirty="0" err="1"/>
              <a:t>Engagement:Provides</a:t>
            </a:r>
            <a:r>
              <a:rPr lang="en-IN" dirty="0"/>
              <a:t> clarity on performance, fostering improvement.</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-Strategic Allocation: Aids in effective resource and team management.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 xmlns:a16="http://schemas.microsoft.com/office/drawing/2014/main" id="{EF455D30-2A9D-86CA-7CEF-6EA9B88CD1FF}"/>
              </a:ext>
            </a:extLst>
          </p:cNvPr>
          <p:cNvSpPr txBox="1"/>
          <p:nvPr/>
        </p:nvSpPr>
        <p:spPr>
          <a:xfrm>
            <a:off x="1371600" y="1296683"/>
            <a:ext cx="10183761" cy="4264633"/>
          </a:xfrm>
          <a:prstGeom prst="rect">
            <a:avLst/>
          </a:prstGeom>
          <a:noFill/>
        </p:spPr>
        <p:txBody>
          <a:bodyPr wrap="square">
            <a:spAutoFit/>
          </a:bodyPr>
          <a:lstStyle/>
          <a:p>
            <a:pPr marL="342900" indent="-342900" algn="just">
              <a:buFont typeface="Wingdings" panose="05000000000000000000" pitchFamily="2" charset="2"/>
              <a:buChar char="Ø"/>
            </a:pPr>
            <a:r>
              <a:rPr lang="en-IN" dirty="0"/>
              <a:t>Employee Information</a:t>
            </a:r>
          </a:p>
          <a:p>
            <a:pPr marL="342900" indent="-342900" algn="just">
              <a:buFont typeface="Wingdings" panose="05000000000000000000" pitchFamily="2" charset="2"/>
              <a:buChar char="Ø"/>
            </a:pPr>
            <a:r>
              <a:rPr lang="en-IN" dirty="0"/>
              <a:t>Performance Metrics</a:t>
            </a:r>
          </a:p>
          <a:p>
            <a:pPr marL="342900" indent="-342900" algn="just">
              <a:buFont typeface="Wingdings" panose="05000000000000000000" pitchFamily="2" charset="2"/>
              <a:buChar char="Ø"/>
            </a:pPr>
            <a:r>
              <a:rPr lang="en-IN" dirty="0"/>
              <a:t>Evaluation Period</a:t>
            </a:r>
          </a:p>
          <a:p>
            <a:pPr marL="342900" indent="-342900" algn="just">
              <a:buFont typeface="Wingdings" panose="05000000000000000000" pitchFamily="2" charset="2"/>
              <a:buChar char="Ø"/>
            </a:pPr>
            <a:r>
              <a:rPr lang="en-IN" dirty="0"/>
              <a:t>Feedback and Ratings</a:t>
            </a:r>
          </a:p>
          <a:p>
            <a:pPr marL="342900" indent="-342900" algn="just">
              <a:buFont typeface="Wingdings" panose="05000000000000000000" pitchFamily="2" charset="2"/>
              <a:buChar char="Ø"/>
            </a:pPr>
            <a:r>
              <a:rPr lang="en-IN" dirty="0"/>
              <a:t>Additional Notes</a:t>
            </a:r>
          </a:p>
          <a:p>
            <a:pPr marL="342900" indent="-342900" algn="just">
              <a:buFont typeface="Wingdings" panose="05000000000000000000" pitchFamily="2" charset="2"/>
              <a:buChar char="Ø"/>
            </a:pPr>
            <a:r>
              <a:rPr lang="en-IN" dirty="0"/>
              <a:t>Attendance Records</a:t>
            </a:r>
          </a:p>
          <a:p>
            <a:pPr marL="342900" indent="-342900" algn="just">
              <a:buFont typeface="Wingdings" panose="05000000000000000000" pitchFamily="2" charset="2"/>
              <a:buChar char="Ø"/>
            </a:pPr>
            <a:r>
              <a:rPr lang="en-IN" dirty="0"/>
              <a:t>Sales or Productivity Figures</a:t>
            </a:r>
          </a:p>
          <a:p>
            <a:pPr marL="342900" indent="-342900" algn="just">
              <a:buFont typeface="Wingdings" panose="05000000000000000000" pitchFamily="2" charset="2"/>
              <a:buChar char="Ø"/>
            </a:pPr>
            <a:r>
              <a:rPr lang="en-IN" dirty="0"/>
              <a:t>Project Deadlines</a:t>
            </a:r>
          </a:p>
          <a:p>
            <a:pPr marL="342900" indent="-342900" algn="just">
              <a:buFont typeface="Wingdings" panose="05000000000000000000" pitchFamily="2" charset="2"/>
              <a:buChar char="Ø"/>
            </a:pPr>
            <a:r>
              <a:rPr lang="en-IN" dirty="0"/>
              <a:t>Skill Assessments</a:t>
            </a:r>
          </a:p>
          <a:p>
            <a:pPr marL="342900" indent="-342900" algn="just">
              <a:buFont typeface="Wingdings" panose="05000000000000000000" pitchFamily="2" charset="2"/>
              <a:buChar char="Ø"/>
            </a:pPr>
            <a:r>
              <a:rPr lang="en-IN" dirty="0"/>
              <a:t>Training Records</a:t>
            </a:r>
          </a:p>
          <a:p>
            <a:pPr marL="342900" indent="-342900" algn="just">
              <a:buFont typeface="Wingdings" panose="05000000000000000000" pitchFamily="2" charset="2"/>
              <a:buChar char="Ø"/>
            </a:pPr>
            <a:r>
              <a:rPr lang="en-IN" dirty="0"/>
              <a:t>Goals and Objectives</a:t>
            </a:r>
          </a:p>
          <a:p>
            <a:pPr marL="342900" indent="-342900" algn="just">
              <a:buFont typeface="Wingdings" panose="05000000000000000000" pitchFamily="2" charset="2"/>
              <a:buChar char="Ø"/>
            </a:pPr>
            <a:r>
              <a:rPr lang="en-IN" dirty="0"/>
              <a:t>Promotion History</a:t>
            </a:r>
          </a:p>
          <a:p>
            <a:pPr marL="342900" indent="-342900" algn="just">
              <a:buFont typeface="Wingdings" panose="05000000000000000000" pitchFamily="2" charset="2"/>
              <a:buChar char="Ø"/>
            </a:pPr>
            <a:r>
              <a:rPr lang="en-IN" dirty="0"/>
              <a:t>Compensation Details</a:t>
            </a:r>
          </a:p>
          <a:p>
            <a:pPr marL="342900" indent="-342900" algn="just">
              <a:buFont typeface="Wingdings" panose="05000000000000000000" pitchFamily="2" charset="2"/>
              <a:buChar char="Ø"/>
            </a:pPr>
            <a:r>
              <a:rPr lang="en-IN" dirty="0"/>
              <a:t>Workload Distribution</a:t>
            </a:r>
          </a:p>
          <a:p>
            <a:pPr marL="342900" indent="-342900" algn="just">
              <a:buFont typeface="Wingdings" panose="05000000000000000000" pitchFamily="2" charset="2"/>
              <a:buChar char="Ø"/>
            </a:pPr>
            <a:r>
              <a:rPr lang="en-IN" dirty="0"/>
              <a:t>Recognition and Awards</a:t>
            </a:r>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288258" y="34290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 xmlns:a16="http://schemas.microsoft.com/office/drawing/2014/main" id="{37067FDD-DD51-EA26-9288-D7BCD63968E7}"/>
              </a:ext>
            </a:extLst>
          </p:cNvPr>
          <p:cNvSpPr txBox="1"/>
          <p:nvPr/>
        </p:nvSpPr>
        <p:spPr>
          <a:xfrm>
            <a:off x="914782" y="2016148"/>
            <a:ext cx="7322574" cy="2862322"/>
          </a:xfrm>
          <a:prstGeom prst="rect">
            <a:avLst/>
          </a:prstGeom>
          <a:noFill/>
        </p:spPr>
        <p:txBody>
          <a:bodyPr wrap="square">
            <a:spAutoFit/>
          </a:bodyPr>
          <a:lstStyle/>
          <a:p>
            <a:r>
              <a:rPr lang="en-IN" dirty="0"/>
              <a:t>The Wow in Our Solution:</a:t>
            </a:r>
          </a:p>
          <a:p>
            <a:endParaRPr lang="en-IN" dirty="0"/>
          </a:p>
          <a:p>
            <a:pPr marL="285750" indent="-285750" algn="just">
              <a:buFont typeface="Wingdings" panose="05000000000000000000" pitchFamily="2" charset="2"/>
              <a:buChar char="Ø"/>
            </a:pPr>
            <a:r>
              <a:rPr lang="en-IN" dirty="0"/>
              <a:t>Interactive Dashboards: Engaging, real-time visualizations for easy data exploration.</a:t>
            </a:r>
          </a:p>
          <a:p>
            <a:pPr marL="285750" indent="-285750" algn="just">
              <a:buFont typeface="Wingdings" panose="05000000000000000000" pitchFamily="2" charset="2"/>
              <a:buChar char="Ø"/>
            </a:pPr>
            <a:r>
              <a:rPr lang="en-IN" dirty="0"/>
              <a:t>Customizable </a:t>
            </a:r>
            <a:r>
              <a:rPr lang="en-IN" dirty="0" err="1"/>
              <a:t>Reports:Tailored</a:t>
            </a:r>
            <a:r>
              <a:rPr lang="en-IN" dirty="0"/>
              <a:t> to specific needs and metrics.</a:t>
            </a:r>
          </a:p>
          <a:p>
            <a:pPr marL="285750" indent="-285750" algn="just">
              <a:buFont typeface="Wingdings" panose="05000000000000000000" pitchFamily="2" charset="2"/>
              <a:buChar char="Ø"/>
            </a:pPr>
            <a:r>
              <a:rPr lang="en-IN" dirty="0"/>
              <a:t>Advanced </a:t>
            </a:r>
            <a:r>
              <a:rPr lang="en-IN" dirty="0" err="1"/>
              <a:t>Analytics:In-depth</a:t>
            </a:r>
            <a:r>
              <a:rPr lang="en-IN" dirty="0"/>
              <a:t> insights using advanced Excel functions.</a:t>
            </a:r>
          </a:p>
          <a:p>
            <a:pPr marL="285750" indent="-285750" algn="just">
              <a:buFont typeface="Wingdings" panose="05000000000000000000" pitchFamily="2" charset="2"/>
              <a:buChar char="Ø"/>
            </a:pPr>
            <a:r>
              <a:rPr lang="en-IN" dirty="0"/>
              <a:t>User-Friendly Interface: Intuitive design for effortless navigation.</a:t>
            </a:r>
          </a:p>
          <a:p>
            <a:pPr marL="285750" indent="-285750" algn="just">
              <a:buFont typeface="Wingdings" panose="05000000000000000000" pitchFamily="2" charset="2"/>
              <a:buChar char="Ø"/>
            </a:pPr>
            <a:r>
              <a:rPr lang="en-IN" dirty="0"/>
              <a:t>Seamless Integration: Fits smoothly with existing HR systems.</a:t>
            </a:r>
          </a:p>
          <a:p>
            <a:pPr marL="285750" indent="-285750" algn="just">
              <a:buFont typeface="Wingdings" panose="05000000000000000000" pitchFamily="2" charset="2"/>
              <a:buChar char="Ø"/>
            </a:pPr>
            <a:r>
              <a:rPr lang="en-IN" dirty="0"/>
              <a:t>Actionable Insights: Clear recommendations for informed decision-making.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263</TotalTime>
  <Words>779</Words>
  <Application>Microsoft Office PowerPoint</Application>
  <PresentationFormat>Custom</PresentationFormat>
  <Paragraphs>111</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ELCOT</cp:lastModifiedBy>
  <cp:revision>18</cp:revision>
  <dcterms:created xsi:type="dcterms:W3CDTF">2024-03-29T15:07:22Z</dcterms:created>
  <dcterms:modified xsi:type="dcterms:W3CDTF">2024-08-30T08:16:15Z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