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6" r:id="rId1"/>
  </p:sldMasterIdLst>
  <p:sldIdLst>
    <p:sldId id="256" r:id="rId2"/>
    <p:sldId id="257" r:id="rId3"/>
    <p:sldId id="270" r:id="rId4"/>
    <p:sldId id="260" r:id="rId5"/>
    <p:sldId id="261" r:id="rId6"/>
    <p:sldId id="272" r:id="rId7"/>
    <p:sldId id="262" r:id="rId8"/>
    <p:sldId id="26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1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64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31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27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78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4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8473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90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56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24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39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9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9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2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40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48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36E12C-08E9-4BDD-9DF9-F5EC52503AF1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3ABEE7-BCBC-4176-8A5B-26C50E2EBF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744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11381" y="532895"/>
            <a:ext cx="8823126" cy="24828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Black and white Images Colorization</a:t>
            </a:r>
            <a:br>
              <a:rPr lang="he-IL" dirty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56880" y="5171507"/>
            <a:ext cx="9144000" cy="1022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Salomon Malka and Aviv Ish Shalom</a:t>
            </a:r>
          </a:p>
          <a:p>
            <a:r>
              <a:rPr lang="en-US" dirty="0">
                <a:solidFill>
                  <a:schemeClr val="tx1"/>
                </a:solidFill>
              </a:rPr>
              <a:t>Deep learning course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38" y="2419963"/>
            <a:ext cx="5143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8549" y="358274"/>
            <a:ext cx="8534400" cy="1494075"/>
          </a:xfrm>
        </p:spPr>
        <p:txBody>
          <a:bodyPr/>
          <a:lstStyle/>
          <a:p>
            <a:pPr algn="l" rtl="0"/>
            <a:r>
              <a:rPr lang="en-US" dirty="0"/>
              <a:t>The colorization problem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38549" y="1914357"/>
            <a:ext cx="8534400" cy="3502527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The problem of colorizing an image is very interesting and was not possible to do automatically before machine learning was introduced.</a:t>
            </a:r>
          </a:p>
          <a:p>
            <a:pPr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One of the biggest challenges in this problem is finding a loss function that is compatible with human perception of images.</a:t>
            </a:r>
          </a:p>
          <a:p>
            <a:pPr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Our goal was Using different types of loss functions to find out which one works better for this task, without using GAN loss.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8549" y="358274"/>
            <a:ext cx="8534400" cy="1494075"/>
          </a:xfrm>
        </p:spPr>
        <p:txBody>
          <a:bodyPr/>
          <a:lstStyle/>
          <a:p>
            <a:pPr rtl="0"/>
            <a:r>
              <a:rPr lang="en-US" dirty="0"/>
              <a:t>The Training Process: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1" t="25953" r="1806" b="51601"/>
          <a:stretch/>
        </p:blipFill>
        <p:spPr>
          <a:xfrm>
            <a:off x="1480267" y="2922491"/>
            <a:ext cx="1224548" cy="1224548"/>
          </a:xfrm>
          <a:prstGeom prst="rect">
            <a:avLst/>
          </a:prstGeom>
        </p:spPr>
      </p:pic>
      <p:pic>
        <p:nvPicPr>
          <p:cNvPr id="6" name="מציין מיקום תוכן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0" t="25953" r="25897" b="51601"/>
          <a:stretch/>
        </p:blipFill>
        <p:spPr>
          <a:xfrm>
            <a:off x="3558578" y="2922491"/>
            <a:ext cx="1224548" cy="1224548"/>
          </a:xfrm>
          <a:prstGeom prst="rect">
            <a:avLst/>
          </a:prstGeom>
        </p:spPr>
      </p:pic>
      <p:sp>
        <p:nvSpPr>
          <p:cNvPr id="7" name="חץ ימינה 6"/>
          <p:cNvSpPr/>
          <p:nvPr/>
        </p:nvSpPr>
        <p:spPr>
          <a:xfrm>
            <a:off x="2859554" y="3349708"/>
            <a:ext cx="544285" cy="37011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>
            <a:off x="7680393" y="3344196"/>
            <a:ext cx="544285" cy="37011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מציין מיקום תוכן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1" t="25953" r="1806" b="51601"/>
          <a:stretch/>
        </p:blipFill>
        <p:spPr>
          <a:xfrm>
            <a:off x="8298635" y="2916979"/>
            <a:ext cx="1224548" cy="1224548"/>
          </a:xfrm>
          <a:prstGeom prst="rect">
            <a:avLst/>
          </a:prstGeom>
        </p:spPr>
      </p:pic>
      <p:sp>
        <p:nvSpPr>
          <p:cNvPr id="11" name="חץ ימינה 10"/>
          <p:cNvSpPr/>
          <p:nvPr/>
        </p:nvSpPr>
        <p:spPr>
          <a:xfrm>
            <a:off x="4922444" y="3349708"/>
            <a:ext cx="544285" cy="37011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2" name="קבוצה 31"/>
          <p:cNvGrpSpPr/>
          <p:nvPr/>
        </p:nvGrpSpPr>
        <p:grpSpPr>
          <a:xfrm>
            <a:off x="5597967" y="2655721"/>
            <a:ext cx="1906894" cy="1752575"/>
            <a:chOff x="4872921" y="2155361"/>
            <a:chExt cx="1906894" cy="1752575"/>
          </a:xfrm>
        </p:grpSpPr>
        <p:sp>
          <p:nvSpPr>
            <p:cNvPr id="12" name="מלבן 11"/>
            <p:cNvSpPr/>
            <p:nvPr/>
          </p:nvSpPr>
          <p:spPr>
            <a:xfrm flipH="1">
              <a:off x="4872921" y="2155369"/>
              <a:ext cx="45719" cy="175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/>
            <p:cNvSpPr/>
            <p:nvPr/>
          </p:nvSpPr>
          <p:spPr>
            <a:xfrm>
              <a:off x="4969440" y="2155371"/>
              <a:ext cx="54319" cy="175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/>
            <p:cNvSpPr/>
            <p:nvPr/>
          </p:nvSpPr>
          <p:spPr>
            <a:xfrm>
              <a:off x="5190367" y="2419375"/>
              <a:ext cx="96157" cy="1224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 14"/>
            <p:cNvSpPr/>
            <p:nvPr/>
          </p:nvSpPr>
          <p:spPr>
            <a:xfrm>
              <a:off x="5077806" y="2155366"/>
              <a:ext cx="54319" cy="175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5335044" y="2422131"/>
              <a:ext cx="96157" cy="1224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/>
            <p:cNvSpPr/>
            <p:nvPr/>
          </p:nvSpPr>
          <p:spPr>
            <a:xfrm>
              <a:off x="5477891" y="2419377"/>
              <a:ext cx="96157" cy="1224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5639814" y="2785368"/>
              <a:ext cx="97195" cy="49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מלבן 23"/>
            <p:cNvSpPr/>
            <p:nvPr/>
          </p:nvSpPr>
          <p:spPr>
            <a:xfrm>
              <a:off x="5774657" y="2785368"/>
              <a:ext cx="97195" cy="49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5916797" y="2785367"/>
              <a:ext cx="97195" cy="49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25"/>
            <p:cNvSpPr/>
            <p:nvPr/>
          </p:nvSpPr>
          <p:spPr>
            <a:xfrm>
              <a:off x="6069242" y="2416619"/>
              <a:ext cx="96157" cy="1224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לבן 26"/>
            <p:cNvSpPr/>
            <p:nvPr/>
          </p:nvSpPr>
          <p:spPr>
            <a:xfrm>
              <a:off x="6213919" y="2419375"/>
              <a:ext cx="96157" cy="1224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 27"/>
            <p:cNvSpPr/>
            <p:nvPr/>
          </p:nvSpPr>
          <p:spPr>
            <a:xfrm>
              <a:off x="6356766" y="2416621"/>
              <a:ext cx="96157" cy="12245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 28"/>
            <p:cNvSpPr/>
            <p:nvPr/>
          </p:nvSpPr>
          <p:spPr>
            <a:xfrm flipH="1">
              <a:off x="6520611" y="2155364"/>
              <a:ext cx="45719" cy="175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לבן 29"/>
            <p:cNvSpPr/>
            <p:nvPr/>
          </p:nvSpPr>
          <p:spPr>
            <a:xfrm>
              <a:off x="6617130" y="2155366"/>
              <a:ext cx="54319" cy="175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מלבן 30"/>
            <p:cNvSpPr/>
            <p:nvPr/>
          </p:nvSpPr>
          <p:spPr>
            <a:xfrm>
              <a:off x="6725496" y="2155361"/>
              <a:ext cx="54319" cy="175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59798" y="2206977"/>
            <a:ext cx="1147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Original</a:t>
            </a:r>
            <a:endParaRPr lang="he-IL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34365" y="2202517"/>
            <a:ext cx="1147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UNET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58578" y="2202517"/>
            <a:ext cx="1147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Grey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10152" y="2201060"/>
            <a:ext cx="11474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Colored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9711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8713" y="460339"/>
            <a:ext cx="8534400" cy="1507067"/>
          </a:xfrm>
        </p:spPr>
        <p:txBody>
          <a:bodyPr/>
          <a:lstStyle/>
          <a:p>
            <a:pPr algn="l" rtl="0"/>
            <a:r>
              <a:rPr lang="en-US" dirty="0"/>
              <a:t>UNET architecture</a:t>
            </a:r>
            <a:endParaRPr lang="he-IL" dirty="0"/>
          </a:p>
        </p:txBody>
      </p:sp>
      <p:pic>
        <p:nvPicPr>
          <p:cNvPr id="9" name="מציין מיקום תוכן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38" t="6251" r="6388" b="6773"/>
          <a:stretch/>
        </p:blipFill>
        <p:spPr>
          <a:xfrm>
            <a:off x="3078122" y="1967406"/>
            <a:ext cx="5728994" cy="3932135"/>
          </a:xfrm>
          <a:prstGeom prst="rect">
            <a:avLst/>
          </a:prstGeom>
        </p:spPr>
      </p:pic>
      <p:sp>
        <p:nvSpPr>
          <p:cNvPr id="11" name="מציין מיקום תוכן 2"/>
          <p:cNvSpPr txBox="1">
            <a:spLocks/>
          </p:cNvSpPr>
          <p:nvPr/>
        </p:nvSpPr>
        <p:spPr>
          <a:xfrm>
            <a:off x="738713" y="1578681"/>
            <a:ext cx="8534400" cy="88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</a:rPr>
              <a:t>Unet structure:</a:t>
            </a:r>
          </a:p>
          <a:p>
            <a:pPr algn="l" rtl="0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2" y="290781"/>
            <a:ext cx="8534400" cy="1507067"/>
          </a:xfrm>
        </p:spPr>
        <p:txBody>
          <a:bodyPr/>
          <a:lstStyle/>
          <a:p>
            <a:pPr algn="l" rtl="0"/>
            <a:r>
              <a:rPr lang="en-US" dirty="0"/>
              <a:t>loss functions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8317" y="1740897"/>
            <a:ext cx="8534400" cy="3615267"/>
          </a:xfrm>
        </p:spPr>
        <p:txBody>
          <a:bodyPr/>
          <a:lstStyle/>
          <a:p>
            <a:pPr marL="457200" indent="-457200" algn="l" rtl="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MSE</a:t>
            </a:r>
          </a:p>
          <a:p>
            <a:pPr marL="457200" indent="-457200" algn="l" rtl="0">
              <a:buFont typeface="+mj-lt"/>
              <a:buAutoNum type="arabicParenR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L1</a:t>
            </a:r>
          </a:p>
          <a:p>
            <a:pPr marL="457200" indent="-457200" algn="l" rtl="0">
              <a:buFont typeface="+mj-lt"/>
              <a:buAutoNum type="arabicParenR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Perceptual loss</a:t>
            </a:r>
          </a:p>
          <a:p>
            <a:pPr marL="457200" indent="-457200" algn="l" rtl="0">
              <a:buFont typeface="+mj-lt"/>
              <a:buAutoNum type="arabicParenR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GAN</a:t>
            </a:r>
          </a:p>
        </p:txBody>
      </p:sp>
      <p:pic>
        <p:nvPicPr>
          <p:cNvPr id="7170" name="Picture 2" descr="Perceptual loss: VGG16 as a guideline to explore the visually realistic...  |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/>
          <a:stretch/>
        </p:blipFill>
        <p:spPr bwMode="auto">
          <a:xfrm>
            <a:off x="4497137" y="1974993"/>
            <a:ext cx="4962166" cy="25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2" y="290781"/>
            <a:ext cx="8534400" cy="1507067"/>
          </a:xfrm>
        </p:spPr>
        <p:txBody>
          <a:bodyPr/>
          <a:lstStyle/>
          <a:p>
            <a:pPr algn="l" rtl="0"/>
            <a:r>
              <a:rPr lang="en-US" dirty="0"/>
              <a:t>Challenges along the way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83663" y="1264981"/>
            <a:ext cx="4326272" cy="7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chemeClr val="tx1"/>
                </a:solidFill>
              </a:rPr>
              <a:t>Perceptual loss based on VGG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88" y="1919704"/>
            <a:ext cx="1307273" cy="427772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761" y="1919704"/>
            <a:ext cx="1341479" cy="428451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240" y="1919704"/>
            <a:ext cx="1331495" cy="4285751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171" y="1892968"/>
            <a:ext cx="1321081" cy="4331041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52" y="1892967"/>
            <a:ext cx="1268537" cy="4331041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789" y="1892966"/>
            <a:ext cx="1307001" cy="4331042"/>
          </a:xfrm>
          <a:prstGeom prst="rect">
            <a:avLst/>
          </a:prstGeom>
        </p:spPr>
      </p:pic>
      <p:sp>
        <p:nvSpPr>
          <p:cNvPr id="13" name="מציין מיקום תוכן 2"/>
          <p:cNvSpPr txBox="1">
            <a:spLocks/>
          </p:cNvSpPr>
          <p:nvPr/>
        </p:nvSpPr>
        <p:spPr>
          <a:xfrm>
            <a:off x="5558088" y="1264981"/>
            <a:ext cx="4326272" cy="7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>
                <a:solidFill>
                  <a:schemeClr val="tx1"/>
                </a:solidFill>
              </a:rPr>
              <a:t>LPIPS loss </a:t>
            </a:r>
          </a:p>
        </p:txBody>
      </p:sp>
    </p:spTree>
    <p:extLst>
      <p:ext uri="{BB962C8B-B14F-4D97-AF65-F5344CB8AC3E}">
        <p14:creationId xmlns:p14="http://schemas.microsoft.com/office/powerpoint/2010/main" val="278169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4212" y="127453"/>
            <a:ext cx="8534400" cy="1507067"/>
          </a:xfrm>
        </p:spPr>
        <p:txBody>
          <a:bodyPr/>
          <a:lstStyle/>
          <a:p>
            <a:pPr algn="l" rtl="0"/>
            <a:r>
              <a:rPr lang="en-US" dirty="0"/>
              <a:t>Final Results</a:t>
            </a:r>
            <a:endParaRPr lang="he-IL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" y="1210877"/>
            <a:ext cx="4699519" cy="4633516"/>
          </a:xfr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90" y="1193102"/>
            <a:ext cx="3460975" cy="46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46427" y="4930067"/>
            <a:ext cx="8534400" cy="1507067"/>
          </a:xfrm>
        </p:spPr>
        <p:txBody>
          <a:bodyPr/>
          <a:lstStyle/>
          <a:p>
            <a:pPr algn="l" rtl="0"/>
            <a:r>
              <a:rPr lang="en-US" dirty="0"/>
              <a:t>THANK YOU!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84212" y="1751591"/>
            <a:ext cx="8534400" cy="468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 descr="תמונ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84" y="1282019"/>
            <a:ext cx="7701189" cy="38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1383284" y="24452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/>
              <a:t>Next…image restoration!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8746332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ות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פרוסות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ות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13351</TotalTime>
  <Words>130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פרוסות</vt:lpstr>
      <vt:lpstr>Black and white Images Colorization </vt:lpstr>
      <vt:lpstr>The colorization problem</vt:lpstr>
      <vt:lpstr>The Training Process:</vt:lpstr>
      <vt:lpstr>UNET architecture</vt:lpstr>
      <vt:lpstr>loss functions</vt:lpstr>
      <vt:lpstr>Challenges along the way</vt:lpstr>
      <vt:lpstr>Final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</dc:title>
  <dc:creator>Aviv Ish shalom</dc:creator>
  <cp:lastModifiedBy>Salomon Malka</cp:lastModifiedBy>
  <cp:revision>41</cp:revision>
  <dcterms:created xsi:type="dcterms:W3CDTF">2023-01-10T17:44:30Z</dcterms:created>
  <dcterms:modified xsi:type="dcterms:W3CDTF">2023-01-23T17:28:34Z</dcterms:modified>
</cp:coreProperties>
</file>