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VES7gehBiWLN8gRdqc3BlZWc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357a90758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357a90758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a357a90758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357a90758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a357a90758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357a90758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a357a90758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357a90758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357a90758_1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a357a90758_1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357a90758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a357a90758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357a90758_1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a357a90758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357a90758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a357a90758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357a90758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a357a90758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357a90758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a357a90758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357a90758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a357a90758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357a90758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a357a90758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4"/>
          <p:cNvGrpSpPr/>
          <p:nvPr/>
        </p:nvGrpSpPr>
        <p:grpSpPr>
          <a:xfrm>
            <a:off x="0" y="0"/>
            <a:ext cx="2305051" cy="6858001"/>
            <a:chOff x="0" y="0"/>
            <a:chExt cx="2305051" cy="6858001"/>
          </a:xfrm>
        </p:grpSpPr>
        <p:sp>
          <p:nvSpPr>
            <p:cNvPr id="59" name="Google Shape;59;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1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1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1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1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1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1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1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1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1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1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1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1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1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1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1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1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1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1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1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1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1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3"/>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72" name="Google Shape;172;p2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2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GB"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GB"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8"/>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2" name="Google Shape;212;p2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8"/>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5" name="Google Shape;215;p2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8"/>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8" name="Google Shape;218;p2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0"/>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1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27" name="Google Shape;127;p1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8" name="Google Shape;128;p1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29" name="Google Shape;129;p1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6" name="Google Shape;136;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9" name="Shape 139"/>
        <p:cNvGrpSpPr/>
        <p:nvPr/>
      </p:nvGrpSpPr>
      <p:grpSpPr>
        <a:xfrm>
          <a:off x="0" y="0"/>
          <a:ext cx="0" cy="0"/>
          <a:chOff x="0" y="0"/>
          <a:chExt cx="0" cy="0"/>
        </a:xfrm>
      </p:grpSpPr>
      <p:sp>
        <p:nvSpPr>
          <p:cNvPr id="140" name="Google Shape;140;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2" name="Google Shape;142;p18"/>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2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2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2"/>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5" name="Google Shape;165;p2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3"/>
          <p:cNvGrpSpPr/>
          <p:nvPr/>
        </p:nvGrpSpPr>
        <p:grpSpPr>
          <a:xfrm>
            <a:off x="-14288" y="0"/>
            <a:ext cx="12053888" cy="6858001"/>
            <a:chOff x="-14288" y="0"/>
            <a:chExt cx="12053888" cy="6858001"/>
          </a:xfrm>
        </p:grpSpPr>
        <p:grpSp>
          <p:nvGrpSpPr>
            <p:cNvPr id="12" name="Google Shape;12;p13"/>
            <p:cNvGrpSpPr/>
            <p:nvPr/>
          </p:nvGrpSpPr>
          <p:grpSpPr>
            <a:xfrm>
              <a:off x="-14288" y="0"/>
              <a:ext cx="1220788" cy="6858001"/>
              <a:chOff x="-14288" y="0"/>
              <a:chExt cx="1220788" cy="6858001"/>
            </a:xfrm>
          </p:grpSpPr>
          <p:sp>
            <p:nvSpPr>
              <p:cNvPr id="13" name="Google Shape;13;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3"/>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5" name="Google Shape;25;p1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3"/>
            <p:cNvGrpSpPr/>
            <p:nvPr/>
          </p:nvGrpSpPr>
          <p:grpSpPr>
            <a:xfrm>
              <a:off x="11364912" y="0"/>
              <a:ext cx="674688" cy="6848476"/>
              <a:chOff x="11364912" y="0"/>
              <a:chExt cx="674688" cy="6848476"/>
            </a:xfrm>
          </p:grpSpPr>
          <p:sp>
            <p:nvSpPr>
              <p:cNvPr id="41" name="Google Shape;41;p1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grpSp>
        <p:nvGrpSpPr>
          <p:cNvPr id="238" name="Google Shape;238;p1"/>
          <p:cNvGrpSpPr/>
          <p:nvPr/>
        </p:nvGrpSpPr>
        <p:grpSpPr>
          <a:xfrm>
            <a:off x="0" y="-1"/>
            <a:ext cx="12192003" cy="6858001"/>
            <a:chOff x="0" y="-1"/>
            <a:chExt cx="12192003" cy="6858001"/>
          </a:xfrm>
        </p:grpSpPr>
        <p:sp>
          <p:nvSpPr>
            <p:cNvPr id="239" name="Google Shape;239;p1"/>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40" name="Google Shape;240;p1"/>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descr="close up of circuit board" id="241" name="Google Shape;241;p1"/>
          <p:cNvPicPr preferRelativeResize="0"/>
          <p:nvPr/>
        </p:nvPicPr>
        <p:blipFill rotWithShape="1">
          <a:blip r:embed="rId5">
            <a:alphaModFix amt="30000"/>
          </a:blip>
          <a:srcRect b="9201" l="0" r="0" t="6504"/>
          <a:stretch/>
        </p:blipFill>
        <p:spPr>
          <a:xfrm>
            <a:off x="-2" y="10"/>
            <a:ext cx="12188389" cy="6857990"/>
          </a:xfrm>
          <a:prstGeom prst="rect">
            <a:avLst/>
          </a:prstGeom>
          <a:noFill/>
          <a:ln>
            <a:noFill/>
          </a:ln>
        </p:spPr>
      </p:pic>
      <p:grpSp>
        <p:nvGrpSpPr>
          <p:cNvPr id="242" name="Google Shape;242;p1"/>
          <p:cNvGrpSpPr/>
          <p:nvPr/>
        </p:nvGrpSpPr>
        <p:grpSpPr>
          <a:xfrm>
            <a:off x="605895" y="2235200"/>
            <a:ext cx="10982062" cy="2396067"/>
            <a:chOff x="605895" y="2235200"/>
            <a:chExt cx="10982062" cy="2396067"/>
          </a:xfrm>
        </p:grpSpPr>
        <p:sp>
          <p:nvSpPr>
            <p:cNvPr id="243" name="Google Shape;243;p1"/>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44" name="Google Shape;244;p1"/>
            <p:cNvGrpSpPr/>
            <p:nvPr/>
          </p:nvGrpSpPr>
          <p:grpSpPr>
            <a:xfrm>
              <a:off x="605895" y="2900097"/>
              <a:ext cx="10982062" cy="1211524"/>
              <a:chOff x="605895" y="2900097"/>
              <a:chExt cx="10982062" cy="1211524"/>
            </a:xfrm>
          </p:grpSpPr>
          <p:sp>
            <p:nvSpPr>
              <p:cNvPr id="245" name="Google Shape;245;p1"/>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46" name="Google Shape;246;p1"/>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49" name="Google Shape;249;p1"/>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0" name="Google Shape;250;p1"/>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3" name="Google Shape;253;p1"/>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6" name="Google Shape;256;p1"/>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9" name="Google Shape;259;p1"/>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0" name="Google Shape;260;p1"/>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3" name="Google Shape;263;p1"/>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1"/>
          <p:cNvSpPr txBox="1"/>
          <p:nvPr>
            <p:ph type="ctrTitle"/>
          </p:nvPr>
        </p:nvSpPr>
        <p:spPr>
          <a:xfrm>
            <a:off x="2636837" y="2505868"/>
            <a:ext cx="6858000" cy="13678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320"/>
              <a:buFont typeface="Arial"/>
              <a:buNone/>
            </a:pPr>
            <a:r>
              <a:rPr lang="en-GB" sz="4320">
                <a:latin typeface="Arial"/>
                <a:ea typeface="Arial"/>
                <a:cs typeface="Arial"/>
                <a:sym typeface="Arial"/>
              </a:rPr>
              <a:t>ADVERSARIAL MACHINE LEARNING IN IOT</a:t>
            </a:r>
            <a:endParaRPr/>
          </a:p>
        </p:txBody>
      </p:sp>
      <p:sp>
        <p:nvSpPr>
          <p:cNvPr id="266" name="Google Shape;266;p1"/>
          <p:cNvSpPr txBox="1"/>
          <p:nvPr>
            <p:ph idx="1" type="subTitle"/>
          </p:nvPr>
        </p:nvSpPr>
        <p:spPr>
          <a:xfrm>
            <a:off x="2667001" y="4004998"/>
            <a:ext cx="6857999" cy="417513"/>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Clr>
                <a:schemeClr val="lt2"/>
              </a:buClr>
              <a:buSzPts val="2500"/>
              <a:buNone/>
            </a:pPr>
            <a:r>
              <a:rPr lang="en-GB"/>
              <a:t> </a:t>
            </a:r>
            <a:endParaRPr/>
          </a:p>
        </p:txBody>
      </p:sp>
      <p:sp>
        <p:nvSpPr>
          <p:cNvPr id="267" name="Google Shape;267;p1"/>
          <p:cNvSpPr txBox="1"/>
          <p:nvPr/>
        </p:nvSpPr>
        <p:spPr>
          <a:xfrm>
            <a:off x="9605962" y="5515897"/>
            <a:ext cx="1981995" cy="923330"/>
          </a:xfrm>
          <a:prstGeom prst="rect">
            <a:avLst/>
          </a:prstGeom>
          <a:gradFill>
            <a:gsLst>
              <a:gs pos="0">
                <a:schemeClr val="dk1"/>
              </a:gs>
              <a:gs pos="48000">
                <a:srgbClr val="070707"/>
              </a:gs>
              <a:gs pos="100000">
                <a:srgbClr val="666666"/>
              </a:gs>
            </a:gsLst>
            <a:lin ang="162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lt1"/>
                </a:solidFill>
                <a:latin typeface="Twentieth Century"/>
                <a:ea typeface="Twentieth Century"/>
                <a:cs typeface="Twentieth Century"/>
                <a:sym typeface="Twentieth Century"/>
              </a:rPr>
              <a:t>Submitted by:</a:t>
            </a:r>
            <a:endParaRPr/>
          </a:p>
          <a:p>
            <a:pPr indent="0" lvl="0" marL="0" marR="0" rtl="0" algn="ctr">
              <a:spcBef>
                <a:spcPts val="0"/>
              </a:spcBef>
              <a:spcAft>
                <a:spcPts val="0"/>
              </a:spcAft>
              <a:buNone/>
            </a:pPr>
            <a:r>
              <a:rPr b="0" i="0" lang="en-GB" sz="1800" u="none" cap="none" strike="noStrike">
                <a:solidFill>
                  <a:schemeClr val="lt1"/>
                </a:solidFill>
                <a:latin typeface="Twentieth Century"/>
                <a:ea typeface="Twentieth Century"/>
                <a:cs typeface="Twentieth Century"/>
                <a:sym typeface="Twentieth Century"/>
              </a:rPr>
              <a:t>Saksham Gupta</a:t>
            </a:r>
            <a:endParaRPr/>
          </a:p>
          <a:p>
            <a:pPr indent="0" lvl="0" marL="0" marR="0" rtl="0" algn="ctr">
              <a:spcBef>
                <a:spcPts val="0"/>
              </a:spcBef>
              <a:spcAft>
                <a:spcPts val="0"/>
              </a:spcAft>
              <a:buNone/>
            </a:pPr>
            <a:r>
              <a:rPr b="0" i="0" lang="en-GB" sz="1800" u="none" cap="none" strike="noStrike">
                <a:solidFill>
                  <a:schemeClr val="lt1"/>
                </a:solidFill>
                <a:latin typeface="Twentieth Century"/>
                <a:ea typeface="Twentieth Century"/>
                <a:cs typeface="Twentieth Century"/>
                <a:sym typeface="Twentieth Century"/>
              </a:rPr>
              <a:t>2018A7PS0281H</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a357a90758_1_29"/>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a357a90758_1_29"/>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83" name="Google Shape;383;ga357a90758_1_29"/>
          <p:cNvPicPr preferRelativeResize="0"/>
          <p:nvPr/>
        </p:nvPicPr>
        <p:blipFill>
          <a:blip r:embed="rId3">
            <a:alphaModFix/>
          </a:blip>
          <a:stretch>
            <a:fillRect/>
          </a:stretch>
        </p:blipFill>
        <p:spPr>
          <a:xfrm>
            <a:off x="769675" y="567599"/>
            <a:ext cx="10526322" cy="5397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a357a90758_1_45"/>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Implementation</a:t>
            </a:r>
            <a:endParaRPr sz="2800"/>
          </a:p>
        </p:txBody>
      </p:sp>
      <p:sp>
        <p:nvSpPr>
          <p:cNvPr id="389" name="Google Shape;389;ga357a90758_1_45"/>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195262" lvl="0" marL="228600" rtl="0" algn="l">
              <a:lnSpc>
                <a:spcPct val="115000"/>
              </a:lnSpc>
              <a:spcBef>
                <a:spcPts val="0"/>
              </a:spcBef>
              <a:spcAft>
                <a:spcPts val="0"/>
              </a:spcAft>
              <a:buSzPts val="2250"/>
              <a:buChar char="•"/>
            </a:pPr>
            <a:r>
              <a:rPr lang="en-GB" sz="2250"/>
              <a:t>Previously we simulated 11 nodes that was a legitimate data without any network intrusion or any attack. The .pcap files generated were converted to csv with the help of tshark and features were extracted into csv.</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Next we simulated the same network with a malicious node causing the flood attack for network intrusion and similarly the data obtained was converted to csv.</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A number of other attacks data was also collected namely:</a:t>
            </a:r>
            <a:endParaRPr sz="2250"/>
          </a:p>
          <a:p>
            <a:pPr indent="-228600" lvl="1" marL="685800" rtl="0" algn="l">
              <a:lnSpc>
                <a:spcPct val="115000"/>
              </a:lnSpc>
              <a:spcBef>
                <a:spcPts val="0"/>
              </a:spcBef>
              <a:spcAft>
                <a:spcPts val="0"/>
              </a:spcAft>
              <a:buSzPts val="2250"/>
              <a:buChar char="•"/>
            </a:pPr>
            <a:r>
              <a:rPr lang="en-GB" sz="2250"/>
              <a:t>Brute-force attack</a:t>
            </a:r>
            <a:endParaRPr sz="2250"/>
          </a:p>
          <a:p>
            <a:pPr indent="-228600" lvl="1" marL="685800" rtl="0" algn="l">
              <a:lnSpc>
                <a:spcPct val="115000"/>
              </a:lnSpc>
              <a:spcBef>
                <a:spcPts val="0"/>
              </a:spcBef>
              <a:spcAft>
                <a:spcPts val="0"/>
              </a:spcAft>
              <a:buSzPts val="2250"/>
              <a:buChar char="•"/>
            </a:pPr>
            <a:r>
              <a:rPr lang="en-GB" sz="2250"/>
              <a:t>Malaria attack</a:t>
            </a:r>
            <a:endParaRPr sz="2250"/>
          </a:p>
          <a:p>
            <a:pPr indent="-228600" lvl="1" marL="685800" rtl="0" algn="l">
              <a:lnSpc>
                <a:spcPct val="115000"/>
              </a:lnSpc>
              <a:spcBef>
                <a:spcPts val="0"/>
              </a:spcBef>
              <a:spcAft>
                <a:spcPts val="0"/>
              </a:spcAft>
              <a:buSzPts val="2250"/>
              <a:buChar char="•"/>
            </a:pPr>
            <a:r>
              <a:rPr lang="en-GB" sz="2250"/>
              <a:t>Malformed attack</a:t>
            </a:r>
            <a:endParaRPr sz="2250"/>
          </a:p>
          <a:p>
            <a:pPr indent="-228600" lvl="1" marL="685800" rtl="0" algn="l">
              <a:lnSpc>
                <a:spcPct val="115000"/>
              </a:lnSpc>
              <a:spcBef>
                <a:spcPts val="0"/>
              </a:spcBef>
              <a:spcAft>
                <a:spcPts val="0"/>
              </a:spcAft>
              <a:buSzPts val="2250"/>
              <a:buChar char="•"/>
            </a:pPr>
            <a:r>
              <a:rPr lang="en-GB" sz="2250"/>
              <a:t>Slowite attack</a:t>
            </a:r>
            <a:endParaRPr sz="2250"/>
          </a:p>
          <a:p>
            <a:pPr indent="0" lvl="0" marL="0" rtl="0" algn="l">
              <a:lnSpc>
                <a:spcPct val="115000"/>
              </a:lnSpc>
              <a:spcBef>
                <a:spcPts val="0"/>
              </a:spcBef>
              <a:spcAft>
                <a:spcPts val="0"/>
              </a:spcAft>
              <a:buNone/>
            </a:pPr>
            <a:r>
              <a:t/>
            </a:r>
            <a:endParaRPr sz="2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a357a90758_1_50"/>
          <p:cNvSpPr txBox="1"/>
          <p:nvPr>
            <p:ph idx="1" type="body"/>
          </p:nvPr>
        </p:nvSpPr>
        <p:spPr>
          <a:xfrm>
            <a:off x="1141412" y="767583"/>
            <a:ext cx="9906000" cy="5320800"/>
          </a:xfrm>
          <a:prstGeom prst="rect">
            <a:avLst/>
          </a:prstGeom>
          <a:noFill/>
          <a:ln>
            <a:noFill/>
          </a:ln>
        </p:spPr>
        <p:txBody>
          <a:bodyPr anchorCtr="0" anchor="t" bIns="45700" lIns="91425" spcFirstLastPara="1" rIns="91425" wrap="square" tIns="45700">
            <a:noAutofit/>
          </a:bodyPr>
          <a:lstStyle/>
          <a:p>
            <a:pPr indent="-195262" lvl="0" marL="228600" rtl="0" algn="l">
              <a:lnSpc>
                <a:spcPct val="115000"/>
              </a:lnSpc>
              <a:spcBef>
                <a:spcPts val="0"/>
              </a:spcBef>
              <a:spcAft>
                <a:spcPts val="0"/>
              </a:spcAft>
              <a:buSzPts val="2250"/>
              <a:buChar char="•"/>
            </a:pPr>
            <a:r>
              <a:rPr lang="en-GB" sz="2250"/>
              <a:t>As of now we had 6 csv data files one of which was legitimate and others were attack based.</a:t>
            </a:r>
            <a:endParaRPr sz="2250"/>
          </a:p>
          <a:p>
            <a:pPr indent="-195262" lvl="0" marL="228600" rtl="0" algn="l">
              <a:lnSpc>
                <a:spcPct val="115000"/>
              </a:lnSpc>
              <a:spcBef>
                <a:spcPts val="0"/>
              </a:spcBef>
              <a:spcAft>
                <a:spcPts val="0"/>
              </a:spcAft>
              <a:buSzPts val="2250"/>
              <a:buChar char="•"/>
            </a:pPr>
            <a:r>
              <a:rPr lang="en-GB" sz="2250"/>
              <a:t>Next we added a attribute to each csv indicating its type i.e legitimate or attack based.</a:t>
            </a:r>
            <a:endParaRPr sz="2250"/>
          </a:p>
          <a:p>
            <a:pPr indent="-195262" lvl="0" marL="228600" rtl="0" algn="l">
              <a:lnSpc>
                <a:spcPct val="115000"/>
              </a:lnSpc>
              <a:spcBef>
                <a:spcPts val="0"/>
              </a:spcBef>
              <a:spcAft>
                <a:spcPts val="0"/>
              </a:spcAft>
              <a:buSzPts val="2250"/>
              <a:buChar char="•"/>
            </a:pPr>
            <a:r>
              <a:rPr lang="en-GB" sz="2250"/>
              <a:t>All the csv were then combined to form a mqttdataset.csv and preprocessed where features were extracted as too many unnecessary features leads to overfitting.</a:t>
            </a:r>
            <a:endParaRPr sz="2250"/>
          </a:p>
          <a:p>
            <a:pPr indent="-195262" lvl="0" marL="228600" rtl="0" algn="l">
              <a:lnSpc>
                <a:spcPct val="115000"/>
              </a:lnSpc>
              <a:spcBef>
                <a:spcPts val="0"/>
              </a:spcBef>
              <a:spcAft>
                <a:spcPts val="0"/>
              </a:spcAft>
              <a:buSzPts val="2250"/>
              <a:buChar char="•"/>
            </a:pPr>
            <a:r>
              <a:rPr lang="en-GB" sz="2250"/>
              <a:t>This was then split into training and test dataset in a 7:3 ratio .</a:t>
            </a:r>
            <a:endParaRPr sz="2250"/>
          </a:p>
          <a:p>
            <a:pPr indent="-195262" lvl="0" marL="228600" rtl="0" algn="l">
              <a:lnSpc>
                <a:spcPct val="115000"/>
              </a:lnSpc>
              <a:spcBef>
                <a:spcPts val="0"/>
              </a:spcBef>
              <a:spcAft>
                <a:spcPts val="0"/>
              </a:spcAft>
              <a:buSzPts val="2250"/>
              <a:buChar char="•"/>
            </a:pPr>
            <a:r>
              <a:rPr lang="en-GB" sz="2250"/>
              <a:t>As a part of network intrusion detection we developed few machine learning (neural network, random forest, naive biased, multi level perceptron, decision tree and gradient boost) models to predict the intrusion attack correctly and compared their accuracy scores and graphs were generated for the same.</a:t>
            </a:r>
            <a:endParaRPr sz="2250"/>
          </a:p>
          <a:p>
            <a:pPr indent="-195262" lvl="0" marL="228600" rtl="0" algn="l">
              <a:lnSpc>
                <a:spcPct val="115000"/>
              </a:lnSpc>
              <a:spcBef>
                <a:spcPts val="0"/>
              </a:spcBef>
              <a:spcAft>
                <a:spcPts val="0"/>
              </a:spcAft>
              <a:buSzPts val="2250"/>
              <a:buChar char="•"/>
            </a:pPr>
            <a:r>
              <a:rPr lang="en-GB" sz="2250"/>
              <a:t>From our work we found Random Forest to be best for intrusion detection.</a:t>
            </a:r>
            <a:endParaRPr sz="2250"/>
          </a:p>
          <a:p>
            <a:pPr indent="0" lvl="0" marL="0" rtl="0" algn="l">
              <a:lnSpc>
                <a:spcPct val="115000"/>
              </a:lnSpc>
              <a:spcBef>
                <a:spcPts val="0"/>
              </a:spcBef>
              <a:spcAft>
                <a:spcPts val="0"/>
              </a:spcAft>
              <a:buNone/>
            </a:pPr>
            <a:r>
              <a:t/>
            </a:r>
            <a:endParaRPr sz="22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ga357a90758_1_68"/>
          <p:cNvPicPr preferRelativeResize="0"/>
          <p:nvPr/>
        </p:nvPicPr>
        <p:blipFill>
          <a:blip r:embed="rId3">
            <a:alphaModFix/>
          </a:blip>
          <a:stretch>
            <a:fillRect/>
          </a:stretch>
        </p:blipFill>
        <p:spPr>
          <a:xfrm>
            <a:off x="2695575" y="566738"/>
            <a:ext cx="6800850" cy="572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a357a90758_1_56"/>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Implementation- Adversarial Machine Learning</a:t>
            </a:r>
            <a:endParaRPr sz="2800"/>
          </a:p>
        </p:txBody>
      </p:sp>
      <p:sp>
        <p:nvSpPr>
          <p:cNvPr id="406" name="Google Shape;406;ga357a90758_1_56"/>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195262" lvl="0" marL="228600" rtl="0" algn="l">
              <a:lnSpc>
                <a:spcPct val="115000"/>
              </a:lnSpc>
              <a:spcBef>
                <a:spcPts val="0"/>
              </a:spcBef>
              <a:spcAft>
                <a:spcPts val="0"/>
              </a:spcAft>
              <a:buSzPts val="2250"/>
              <a:buChar char="•"/>
            </a:pPr>
            <a:r>
              <a:rPr lang="en-GB" sz="2250"/>
              <a:t>We implemented the Poisoning attack on our Machine Learning models.</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Poisoning is adversarial contamination of training data.</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Machine learning systems can be retrained using data collected during operations.</a:t>
            </a:r>
            <a:endParaRPr sz="2250"/>
          </a:p>
          <a:p>
            <a:pPr indent="0" lvl="0" marL="228600" rtl="0" algn="l">
              <a:lnSpc>
                <a:spcPct val="115000"/>
              </a:lnSpc>
              <a:spcBef>
                <a:spcPts val="0"/>
              </a:spcBef>
              <a:spcAft>
                <a:spcPts val="0"/>
              </a:spcAft>
              <a:buNone/>
            </a:pPr>
            <a:r>
              <a:t/>
            </a:r>
            <a:endParaRPr sz="2250"/>
          </a:p>
          <a:p>
            <a:pPr indent="-228600" lvl="0" marL="228600" rtl="0" algn="l">
              <a:lnSpc>
                <a:spcPct val="115000"/>
              </a:lnSpc>
              <a:spcBef>
                <a:spcPts val="0"/>
              </a:spcBef>
              <a:spcAft>
                <a:spcPts val="0"/>
              </a:spcAft>
              <a:buSzPts val="2250"/>
              <a:buChar char="•"/>
            </a:pPr>
            <a:r>
              <a:rPr lang="en-GB" sz="2250"/>
              <a:t>An attacker may poison this data by injecting malicious samples during operation that subsequently disrupt training.</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In our Intrusion detection Machine Learning model we re-trained our model with such manipulated data and observed the accuracy of prediction to fall.</a:t>
            </a:r>
            <a:endParaRPr sz="2250"/>
          </a:p>
          <a:p>
            <a:pPr indent="0" lvl="0" marL="228600" rtl="0" algn="l">
              <a:lnSpc>
                <a:spcPct val="115000"/>
              </a:lnSpc>
              <a:spcBef>
                <a:spcPts val="0"/>
              </a:spcBef>
              <a:spcAft>
                <a:spcPts val="0"/>
              </a:spcAft>
              <a:buNone/>
            </a:pPr>
            <a:r>
              <a:t/>
            </a:r>
            <a:endParaRPr sz="22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2"/>
          <p:cNvSpPr txBox="1"/>
          <p:nvPr>
            <p:ph type="title"/>
          </p:nvPr>
        </p:nvSpPr>
        <p:spPr>
          <a:xfrm>
            <a:off x="1141413" y="618518"/>
            <a:ext cx="9905998" cy="7874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i="1" lang="en-GB"/>
              <a:t>REFERENCES:</a:t>
            </a:r>
            <a:endParaRPr i="1"/>
          </a:p>
        </p:txBody>
      </p:sp>
      <p:sp>
        <p:nvSpPr>
          <p:cNvPr id="412" name="Google Shape;412;p12"/>
          <p:cNvSpPr txBox="1"/>
          <p:nvPr>
            <p:ph idx="1" type="body"/>
          </p:nvPr>
        </p:nvSpPr>
        <p:spPr>
          <a:xfrm>
            <a:off x="1141412" y="1789471"/>
            <a:ext cx="9905999" cy="400173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GB"/>
              <a:t>https://www.mdpi.com/1424-8220/20/22/6578/htm</a:t>
            </a:r>
            <a:endParaRPr/>
          </a:p>
          <a:p>
            <a:pPr indent="-228600" lvl="0" marL="228600" rtl="0" algn="l">
              <a:lnSpc>
                <a:spcPct val="120000"/>
              </a:lnSpc>
              <a:spcBef>
                <a:spcPts val="1000"/>
              </a:spcBef>
              <a:spcAft>
                <a:spcPts val="0"/>
              </a:spcAft>
              <a:buClr>
                <a:schemeClr val="lt1"/>
              </a:buClr>
              <a:buSzPts val="3000"/>
              <a:buChar char="•"/>
            </a:pPr>
            <a:r>
              <a:rPr lang="en-GB"/>
              <a:t>Wikipedia.com</a:t>
            </a:r>
            <a:endParaRPr/>
          </a:p>
          <a:p>
            <a:pPr indent="-228600" lvl="0" marL="228600" rtl="0" algn="l">
              <a:lnSpc>
                <a:spcPct val="120000"/>
              </a:lnSpc>
              <a:spcBef>
                <a:spcPts val="1000"/>
              </a:spcBef>
              <a:spcAft>
                <a:spcPts val="0"/>
              </a:spcAft>
              <a:buClr>
                <a:schemeClr val="lt1"/>
              </a:buClr>
              <a:buSzPts val="3000"/>
              <a:buChar char="•"/>
            </a:pPr>
            <a:r>
              <a:rPr lang="en-GB"/>
              <a:t>opensourceforu.com</a:t>
            </a:r>
            <a:endParaRPr/>
          </a:p>
          <a:p>
            <a:pPr indent="-228600" lvl="0" marL="228600" rtl="0" algn="l">
              <a:lnSpc>
                <a:spcPct val="120000"/>
              </a:lnSpc>
              <a:spcBef>
                <a:spcPts val="1000"/>
              </a:spcBef>
              <a:spcAft>
                <a:spcPts val="0"/>
              </a:spcAft>
              <a:buClr>
                <a:schemeClr val="lt1"/>
              </a:buClr>
              <a:buSzPts val="3000"/>
              <a:buChar char="•"/>
            </a:pPr>
            <a:r>
              <a:rPr lang="en-GB"/>
              <a:t>Networkworld.com</a:t>
            </a:r>
            <a:endParaRPr/>
          </a:p>
          <a:p>
            <a:pPr indent="-228600" lvl="0" marL="228600" rtl="0" algn="l">
              <a:lnSpc>
                <a:spcPct val="120000"/>
              </a:lnSpc>
              <a:spcBef>
                <a:spcPts val="1000"/>
              </a:spcBef>
              <a:spcAft>
                <a:spcPts val="0"/>
              </a:spcAft>
              <a:buClr>
                <a:schemeClr val="lt1"/>
              </a:buClr>
              <a:buSzPts val="3000"/>
              <a:buChar char="•"/>
            </a:pPr>
            <a:r>
              <a:rPr lang="en-GB"/>
              <a:t>Research papers provided in the Study Material.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grpSp>
        <p:nvGrpSpPr>
          <p:cNvPr id="272" name="Google Shape;272;p2"/>
          <p:cNvGrpSpPr/>
          <p:nvPr/>
        </p:nvGrpSpPr>
        <p:grpSpPr>
          <a:xfrm>
            <a:off x="0" y="-1"/>
            <a:ext cx="12192003" cy="6858001"/>
            <a:chOff x="0" y="-1"/>
            <a:chExt cx="12192003" cy="6858001"/>
          </a:xfrm>
        </p:grpSpPr>
        <p:sp>
          <p:nvSpPr>
            <p:cNvPr id="273" name="Google Shape;273;p2"/>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74" name="Google Shape;274;p2"/>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descr="close up of circuit board" id="275" name="Google Shape;275;p2"/>
          <p:cNvPicPr preferRelativeResize="0"/>
          <p:nvPr/>
        </p:nvPicPr>
        <p:blipFill rotWithShape="1">
          <a:blip r:embed="rId5">
            <a:alphaModFix amt="30000"/>
          </a:blip>
          <a:srcRect b="-1" l="17220" r="9210" t="0"/>
          <a:stretch/>
        </p:blipFill>
        <p:spPr>
          <a:xfrm>
            <a:off x="-5597" y="10"/>
            <a:ext cx="7558541" cy="6857990"/>
          </a:xfrm>
          <a:prstGeom prst="rect">
            <a:avLst/>
          </a:prstGeom>
          <a:noFill/>
          <a:ln>
            <a:noFill/>
          </a:ln>
        </p:spPr>
      </p:pic>
      <p:grpSp>
        <p:nvGrpSpPr>
          <p:cNvPr id="276" name="Google Shape;276;p2"/>
          <p:cNvGrpSpPr/>
          <p:nvPr/>
        </p:nvGrpSpPr>
        <p:grpSpPr>
          <a:xfrm>
            <a:off x="0" y="0"/>
            <a:ext cx="2305051" cy="6858001"/>
            <a:chOff x="0" y="0"/>
            <a:chExt cx="2305051" cy="6858001"/>
          </a:xfrm>
        </p:grpSpPr>
        <p:sp>
          <p:nvSpPr>
            <p:cNvPr id="277" name="Google Shape;277;p2"/>
            <p:cNvSpPr/>
            <p:nvPr/>
          </p:nvSpPr>
          <p:spPr>
            <a:xfrm>
              <a:off x="1209675" y="4763"/>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14338" y="9525"/>
              <a:ext cx="28575" cy="4481513"/>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sp>
        <p:sp>
          <p:nvSpPr>
            <p:cNvPr id="283" name="Google Shape;283;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sp>
        <p:sp>
          <p:nvSpPr>
            <p:cNvPr id="284" name="Google Shape;284;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sp>
        <p:sp>
          <p:nvSpPr>
            <p:cNvPr id="286" name="Google Shape;286;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sp>
        <p:sp>
          <p:nvSpPr>
            <p:cNvPr id="287" name="Google Shape;287;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sp>
        <p:sp>
          <p:nvSpPr>
            <p:cNvPr id="290" name="Google Shape;290;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sp>
        <p:sp>
          <p:nvSpPr>
            <p:cNvPr id="292" name="Google Shape;292;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sp>
        <p:sp>
          <p:nvSpPr>
            <p:cNvPr id="295" name="Google Shape;295;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sp>
        <p:sp>
          <p:nvSpPr>
            <p:cNvPr id="298" name="Google Shape;298;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sp>
        <p:sp>
          <p:nvSpPr>
            <p:cNvPr id="300" name="Google Shape;300;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sp>
        <p:sp>
          <p:nvSpPr>
            <p:cNvPr id="302" name="Google Shape;302;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sp>
        <p:sp>
          <p:nvSpPr>
            <p:cNvPr id="304" name="Google Shape;304;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642938" y="6610350"/>
              <a:ext cx="23813" cy="242888"/>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sp>
        <p:sp>
          <p:nvSpPr>
            <p:cNvPr id="308" name="Google Shape;308;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sp>
        <p:sp>
          <p:nvSpPr>
            <p:cNvPr id="309" name="Google Shape;309;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sp>
        <p:sp>
          <p:nvSpPr>
            <p:cNvPr id="311" name="Google Shape;311;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sp>
        <p:sp>
          <p:nvSpPr>
            <p:cNvPr id="312" name="Google Shape;312;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sp>
        <p:sp>
          <p:nvSpPr>
            <p:cNvPr id="314" name="Google Shape;314;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sp>
        <p:sp>
          <p:nvSpPr>
            <p:cNvPr id="316" name="Google Shape;316;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1228725" y="4662488"/>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sp>
        <p:sp>
          <p:nvSpPr>
            <p:cNvPr id="319" name="Google Shape;319;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sp>
        <p:sp>
          <p:nvSpPr>
            <p:cNvPr id="321" name="Google Shape;321;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sp>
        <p:sp>
          <p:nvSpPr>
            <p:cNvPr id="324" name="Google Shape;324;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sp>
        <p:sp>
          <p:nvSpPr>
            <p:cNvPr id="325" name="Google Shape;325;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sp>
        <p:sp>
          <p:nvSpPr>
            <p:cNvPr id="328" name="Google Shape;328;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sp>
        <p:sp>
          <p:nvSpPr>
            <p:cNvPr id="330" name="Google Shape;330;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
          <p:cNvSpPr txBox="1"/>
          <p:nvPr>
            <p:ph type="title"/>
          </p:nvPr>
        </p:nvSpPr>
        <p:spPr>
          <a:xfrm>
            <a:off x="7962519" y="618518"/>
            <a:ext cx="3084891"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GB" sz="3200"/>
              <a:t>CONTENTS:</a:t>
            </a:r>
            <a:endParaRPr/>
          </a:p>
        </p:txBody>
      </p:sp>
      <p:sp>
        <p:nvSpPr>
          <p:cNvPr id="332" name="Google Shape;332;p2"/>
          <p:cNvSpPr txBox="1"/>
          <p:nvPr>
            <p:ph idx="1" type="body"/>
          </p:nvPr>
        </p:nvSpPr>
        <p:spPr>
          <a:xfrm>
            <a:off x="7962519" y="2249487"/>
            <a:ext cx="3084892"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000"/>
              <a:buChar char="•"/>
            </a:pPr>
            <a:r>
              <a:rPr lang="en-GB" sz="1600"/>
              <a:t>Overview</a:t>
            </a:r>
            <a:endParaRPr/>
          </a:p>
          <a:p>
            <a:pPr indent="-228600" lvl="0" marL="228600" rtl="0" algn="l">
              <a:lnSpc>
                <a:spcPct val="110000"/>
              </a:lnSpc>
              <a:spcBef>
                <a:spcPts val="1000"/>
              </a:spcBef>
              <a:spcAft>
                <a:spcPts val="0"/>
              </a:spcAft>
              <a:buClr>
                <a:schemeClr val="lt1"/>
              </a:buClr>
              <a:buSzPts val="2000"/>
              <a:buChar char="•"/>
            </a:pPr>
            <a:r>
              <a:rPr lang="en-GB" sz="1600"/>
              <a:t>MQTT Protocol</a:t>
            </a:r>
            <a:endParaRPr/>
          </a:p>
          <a:p>
            <a:pPr indent="-228600" lvl="0" marL="228600" rtl="0" algn="l">
              <a:lnSpc>
                <a:spcPct val="110000"/>
              </a:lnSpc>
              <a:spcBef>
                <a:spcPts val="1000"/>
              </a:spcBef>
              <a:spcAft>
                <a:spcPts val="0"/>
              </a:spcAft>
              <a:buClr>
                <a:schemeClr val="lt1"/>
              </a:buClr>
              <a:buSzPts val="2000"/>
              <a:buChar char="•"/>
            </a:pPr>
            <a:r>
              <a:rPr lang="en-GB" sz="1600"/>
              <a:t>MQTT overview</a:t>
            </a:r>
            <a:endParaRPr/>
          </a:p>
          <a:p>
            <a:pPr indent="-228600" lvl="0" marL="228600" rtl="0" algn="l">
              <a:lnSpc>
                <a:spcPct val="110000"/>
              </a:lnSpc>
              <a:spcBef>
                <a:spcPts val="1000"/>
              </a:spcBef>
              <a:spcAft>
                <a:spcPts val="0"/>
              </a:spcAft>
              <a:buClr>
                <a:schemeClr val="lt1"/>
              </a:buClr>
              <a:buSzPts val="2000"/>
              <a:buChar char="•"/>
            </a:pPr>
            <a:r>
              <a:rPr lang="en-GB" sz="1600"/>
              <a:t>MQTT concepts</a:t>
            </a:r>
            <a:endParaRPr/>
          </a:p>
          <a:p>
            <a:pPr indent="-228600" lvl="0" marL="228600" rtl="0" algn="l">
              <a:lnSpc>
                <a:spcPct val="110000"/>
              </a:lnSpc>
              <a:spcBef>
                <a:spcPts val="1000"/>
              </a:spcBef>
              <a:spcAft>
                <a:spcPts val="0"/>
              </a:spcAft>
              <a:buClr>
                <a:schemeClr val="lt1"/>
              </a:buClr>
              <a:buSzPts val="2000"/>
              <a:buChar char="•"/>
            </a:pPr>
            <a:r>
              <a:rPr lang="en-GB" sz="1600"/>
              <a:t>Our Setup</a:t>
            </a:r>
            <a:endParaRPr/>
          </a:p>
          <a:p>
            <a:pPr indent="-228600" lvl="0" marL="228600" rtl="0" algn="l">
              <a:lnSpc>
                <a:spcPct val="110000"/>
              </a:lnSpc>
              <a:spcBef>
                <a:spcPts val="1000"/>
              </a:spcBef>
              <a:spcAft>
                <a:spcPts val="0"/>
              </a:spcAft>
              <a:buClr>
                <a:schemeClr val="lt1"/>
              </a:buClr>
              <a:buSzPts val="2000"/>
              <a:buChar char="•"/>
            </a:pPr>
            <a:r>
              <a:rPr lang="en-GB" sz="1600"/>
              <a:t>Implementation</a:t>
            </a:r>
            <a:endParaRPr/>
          </a:p>
          <a:p>
            <a:pPr indent="-228600" lvl="0" marL="228600" rtl="0" algn="l">
              <a:lnSpc>
                <a:spcPct val="110000"/>
              </a:lnSpc>
              <a:spcBef>
                <a:spcPts val="1000"/>
              </a:spcBef>
              <a:spcAft>
                <a:spcPts val="0"/>
              </a:spcAft>
              <a:buClr>
                <a:schemeClr val="lt1"/>
              </a:buClr>
              <a:buSzPts val="2000"/>
              <a:buChar char="•"/>
            </a:pPr>
            <a:r>
              <a:rPr lang="en-GB" sz="1600"/>
              <a:t>Implementation-Adversary</a:t>
            </a:r>
            <a:endParaRPr/>
          </a:p>
          <a:p>
            <a:pPr indent="-228600" lvl="0" marL="228600" rtl="0" algn="l">
              <a:lnSpc>
                <a:spcPct val="110000"/>
              </a:lnSpc>
              <a:spcBef>
                <a:spcPts val="1000"/>
              </a:spcBef>
              <a:spcAft>
                <a:spcPts val="0"/>
              </a:spcAft>
              <a:buClr>
                <a:schemeClr val="lt1"/>
              </a:buClr>
              <a:buSzPts val="2000"/>
              <a:buChar char="•"/>
            </a:pPr>
            <a:r>
              <a:rPr lang="en-GB" sz="1600"/>
              <a:t>References.</a:t>
            </a:r>
            <a:endParaRPr/>
          </a:p>
          <a:p>
            <a:pPr indent="-101600" lvl="0" marL="228600" rtl="0" algn="l">
              <a:lnSpc>
                <a:spcPct val="110000"/>
              </a:lnSpc>
              <a:spcBef>
                <a:spcPts val="1000"/>
              </a:spcBef>
              <a:spcAft>
                <a:spcPts val="0"/>
              </a:spcAft>
              <a:buClr>
                <a:schemeClr val="lt1"/>
              </a:buClr>
              <a:buSzPts val="200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a357a90758_1_62"/>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Overview</a:t>
            </a:r>
            <a:endParaRPr sz="2800"/>
          </a:p>
        </p:txBody>
      </p:sp>
      <p:sp>
        <p:nvSpPr>
          <p:cNvPr id="338" name="Google Shape;338;ga357a90758_1_62"/>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241300" lvl="0" marL="228600" rtl="0" algn="l">
              <a:lnSpc>
                <a:spcPct val="115000"/>
              </a:lnSpc>
              <a:spcBef>
                <a:spcPts val="0"/>
              </a:spcBef>
              <a:spcAft>
                <a:spcPts val="0"/>
              </a:spcAft>
              <a:buClr>
                <a:schemeClr val="lt1"/>
              </a:buClr>
              <a:buSzPts val="2975"/>
              <a:buChar char="•"/>
            </a:pPr>
            <a:r>
              <a:rPr lang="en-GB" sz="2050"/>
              <a:t>Our previous presentation was based on various IoT Networking Protocols and an introduction on Contiki OS was given with an emphasis on Cooja Simulator.</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In this presentation we give the details on our work and also provide with the demonstration.</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We will start by introducing the MQTT Protocol (</a:t>
            </a:r>
            <a:r>
              <a:rPr lang="en-GB" sz="2050"/>
              <a:t>Message Queuing Telemetry Protocol</a:t>
            </a:r>
            <a:r>
              <a:rPr lang="en-GB" sz="2050"/>
              <a:t>) which was implemented in Cooja Simulator.</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How we extracted the information from Cooja into .pcap and its conversion to csv.</a:t>
            </a:r>
            <a:endParaRPr sz="2050"/>
          </a:p>
          <a:p>
            <a:pPr indent="-182562" lvl="0" marL="228600" rtl="0" algn="l">
              <a:lnSpc>
                <a:spcPct val="115000"/>
              </a:lnSpc>
              <a:spcBef>
                <a:spcPts val="0"/>
              </a:spcBef>
              <a:spcAft>
                <a:spcPts val="0"/>
              </a:spcAft>
              <a:buSzPts val="2050"/>
              <a:buChar char="•"/>
            </a:pPr>
            <a:r>
              <a:rPr lang="en-GB" sz="2050"/>
              <a:t>What algorithms were implemented for Intrusion Detection System.</a:t>
            </a:r>
            <a:endParaRPr sz="2050"/>
          </a:p>
          <a:p>
            <a:pPr indent="-182562" lvl="0" marL="228600" rtl="0" algn="l">
              <a:lnSpc>
                <a:spcPct val="115000"/>
              </a:lnSpc>
              <a:spcBef>
                <a:spcPts val="0"/>
              </a:spcBef>
              <a:spcAft>
                <a:spcPts val="0"/>
              </a:spcAft>
              <a:buSzPts val="2050"/>
              <a:buChar char="•"/>
            </a:pPr>
            <a:r>
              <a:rPr lang="en-GB" sz="2050"/>
              <a:t>How an Adversary affects our IDS.</a:t>
            </a:r>
            <a:endParaRPr sz="2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
          <p:cNvSpPr txBox="1"/>
          <p:nvPr>
            <p:ph type="title"/>
          </p:nvPr>
        </p:nvSpPr>
        <p:spPr>
          <a:xfrm>
            <a:off x="1141413" y="618518"/>
            <a:ext cx="9905998" cy="826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GB"/>
              <a:t>MQTT Protocol</a:t>
            </a:r>
            <a:endParaRPr sz="2800"/>
          </a:p>
        </p:txBody>
      </p:sp>
      <p:sp>
        <p:nvSpPr>
          <p:cNvPr id="344" name="Google Shape;344;p3"/>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rmAutofit/>
          </a:bodyPr>
          <a:lstStyle/>
          <a:p>
            <a:pPr indent="-241300" lvl="0" marL="228600" rtl="0" algn="l">
              <a:lnSpc>
                <a:spcPct val="115000"/>
              </a:lnSpc>
              <a:spcBef>
                <a:spcPts val="0"/>
              </a:spcBef>
              <a:spcAft>
                <a:spcPts val="0"/>
              </a:spcAft>
              <a:buClr>
                <a:schemeClr val="lt1"/>
              </a:buClr>
              <a:buSzPts val="2975"/>
              <a:buChar char="•"/>
            </a:pPr>
            <a:r>
              <a:rPr lang="en-GB" sz="2050"/>
              <a:t>MQTT stands for Message Queuing Telemetry Protocol , which is a simple messaging protocol designed for constrained devices with low-bandwidth.</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The protocol uses a publish/subscribe communication pattern which makes it easy to send and commands to control outputs, read and publish data from sensor nodes and much more.</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The MQTT protocol is a good choice for wireless networks that experience varying levels of latency due to occasional bandwidth constraints or unreliable connections.</a:t>
            </a:r>
            <a:endParaRPr sz="2050"/>
          </a:p>
          <a:p>
            <a:pPr indent="0" lvl="0" marL="228600" rtl="0" algn="l">
              <a:lnSpc>
                <a:spcPct val="115000"/>
              </a:lnSpc>
              <a:spcBef>
                <a:spcPts val="0"/>
              </a:spcBef>
              <a:spcAft>
                <a:spcPts val="0"/>
              </a:spcAft>
              <a:buNone/>
            </a:pPr>
            <a:r>
              <a:t/>
            </a:r>
            <a:endParaRPr sz="2050"/>
          </a:p>
          <a:p>
            <a:pPr indent="-182562" lvl="0" marL="228600" rtl="0" algn="l">
              <a:lnSpc>
                <a:spcPct val="115000"/>
              </a:lnSpc>
              <a:spcBef>
                <a:spcPts val="0"/>
              </a:spcBef>
              <a:spcAft>
                <a:spcPts val="0"/>
              </a:spcAft>
              <a:buSzPts val="2050"/>
              <a:buChar char="•"/>
            </a:pPr>
            <a:r>
              <a:rPr lang="en-GB" sz="2050"/>
              <a:t>The protocol is used for machine to machine communication and plays an important role in the Internet of Things (IoT).</a:t>
            </a:r>
            <a:endParaRPr sz="20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a357a90758_1_6"/>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Overview</a:t>
            </a:r>
            <a:endParaRPr sz="2800"/>
          </a:p>
        </p:txBody>
      </p:sp>
      <p:sp>
        <p:nvSpPr>
          <p:cNvPr id="350" name="Google Shape;350;ga357a90758_1_6"/>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169862" lvl="0" marL="228600" rtl="0" algn="l">
              <a:lnSpc>
                <a:spcPct val="110000"/>
              </a:lnSpc>
              <a:spcBef>
                <a:spcPts val="0"/>
              </a:spcBef>
              <a:spcAft>
                <a:spcPts val="0"/>
              </a:spcAft>
              <a:buSzPts val="1850"/>
              <a:buChar char="•"/>
            </a:pPr>
            <a:r>
              <a:rPr lang="en-GB" sz="1850"/>
              <a:t>The MQTT protocol surrounds two subjects : a client and a broker.</a:t>
            </a:r>
            <a:endParaRPr sz="1850"/>
          </a:p>
          <a:p>
            <a:pPr indent="-169862" lvl="0" marL="228600" rtl="0" algn="l">
              <a:lnSpc>
                <a:spcPct val="110000"/>
              </a:lnSpc>
              <a:spcBef>
                <a:spcPts val="0"/>
              </a:spcBef>
              <a:spcAft>
                <a:spcPts val="0"/>
              </a:spcAft>
              <a:buSzPts val="1850"/>
              <a:buChar char="•"/>
            </a:pPr>
            <a:r>
              <a:rPr lang="en-GB" sz="1850"/>
              <a:t>An MQTT broker is a server while the clients are the connected devices.</a:t>
            </a:r>
            <a:endParaRPr sz="1850"/>
          </a:p>
          <a:p>
            <a:pPr indent="-169862" lvl="0" marL="228600" rtl="0" algn="l">
              <a:lnSpc>
                <a:spcPct val="110000"/>
              </a:lnSpc>
              <a:spcBef>
                <a:spcPts val="0"/>
              </a:spcBef>
              <a:spcAft>
                <a:spcPts val="0"/>
              </a:spcAft>
              <a:buSzPts val="1850"/>
              <a:buChar char="•"/>
            </a:pPr>
            <a:r>
              <a:rPr lang="en-GB" sz="1850"/>
              <a:t>When a device  or client sends data to a server or broker, it is called publish. When the operation is reversed it is called subscribe.</a:t>
            </a:r>
            <a:endParaRPr sz="1850"/>
          </a:p>
        </p:txBody>
      </p:sp>
      <p:pic>
        <p:nvPicPr>
          <p:cNvPr id="351" name="Google Shape;351;ga357a90758_1_6"/>
          <p:cNvPicPr preferRelativeResize="0"/>
          <p:nvPr/>
        </p:nvPicPr>
        <p:blipFill rotWithShape="1">
          <a:blip r:embed="rId3">
            <a:alphaModFix/>
          </a:blip>
          <a:srcRect b="39" l="0" r="0" t="39"/>
          <a:stretch/>
        </p:blipFill>
        <p:spPr>
          <a:xfrm>
            <a:off x="2963750" y="2989097"/>
            <a:ext cx="6547849" cy="33783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a357a90758_1_13"/>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MQTT Concepts</a:t>
            </a:r>
            <a:endParaRPr sz="2800"/>
          </a:p>
        </p:txBody>
      </p:sp>
      <p:sp>
        <p:nvSpPr>
          <p:cNvPr id="357" name="Google Shape;357;ga357a90758_1_13"/>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lt1"/>
              </a:buClr>
              <a:buSzPts val="2775"/>
              <a:buChar char="•"/>
            </a:pPr>
            <a:r>
              <a:rPr lang="en-GB" sz="1850"/>
              <a:t>Publish / Subscribe</a:t>
            </a:r>
            <a:endParaRPr sz="1850"/>
          </a:p>
          <a:p>
            <a:pPr indent="0" lvl="0" marL="685800" rtl="0" algn="l">
              <a:lnSpc>
                <a:spcPct val="110000"/>
              </a:lnSpc>
              <a:spcBef>
                <a:spcPts val="0"/>
              </a:spcBef>
              <a:spcAft>
                <a:spcPts val="0"/>
              </a:spcAft>
              <a:buNone/>
            </a:pPr>
            <a:r>
              <a:rPr lang="en-GB" sz="1850"/>
              <a:t>In a publish subscribe system , a device can publish a message on a topic or it can be subscribed to a particular topic to receive messages.</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0" lvl="0" marL="0" rtl="0" algn="l">
              <a:lnSpc>
                <a:spcPct val="110000"/>
              </a:lnSpc>
              <a:spcBef>
                <a:spcPts val="0"/>
              </a:spcBef>
              <a:spcAft>
                <a:spcPts val="0"/>
              </a:spcAft>
              <a:buNone/>
            </a:pPr>
            <a:r>
              <a:t/>
            </a:r>
            <a:endParaRPr sz="1850"/>
          </a:p>
          <a:p>
            <a:pPr indent="-346075" lvl="0" marL="457200" rtl="0" algn="l">
              <a:lnSpc>
                <a:spcPct val="110000"/>
              </a:lnSpc>
              <a:spcBef>
                <a:spcPts val="0"/>
              </a:spcBef>
              <a:spcAft>
                <a:spcPts val="0"/>
              </a:spcAft>
              <a:buSzPts val="1850"/>
              <a:buChar char="•"/>
            </a:pPr>
            <a:r>
              <a:rPr lang="en-GB" sz="1850"/>
              <a:t>For example Device 1 publishes on a topic.</a:t>
            </a:r>
            <a:endParaRPr sz="1850"/>
          </a:p>
          <a:p>
            <a:pPr indent="-346075" lvl="0" marL="457200" rtl="0" algn="l">
              <a:lnSpc>
                <a:spcPct val="110000"/>
              </a:lnSpc>
              <a:spcBef>
                <a:spcPts val="0"/>
              </a:spcBef>
              <a:spcAft>
                <a:spcPts val="0"/>
              </a:spcAft>
              <a:buSzPts val="1850"/>
              <a:buChar char="•"/>
            </a:pPr>
            <a:r>
              <a:rPr lang="en-GB" sz="1850"/>
              <a:t>Device 2 is subscribed to the same topic as device 1 is publishing in.</a:t>
            </a:r>
            <a:endParaRPr sz="1850"/>
          </a:p>
          <a:p>
            <a:pPr indent="-346075" lvl="0" marL="457200" rtl="0" algn="l">
              <a:lnSpc>
                <a:spcPct val="110000"/>
              </a:lnSpc>
              <a:spcBef>
                <a:spcPts val="0"/>
              </a:spcBef>
              <a:spcAft>
                <a:spcPts val="0"/>
              </a:spcAft>
              <a:buSzPts val="1850"/>
              <a:buChar char="•"/>
            </a:pPr>
            <a:r>
              <a:rPr lang="en-GB" sz="1850"/>
              <a:t>So, device 2 receives the messages.</a:t>
            </a:r>
            <a:endParaRPr sz="1850"/>
          </a:p>
        </p:txBody>
      </p:sp>
      <p:pic>
        <p:nvPicPr>
          <p:cNvPr id="358" name="Google Shape;358;ga357a90758_1_13"/>
          <p:cNvPicPr preferRelativeResize="0"/>
          <p:nvPr/>
        </p:nvPicPr>
        <p:blipFill>
          <a:blip r:embed="rId3">
            <a:alphaModFix/>
          </a:blip>
          <a:stretch>
            <a:fillRect/>
          </a:stretch>
        </p:blipFill>
        <p:spPr>
          <a:xfrm>
            <a:off x="2299150" y="2887800"/>
            <a:ext cx="7524750" cy="177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a357a90758_1_19"/>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Concepts - continue</a:t>
            </a:r>
            <a:endParaRPr sz="2800"/>
          </a:p>
        </p:txBody>
      </p:sp>
      <p:sp>
        <p:nvSpPr>
          <p:cNvPr id="364" name="Google Shape;364;ga357a90758_1_19"/>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188912" lvl="0" marL="228600" rtl="0" algn="l">
              <a:lnSpc>
                <a:spcPct val="115000"/>
              </a:lnSpc>
              <a:spcBef>
                <a:spcPts val="0"/>
              </a:spcBef>
              <a:spcAft>
                <a:spcPts val="0"/>
              </a:spcAft>
              <a:buSzPts val="2150"/>
              <a:buChar char="•"/>
            </a:pPr>
            <a:r>
              <a:rPr lang="en-GB" sz="2150"/>
              <a:t>MQTT Messages- these are the information that you want to exchange between your devices. Whether it’s a command or data.</a:t>
            </a:r>
            <a:endParaRPr sz="2150"/>
          </a:p>
          <a:p>
            <a:pPr indent="-188912" lvl="0" marL="228600" rtl="0" algn="l">
              <a:lnSpc>
                <a:spcPct val="115000"/>
              </a:lnSpc>
              <a:spcBef>
                <a:spcPts val="0"/>
              </a:spcBef>
              <a:spcAft>
                <a:spcPts val="0"/>
              </a:spcAft>
              <a:buSzPts val="2150"/>
              <a:buChar char="•"/>
            </a:pPr>
            <a:r>
              <a:rPr lang="en-GB" sz="2150"/>
              <a:t>MQTT Topics- topics are the way to register interest for incoming messages or how you specify where you want to publish the message.</a:t>
            </a:r>
            <a:endParaRPr sz="2150"/>
          </a:p>
          <a:p>
            <a:pPr indent="-188912" lvl="0" marL="228600" rtl="0" algn="l">
              <a:lnSpc>
                <a:spcPct val="115000"/>
              </a:lnSpc>
              <a:spcBef>
                <a:spcPts val="0"/>
              </a:spcBef>
              <a:spcAft>
                <a:spcPts val="0"/>
              </a:spcAft>
              <a:buSzPts val="2150"/>
              <a:buChar char="•"/>
            </a:pPr>
            <a:r>
              <a:rPr lang="en-GB" sz="2150"/>
              <a:t>MQTT Broker= primary responsibility of broker is for receiving all messages , filtering the messages ,decides who is interested in them and then publishing the messages to all subscribed clients.</a:t>
            </a:r>
            <a:endParaRPr sz="2150"/>
          </a:p>
          <a:p>
            <a:pPr indent="-188912" lvl="0" marL="228600" rtl="0" algn="l">
              <a:lnSpc>
                <a:spcPct val="115000"/>
              </a:lnSpc>
              <a:spcBef>
                <a:spcPts val="0"/>
              </a:spcBef>
              <a:spcAft>
                <a:spcPts val="0"/>
              </a:spcAft>
              <a:buSzPts val="2150"/>
              <a:buChar char="•"/>
            </a:pPr>
            <a:r>
              <a:rPr lang="en-GB" sz="2150"/>
              <a:t>An MQTT session is divided into four stages:</a:t>
            </a:r>
            <a:endParaRPr sz="2150"/>
          </a:p>
          <a:p>
            <a:pPr indent="-222250" lvl="1" marL="685800" rtl="0" algn="l">
              <a:lnSpc>
                <a:spcPct val="115000"/>
              </a:lnSpc>
              <a:spcBef>
                <a:spcPts val="0"/>
              </a:spcBef>
              <a:spcAft>
                <a:spcPts val="0"/>
              </a:spcAft>
              <a:buSzPts val="2150"/>
              <a:buChar char="•"/>
            </a:pPr>
            <a:r>
              <a:rPr lang="en-GB" sz="2150"/>
              <a:t>Connection</a:t>
            </a:r>
            <a:endParaRPr sz="2150"/>
          </a:p>
          <a:p>
            <a:pPr indent="-222250" lvl="1" marL="685800" rtl="0" algn="l">
              <a:lnSpc>
                <a:spcPct val="115000"/>
              </a:lnSpc>
              <a:spcBef>
                <a:spcPts val="0"/>
              </a:spcBef>
              <a:spcAft>
                <a:spcPts val="0"/>
              </a:spcAft>
              <a:buSzPts val="2150"/>
              <a:buChar char="•"/>
            </a:pPr>
            <a:r>
              <a:rPr lang="en-GB" sz="2150"/>
              <a:t>Authentication</a:t>
            </a:r>
            <a:endParaRPr sz="2150"/>
          </a:p>
          <a:p>
            <a:pPr indent="-222250" lvl="1" marL="685800" rtl="0" algn="l">
              <a:lnSpc>
                <a:spcPct val="115000"/>
              </a:lnSpc>
              <a:spcBef>
                <a:spcPts val="0"/>
              </a:spcBef>
              <a:spcAft>
                <a:spcPts val="0"/>
              </a:spcAft>
              <a:buSzPts val="2150"/>
              <a:buChar char="•"/>
            </a:pPr>
            <a:r>
              <a:rPr lang="en-GB" sz="2150"/>
              <a:t>Communication</a:t>
            </a:r>
            <a:endParaRPr sz="2150"/>
          </a:p>
          <a:p>
            <a:pPr indent="-222250" lvl="1" marL="685800" rtl="0" algn="l">
              <a:lnSpc>
                <a:spcPct val="115000"/>
              </a:lnSpc>
              <a:spcBef>
                <a:spcPts val="0"/>
              </a:spcBef>
              <a:spcAft>
                <a:spcPts val="0"/>
              </a:spcAft>
              <a:buSzPts val="2150"/>
              <a:buChar char="•"/>
            </a:pPr>
            <a:r>
              <a:rPr lang="en-GB" sz="2150"/>
              <a:t>Termination</a:t>
            </a:r>
            <a:endParaRPr sz="21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a357a90758_1_24"/>
          <p:cNvSpPr txBox="1"/>
          <p:nvPr>
            <p:ph idx="1" type="body"/>
          </p:nvPr>
        </p:nvSpPr>
        <p:spPr>
          <a:xfrm>
            <a:off x="1170862" y="885792"/>
            <a:ext cx="9906000" cy="4794000"/>
          </a:xfrm>
          <a:prstGeom prst="rect">
            <a:avLst/>
          </a:prstGeom>
          <a:noFill/>
          <a:ln>
            <a:noFill/>
          </a:ln>
        </p:spPr>
        <p:txBody>
          <a:bodyPr anchorCtr="0" anchor="t" bIns="45700" lIns="91425" spcFirstLastPara="1" rIns="91425" wrap="square" tIns="45700">
            <a:noAutofit/>
          </a:bodyPr>
          <a:lstStyle/>
          <a:p>
            <a:pPr indent="-188912" lvl="0" marL="228600" rtl="0" algn="l">
              <a:lnSpc>
                <a:spcPct val="115000"/>
              </a:lnSpc>
              <a:spcBef>
                <a:spcPts val="0"/>
              </a:spcBef>
              <a:spcAft>
                <a:spcPts val="0"/>
              </a:spcAft>
              <a:buSzPts val="2150"/>
              <a:buChar char="•"/>
            </a:pPr>
            <a:r>
              <a:rPr b="1" lang="en-GB" sz="2150" u="sng"/>
              <a:t>Connection-</a:t>
            </a:r>
            <a:r>
              <a:rPr lang="en-GB" sz="2150"/>
              <a:t> A client starts by creating a TCP/IP connection to the broker by using either a standard port or custom port defined by the broker’s operators.</a:t>
            </a:r>
            <a:endParaRPr sz="2150"/>
          </a:p>
          <a:p>
            <a:pPr indent="-188912" lvl="0" marL="228600" rtl="0" algn="l">
              <a:lnSpc>
                <a:spcPct val="115000"/>
              </a:lnSpc>
              <a:spcBef>
                <a:spcPts val="0"/>
              </a:spcBef>
              <a:spcAft>
                <a:spcPts val="0"/>
              </a:spcAft>
              <a:buSzPts val="2150"/>
              <a:buChar char="•"/>
            </a:pPr>
            <a:r>
              <a:rPr b="1" lang="en-GB" sz="2150" u="sng"/>
              <a:t>Authentication-</a:t>
            </a:r>
            <a:r>
              <a:rPr lang="en-GB" sz="2150"/>
              <a:t> During the SSL/TLS handshake , the client validates the server certificate and authenticates the server. The client may also provide a client certificate to the broker during the handshake.The broker can use this to authenticate the client.</a:t>
            </a:r>
            <a:endParaRPr sz="2150"/>
          </a:p>
          <a:p>
            <a:pPr indent="-188912" lvl="0" marL="228600" rtl="0" algn="l">
              <a:lnSpc>
                <a:spcPct val="115000"/>
              </a:lnSpc>
              <a:spcBef>
                <a:spcPts val="0"/>
              </a:spcBef>
              <a:spcAft>
                <a:spcPts val="0"/>
              </a:spcAft>
              <a:buSzPts val="2150"/>
              <a:buChar char="•"/>
            </a:pPr>
            <a:r>
              <a:rPr b="1" lang="en-GB" sz="2150" u="sng"/>
              <a:t>Communication-</a:t>
            </a:r>
            <a:r>
              <a:rPr lang="en-GB" sz="2150"/>
              <a:t> During the communication phase a client can perform publish, subscribe, unsubscribe and ping operations. The publish operation sends a binary block os data --the </a:t>
            </a:r>
            <a:r>
              <a:rPr lang="en-GB" sz="2150"/>
              <a:t>content</a:t>
            </a:r>
            <a:r>
              <a:rPr lang="en-GB" sz="2150"/>
              <a:t>-- to a topic that is defined by the publisher . Topic subscriptions are made using a SUBSCRIBE/SUBACK packet pair, and </a:t>
            </a:r>
            <a:r>
              <a:rPr lang="en-GB" sz="2150"/>
              <a:t>unsubscribing</a:t>
            </a:r>
            <a:r>
              <a:rPr lang="en-GB" sz="2150"/>
              <a:t> is similarly performed using an UN</a:t>
            </a:r>
            <a:r>
              <a:rPr lang="en-GB" sz="2150"/>
              <a:t>SUBSCRIBE/UNSUBACK packet pair.</a:t>
            </a:r>
            <a:endParaRPr sz="2150"/>
          </a:p>
          <a:p>
            <a:pPr indent="-188912" lvl="0" marL="228600" rtl="0" algn="l">
              <a:lnSpc>
                <a:spcPct val="115000"/>
              </a:lnSpc>
              <a:spcBef>
                <a:spcPts val="0"/>
              </a:spcBef>
              <a:spcAft>
                <a:spcPts val="0"/>
              </a:spcAft>
              <a:buSzPts val="2150"/>
              <a:buChar char="•"/>
            </a:pPr>
            <a:r>
              <a:rPr b="1" lang="en-GB" sz="2150" u="sng"/>
              <a:t>Termination-</a:t>
            </a:r>
            <a:r>
              <a:rPr lang="en-GB" sz="2150"/>
              <a:t> When a publisher or subscriber wants to terminate an MQTT session, it sends a DISCONNECT message to the broker and then closes the connection. THis is called a graceful shutdown because it gives the client the ability to easily re-connect by providing its client identity and resuming where it left off. </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a357a90758_1_36"/>
          <p:cNvSpPr txBox="1"/>
          <p:nvPr>
            <p:ph type="title"/>
          </p:nvPr>
        </p:nvSpPr>
        <p:spPr>
          <a:xfrm>
            <a:off x="1141413" y="618518"/>
            <a:ext cx="9906000" cy="82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Our Setup</a:t>
            </a:r>
            <a:endParaRPr sz="2800"/>
          </a:p>
        </p:txBody>
      </p:sp>
      <p:sp>
        <p:nvSpPr>
          <p:cNvPr id="375" name="Google Shape;375;ga357a90758_1_36"/>
          <p:cNvSpPr txBox="1"/>
          <p:nvPr>
            <p:ph idx="1" type="body"/>
          </p:nvPr>
        </p:nvSpPr>
        <p:spPr>
          <a:xfrm>
            <a:off x="1141412" y="1445342"/>
            <a:ext cx="9906000" cy="4794000"/>
          </a:xfrm>
          <a:prstGeom prst="rect">
            <a:avLst/>
          </a:prstGeom>
          <a:noFill/>
          <a:ln>
            <a:noFill/>
          </a:ln>
        </p:spPr>
        <p:txBody>
          <a:bodyPr anchorCtr="0" anchor="t" bIns="45700" lIns="91425" spcFirstLastPara="1" rIns="91425" wrap="square" tIns="45700">
            <a:noAutofit/>
          </a:bodyPr>
          <a:lstStyle/>
          <a:p>
            <a:pPr indent="-195262" lvl="0" marL="228600" rtl="0" algn="l">
              <a:lnSpc>
                <a:spcPct val="115000"/>
              </a:lnSpc>
              <a:spcBef>
                <a:spcPts val="0"/>
              </a:spcBef>
              <a:spcAft>
                <a:spcPts val="0"/>
              </a:spcAft>
              <a:buSzPts val="2250"/>
              <a:buChar char="•"/>
            </a:pPr>
            <a:r>
              <a:rPr lang="en-GB" sz="2250"/>
              <a:t>We have generated data by real-life equivalent simulations using the open source Contiki/Cooja simulator , because of lack of availability of public IoT attack data sets.</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Our Simulation contains 11 nodes, of which 5 are publisher nodes , 5 subscriber nodes and 1 server node i.e border-router node.</a:t>
            </a:r>
            <a:endParaRPr sz="2250"/>
          </a:p>
          <a:p>
            <a:pPr indent="0" lvl="0" marL="228600" rtl="0" algn="l">
              <a:lnSpc>
                <a:spcPct val="115000"/>
              </a:lnSpc>
              <a:spcBef>
                <a:spcPts val="0"/>
              </a:spcBef>
              <a:spcAft>
                <a:spcPts val="0"/>
              </a:spcAft>
              <a:buNone/>
            </a:pPr>
            <a:r>
              <a:t/>
            </a:r>
            <a:endParaRPr sz="2250"/>
          </a:p>
          <a:p>
            <a:pPr indent="-195262" lvl="0" marL="228600" rtl="0" algn="l">
              <a:lnSpc>
                <a:spcPct val="115000"/>
              </a:lnSpc>
              <a:spcBef>
                <a:spcPts val="0"/>
              </a:spcBef>
              <a:spcAft>
                <a:spcPts val="0"/>
              </a:spcAft>
              <a:buSzPts val="2250"/>
              <a:buChar char="•"/>
            </a:pPr>
            <a:r>
              <a:rPr lang="en-GB" sz="2250"/>
              <a:t>The Cooja simulation generates raw packet capture (PCAP) files, which are first converted into Comma Separated Values (CSV) files using the </a:t>
            </a:r>
            <a:r>
              <a:rPr i="1" lang="en-GB" sz="2250"/>
              <a:t>tshark</a:t>
            </a:r>
            <a:r>
              <a:rPr lang="en-GB" sz="2250"/>
              <a:t> which involves the feature extraction while converting to csv.</a:t>
            </a:r>
            <a:endParaRPr sz="22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2020-09-08T08:50:02Z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