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9" r:id="rId3"/>
    <p:sldId id="260" r:id="rId4"/>
    <p:sldId id="257" r:id="rId5"/>
    <p:sldId id="268" r:id="rId6"/>
    <p:sldId id="270" r:id="rId7"/>
    <p:sldId id="267" r:id="rId8"/>
    <p:sldId id="258" r:id="rId9"/>
    <p:sldId id="262" r:id="rId10"/>
    <p:sldId id="271" r:id="rId11"/>
    <p:sldId id="27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oni Shah" userId="143dbf14ae5d2333" providerId="LiveId" clId="{68A8831B-1002-4B81-B827-32FB505207D6}"/>
    <pc:docChg chg="modSld">
      <pc:chgData name="Saloni Shah" userId="143dbf14ae5d2333" providerId="LiveId" clId="{68A8831B-1002-4B81-B827-32FB505207D6}" dt="2019-12-05T08:30:42.906" v="6" actId="20577"/>
      <pc:docMkLst>
        <pc:docMk/>
      </pc:docMkLst>
      <pc:sldChg chg="modSp">
        <pc:chgData name="Saloni Shah" userId="143dbf14ae5d2333" providerId="LiveId" clId="{68A8831B-1002-4B81-B827-32FB505207D6}" dt="2019-12-05T08:30:11.588" v="4" actId="14100"/>
        <pc:sldMkLst>
          <pc:docMk/>
          <pc:sldMk cId="2917101340" sldId="257"/>
        </pc:sldMkLst>
        <pc:spChg chg="mod">
          <ac:chgData name="Saloni Shah" userId="143dbf14ae5d2333" providerId="LiveId" clId="{68A8831B-1002-4B81-B827-32FB505207D6}" dt="2019-12-05T08:30:04.893" v="3" actId="255"/>
          <ac:spMkLst>
            <pc:docMk/>
            <pc:sldMk cId="2917101340" sldId="257"/>
            <ac:spMk id="2" creationId="{00000000-0000-0000-0000-000000000000}"/>
          </ac:spMkLst>
        </pc:spChg>
        <pc:picChg chg="mod">
          <ac:chgData name="Saloni Shah" userId="143dbf14ae5d2333" providerId="LiveId" clId="{68A8831B-1002-4B81-B827-32FB505207D6}" dt="2019-12-05T08:30:11.588" v="4" actId="14100"/>
          <ac:picMkLst>
            <pc:docMk/>
            <pc:sldMk cId="2917101340" sldId="257"/>
            <ac:picMk id="4" creationId="{00000000-0000-0000-0000-000000000000}"/>
          </ac:picMkLst>
        </pc:picChg>
      </pc:sldChg>
      <pc:sldChg chg="modSp">
        <pc:chgData name="Saloni Shah" userId="143dbf14ae5d2333" providerId="LiveId" clId="{68A8831B-1002-4B81-B827-32FB505207D6}" dt="2019-12-05T08:30:42.906" v="6" actId="20577"/>
        <pc:sldMkLst>
          <pc:docMk/>
          <pc:sldMk cId="960389711" sldId="262"/>
        </pc:sldMkLst>
        <pc:spChg chg="mod">
          <ac:chgData name="Saloni Shah" userId="143dbf14ae5d2333" providerId="LiveId" clId="{68A8831B-1002-4B81-B827-32FB505207D6}" dt="2019-12-05T08:30:42.906" v="6" actId="20577"/>
          <ac:spMkLst>
            <pc:docMk/>
            <pc:sldMk cId="960389711" sldId="262"/>
            <ac:spMk id="2" creationId="{9339775C-86BD-7A42-BF33-A85FBAE0C4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AD5956-6980-4B31-89BE-E9006D7690BC}"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EFEB-A613-465E-B850-F3B77A169A96}" type="slidenum">
              <a:rPr lang="en-US" smtClean="0"/>
              <a:t>‹#›</a:t>
            </a:fld>
            <a:endParaRPr lang="en-US"/>
          </a:p>
        </p:txBody>
      </p:sp>
    </p:spTree>
    <p:extLst>
      <p:ext uri="{BB962C8B-B14F-4D97-AF65-F5344CB8AC3E}">
        <p14:creationId xmlns:p14="http://schemas.microsoft.com/office/powerpoint/2010/main" val="7126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AD5956-6980-4B31-89BE-E9006D7690BC}"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EFEB-A613-465E-B850-F3B77A169A96}" type="slidenum">
              <a:rPr lang="en-US" smtClean="0"/>
              <a:t>‹#›</a:t>
            </a:fld>
            <a:endParaRPr lang="en-US"/>
          </a:p>
        </p:txBody>
      </p:sp>
    </p:spTree>
    <p:extLst>
      <p:ext uri="{BB962C8B-B14F-4D97-AF65-F5344CB8AC3E}">
        <p14:creationId xmlns:p14="http://schemas.microsoft.com/office/powerpoint/2010/main" val="163440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AD5956-6980-4B31-89BE-E9006D7690BC}"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EFEB-A613-465E-B850-F3B77A169A96}" type="slidenum">
              <a:rPr lang="en-US" smtClean="0"/>
              <a:t>‹#›</a:t>
            </a:fld>
            <a:endParaRPr lang="en-US"/>
          </a:p>
        </p:txBody>
      </p:sp>
    </p:spTree>
    <p:extLst>
      <p:ext uri="{BB962C8B-B14F-4D97-AF65-F5344CB8AC3E}">
        <p14:creationId xmlns:p14="http://schemas.microsoft.com/office/powerpoint/2010/main" val="338179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AD5956-6980-4B31-89BE-E9006D7690BC}"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EFEB-A613-465E-B850-F3B77A169A96}" type="slidenum">
              <a:rPr lang="en-US" smtClean="0"/>
              <a:t>‹#›</a:t>
            </a:fld>
            <a:endParaRPr lang="en-US"/>
          </a:p>
        </p:txBody>
      </p:sp>
    </p:spTree>
    <p:extLst>
      <p:ext uri="{BB962C8B-B14F-4D97-AF65-F5344CB8AC3E}">
        <p14:creationId xmlns:p14="http://schemas.microsoft.com/office/powerpoint/2010/main" val="271093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AD5956-6980-4B31-89BE-E9006D7690BC}"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EFEB-A613-465E-B850-F3B77A169A96}" type="slidenum">
              <a:rPr lang="en-US" smtClean="0"/>
              <a:t>‹#›</a:t>
            </a:fld>
            <a:endParaRPr lang="en-US"/>
          </a:p>
        </p:txBody>
      </p:sp>
    </p:spTree>
    <p:extLst>
      <p:ext uri="{BB962C8B-B14F-4D97-AF65-F5344CB8AC3E}">
        <p14:creationId xmlns:p14="http://schemas.microsoft.com/office/powerpoint/2010/main" val="24360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AD5956-6980-4B31-89BE-E9006D7690BC}"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3EFEB-A613-465E-B850-F3B77A169A96}" type="slidenum">
              <a:rPr lang="en-US" smtClean="0"/>
              <a:t>‹#›</a:t>
            </a:fld>
            <a:endParaRPr lang="en-US"/>
          </a:p>
        </p:txBody>
      </p:sp>
    </p:spTree>
    <p:extLst>
      <p:ext uri="{BB962C8B-B14F-4D97-AF65-F5344CB8AC3E}">
        <p14:creationId xmlns:p14="http://schemas.microsoft.com/office/powerpoint/2010/main" val="78384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AD5956-6980-4B31-89BE-E9006D7690BC}"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3EFEB-A613-465E-B850-F3B77A169A96}" type="slidenum">
              <a:rPr lang="en-US" smtClean="0"/>
              <a:t>‹#›</a:t>
            </a:fld>
            <a:endParaRPr lang="en-US"/>
          </a:p>
        </p:txBody>
      </p:sp>
    </p:spTree>
    <p:extLst>
      <p:ext uri="{BB962C8B-B14F-4D97-AF65-F5344CB8AC3E}">
        <p14:creationId xmlns:p14="http://schemas.microsoft.com/office/powerpoint/2010/main" val="39499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AD5956-6980-4B31-89BE-E9006D7690BC}"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3EFEB-A613-465E-B850-F3B77A169A96}" type="slidenum">
              <a:rPr lang="en-US" smtClean="0"/>
              <a:t>‹#›</a:t>
            </a:fld>
            <a:endParaRPr lang="en-US"/>
          </a:p>
        </p:txBody>
      </p:sp>
    </p:spTree>
    <p:extLst>
      <p:ext uri="{BB962C8B-B14F-4D97-AF65-F5344CB8AC3E}">
        <p14:creationId xmlns:p14="http://schemas.microsoft.com/office/powerpoint/2010/main" val="195084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D5956-6980-4B31-89BE-E9006D7690BC}"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3EFEB-A613-465E-B850-F3B77A169A96}" type="slidenum">
              <a:rPr lang="en-US" smtClean="0"/>
              <a:t>‹#›</a:t>
            </a:fld>
            <a:endParaRPr lang="en-US"/>
          </a:p>
        </p:txBody>
      </p:sp>
    </p:spTree>
    <p:extLst>
      <p:ext uri="{BB962C8B-B14F-4D97-AF65-F5344CB8AC3E}">
        <p14:creationId xmlns:p14="http://schemas.microsoft.com/office/powerpoint/2010/main" val="269610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AD5956-6980-4B31-89BE-E9006D7690BC}"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3EFEB-A613-465E-B850-F3B77A169A96}" type="slidenum">
              <a:rPr lang="en-US" smtClean="0"/>
              <a:t>‹#›</a:t>
            </a:fld>
            <a:endParaRPr lang="en-US"/>
          </a:p>
        </p:txBody>
      </p:sp>
    </p:spTree>
    <p:extLst>
      <p:ext uri="{BB962C8B-B14F-4D97-AF65-F5344CB8AC3E}">
        <p14:creationId xmlns:p14="http://schemas.microsoft.com/office/powerpoint/2010/main" val="273486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AD5956-6980-4B31-89BE-E9006D7690BC}"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3EFEB-A613-465E-B850-F3B77A169A96}" type="slidenum">
              <a:rPr lang="en-US" smtClean="0"/>
              <a:t>‹#›</a:t>
            </a:fld>
            <a:endParaRPr lang="en-US"/>
          </a:p>
        </p:txBody>
      </p:sp>
    </p:spTree>
    <p:extLst>
      <p:ext uri="{BB962C8B-B14F-4D97-AF65-F5344CB8AC3E}">
        <p14:creationId xmlns:p14="http://schemas.microsoft.com/office/powerpoint/2010/main" val="246506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D5956-6980-4B31-89BE-E9006D7690BC}" type="datetimeFigureOut">
              <a:rPr lang="en-US" smtClean="0"/>
              <a:t>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3EFEB-A613-465E-B850-F3B77A169A96}" type="slidenum">
              <a:rPr lang="en-US" smtClean="0"/>
              <a:t>‹#›</a:t>
            </a:fld>
            <a:endParaRPr lang="en-US"/>
          </a:p>
        </p:txBody>
      </p:sp>
    </p:spTree>
    <p:extLst>
      <p:ext uri="{BB962C8B-B14F-4D97-AF65-F5344CB8AC3E}">
        <p14:creationId xmlns:p14="http://schemas.microsoft.com/office/powerpoint/2010/main" val="1888065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C4D1C-BB21-486D-9856-22571782F0DC}"/>
              </a:ext>
            </a:extLst>
          </p:cNvPr>
          <p:cNvSpPr>
            <a:spLocks noGrp="1"/>
          </p:cNvSpPr>
          <p:nvPr>
            <p:ph type="ctrTitle"/>
          </p:nvPr>
        </p:nvSpPr>
        <p:spPr>
          <a:xfrm>
            <a:off x="642257" y="4525347"/>
            <a:ext cx="6939722" cy="1737360"/>
          </a:xfrm>
        </p:spPr>
        <p:txBody>
          <a:bodyPr anchor="ctr">
            <a:normAutofit/>
          </a:bodyPr>
          <a:lstStyle/>
          <a:p>
            <a:pPr algn="r"/>
            <a:r>
              <a:rPr lang="en-US"/>
              <a:t>Beauty Fashions Ltd</a:t>
            </a:r>
          </a:p>
        </p:txBody>
      </p:sp>
      <p:sp>
        <p:nvSpPr>
          <p:cNvPr id="3" name="Subtitle 2">
            <a:extLst>
              <a:ext uri="{FF2B5EF4-FFF2-40B4-BE49-F238E27FC236}">
                <a16:creationId xmlns:a16="http://schemas.microsoft.com/office/drawing/2014/main" id="{00F71C9C-145B-4D8C-9734-4D71BDD3D9FA}"/>
              </a:ext>
            </a:extLst>
          </p:cNvPr>
          <p:cNvSpPr>
            <a:spLocks noGrp="1"/>
          </p:cNvSpPr>
          <p:nvPr>
            <p:ph type="subTitle" idx="1"/>
          </p:nvPr>
        </p:nvSpPr>
        <p:spPr>
          <a:xfrm>
            <a:off x="8050762" y="4525347"/>
            <a:ext cx="3211288" cy="1737360"/>
          </a:xfrm>
        </p:spPr>
        <p:txBody>
          <a:bodyPr anchor="ctr">
            <a:normAutofit/>
          </a:bodyPr>
          <a:lstStyle/>
          <a:p>
            <a:pPr algn="l"/>
            <a:r>
              <a:rPr lang="en-US" b="1" dirty="0" err="1"/>
              <a:t>Saloni</a:t>
            </a:r>
            <a:r>
              <a:rPr lang="en-US" b="1" dirty="0"/>
              <a:t> Shah</a:t>
            </a:r>
          </a:p>
          <a:p>
            <a:pPr algn="l"/>
            <a:r>
              <a:rPr lang="en-US" b="1" dirty="0" smtClean="0"/>
              <a:t>Sudharsan </a:t>
            </a:r>
            <a:r>
              <a:rPr lang="en-US" b="1" dirty="0"/>
              <a:t>Ramani</a:t>
            </a:r>
          </a:p>
          <a:p>
            <a:pPr algn="l"/>
            <a:r>
              <a:rPr lang="en-US" b="1" dirty="0"/>
              <a:t>Wei Cheng</a:t>
            </a:r>
          </a:p>
        </p:txBody>
      </p:sp>
      <p:sp>
        <p:nvSpPr>
          <p:cNvPr id="75" name="Oval 74">
            <a:extLst>
              <a:ext uri="{FF2B5EF4-FFF2-40B4-BE49-F238E27FC236}">
                <a16:creationId xmlns:a16="http://schemas.microsoft.com/office/drawing/2014/main"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0E3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EAB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Import and export">
            <a:extLst>
              <a:ext uri="{FF2B5EF4-FFF2-40B4-BE49-F238E27FC236}">
                <a16:creationId xmlns:a16="http://schemas.microsoft.com/office/drawing/2014/main" id="{E346DB8D-C328-42DD-8826-4DE2E88CBC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366"/>
          <a:stretch/>
        </p:blipFill>
        <p:spPr bwMode="auto">
          <a:xfrm>
            <a:off x="6492113" y="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84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DB077-092A-48F1-B010-BC8A3F49C91B}"/>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Export Receivable Method</a:t>
            </a:r>
          </a:p>
        </p:txBody>
      </p:sp>
      <p:pic>
        <p:nvPicPr>
          <p:cNvPr id="3" name="Picture 2" descr="A picture containing screenshot&#10;&#10;Description automatically generated">
            <a:extLst>
              <a:ext uri="{FF2B5EF4-FFF2-40B4-BE49-F238E27FC236}">
                <a16:creationId xmlns:a16="http://schemas.microsoft.com/office/drawing/2014/main" id="{6B873104-90B5-4A58-A166-35F23AF84B4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92087" y="1502949"/>
            <a:ext cx="9607826" cy="4990616"/>
          </a:xfrm>
          <a:prstGeom prst="rect">
            <a:avLst/>
          </a:prstGeom>
        </p:spPr>
      </p:pic>
    </p:spTree>
    <p:extLst>
      <p:ext uri="{BB962C8B-B14F-4D97-AF65-F5344CB8AC3E}">
        <p14:creationId xmlns:p14="http://schemas.microsoft.com/office/powerpoint/2010/main" val="199143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CB69-335C-4DBB-91F0-3B649FBB5558}"/>
              </a:ext>
            </a:extLst>
          </p:cNvPr>
          <p:cNvSpPr>
            <a:spLocks noGrp="1"/>
          </p:cNvSpPr>
          <p:nvPr>
            <p:ph type="title"/>
          </p:nvPr>
        </p:nvSpPr>
        <p:spPr>
          <a:xfrm>
            <a:off x="838200" y="365125"/>
            <a:ext cx="10515600" cy="713665"/>
          </a:xfrm>
        </p:spPr>
        <p:txBody>
          <a:bodyPr>
            <a:normAutofit/>
          </a:bodyPr>
          <a:lstStyle/>
          <a:p>
            <a:pPr algn="ctr"/>
            <a:r>
              <a:rPr lang="en-US" sz="3600" dirty="0"/>
              <a:t>Export Documents</a:t>
            </a:r>
          </a:p>
        </p:txBody>
      </p:sp>
      <p:sp>
        <p:nvSpPr>
          <p:cNvPr id="3" name="Subtitle 2">
            <a:extLst>
              <a:ext uri="{FF2B5EF4-FFF2-40B4-BE49-F238E27FC236}">
                <a16:creationId xmlns:a16="http://schemas.microsoft.com/office/drawing/2014/main" id="{0DA23F4C-4891-407B-B525-65ACD3BB7722}"/>
              </a:ext>
            </a:extLst>
          </p:cNvPr>
          <p:cNvSpPr>
            <a:spLocks noGrp="1"/>
          </p:cNvSpPr>
          <p:nvPr>
            <p:ph sz="half" idx="1"/>
          </p:nvPr>
        </p:nvSpPr>
        <p:spPr>
          <a:xfrm>
            <a:off x="838200" y="1325217"/>
            <a:ext cx="5181600" cy="4851746"/>
          </a:xfrm>
        </p:spPr>
        <p:txBody>
          <a:bodyPr>
            <a:normAutofit/>
          </a:bodyPr>
          <a:lstStyle/>
          <a:p>
            <a:pPr lvl="0" algn="l" fontAlgn="base"/>
            <a:r>
              <a:rPr lang="en-US" sz="2800" b="1" dirty="0"/>
              <a:t>Commercial Invoice</a:t>
            </a:r>
            <a:r>
              <a:rPr lang="en-US" sz="2800" dirty="0"/>
              <a:t> </a:t>
            </a:r>
          </a:p>
          <a:p>
            <a:pPr lvl="0" algn="l" fontAlgn="base"/>
            <a:r>
              <a:rPr lang="en-US" sz="2800" b="1" dirty="0"/>
              <a:t>Trade Credit Information Report </a:t>
            </a:r>
          </a:p>
          <a:p>
            <a:pPr lvl="0" algn="l" fontAlgn="base"/>
            <a:r>
              <a:rPr lang="en-US" sz="2800" b="1" dirty="0"/>
              <a:t>Export Packing List </a:t>
            </a:r>
            <a:endParaRPr lang="en-US" sz="2800" dirty="0"/>
          </a:p>
          <a:p>
            <a:pPr lvl="0" algn="l" fontAlgn="base"/>
            <a:r>
              <a:rPr lang="en-US" sz="2800" b="1" dirty="0"/>
              <a:t>Certificate of Origin</a:t>
            </a:r>
            <a:r>
              <a:rPr lang="en-US" sz="2800" dirty="0"/>
              <a:t> </a:t>
            </a:r>
          </a:p>
          <a:p>
            <a:pPr lvl="0" algn="l" fontAlgn="base"/>
            <a:r>
              <a:rPr lang="en-US" sz="2800" b="1" dirty="0"/>
              <a:t>Shipper’s Letter of Instruction</a:t>
            </a:r>
            <a:r>
              <a:rPr lang="en-US" sz="2800" dirty="0"/>
              <a:t> </a:t>
            </a:r>
          </a:p>
          <a:p>
            <a:pPr lvl="0" algn="l" fontAlgn="base"/>
            <a:r>
              <a:rPr lang="en-US" sz="2800" b="1" dirty="0"/>
              <a:t>Pro Forma Invoice</a:t>
            </a:r>
            <a:endParaRPr lang="en-US" sz="2800" dirty="0"/>
          </a:p>
          <a:p>
            <a:pPr lvl="0" algn="l" fontAlgn="base"/>
            <a:r>
              <a:rPr lang="en-US" sz="2800" b="1" dirty="0"/>
              <a:t>Bill of Lading</a:t>
            </a:r>
            <a:r>
              <a:rPr lang="en-US" sz="2800" dirty="0"/>
              <a:t> </a:t>
            </a:r>
          </a:p>
          <a:p>
            <a:pPr lvl="0" algn="l" fontAlgn="base"/>
            <a:r>
              <a:rPr lang="en-US" sz="2800" b="1" dirty="0"/>
              <a:t>Letter of Credit</a:t>
            </a:r>
            <a:r>
              <a:rPr lang="en-US" sz="2800" dirty="0"/>
              <a:t> </a:t>
            </a:r>
          </a:p>
          <a:p>
            <a:pPr lvl="0" algn="l" fontAlgn="base"/>
            <a:r>
              <a:rPr lang="en-US" sz="2800" b="1" dirty="0"/>
              <a:t>Export Credit Insurance</a:t>
            </a:r>
          </a:p>
          <a:p>
            <a:pPr lvl="0" algn="l" fontAlgn="base"/>
            <a:endParaRPr lang="en-US" dirty="0"/>
          </a:p>
        </p:txBody>
      </p:sp>
      <p:sp>
        <p:nvSpPr>
          <p:cNvPr id="7" name="Content Placeholder 6">
            <a:extLst>
              <a:ext uri="{FF2B5EF4-FFF2-40B4-BE49-F238E27FC236}">
                <a16:creationId xmlns:a16="http://schemas.microsoft.com/office/drawing/2014/main" id="{F6AA8D50-E93A-4AB1-8ABF-6171E5FA1A2B}"/>
              </a:ext>
            </a:extLst>
          </p:cNvPr>
          <p:cNvSpPr>
            <a:spLocks noGrp="1"/>
          </p:cNvSpPr>
          <p:nvPr>
            <p:ph sz="half" idx="2"/>
          </p:nvPr>
        </p:nvSpPr>
        <p:spPr>
          <a:xfrm>
            <a:off x="6172200" y="1325217"/>
            <a:ext cx="5181600" cy="4851746"/>
          </a:xfrm>
        </p:spPr>
        <p:txBody>
          <a:bodyPr>
            <a:normAutofit/>
          </a:bodyPr>
          <a:lstStyle/>
          <a:p>
            <a:endParaRPr lang="en-US" dirty="0"/>
          </a:p>
        </p:txBody>
      </p:sp>
      <p:pic>
        <p:nvPicPr>
          <p:cNvPr id="3074" name="Picture 2" descr="Image result for list of documents image">
            <a:extLst>
              <a:ext uri="{FF2B5EF4-FFF2-40B4-BE49-F238E27FC236}">
                <a16:creationId xmlns:a16="http://schemas.microsoft.com/office/drawing/2014/main" id="{4940909A-0448-4309-A14D-6FEDB1121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934" y="2250537"/>
            <a:ext cx="3801648" cy="317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02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4484-63CB-0B47-887F-4F3CE2B6AD15}"/>
              </a:ext>
            </a:extLst>
          </p:cNvPr>
          <p:cNvSpPr>
            <a:spLocks noGrp="1"/>
          </p:cNvSpPr>
          <p:nvPr>
            <p:ph type="title"/>
          </p:nvPr>
        </p:nvSpPr>
        <p:spPr/>
        <p:txBody>
          <a:bodyPr/>
          <a:lstStyle/>
          <a:p>
            <a:r>
              <a:rPr lang="en-US" dirty="0"/>
              <a:t>Foreign Exchange Product for Receivable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3AA9114-1BB6-F440-8F60-143033CCCE42}"/>
                  </a:ext>
                </a:extLst>
              </p:cNvPr>
              <p:cNvSpPr>
                <a:spLocks noGrp="1"/>
              </p:cNvSpPr>
              <p:nvPr>
                <p:ph idx="1"/>
              </p:nvPr>
            </p:nvSpPr>
            <p:spPr/>
            <p:txBody>
              <a:bodyPr/>
              <a:lstStyle/>
              <a:p>
                <a:r>
                  <a:rPr lang="en-US" dirty="0"/>
                  <a:t>Receiving the payment in 106 days.</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0.050105−0.0511</m:t>
                        </m:r>
                      </m:num>
                      <m:den>
                        <m:r>
                          <a:rPr lang="en-US" i="1">
                            <a:latin typeface="Cambria Math" panose="02040503050406030204" pitchFamily="18" charset="0"/>
                          </a:rPr>
                          <m:t>0.0511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360</m:t>
                        </m:r>
                      </m:num>
                      <m:den>
                        <m:r>
                          <a:rPr lang="en-US" i="1">
                            <a:latin typeface="Cambria Math" panose="02040503050406030204" pitchFamily="18" charset="0"/>
                          </a:rPr>
                          <m:t>120</m:t>
                        </m:r>
                      </m:den>
                    </m:f>
                    <m:r>
                      <a:rPr lang="en-US" i="1">
                        <a:latin typeface="Cambria Math" panose="02040503050406030204" pitchFamily="18" charset="0"/>
                      </a:rPr>
                      <m:t>∗1</m:t>
                    </m:r>
                  </m:oMath>
                </a14:m>
                <a:r>
                  <a:rPr lang="en-US" dirty="0"/>
                  <a:t>00%=-5.8%</a:t>
                </a:r>
                <a:r>
                  <a:rPr lang="en-US" dirty="0">
                    <a:effectLst/>
                  </a:rPr>
                  <a:t> </a:t>
                </a:r>
              </a:p>
              <a:p>
                <a:r>
                  <a:rPr lang="en-US" dirty="0"/>
                  <a:t>MXN is very weak against USD</a:t>
                </a:r>
              </a:p>
              <a:p>
                <a:r>
                  <a:rPr lang="en-US" dirty="0"/>
                  <a:t>High T-bills rate, </a:t>
                </a:r>
              </a:p>
              <a:p>
                <a:pPr marL="0" indent="0">
                  <a:buNone/>
                </a:pPr>
                <a:r>
                  <a:rPr lang="en-US" dirty="0"/>
                  <a:t>   forward currency depreciate </a:t>
                </a:r>
              </a:p>
              <a:p>
                <a:r>
                  <a:rPr lang="en-US" dirty="0"/>
                  <a:t>Sign a forward contract with our bank</a:t>
                </a:r>
              </a:p>
              <a:p>
                <a:r>
                  <a:rPr lang="en-US" dirty="0"/>
                  <a:t>Sell at 0.0501 in 106 days</a:t>
                </a:r>
              </a:p>
              <a:p>
                <a:pPr marL="0" indent="0">
                  <a:buNone/>
                </a:pPr>
                <a:r>
                  <a:rPr lang="en-US" dirty="0"/>
                  <a:t>   </a:t>
                </a:r>
              </a:p>
            </p:txBody>
          </p:sp>
        </mc:Choice>
        <mc:Fallback xmlns="">
          <p:sp>
            <p:nvSpPr>
              <p:cNvPr id="6" name="Content Placeholder 5">
                <a:extLst>
                  <a:ext uri="{FF2B5EF4-FFF2-40B4-BE49-F238E27FC236}">
                    <a16:creationId xmlns:a16="http://schemas.microsoft.com/office/drawing/2014/main" id="{03AA9114-1BB6-F440-8F60-143033CCCE42}"/>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pic>
        <p:nvPicPr>
          <p:cNvPr id="7" name="Picture 6" descr="A screenshot of a cell phone&#10;&#10;Description automatically generated">
            <a:extLst>
              <a:ext uri="{FF2B5EF4-FFF2-40B4-BE49-F238E27FC236}">
                <a16:creationId xmlns:a16="http://schemas.microsoft.com/office/drawing/2014/main" id="{A5AB4B8F-CA5F-6D49-94EF-DEC3590A953F}"/>
              </a:ext>
            </a:extLst>
          </p:cNvPr>
          <p:cNvPicPr/>
          <p:nvPr/>
        </p:nvPicPr>
        <p:blipFill>
          <a:blip r:embed="rId3">
            <a:extLst>
              <a:ext uri="{28A0092B-C50C-407E-A947-70E740481C1C}">
                <a14:useLocalDpi xmlns:a14="http://schemas.microsoft.com/office/drawing/2010/main" val="0"/>
              </a:ext>
            </a:extLst>
          </a:blip>
          <a:stretch>
            <a:fillRect/>
          </a:stretch>
        </p:blipFill>
        <p:spPr>
          <a:xfrm>
            <a:off x="6865095" y="1549545"/>
            <a:ext cx="4717305" cy="4627418"/>
          </a:xfrm>
          <a:prstGeom prst="rect">
            <a:avLst/>
          </a:prstGeom>
        </p:spPr>
      </p:pic>
    </p:spTree>
    <p:extLst>
      <p:ext uri="{BB962C8B-B14F-4D97-AF65-F5344CB8AC3E}">
        <p14:creationId xmlns:p14="http://schemas.microsoft.com/office/powerpoint/2010/main" val="294315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3E43-23FF-4CCB-8AB8-2AC1431A28CB}"/>
              </a:ext>
            </a:extLst>
          </p:cNvPr>
          <p:cNvSpPr>
            <a:spLocks noGrp="1"/>
          </p:cNvSpPr>
          <p:nvPr>
            <p:ph type="title"/>
          </p:nvPr>
        </p:nvSpPr>
        <p:spPr/>
        <p:txBody>
          <a:bodyPr/>
          <a:lstStyle/>
          <a:p>
            <a:pPr algn="ctr"/>
            <a:r>
              <a:rPr lang="en-US" dirty="0"/>
              <a:t>Beauty Fashions Ltd – Company Profile  </a:t>
            </a:r>
          </a:p>
        </p:txBody>
      </p:sp>
      <p:sp>
        <p:nvSpPr>
          <p:cNvPr id="3" name="Content Placeholder 2">
            <a:extLst>
              <a:ext uri="{FF2B5EF4-FFF2-40B4-BE49-F238E27FC236}">
                <a16:creationId xmlns:a16="http://schemas.microsoft.com/office/drawing/2014/main" id="{8FD052F7-0087-4C7D-81F6-CA788511E512}"/>
              </a:ext>
            </a:extLst>
          </p:cNvPr>
          <p:cNvSpPr>
            <a:spLocks noGrp="1"/>
          </p:cNvSpPr>
          <p:nvPr>
            <p:ph idx="1"/>
          </p:nvPr>
        </p:nvSpPr>
        <p:spPr/>
        <p:txBody>
          <a:bodyPr/>
          <a:lstStyle/>
          <a:p>
            <a:r>
              <a:rPr lang="en-US" dirty="0"/>
              <a:t>Beauty Fashion, Ltd (BFL) located in Miami, Florida is an importer, wholesaler, and exporter of high-fashion clothing, principally jeans, shirts, swimwear and other men’s and women’s wear.  </a:t>
            </a:r>
          </a:p>
          <a:p>
            <a:endParaRPr lang="en-US" dirty="0"/>
          </a:p>
          <a:p>
            <a:r>
              <a:rPr lang="en-US" dirty="0"/>
              <a:t>They import mostly finished goods, make some changes and add their house label and the sell to end buyers in other countries.  </a:t>
            </a:r>
          </a:p>
          <a:p>
            <a:endParaRPr lang="en-US" dirty="0"/>
          </a:p>
          <a:p>
            <a:r>
              <a:rPr lang="en-US" dirty="0"/>
              <a:t>Its sales are 75 percent to domestic companies and 25 percent to foreign markets</a:t>
            </a:r>
          </a:p>
        </p:txBody>
      </p:sp>
    </p:spTree>
    <p:extLst>
      <p:ext uri="{BB962C8B-B14F-4D97-AF65-F5344CB8AC3E}">
        <p14:creationId xmlns:p14="http://schemas.microsoft.com/office/powerpoint/2010/main" val="176273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5D11-76A6-4FB0-A965-8AED329AEC89}"/>
              </a:ext>
            </a:extLst>
          </p:cNvPr>
          <p:cNvSpPr>
            <a:spLocks noGrp="1"/>
          </p:cNvSpPr>
          <p:nvPr>
            <p:ph type="title"/>
          </p:nvPr>
        </p:nvSpPr>
        <p:spPr/>
        <p:txBody>
          <a:bodyPr>
            <a:normAutofit/>
          </a:bodyPr>
          <a:lstStyle/>
          <a:p>
            <a:pPr algn="ctr"/>
            <a:r>
              <a:rPr lang="en-US" sz="4000" dirty="0"/>
              <a:t>BFL’s concern</a:t>
            </a:r>
          </a:p>
        </p:txBody>
      </p:sp>
      <p:sp>
        <p:nvSpPr>
          <p:cNvPr id="5" name="Text Placeholder 4">
            <a:extLst>
              <a:ext uri="{FF2B5EF4-FFF2-40B4-BE49-F238E27FC236}">
                <a16:creationId xmlns:a16="http://schemas.microsoft.com/office/drawing/2014/main" id="{50FECF28-78D7-4067-A744-D749AFFDBF73}"/>
              </a:ext>
            </a:extLst>
          </p:cNvPr>
          <p:cNvSpPr>
            <a:spLocks noGrp="1"/>
          </p:cNvSpPr>
          <p:nvPr>
            <p:ph type="body" idx="1"/>
          </p:nvPr>
        </p:nvSpPr>
        <p:spPr>
          <a:xfrm>
            <a:off x="662610" y="1681163"/>
            <a:ext cx="5334966" cy="823912"/>
          </a:xfrm>
        </p:spPr>
        <p:txBody>
          <a:bodyPr/>
          <a:lstStyle/>
          <a:p>
            <a:r>
              <a:rPr lang="en-US" dirty="0"/>
              <a:t>For Importing from Heng Fashion (China)</a:t>
            </a:r>
          </a:p>
        </p:txBody>
      </p:sp>
      <p:sp>
        <p:nvSpPr>
          <p:cNvPr id="3" name="Content Placeholder 2">
            <a:extLst>
              <a:ext uri="{FF2B5EF4-FFF2-40B4-BE49-F238E27FC236}">
                <a16:creationId xmlns:a16="http://schemas.microsoft.com/office/drawing/2014/main" id="{CAD21578-F962-4BFA-A138-6BF54AAA5A1A}"/>
              </a:ext>
            </a:extLst>
          </p:cNvPr>
          <p:cNvSpPr>
            <a:spLocks noGrp="1"/>
          </p:cNvSpPr>
          <p:nvPr>
            <p:ph sz="half" idx="2"/>
          </p:nvPr>
        </p:nvSpPr>
        <p:spPr/>
        <p:txBody>
          <a:bodyPr>
            <a:normAutofit/>
          </a:bodyPr>
          <a:lstStyle/>
          <a:p>
            <a:pPr>
              <a:lnSpc>
                <a:spcPct val="250000"/>
              </a:lnSpc>
              <a:buFont typeface="Wingdings" panose="05000000000000000000" pitchFamily="2" charset="2"/>
              <a:buChar char="Ø"/>
            </a:pPr>
            <a:r>
              <a:rPr lang="en-US" dirty="0"/>
              <a:t> Advance on sight payment </a:t>
            </a:r>
          </a:p>
          <a:p>
            <a:pPr>
              <a:lnSpc>
                <a:spcPct val="250000"/>
              </a:lnSpc>
              <a:buFont typeface="Wingdings" panose="05000000000000000000" pitchFamily="2" charset="2"/>
              <a:buChar char="Ø"/>
            </a:pPr>
            <a:r>
              <a:rPr lang="en-US" dirty="0"/>
              <a:t> Managing Cash flow</a:t>
            </a:r>
          </a:p>
          <a:p>
            <a:pPr>
              <a:lnSpc>
                <a:spcPct val="250000"/>
              </a:lnSpc>
              <a:buFont typeface="Wingdings" panose="05000000000000000000" pitchFamily="2" charset="2"/>
              <a:buChar char="Ø"/>
            </a:pPr>
            <a:r>
              <a:rPr lang="en-US" dirty="0"/>
              <a:t> Foreign Exchange Risks involved</a:t>
            </a:r>
          </a:p>
          <a:p>
            <a:pPr>
              <a:buFont typeface="Wingdings" panose="05000000000000000000" pitchFamily="2" charset="2"/>
              <a:buChar char="Ø"/>
            </a:pPr>
            <a:endParaRPr lang="en-US" dirty="0"/>
          </a:p>
        </p:txBody>
      </p:sp>
      <p:sp>
        <p:nvSpPr>
          <p:cNvPr id="6" name="Text Placeholder 5">
            <a:extLst>
              <a:ext uri="{FF2B5EF4-FFF2-40B4-BE49-F238E27FC236}">
                <a16:creationId xmlns:a16="http://schemas.microsoft.com/office/drawing/2014/main" id="{B43742EF-2661-42D8-9673-DC8C2A64EC46}"/>
              </a:ext>
            </a:extLst>
          </p:cNvPr>
          <p:cNvSpPr>
            <a:spLocks noGrp="1"/>
          </p:cNvSpPr>
          <p:nvPr>
            <p:ph type="body" sz="quarter" idx="3"/>
          </p:nvPr>
        </p:nvSpPr>
        <p:spPr>
          <a:xfrm>
            <a:off x="6172200" y="1681163"/>
            <a:ext cx="5529470" cy="823912"/>
          </a:xfrm>
        </p:spPr>
        <p:txBody>
          <a:bodyPr/>
          <a:lstStyle/>
          <a:p>
            <a:r>
              <a:rPr lang="en-US" dirty="0"/>
              <a:t>For Exporting to Cancun Imports (Mexico)</a:t>
            </a:r>
          </a:p>
        </p:txBody>
      </p:sp>
      <p:sp>
        <p:nvSpPr>
          <p:cNvPr id="4" name="Content Placeholder 3">
            <a:extLst>
              <a:ext uri="{FF2B5EF4-FFF2-40B4-BE49-F238E27FC236}">
                <a16:creationId xmlns:a16="http://schemas.microsoft.com/office/drawing/2014/main" id="{C135F680-2A5B-4999-BFDB-4FD967199B1E}"/>
              </a:ext>
            </a:extLst>
          </p:cNvPr>
          <p:cNvSpPr>
            <a:spLocks noGrp="1"/>
          </p:cNvSpPr>
          <p:nvPr>
            <p:ph sz="quarter" idx="4"/>
          </p:nvPr>
        </p:nvSpPr>
        <p:spPr/>
        <p:txBody>
          <a:bodyPr>
            <a:normAutofit lnSpcReduction="10000"/>
          </a:bodyPr>
          <a:lstStyle/>
          <a:p>
            <a:endParaRPr lang="en-US" dirty="0"/>
          </a:p>
          <a:p>
            <a:r>
              <a:rPr lang="en-US" dirty="0"/>
              <a:t>CIL wants to use open account as a payment method.</a:t>
            </a:r>
          </a:p>
          <a:p>
            <a:endParaRPr lang="en-US" dirty="0"/>
          </a:p>
          <a:p>
            <a:endParaRPr lang="en-US" dirty="0"/>
          </a:p>
          <a:p>
            <a:endParaRPr lang="en-US" dirty="0"/>
          </a:p>
          <a:p>
            <a:r>
              <a:rPr lang="en-US" dirty="0"/>
              <a:t>CIL requires a 60 days credit term for the payment.</a:t>
            </a:r>
          </a:p>
          <a:p>
            <a:endParaRPr lang="en-US" dirty="0"/>
          </a:p>
        </p:txBody>
      </p:sp>
    </p:spTree>
    <p:extLst>
      <p:ext uri="{BB962C8B-B14F-4D97-AF65-F5344CB8AC3E}">
        <p14:creationId xmlns:p14="http://schemas.microsoft.com/office/powerpoint/2010/main" val="74504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81"/>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TIME LINE (Trade Cycle)</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Import and Export transactions</a:t>
            </a:r>
          </a:p>
        </p:txBody>
      </p:sp>
      <p:pic>
        <p:nvPicPr>
          <p:cNvPr id="4" name="Content Placeholder 3"/>
          <p:cNvPicPr>
            <a:picLocks noGrp="1" noChangeAspect="1"/>
          </p:cNvPicPr>
          <p:nvPr>
            <p:ph idx="1"/>
          </p:nvPr>
        </p:nvPicPr>
        <p:blipFill>
          <a:blip r:embed="rId2"/>
          <a:stretch>
            <a:fillRect/>
          </a:stretch>
        </p:blipFill>
        <p:spPr>
          <a:xfrm>
            <a:off x="1086678" y="1425644"/>
            <a:ext cx="10137913" cy="5194564"/>
          </a:xfrm>
          <a:prstGeom prst="rect">
            <a:avLst/>
          </a:prstGeom>
        </p:spPr>
      </p:pic>
    </p:spTree>
    <p:extLst>
      <p:ext uri="{BB962C8B-B14F-4D97-AF65-F5344CB8AC3E}">
        <p14:creationId xmlns:p14="http://schemas.microsoft.com/office/powerpoint/2010/main" val="291710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8E24-F855-4E9A-9D2D-D250CC926FA2}"/>
              </a:ext>
            </a:extLst>
          </p:cNvPr>
          <p:cNvSpPr>
            <a:spLocks noGrp="1"/>
          </p:cNvSpPr>
          <p:nvPr>
            <p:ph type="title"/>
          </p:nvPr>
        </p:nvSpPr>
        <p:spPr>
          <a:xfrm>
            <a:off x="838200" y="185531"/>
            <a:ext cx="10515600" cy="781878"/>
          </a:xfrm>
        </p:spPr>
        <p:txBody>
          <a:bodyPr>
            <a:normAutofit fontScale="90000"/>
          </a:bodyPr>
          <a:lstStyle/>
          <a:p>
            <a:r>
              <a:rPr lang="en-US" sz="3200" b="1" dirty="0"/>
              <a:t>Terms &amp; conditions for import transaction between BFL and HF</a:t>
            </a:r>
            <a:br>
              <a:rPr lang="en-US" sz="3200" b="1" dirty="0"/>
            </a:br>
            <a:endParaRPr lang="en-US" sz="3200" b="1" dirty="0"/>
          </a:p>
        </p:txBody>
      </p:sp>
      <p:sp>
        <p:nvSpPr>
          <p:cNvPr id="3" name="Content Placeholder 2">
            <a:extLst>
              <a:ext uri="{FF2B5EF4-FFF2-40B4-BE49-F238E27FC236}">
                <a16:creationId xmlns:a16="http://schemas.microsoft.com/office/drawing/2014/main" id="{1588C63D-3F66-4263-B9D0-7DE9B8986A7B}"/>
              </a:ext>
            </a:extLst>
          </p:cNvPr>
          <p:cNvSpPr>
            <a:spLocks noGrp="1"/>
          </p:cNvSpPr>
          <p:nvPr>
            <p:ph idx="1"/>
          </p:nvPr>
        </p:nvSpPr>
        <p:spPr>
          <a:xfrm>
            <a:off x="609600" y="848139"/>
            <a:ext cx="11277600" cy="5824329"/>
          </a:xfrm>
        </p:spPr>
        <p:txBody>
          <a:bodyPr>
            <a:normAutofit fontScale="40000" lnSpcReduction="20000"/>
          </a:bodyPr>
          <a:lstStyle/>
          <a:p>
            <a:pPr marL="0" indent="0">
              <a:buNone/>
            </a:pPr>
            <a:endParaRPr lang="en-US" dirty="0"/>
          </a:p>
          <a:p>
            <a:pPr lvl="0" algn="just">
              <a:lnSpc>
                <a:spcPct val="120000"/>
              </a:lnSpc>
            </a:pPr>
            <a:r>
              <a:rPr lang="en-US" sz="5500" dirty="0"/>
              <a:t>The import transaction between BFL &amp; HF will be carried on CIF basis</a:t>
            </a:r>
          </a:p>
          <a:p>
            <a:pPr lvl="0" algn="just">
              <a:lnSpc>
                <a:spcPct val="120000"/>
              </a:lnSpc>
            </a:pPr>
            <a:r>
              <a:rPr lang="en-US" sz="5500" dirty="0"/>
              <a:t>The full payment of $1,000,000, for the goods exported by HF will be honored by way of Letter of credit by sight through issuing bank and will be transferred only when the original shipping documents are handed over by advising bank to the issuing bank</a:t>
            </a:r>
          </a:p>
          <a:p>
            <a:pPr lvl="0" algn="just">
              <a:lnSpc>
                <a:spcPct val="120000"/>
              </a:lnSpc>
            </a:pPr>
            <a:r>
              <a:rPr lang="en-US" sz="5500" dirty="0"/>
              <a:t>The goods to be imported by BFL shall be shipped within 15 days of signing this contract.</a:t>
            </a:r>
          </a:p>
          <a:p>
            <a:pPr lvl="0" algn="just">
              <a:lnSpc>
                <a:spcPct val="120000"/>
              </a:lnSpc>
            </a:pPr>
            <a:r>
              <a:rPr lang="en-US" sz="5500" dirty="0"/>
              <a:t>The payment shall be made to HF in Chinese Yuan ¥ through a forward contract of 30-day period by fixing the rate to 7.03 USD/CH¥.</a:t>
            </a:r>
          </a:p>
          <a:p>
            <a:pPr lvl="0" algn="just">
              <a:lnSpc>
                <a:spcPct val="120000"/>
              </a:lnSpc>
            </a:pPr>
            <a:r>
              <a:rPr lang="en-US" sz="5500" dirty="0"/>
              <a:t>The goods will be accepted only if they are in the desired quantity, shape, size, color, material, quality as per the sample provided earlier by HF.</a:t>
            </a:r>
          </a:p>
          <a:p>
            <a:pPr lvl="0" algn="just">
              <a:lnSpc>
                <a:spcPct val="120000"/>
              </a:lnSpc>
            </a:pPr>
            <a:r>
              <a:rPr lang="en-US" sz="5500" dirty="0"/>
              <a:t>In case the goods are damaged in transit, the buyer will be not be held responsible for acceptance of the shipment and the cost has to be borne by the exporter or the insurance company</a:t>
            </a:r>
          </a:p>
          <a:p>
            <a:pPr lvl="0" algn="just">
              <a:lnSpc>
                <a:spcPct val="120000"/>
              </a:lnSpc>
            </a:pPr>
            <a:r>
              <a:rPr lang="en-US" sz="5500" dirty="0"/>
              <a:t>The conversion cost of the foreign exchange in home currency will be borne by BFL</a:t>
            </a:r>
          </a:p>
          <a:p>
            <a:pPr marL="0" indent="0">
              <a:lnSpc>
                <a:spcPct val="120000"/>
              </a:lnSpc>
              <a:buNone/>
            </a:pPr>
            <a:endParaRPr lang="en-US" sz="3400" dirty="0"/>
          </a:p>
          <a:p>
            <a:endParaRPr lang="en-US" dirty="0"/>
          </a:p>
        </p:txBody>
      </p:sp>
    </p:spTree>
    <p:extLst>
      <p:ext uri="{BB962C8B-B14F-4D97-AF65-F5344CB8AC3E}">
        <p14:creationId xmlns:p14="http://schemas.microsoft.com/office/powerpoint/2010/main" val="369832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A1ECD75-7C67-4150-82F9-00DEB8C0D07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Import transaction – Method of Payment</a:t>
            </a:r>
          </a:p>
        </p:txBody>
      </p:sp>
      <p:pic>
        <p:nvPicPr>
          <p:cNvPr id="9" name="Picture 8" descr="A screenshot of a cell phone&#10;&#10;Description automatically generated">
            <a:extLst>
              <a:ext uri="{FF2B5EF4-FFF2-40B4-BE49-F238E27FC236}">
                <a16:creationId xmlns:a16="http://schemas.microsoft.com/office/drawing/2014/main" id="{02D560A0-38D6-4CD5-98A4-B0417802B4E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516923" y="604911"/>
            <a:ext cx="8454683" cy="5598941"/>
          </a:xfrm>
          <a:prstGeom prst="rect">
            <a:avLst/>
          </a:prstGeom>
          <a:noFill/>
        </p:spPr>
      </p:pic>
    </p:spTree>
    <p:extLst>
      <p:ext uri="{BB962C8B-B14F-4D97-AF65-F5344CB8AC3E}">
        <p14:creationId xmlns:p14="http://schemas.microsoft.com/office/powerpoint/2010/main" val="347422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768738" cy="1325563"/>
          </a:xfrm>
        </p:spPr>
        <p:txBody>
          <a:bodyPr>
            <a:normAutofit/>
          </a:bodyPr>
          <a:lstStyle/>
          <a:p>
            <a:r>
              <a:rPr lang="en-US" sz="4000" dirty="0">
                <a:latin typeface="Times New Roman" panose="02020603050405020304" pitchFamily="18" charset="0"/>
                <a:cs typeface="Times New Roman" panose="02020603050405020304" pitchFamily="18" charset="0"/>
              </a:rPr>
              <a:t>Import Transaction – Requirement of documents</a:t>
            </a:r>
            <a:endParaRPr lang="en-US" sz="4000"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a:xfrm>
            <a:off x="839788" y="1690688"/>
            <a:ext cx="5157787" cy="4498975"/>
          </a:xfrm>
        </p:spPr>
        <p:txBody>
          <a:bodyPr>
            <a:normAutofit lnSpcReduction="10000"/>
          </a:bodyPr>
          <a:lstStyle/>
          <a:p>
            <a:r>
              <a:rPr lang="en-US" dirty="0">
                <a:latin typeface="Times New Roman" panose="02020603050405020304" pitchFamily="18" charset="0"/>
                <a:cs typeface="Times New Roman" panose="02020603050405020304" pitchFamily="18" charset="0"/>
              </a:rPr>
              <a:t>Contract of sale</a:t>
            </a:r>
          </a:p>
          <a:p>
            <a:r>
              <a:rPr lang="en-US" dirty="0">
                <a:latin typeface="Times New Roman" panose="02020603050405020304" pitchFamily="18" charset="0"/>
                <a:cs typeface="Times New Roman" panose="02020603050405020304" pitchFamily="18" charset="0"/>
              </a:rPr>
              <a:t>Commercial invoice</a:t>
            </a:r>
          </a:p>
          <a:p>
            <a:r>
              <a:rPr lang="en-US" dirty="0">
                <a:latin typeface="Times New Roman" panose="02020603050405020304" pitchFamily="18" charset="0"/>
                <a:cs typeface="Times New Roman" panose="02020603050405020304" pitchFamily="18" charset="0"/>
              </a:rPr>
              <a:t>Packing List</a:t>
            </a:r>
          </a:p>
          <a:p>
            <a:r>
              <a:rPr lang="en-US" dirty="0">
                <a:latin typeface="Times New Roman" panose="02020603050405020304" pitchFamily="18" charset="0"/>
                <a:cs typeface="Times New Roman" panose="02020603050405020304" pitchFamily="18" charset="0"/>
              </a:rPr>
              <a:t>Certificate of Origin</a:t>
            </a:r>
          </a:p>
          <a:p>
            <a:r>
              <a:rPr lang="en-US" dirty="0">
                <a:latin typeface="Times New Roman" panose="02020603050405020304" pitchFamily="18" charset="0"/>
                <a:cs typeface="Times New Roman" panose="02020603050405020304" pitchFamily="18" charset="0"/>
              </a:rPr>
              <a:t>Bills of entry</a:t>
            </a:r>
          </a:p>
          <a:p>
            <a:r>
              <a:rPr lang="en-US" dirty="0">
                <a:latin typeface="Times New Roman" panose="02020603050405020304" pitchFamily="18" charset="0"/>
                <a:cs typeface="Times New Roman" panose="02020603050405020304" pitchFamily="18" charset="0"/>
              </a:rPr>
              <a:t>Bill of lading</a:t>
            </a:r>
          </a:p>
          <a:p>
            <a:r>
              <a:rPr lang="en-US" dirty="0">
                <a:latin typeface="Times New Roman" panose="02020603050405020304" pitchFamily="18" charset="0"/>
                <a:cs typeface="Times New Roman" panose="02020603050405020304" pitchFamily="18" charset="0"/>
              </a:rPr>
              <a:t>Import License</a:t>
            </a:r>
          </a:p>
          <a:p>
            <a:r>
              <a:rPr lang="en-US" dirty="0">
                <a:latin typeface="Times New Roman" panose="02020603050405020304" pitchFamily="18" charset="0"/>
                <a:cs typeface="Times New Roman" panose="02020603050405020304" pitchFamily="18" charset="0"/>
              </a:rPr>
              <a:t>Insurance certificate </a:t>
            </a:r>
          </a:p>
          <a:p>
            <a:r>
              <a:rPr lang="en-US" dirty="0">
                <a:latin typeface="Times New Roman" panose="02020603050405020304" pitchFamily="18" charset="0"/>
                <a:cs typeface="Times New Roman" panose="02020603050405020304" pitchFamily="18" charset="0"/>
              </a:rPr>
              <a:t>Purchase order/letter of credit</a:t>
            </a:r>
          </a:p>
          <a:p>
            <a:endParaRPr lang="en-US" dirty="0"/>
          </a:p>
        </p:txBody>
      </p:sp>
      <p:sp>
        <p:nvSpPr>
          <p:cNvPr id="5" name="Text Placeholder 4"/>
          <p:cNvSpPr>
            <a:spLocks noGrp="1"/>
          </p:cNvSpPr>
          <p:nvPr>
            <p:ph type="body" sz="quarter" idx="3"/>
          </p:nvPr>
        </p:nvSpPr>
        <p:spPr/>
        <p:txBody>
          <a:bodyPr/>
          <a:lstStyle/>
          <a:p>
            <a:endParaRPr lang="en-US"/>
          </a:p>
        </p:txBody>
      </p:sp>
      <p:pic>
        <p:nvPicPr>
          <p:cNvPr id="7" name="Content Placeholder 6"/>
          <p:cNvPicPr>
            <a:picLocks noGrp="1" noChangeAspect="1"/>
          </p:cNvPicPr>
          <p:nvPr>
            <p:ph sz="quarter" idx="4"/>
          </p:nvPr>
        </p:nvPicPr>
        <p:blipFill>
          <a:blip r:embed="rId2"/>
          <a:stretch>
            <a:fillRect/>
          </a:stretch>
        </p:blipFill>
        <p:spPr>
          <a:xfrm>
            <a:off x="6172200" y="1681163"/>
            <a:ext cx="4934027" cy="3953691"/>
          </a:xfrm>
          <a:prstGeom prst="rect">
            <a:avLst/>
          </a:prstGeom>
        </p:spPr>
      </p:pic>
    </p:spTree>
    <p:extLst>
      <p:ext uri="{BB962C8B-B14F-4D97-AF65-F5344CB8AC3E}">
        <p14:creationId xmlns:p14="http://schemas.microsoft.com/office/powerpoint/2010/main" val="109346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491" y="-396240"/>
            <a:ext cx="6548846" cy="1600200"/>
          </a:xfrm>
        </p:spPr>
        <p:txBody>
          <a:bodyPr>
            <a:normAutofit/>
          </a:bodyPr>
          <a:lstStyle/>
          <a:p>
            <a:r>
              <a:rPr lang="en-US" sz="3000" dirty="0">
                <a:latin typeface="Times New Roman" panose="02020603050405020304" pitchFamily="18" charset="0"/>
                <a:cs typeface="Times New Roman" panose="02020603050405020304" pitchFamily="18" charset="0"/>
              </a:rPr>
              <a:t>Foreign Exchange </a:t>
            </a:r>
            <a:r>
              <a:rPr lang="en-US" sz="3000" dirty="0" smtClean="0">
                <a:latin typeface="Times New Roman" panose="02020603050405020304" pitchFamily="18" charset="0"/>
                <a:cs typeface="Times New Roman" panose="02020603050405020304" pitchFamily="18" charset="0"/>
              </a:rPr>
              <a:t>for payment (Import</a:t>
            </a:r>
            <a:r>
              <a:rPr lang="en-US" sz="3000" dirty="0">
                <a:latin typeface="Times New Roman" panose="02020603050405020304" pitchFamily="18" charset="0"/>
                <a:cs typeface="Times New Roman" panose="02020603050405020304" pitchFamily="18" charset="0"/>
              </a:rPr>
              <a:t>)</a:t>
            </a:r>
          </a:p>
        </p:txBody>
      </p:sp>
      <p:pic>
        <p:nvPicPr>
          <p:cNvPr id="5" name="Picture Placeholder 4"/>
          <p:cNvPicPr>
            <a:picLocks noGrp="1" noChangeAspect="1"/>
          </p:cNvPicPr>
          <p:nvPr>
            <p:ph type="pic" idx="1"/>
          </p:nvPr>
        </p:nvPicPr>
        <p:blipFill>
          <a:blip r:embed="rId2"/>
          <a:srcRect t="2254" b="2254"/>
          <a:stretch>
            <a:fillRect/>
          </a:stretch>
        </p:blipFill>
        <p:spPr>
          <a:xfrm>
            <a:off x="5104811" y="1419498"/>
            <a:ext cx="6172200" cy="4873625"/>
          </a:xfrm>
          <a:prstGeom prst="rect">
            <a:avLst/>
          </a:prstGeom>
        </p:spPr>
      </p:pic>
      <p:sp>
        <p:nvSpPr>
          <p:cNvPr id="4" name="Text Placeholder 3"/>
          <p:cNvSpPr>
            <a:spLocks noGrp="1"/>
          </p:cNvSpPr>
          <p:nvPr>
            <p:ph type="body" sz="half" idx="2"/>
          </p:nvPr>
        </p:nvSpPr>
        <p:spPr>
          <a:xfrm>
            <a:off x="839788" y="1419498"/>
            <a:ext cx="4028303" cy="5138056"/>
          </a:xfrm>
        </p:spPr>
        <p:txBody>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Product will arrive from China and the worth of the product will be a million dollar.</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bank recommends Beauty fashion pay in Chinese Yuan rather paying it in USD</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Bank acknowledges that there is a significant risk in paying in Chinese Yuan ¥. However, the bank will help Beauty Fashion in purchasing a forward contract to mitigate the risk due to foreign exchange volatility</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not considering the forward rate prediction, for the same transaction the company might need to pay $7,040,000 instead $7,030,000, which clearly states the $10,000 more in total and leading to additional loss.</a:t>
            </a:r>
          </a:p>
        </p:txBody>
      </p:sp>
    </p:spTree>
    <p:extLst>
      <p:ext uri="{BB962C8B-B14F-4D97-AF65-F5344CB8AC3E}">
        <p14:creationId xmlns:p14="http://schemas.microsoft.com/office/powerpoint/2010/main" val="333610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775C-86BD-7A42-BF33-A85FBAE0C4C6}"/>
              </a:ext>
            </a:extLst>
          </p:cNvPr>
          <p:cNvSpPr>
            <a:spLocks noGrp="1"/>
          </p:cNvSpPr>
          <p:nvPr>
            <p:ph type="title"/>
          </p:nvPr>
        </p:nvSpPr>
        <p:spPr>
          <a:xfrm>
            <a:off x="838200" y="0"/>
            <a:ext cx="10515600" cy="774562"/>
          </a:xfrm>
        </p:spPr>
        <p:txBody>
          <a:bodyPr>
            <a:normAutofit fontScale="90000"/>
          </a:bodyPr>
          <a:lstStyle/>
          <a:p>
            <a:r>
              <a:rPr lang="en-US" b="1" dirty="0"/>
              <a:t/>
            </a:r>
            <a:br>
              <a:rPr lang="en-US" b="1" dirty="0"/>
            </a:br>
            <a:r>
              <a:rPr lang="en-US" sz="3200" b="1" dirty="0"/>
              <a:t>Terms &amp; conditions </a:t>
            </a:r>
            <a:r>
              <a:rPr lang="en-US" sz="3200" b="1"/>
              <a:t>for Export </a:t>
            </a:r>
            <a:r>
              <a:rPr lang="en-US" sz="3200" b="1" dirty="0"/>
              <a:t>transaction between BFL and CIL</a:t>
            </a:r>
            <a:r>
              <a:rPr lang="en-US" b="1" dirty="0"/>
              <a:t/>
            </a:r>
            <a:br>
              <a:rPr lang="en-US" b="1" dirty="0"/>
            </a:br>
            <a:endParaRPr lang="en-US" dirty="0"/>
          </a:p>
        </p:txBody>
      </p:sp>
      <p:sp>
        <p:nvSpPr>
          <p:cNvPr id="3" name="Content Placeholder 2">
            <a:extLst>
              <a:ext uri="{FF2B5EF4-FFF2-40B4-BE49-F238E27FC236}">
                <a16:creationId xmlns:a16="http://schemas.microsoft.com/office/drawing/2014/main" id="{1B67B31D-5929-7945-87AF-5BD3DE5C8842}"/>
              </a:ext>
            </a:extLst>
          </p:cNvPr>
          <p:cNvSpPr>
            <a:spLocks noGrp="1"/>
          </p:cNvSpPr>
          <p:nvPr>
            <p:ph idx="1"/>
          </p:nvPr>
        </p:nvSpPr>
        <p:spPr>
          <a:xfrm>
            <a:off x="675861" y="914400"/>
            <a:ext cx="10893287" cy="5473148"/>
          </a:xfrm>
        </p:spPr>
        <p:txBody>
          <a:bodyPr>
            <a:normAutofit fontScale="32500" lnSpcReduction="20000"/>
          </a:bodyPr>
          <a:lstStyle/>
          <a:p>
            <a:pPr algn="just" fontAlgn="base">
              <a:lnSpc>
                <a:spcPct val="120000"/>
              </a:lnSpc>
            </a:pPr>
            <a:r>
              <a:rPr lang="en-US" sz="6000" dirty="0"/>
              <a:t>The export transaction between BFL and CIL will be carried on FOB basis</a:t>
            </a:r>
          </a:p>
          <a:p>
            <a:pPr algn="just" fontAlgn="base">
              <a:lnSpc>
                <a:spcPct val="120000"/>
              </a:lnSpc>
            </a:pPr>
            <a:r>
              <a:rPr lang="en-US" sz="6000" dirty="0"/>
              <a:t>As per the commercial contract, BFL will provide a 60-day credit period to CIL which will be calculated after the shipment of goods.</a:t>
            </a:r>
          </a:p>
          <a:p>
            <a:pPr algn="just" fontAlgn="base">
              <a:lnSpc>
                <a:spcPct val="120000"/>
              </a:lnSpc>
            </a:pPr>
            <a:r>
              <a:rPr lang="en-US" sz="6000" dirty="0"/>
              <a:t>The payment to be made to BFL will be in Mexican Peso by employing Letter of Credit by acceptance through CIL and the issuing bank.</a:t>
            </a:r>
          </a:p>
          <a:p>
            <a:pPr algn="just" fontAlgn="base">
              <a:lnSpc>
                <a:spcPct val="120000"/>
              </a:lnSpc>
            </a:pPr>
            <a:r>
              <a:rPr lang="en-US" sz="6000" dirty="0"/>
              <a:t> Once the goods are shipped, the beneficiary will no longer be held responsible for them for their damage due to any natural or man-made interference.</a:t>
            </a:r>
          </a:p>
          <a:p>
            <a:pPr algn="just" fontAlgn="base">
              <a:lnSpc>
                <a:spcPct val="120000"/>
              </a:lnSpc>
            </a:pPr>
            <a:r>
              <a:rPr lang="en-US" sz="6000" dirty="0"/>
              <a:t> The cost of converting foreign exchange will be borne by BFL i.e. the Beneficiary.</a:t>
            </a:r>
          </a:p>
          <a:p>
            <a:pPr algn="just" fontAlgn="base">
              <a:lnSpc>
                <a:spcPct val="120000"/>
              </a:lnSpc>
            </a:pPr>
            <a:r>
              <a:rPr lang="en-US" sz="6000" dirty="0"/>
              <a:t> In the event, if the payment is not honored within the stipulated time, BFL will have every right to sue CIL in the court of law and jurisdiction will be the USA for all legal purposes.</a:t>
            </a:r>
          </a:p>
          <a:p>
            <a:pPr algn="just" fontAlgn="base">
              <a:lnSpc>
                <a:spcPct val="120000"/>
              </a:lnSpc>
            </a:pPr>
            <a:r>
              <a:rPr lang="en-US" sz="6000" dirty="0"/>
              <a:t>In the event of legal proceedings between BFL and CIL, in case BFL wins against CIL the legal expenses will be required to be reimbursed to BFL by CIL.</a:t>
            </a:r>
          </a:p>
          <a:p>
            <a:pPr algn="just" fontAlgn="base">
              <a:lnSpc>
                <a:spcPct val="120000"/>
              </a:lnSpc>
            </a:pPr>
            <a:r>
              <a:rPr lang="en-US" sz="6000" dirty="0"/>
              <a:t>BFL will employ forward rate of contract for 120 days and fix the rate prior to 0.0511 for 1 USD/ Mexican Peso</a:t>
            </a:r>
            <a:r>
              <a:rPr lang="en-US" sz="3500" dirty="0"/>
              <a:t>.</a:t>
            </a:r>
          </a:p>
          <a:p>
            <a:endParaRPr lang="en-US" dirty="0"/>
          </a:p>
        </p:txBody>
      </p:sp>
    </p:spTree>
    <p:extLst>
      <p:ext uri="{BB962C8B-B14F-4D97-AF65-F5344CB8AC3E}">
        <p14:creationId xmlns:p14="http://schemas.microsoft.com/office/powerpoint/2010/main" val="960389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607</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Times New Roman</vt:lpstr>
      <vt:lpstr>Wingdings</vt:lpstr>
      <vt:lpstr>Office Theme</vt:lpstr>
      <vt:lpstr>Beauty Fashions Ltd</vt:lpstr>
      <vt:lpstr>Beauty Fashions Ltd – Company Profile  </vt:lpstr>
      <vt:lpstr>BFL’s concern</vt:lpstr>
      <vt:lpstr>TIME LINE (Trade Cycle) Import and Export transactions</vt:lpstr>
      <vt:lpstr>Terms &amp; conditions for import transaction between BFL and HF </vt:lpstr>
      <vt:lpstr>Import transaction – Method of Payment</vt:lpstr>
      <vt:lpstr>Import Transaction – Requirement of documents</vt:lpstr>
      <vt:lpstr>Foreign Exchange for payment (Import)</vt:lpstr>
      <vt:lpstr> Terms &amp; conditions for Export transaction between BFL and CIL </vt:lpstr>
      <vt:lpstr>Export Receivable Method</vt:lpstr>
      <vt:lpstr>Export Documents</vt:lpstr>
      <vt:lpstr>Foreign Exchange Product for Receivable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Beauty Fashions Ltd</dc:title>
  <dc:creator>Saloni Shah</dc:creator>
  <cp:lastModifiedBy>Sudharsan Ramani</cp:lastModifiedBy>
  <cp:revision>8</cp:revision>
  <dcterms:created xsi:type="dcterms:W3CDTF">2019-12-05T08:15:32Z</dcterms:created>
  <dcterms:modified xsi:type="dcterms:W3CDTF">2019-12-05T16:14:54Z</dcterms:modified>
</cp:coreProperties>
</file>