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4" r:id="rId2"/>
    <p:sldId id="257" r:id="rId3"/>
    <p:sldId id="260" r:id="rId4"/>
    <p:sldId id="261" r:id="rId5"/>
    <p:sldId id="268" r:id="rId6"/>
    <p:sldId id="270" r:id="rId7"/>
    <p:sldId id="278" r:id="rId8"/>
    <p:sldId id="274" r:id="rId9"/>
    <p:sldId id="276" r:id="rId10"/>
    <p:sldId id="275" r:id="rId11"/>
    <p:sldId id="277" r:id="rId12"/>
    <p:sldId id="273" r:id="rId13"/>
    <p:sldId id="286" r:id="rId14"/>
    <p:sldId id="282" r:id="rId15"/>
    <p:sldId id="283" r:id="rId16"/>
    <p:sldId id="284" r:id="rId17"/>
    <p:sldId id="271"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oni Shah" initials="SS" lastIdx="2" clrIdx="0">
    <p:extLst>
      <p:ext uri="{19B8F6BF-5375-455C-9EA6-DF929625EA0E}">
        <p15:presenceInfo xmlns:p15="http://schemas.microsoft.com/office/powerpoint/2012/main" userId="143dbf14ae5d2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764" autoAdjust="0"/>
  </p:normalViewPr>
  <p:slideViewPr>
    <p:cSldViewPr snapToGrid="0">
      <p:cViewPr>
        <p:scale>
          <a:sx n="60" d="100"/>
          <a:sy n="60" d="100"/>
        </p:scale>
        <p:origin x="1140" y="4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7E755-DBA8-4D60-99AC-0E1493E477E5}" type="datetimeFigureOut">
              <a:rPr lang="en-US" smtClean="0"/>
              <a:t>9/15/2020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168BC-8D77-4469-87B3-3F4BCCE7989A}" type="slidenum">
              <a:rPr lang="en-US" smtClean="0"/>
              <a:t>‹#›</a:t>
            </a:fld>
            <a:endParaRPr lang="en-US"/>
          </a:p>
        </p:txBody>
      </p:sp>
    </p:spTree>
    <p:extLst>
      <p:ext uri="{BB962C8B-B14F-4D97-AF65-F5344CB8AC3E}">
        <p14:creationId xmlns:p14="http://schemas.microsoft.com/office/powerpoint/2010/main" val="2499688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168BC-8D77-4469-87B3-3F4BCCE7989A}" type="slidenum">
              <a:rPr lang="en-US" smtClean="0"/>
              <a:t>4</a:t>
            </a:fld>
            <a:endParaRPr lang="en-US"/>
          </a:p>
        </p:txBody>
      </p:sp>
    </p:spTree>
    <p:extLst>
      <p:ext uri="{BB962C8B-B14F-4D97-AF65-F5344CB8AC3E}">
        <p14:creationId xmlns:p14="http://schemas.microsoft.com/office/powerpoint/2010/main" val="74600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Book Antiqua" panose="02040602050305030304" pitchFamily="18" charset="0"/>
              </a:rPr>
              <a:t>Home Builders Institute </a:t>
            </a:r>
            <a:br>
              <a:rPr lang="en-US" sz="1200" dirty="0">
                <a:latin typeface="Book Antiqua" panose="02040602050305030304" pitchFamily="18" charset="0"/>
              </a:rPr>
            </a:br>
            <a:r>
              <a:rPr lang="en-US" sz="1200" dirty="0">
                <a:latin typeface="Book Antiqua" panose="02040602050305030304" pitchFamily="18" charset="0"/>
              </a:rPr>
              <a:t>Home Builders Youth </a:t>
            </a:r>
            <a:r>
              <a:rPr lang="en-US" sz="1200" b="1" dirty="0">
                <a:latin typeface="Book Antiqua" panose="02040602050305030304" pitchFamily="18" charset="0"/>
              </a:rPr>
              <a:t>CONSTRUCTION EDUCATION FOUNDATION OF GEORGIA (CEFGA)</a:t>
            </a:r>
          </a:p>
          <a:p>
            <a:pPr algn="l"/>
            <a:r>
              <a:rPr lang="en-US" sz="1200" b="1" dirty="0">
                <a:latin typeface="Book Antiqua" panose="02040602050305030304" pitchFamily="18" charset="0"/>
              </a:rPr>
              <a:t>ATLANTA TECHNICAL COLLEGE (ATC)</a:t>
            </a: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5C0168BC-8D77-4469-87B3-3F4BCCE7989A}" type="slidenum">
              <a:rPr lang="en-US" smtClean="0"/>
              <a:t>6</a:t>
            </a:fld>
            <a:endParaRPr lang="en-US"/>
          </a:p>
        </p:txBody>
      </p:sp>
    </p:spTree>
    <p:extLst>
      <p:ext uri="{BB962C8B-B14F-4D97-AF65-F5344CB8AC3E}">
        <p14:creationId xmlns:p14="http://schemas.microsoft.com/office/powerpoint/2010/main" val="3306672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168BC-8D77-4469-87B3-3F4BCCE7989A}" type="slidenum">
              <a:rPr lang="en-US" smtClean="0"/>
              <a:t>12</a:t>
            </a:fld>
            <a:endParaRPr lang="en-US"/>
          </a:p>
        </p:txBody>
      </p:sp>
    </p:spTree>
    <p:extLst>
      <p:ext uri="{BB962C8B-B14F-4D97-AF65-F5344CB8AC3E}">
        <p14:creationId xmlns:p14="http://schemas.microsoft.com/office/powerpoint/2010/main" val="374244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EEDD-ADCA-407D-B2FC-AE29C8055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B7122-3AE5-4979-8997-C4C4E529E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E284E5-B125-4708-89D9-B8FA0444F966}"/>
              </a:ext>
            </a:extLst>
          </p:cNvPr>
          <p:cNvSpPr>
            <a:spLocks noGrp="1"/>
          </p:cNvSpPr>
          <p:nvPr>
            <p:ph type="dt" sz="half" idx="10"/>
          </p:nvPr>
        </p:nvSpPr>
        <p:spPr/>
        <p:txBody>
          <a:bodyPr/>
          <a:lstStyle/>
          <a:p>
            <a:fld id="{7DAAF252-2031-41A5-8470-1835B58B5419}" type="datetimeFigureOut">
              <a:rPr lang="en-US" smtClean="0"/>
              <a:t>9/11/2020</a:t>
            </a:fld>
            <a:endParaRPr lang="en-US"/>
          </a:p>
        </p:txBody>
      </p:sp>
      <p:sp>
        <p:nvSpPr>
          <p:cNvPr id="5" name="Footer Placeholder 4">
            <a:extLst>
              <a:ext uri="{FF2B5EF4-FFF2-40B4-BE49-F238E27FC236}">
                <a16:creationId xmlns:a16="http://schemas.microsoft.com/office/drawing/2014/main" id="{C37E9401-93FA-4DCB-B374-098DD48A0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C6A47-84B4-405C-9195-E4402C0776DD}"/>
              </a:ext>
            </a:extLst>
          </p:cNvPr>
          <p:cNvSpPr>
            <a:spLocks noGrp="1"/>
          </p:cNvSpPr>
          <p:nvPr>
            <p:ph type="sldNum" sz="quarter" idx="12"/>
          </p:nvPr>
        </p:nvSpPr>
        <p:spPr/>
        <p:txBody>
          <a:bodyPr/>
          <a:lstStyle/>
          <a:p>
            <a:fld id="{99C3B24E-1AB2-466C-A552-AF13CF0662C4}" type="slidenum">
              <a:rPr lang="en-US" smtClean="0"/>
              <a:t>‹#›</a:t>
            </a:fld>
            <a:endParaRPr lang="en-US"/>
          </a:p>
        </p:txBody>
      </p:sp>
    </p:spTree>
    <p:extLst>
      <p:ext uri="{BB962C8B-B14F-4D97-AF65-F5344CB8AC3E}">
        <p14:creationId xmlns:p14="http://schemas.microsoft.com/office/powerpoint/2010/main" val="195352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0E5D-1ECB-4E67-8D6D-A6E0ED3443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60FBFA-32AD-4058-BEF6-962D769C69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4736A-AB0C-41B8-92B4-C1A1329CD637}"/>
              </a:ext>
            </a:extLst>
          </p:cNvPr>
          <p:cNvSpPr>
            <a:spLocks noGrp="1"/>
          </p:cNvSpPr>
          <p:nvPr>
            <p:ph type="dt" sz="half" idx="10"/>
          </p:nvPr>
        </p:nvSpPr>
        <p:spPr/>
        <p:txBody>
          <a:bodyPr/>
          <a:lstStyle/>
          <a:p>
            <a:fld id="{7DAAF252-2031-41A5-8470-1835B58B5419}" type="datetimeFigureOut">
              <a:rPr lang="en-US" smtClean="0"/>
              <a:t>9/11/2020</a:t>
            </a:fld>
            <a:endParaRPr lang="en-US"/>
          </a:p>
        </p:txBody>
      </p:sp>
      <p:sp>
        <p:nvSpPr>
          <p:cNvPr id="5" name="Footer Placeholder 4">
            <a:extLst>
              <a:ext uri="{FF2B5EF4-FFF2-40B4-BE49-F238E27FC236}">
                <a16:creationId xmlns:a16="http://schemas.microsoft.com/office/drawing/2014/main" id="{AE36FD81-87D8-43A7-9864-D128DBE6C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CD4F0-557B-463D-B7DB-023C82EE3926}"/>
              </a:ext>
            </a:extLst>
          </p:cNvPr>
          <p:cNvSpPr>
            <a:spLocks noGrp="1"/>
          </p:cNvSpPr>
          <p:nvPr>
            <p:ph type="sldNum" sz="quarter" idx="12"/>
          </p:nvPr>
        </p:nvSpPr>
        <p:spPr/>
        <p:txBody>
          <a:bodyPr/>
          <a:lstStyle/>
          <a:p>
            <a:fld id="{99C3B24E-1AB2-466C-A552-AF13CF0662C4}" type="slidenum">
              <a:rPr lang="en-US" smtClean="0"/>
              <a:t>‹#›</a:t>
            </a:fld>
            <a:endParaRPr lang="en-US"/>
          </a:p>
        </p:txBody>
      </p:sp>
    </p:spTree>
    <p:extLst>
      <p:ext uri="{BB962C8B-B14F-4D97-AF65-F5344CB8AC3E}">
        <p14:creationId xmlns:p14="http://schemas.microsoft.com/office/powerpoint/2010/main" val="14490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6C557-A5BD-4E2E-9A04-3A76A75A5B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463433-F3F7-48CF-8120-42383ABF6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6157D-D665-4B56-8558-F857EC1064E1}"/>
              </a:ext>
            </a:extLst>
          </p:cNvPr>
          <p:cNvSpPr>
            <a:spLocks noGrp="1"/>
          </p:cNvSpPr>
          <p:nvPr>
            <p:ph type="dt" sz="half" idx="10"/>
          </p:nvPr>
        </p:nvSpPr>
        <p:spPr/>
        <p:txBody>
          <a:bodyPr/>
          <a:lstStyle/>
          <a:p>
            <a:fld id="{7DAAF252-2031-41A5-8470-1835B58B5419}" type="datetimeFigureOut">
              <a:rPr lang="en-US" smtClean="0"/>
              <a:t>9/11/2020</a:t>
            </a:fld>
            <a:endParaRPr lang="en-US"/>
          </a:p>
        </p:txBody>
      </p:sp>
      <p:sp>
        <p:nvSpPr>
          <p:cNvPr id="5" name="Footer Placeholder 4">
            <a:extLst>
              <a:ext uri="{FF2B5EF4-FFF2-40B4-BE49-F238E27FC236}">
                <a16:creationId xmlns:a16="http://schemas.microsoft.com/office/drawing/2014/main" id="{F2FEA73A-78EC-4BC6-9DF2-C0EF216D8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FB936-81E5-4F4E-9A25-AC6AD7288455}"/>
              </a:ext>
            </a:extLst>
          </p:cNvPr>
          <p:cNvSpPr>
            <a:spLocks noGrp="1"/>
          </p:cNvSpPr>
          <p:nvPr>
            <p:ph type="sldNum" sz="quarter" idx="12"/>
          </p:nvPr>
        </p:nvSpPr>
        <p:spPr/>
        <p:txBody>
          <a:bodyPr/>
          <a:lstStyle/>
          <a:p>
            <a:fld id="{99C3B24E-1AB2-466C-A552-AF13CF0662C4}" type="slidenum">
              <a:rPr lang="en-US" smtClean="0"/>
              <a:t>‹#›</a:t>
            </a:fld>
            <a:endParaRPr lang="en-US"/>
          </a:p>
        </p:txBody>
      </p:sp>
    </p:spTree>
    <p:extLst>
      <p:ext uri="{BB962C8B-B14F-4D97-AF65-F5344CB8AC3E}">
        <p14:creationId xmlns:p14="http://schemas.microsoft.com/office/powerpoint/2010/main" val="148944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C95C-EF13-449D-8E14-0EF1DCBF2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77C7E4-24ED-4AD9-9E87-B2355EBB44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A56FC-F974-4776-89C5-E3D733153F26}"/>
              </a:ext>
            </a:extLst>
          </p:cNvPr>
          <p:cNvSpPr>
            <a:spLocks noGrp="1"/>
          </p:cNvSpPr>
          <p:nvPr>
            <p:ph type="dt" sz="half" idx="10"/>
          </p:nvPr>
        </p:nvSpPr>
        <p:spPr/>
        <p:txBody>
          <a:bodyPr/>
          <a:lstStyle/>
          <a:p>
            <a:fld id="{7DAAF252-2031-41A5-8470-1835B58B5419}" type="datetimeFigureOut">
              <a:rPr lang="en-US" smtClean="0"/>
              <a:t>9/11/2020</a:t>
            </a:fld>
            <a:endParaRPr lang="en-US"/>
          </a:p>
        </p:txBody>
      </p:sp>
      <p:sp>
        <p:nvSpPr>
          <p:cNvPr id="5" name="Footer Placeholder 4">
            <a:extLst>
              <a:ext uri="{FF2B5EF4-FFF2-40B4-BE49-F238E27FC236}">
                <a16:creationId xmlns:a16="http://schemas.microsoft.com/office/drawing/2014/main" id="{32B5159F-FCD6-496C-951C-42591CE23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215E0-019A-48EB-9DA3-5CE0B7685E05}"/>
              </a:ext>
            </a:extLst>
          </p:cNvPr>
          <p:cNvSpPr>
            <a:spLocks noGrp="1"/>
          </p:cNvSpPr>
          <p:nvPr>
            <p:ph type="sldNum" sz="quarter" idx="12"/>
          </p:nvPr>
        </p:nvSpPr>
        <p:spPr/>
        <p:txBody>
          <a:bodyPr/>
          <a:lstStyle/>
          <a:p>
            <a:fld id="{99C3B24E-1AB2-466C-A552-AF13CF0662C4}" type="slidenum">
              <a:rPr lang="en-US" smtClean="0"/>
              <a:t>‹#›</a:t>
            </a:fld>
            <a:endParaRPr lang="en-US"/>
          </a:p>
        </p:txBody>
      </p:sp>
    </p:spTree>
    <p:extLst>
      <p:ext uri="{BB962C8B-B14F-4D97-AF65-F5344CB8AC3E}">
        <p14:creationId xmlns:p14="http://schemas.microsoft.com/office/powerpoint/2010/main" val="163450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96C4-674B-4C1E-9586-C84089DDA1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80DC8-BCD7-427A-9115-9F6A2B545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48380-8ADC-4694-B89C-B61F515AFC7B}"/>
              </a:ext>
            </a:extLst>
          </p:cNvPr>
          <p:cNvSpPr>
            <a:spLocks noGrp="1"/>
          </p:cNvSpPr>
          <p:nvPr>
            <p:ph type="dt" sz="half" idx="10"/>
          </p:nvPr>
        </p:nvSpPr>
        <p:spPr/>
        <p:txBody>
          <a:bodyPr/>
          <a:lstStyle/>
          <a:p>
            <a:fld id="{7DAAF252-2031-41A5-8470-1835B58B5419}" type="datetimeFigureOut">
              <a:rPr lang="en-US" smtClean="0"/>
              <a:t>9/11/2020</a:t>
            </a:fld>
            <a:endParaRPr lang="en-US"/>
          </a:p>
        </p:txBody>
      </p:sp>
      <p:sp>
        <p:nvSpPr>
          <p:cNvPr id="5" name="Footer Placeholder 4">
            <a:extLst>
              <a:ext uri="{FF2B5EF4-FFF2-40B4-BE49-F238E27FC236}">
                <a16:creationId xmlns:a16="http://schemas.microsoft.com/office/drawing/2014/main" id="{E12CC1BD-34AA-44E1-A0DC-6FAA80482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D6417-E46F-4348-A6D7-E8A5C432BCBE}"/>
              </a:ext>
            </a:extLst>
          </p:cNvPr>
          <p:cNvSpPr>
            <a:spLocks noGrp="1"/>
          </p:cNvSpPr>
          <p:nvPr>
            <p:ph type="sldNum" sz="quarter" idx="12"/>
          </p:nvPr>
        </p:nvSpPr>
        <p:spPr/>
        <p:txBody>
          <a:bodyPr/>
          <a:lstStyle/>
          <a:p>
            <a:fld id="{99C3B24E-1AB2-466C-A552-AF13CF0662C4}" type="slidenum">
              <a:rPr lang="en-US" smtClean="0"/>
              <a:t>‹#›</a:t>
            </a:fld>
            <a:endParaRPr lang="en-US"/>
          </a:p>
        </p:txBody>
      </p:sp>
    </p:spTree>
    <p:extLst>
      <p:ext uri="{BB962C8B-B14F-4D97-AF65-F5344CB8AC3E}">
        <p14:creationId xmlns:p14="http://schemas.microsoft.com/office/powerpoint/2010/main" val="156598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A5B4C-DCBC-49C1-9EBA-312F406C6E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270F7C-D1F0-4518-B1AE-864C126DA1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61C8B-DB55-473D-891E-9CDD3B3E7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551CAB-982F-42F7-A40D-A469541CEFDE}"/>
              </a:ext>
            </a:extLst>
          </p:cNvPr>
          <p:cNvSpPr>
            <a:spLocks noGrp="1"/>
          </p:cNvSpPr>
          <p:nvPr>
            <p:ph type="dt" sz="half" idx="10"/>
          </p:nvPr>
        </p:nvSpPr>
        <p:spPr/>
        <p:txBody>
          <a:bodyPr/>
          <a:lstStyle/>
          <a:p>
            <a:fld id="{7DAAF252-2031-41A5-8470-1835B58B5419}" type="datetimeFigureOut">
              <a:rPr lang="en-US" smtClean="0"/>
              <a:t>9/11/2020</a:t>
            </a:fld>
            <a:endParaRPr lang="en-US"/>
          </a:p>
        </p:txBody>
      </p:sp>
      <p:sp>
        <p:nvSpPr>
          <p:cNvPr id="6" name="Footer Placeholder 5">
            <a:extLst>
              <a:ext uri="{FF2B5EF4-FFF2-40B4-BE49-F238E27FC236}">
                <a16:creationId xmlns:a16="http://schemas.microsoft.com/office/drawing/2014/main" id="{BC88EB73-9FA2-40FE-902C-F6D20CFB0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8DC5C-9182-4EEB-95F8-DFEE6D0BA25F}"/>
              </a:ext>
            </a:extLst>
          </p:cNvPr>
          <p:cNvSpPr>
            <a:spLocks noGrp="1"/>
          </p:cNvSpPr>
          <p:nvPr>
            <p:ph type="sldNum" sz="quarter" idx="12"/>
          </p:nvPr>
        </p:nvSpPr>
        <p:spPr/>
        <p:txBody>
          <a:bodyPr/>
          <a:lstStyle/>
          <a:p>
            <a:fld id="{99C3B24E-1AB2-466C-A552-AF13CF0662C4}" type="slidenum">
              <a:rPr lang="en-US" smtClean="0"/>
              <a:t>‹#›</a:t>
            </a:fld>
            <a:endParaRPr lang="en-US"/>
          </a:p>
        </p:txBody>
      </p:sp>
    </p:spTree>
    <p:extLst>
      <p:ext uri="{BB962C8B-B14F-4D97-AF65-F5344CB8AC3E}">
        <p14:creationId xmlns:p14="http://schemas.microsoft.com/office/powerpoint/2010/main" val="42359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9592-785B-448C-8318-E47B310267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115320-F1E8-44D5-A565-A911B952BB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839E99-5D01-4A21-8495-37F242688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9CEC6-C93B-4BA7-8EBA-D959CAE83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850736-90C3-4FEA-A691-8C0696F175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6C4A4B-325C-4C38-9407-C3EC3393E209}"/>
              </a:ext>
            </a:extLst>
          </p:cNvPr>
          <p:cNvSpPr>
            <a:spLocks noGrp="1"/>
          </p:cNvSpPr>
          <p:nvPr>
            <p:ph type="dt" sz="half" idx="10"/>
          </p:nvPr>
        </p:nvSpPr>
        <p:spPr/>
        <p:txBody>
          <a:bodyPr/>
          <a:lstStyle/>
          <a:p>
            <a:fld id="{7DAAF252-2031-41A5-8470-1835B58B5419}" type="datetimeFigureOut">
              <a:rPr lang="en-US" smtClean="0"/>
              <a:t>9/11/2020</a:t>
            </a:fld>
            <a:endParaRPr lang="en-US"/>
          </a:p>
        </p:txBody>
      </p:sp>
      <p:sp>
        <p:nvSpPr>
          <p:cNvPr id="8" name="Footer Placeholder 7">
            <a:extLst>
              <a:ext uri="{FF2B5EF4-FFF2-40B4-BE49-F238E27FC236}">
                <a16:creationId xmlns:a16="http://schemas.microsoft.com/office/drawing/2014/main" id="{39ED892C-B161-4AE4-A6E2-8C1096CA81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97864-3AD4-431D-B000-4F2C2E7844CF}"/>
              </a:ext>
            </a:extLst>
          </p:cNvPr>
          <p:cNvSpPr>
            <a:spLocks noGrp="1"/>
          </p:cNvSpPr>
          <p:nvPr>
            <p:ph type="sldNum" sz="quarter" idx="12"/>
          </p:nvPr>
        </p:nvSpPr>
        <p:spPr/>
        <p:txBody>
          <a:bodyPr/>
          <a:lstStyle/>
          <a:p>
            <a:fld id="{99C3B24E-1AB2-466C-A552-AF13CF0662C4}" type="slidenum">
              <a:rPr lang="en-US" smtClean="0"/>
              <a:t>‹#›</a:t>
            </a:fld>
            <a:endParaRPr lang="en-US"/>
          </a:p>
        </p:txBody>
      </p:sp>
    </p:spTree>
    <p:extLst>
      <p:ext uri="{BB962C8B-B14F-4D97-AF65-F5344CB8AC3E}">
        <p14:creationId xmlns:p14="http://schemas.microsoft.com/office/powerpoint/2010/main" val="390449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4572-CC7B-4795-BBD9-16D1BF91E6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EBFC9F-3AAE-40BC-9EC9-B732AA4290F0}"/>
              </a:ext>
            </a:extLst>
          </p:cNvPr>
          <p:cNvSpPr>
            <a:spLocks noGrp="1"/>
          </p:cNvSpPr>
          <p:nvPr>
            <p:ph type="dt" sz="half" idx="10"/>
          </p:nvPr>
        </p:nvSpPr>
        <p:spPr/>
        <p:txBody>
          <a:bodyPr/>
          <a:lstStyle/>
          <a:p>
            <a:fld id="{7DAAF252-2031-41A5-8470-1835B58B5419}" type="datetimeFigureOut">
              <a:rPr lang="en-US" smtClean="0"/>
              <a:t>9/11/2020</a:t>
            </a:fld>
            <a:endParaRPr lang="en-US"/>
          </a:p>
        </p:txBody>
      </p:sp>
      <p:sp>
        <p:nvSpPr>
          <p:cNvPr id="4" name="Footer Placeholder 3">
            <a:extLst>
              <a:ext uri="{FF2B5EF4-FFF2-40B4-BE49-F238E27FC236}">
                <a16:creationId xmlns:a16="http://schemas.microsoft.com/office/drawing/2014/main" id="{3D6AED02-59C3-4786-BA7C-F3746FFD5F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DA0950-1123-4373-8A95-7CF667F04723}"/>
              </a:ext>
            </a:extLst>
          </p:cNvPr>
          <p:cNvSpPr>
            <a:spLocks noGrp="1"/>
          </p:cNvSpPr>
          <p:nvPr>
            <p:ph type="sldNum" sz="quarter" idx="12"/>
          </p:nvPr>
        </p:nvSpPr>
        <p:spPr/>
        <p:txBody>
          <a:bodyPr/>
          <a:lstStyle/>
          <a:p>
            <a:fld id="{99C3B24E-1AB2-466C-A552-AF13CF0662C4}" type="slidenum">
              <a:rPr lang="en-US" smtClean="0"/>
              <a:t>‹#›</a:t>
            </a:fld>
            <a:endParaRPr lang="en-US"/>
          </a:p>
        </p:txBody>
      </p:sp>
    </p:spTree>
    <p:extLst>
      <p:ext uri="{BB962C8B-B14F-4D97-AF65-F5344CB8AC3E}">
        <p14:creationId xmlns:p14="http://schemas.microsoft.com/office/powerpoint/2010/main" val="78534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BBFD4-BBE3-413E-AABF-65FD4218A1B6}"/>
              </a:ext>
            </a:extLst>
          </p:cNvPr>
          <p:cNvSpPr>
            <a:spLocks noGrp="1"/>
          </p:cNvSpPr>
          <p:nvPr>
            <p:ph type="dt" sz="half" idx="10"/>
          </p:nvPr>
        </p:nvSpPr>
        <p:spPr/>
        <p:txBody>
          <a:bodyPr/>
          <a:lstStyle/>
          <a:p>
            <a:fld id="{7DAAF252-2031-41A5-8470-1835B58B5419}" type="datetimeFigureOut">
              <a:rPr lang="en-US" smtClean="0"/>
              <a:t>9/11/2020</a:t>
            </a:fld>
            <a:endParaRPr lang="en-US"/>
          </a:p>
        </p:txBody>
      </p:sp>
      <p:sp>
        <p:nvSpPr>
          <p:cNvPr id="3" name="Footer Placeholder 2">
            <a:extLst>
              <a:ext uri="{FF2B5EF4-FFF2-40B4-BE49-F238E27FC236}">
                <a16:creationId xmlns:a16="http://schemas.microsoft.com/office/drawing/2014/main" id="{21201482-D48C-4BFD-B789-3A93970BA6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CF0D60-7483-46B3-96CC-108D69095265}"/>
              </a:ext>
            </a:extLst>
          </p:cNvPr>
          <p:cNvSpPr>
            <a:spLocks noGrp="1"/>
          </p:cNvSpPr>
          <p:nvPr>
            <p:ph type="sldNum" sz="quarter" idx="12"/>
          </p:nvPr>
        </p:nvSpPr>
        <p:spPr/>
        <p:txBody>
          <a:bodyPr/>
          <a:lstStyle/>
          <a:p>
            <a:fld id="{99C3B24E-1AB2-466C-A552-AF13CF0662C4}" type="slidenum">
              <a:rPr lang="en-US" smtClean="0"/>
              <a:t>‹#›</a:t>
            </a:fld>
            <a:endParaRPr lang="en-US"/>
          </a:p>
        </p:txBody>
      </p:sp>
    </p:spTree>
    <p:extLst>
      <p:ext uri="{BB962C8B-B14F-4D97-AF65-F5344CB8AC3E}">
        <p14:creationId xmlns:p14="http://schemas.microsoft.com/office/powerpoint/2010/main" val="93067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C08A-1858-4E89-865F-1EC1F1A30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108020-F7DA-4028-B873-35522C2F5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624577-D6DD-4E63-AD69-ACE4D5888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AD861-FD13-4E90-B146-A56386779398}"/>
              </a:ext>
            </a:extLst>
          </p:cNvPr>
          <p:cNvSpPr>
            <a:spLocks noGrp="1"/>
          </p:cNvSpPr>
          <p:nvPr>
            <p:ph type="dt" sz="half" idx="10"/>
          </p:nvPr>
        </p:nvSpPr>
        <p:spPr/>
        <p:txBody>
          <a:bodyPr/>
          <a:lstStyle/>
          <a:p>
            <a:fld id="{7DAAF252-2031-41A5-8470-1835B58B5419}" type="datetimeFigureOut">
              <a:rPr lang="en-US" smtClean="0"/>
              <a:t>9/11/2020</a:t>
            </a:fld>
            <a:endParaRPr lang="en-US"/>
          </a:p>
        </p:txBody>
      </p:sp>
      <p:sp>
        <p:nvSpPr>
          <p:cNvPr id="6" name="Footer Placeholder 5">
            <a:extLst>
              <a:ext uri="{FF2B5EF4-FFF2-40B4-BE49-F238E27FC236}">
                <a16:creationId xmlns:a16="http://schemas.microsoft.com/office/drawing/2014/main" id="{5CDBEAEA-017D-46CB-9846-12F7A8481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A395A-8FA5-4B53-9558-1CCAE78095BE}"/>
              </a:ext>
            </a:extLst>
          </p:cNvPr>
          <p:cNvSpPr>
            <a:spLocks noGrp="1"/>
          </p:cNvSpPr>
          <p:nvPr>
            <p:ph type="sldNum" sz="quarter" idx="12"/>
          </p:nvPr>
        </p:nvSpPr>
        <p:spPr/>
        <p:txBody>
          <a:bodyPr/>
          <a:lstStyle/>
          <a:p>
            <a:fld id="{99C3B24E-1AB2-466C-A552-AF13CF0662C4}" type="slidenum">
              <a:rPr lang="en-US" smtClean="0"/>
              <a:t>‹#›</a:t>
            </a:fld>
            <a:endParaRPr lang="en-US"/>
          </a:p>
        </p:txBody>
      </p:sp>
    </p:spTree>
    <p:extLst>
      <p:ext uri="{BB962C8B-B14F-4D97-AF65-F5344CB8AC3E}">
        <p14:creationId xmlns:p14="http://schemas.microsoft.com/office/powerpoint/2010/main" val="357066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1507-E16C-4C59-85C5-4E7FFBD36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07101D-B712-40A1-A701-90BCF6537A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7FF76F-99D4-40AB-A5BA-28D6F4510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0BF72-25F6-48F8-B70E-7CA67C352DC3}"/>
              </a:ext>
            </a:extLst>
          </p:cNvPr>
          <p:cNvSpPr>
            <a:spLocks noGrp="1"/>
          </p:cNvSpPr>
          <p:nvPr>
            <p:ph type="dt" sz="half" idx="10"/>
          </p:nvPr>
        </p:nvSpPr>
        <p:spPr/>
        <p:txBody>
          <a:bodyPr/>
          <a:lstStyle/>
          <a:p>
            <a:fld id="{7DAAF252-2031-41A5-8470-1835B58B5419}" type="datetimeFigureOut">
              <a:rPr lang="en-US" smtClean="0"/>
              <a:t>9/11/2020</a:t>
            </a:fld>
            <a:endParaRPr lang="en-US"/>
          </a:p>
        </p:txBody>
      </p:sp>
      <p:sp>
        <p:nvSpPr>
          <p:cNvPr id="6" name="Footer Placeholder 5">
            <a:extLst>
              <a:ext uri="{FF2B5EF4-FFF2-40B4-BE49-F238E27FC236}">
                <a16:creationId xmlns:a16="http://schemas.microsoft.com/office/drawing/2014/main" id="{548DFDE6-5B66-4F8E-A209-7804BB296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24E29-3CC0-4958-833C-077BE5E3FA92}"/>
              </a:ext>
            </a:extLst>
          </p:cNvPr>
          <p:cNvSpPr>
            <a:spLocks noGrp="1"/>
          </p:cNvSpPr>
          <p:nvPr>
            <p:ph type="sldNum" sz="quarter" idx="12"/>
          </p:nvPr>
        </p:nvSpPr>
        <p:spPr/>
        <p:txBody>
          <a:bodyPr/>
          <a:lstStyle/>
          <a:p>
            <a:fld id="{99C3B24E-1AB2-466C-A552-AF13CF0662C4}" type="slidenum">
              <a:rPr lang="en-US" smtClean="0"/>
              <a:t>‹#›</a:t>
            </a:fld>
            <a:endParaRPr lang="en-US"/>
          </a:p>
        </p:txBody>
      </p:sp>
    </p:spTree>
    <p:extLst>
      <p:ext uri="{BB962C8B-B14F-4D97-AF65-F5344CB8AC3E}">
        <p14:creationId xmlns:p14="http://schemas.microsoft.com/office/powerpoint/2010/main" val="401092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1844A-954B-482E-8E39-632BE43006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B4099-E7E9-4D32-A875-8049BB605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AF341-13F4-4AFA-BCEF-2BA8847021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AF252-2031-41A5-8470-1835B58B5419}" type="datetimeFigureOut">
              <a:rPr lang="en-US" smtClean="0"/>
              <a:t>9/11/2020</a:t>
            </a:fld>
            <a:endParaRPr lang="en-US"/>
          </a:p>
        </p:txBody>
      </p:sp>
      <p:sp>
        <p:nvSpPr>
          <p:cNvPr id="5" name="Footer Placeholder 4">
            <a:extLst>
              <a:ext uri="{FF2B5EF4-FFF2-40B4-BE49-F238E27FC236}">
                <a16:creationId xmlns:a16="http://schemas.microsoft.com/office/drawing/2014/main" id="{753F78D0-67F1-4CB4-AA51-95771D691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517778-9FB7-4538-9CFC-EB1DBFEB12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3B24E-1AB2-466C-A552-AF13CF0662C4}" type="slidenum">
              <a:rPr lang="en-US" smtClean="0"/>
              <a:t>‹#›</a:t>
            </a:fld>
            <a:endParaRPr lang="en-US"/>
          </a:p>
        </p:txBody>
      </p:sp>
    </p:spTree>
    <p:extLst>
      <p:ext uri="{BB962C8B-B14F-4D97-AF65-F5344CB8AC3E}">
        <p14:creationId xmlns:p14="http://schemas.microsoft.com/office/powerpoint/2010/main" val="1867005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Home Depot announces changes - The Newnan Times-Herald">
            <a:extLst>
              <a:ext uri="{FF2B5EF4-FFF2-40B4-BE49-F238E27FC236}">
                <a16:creationId xmlns:a16="http://schemas.microsoft.com/office/drawing/2014/main" id="{329DB2E8-2DFF-49E9-9B3D-EA09F24346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2922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D996B0-E372-44B7-A624-40AC8A98490C}"/>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400" b="1" dirty="0">
                <a:latin typeface="Book Antiqua" panose="02040602050305030304" pitchFamily="18" charset="0"/>
                <a:cs typeface="Aharoni" panose="020B0604020202020204" pitchFamily="2" charset="-79"/>
              </a:rPr>
              <a:t>Brief company review - </a:t>
            </a:r>
            <a:r>
              <a:rPr lang="en-US" i="1" dirty="0">
                <a:latin typeface="Book Antiqua" panose="02040602050305030304" pitchFamily="18" charset="0"/>
                <a:cs typeface="Aharoni" panose="020B0604020202020204" pitchFamily="2" charset="-79"/>
              </a:rPr>
              <a:t>Saloni Shah</a:t>
            </a:r>
            <a:endParaRPr lang="en-US" sz="5400" i="1" dirty="0">
              <a:latin typeface="Book Antiqua" panose="02040602050305030304" pitchFamily="18" charset="0"/>
              <a:cs typeface="Aharoni" panose="020B0604020202020204" pitchFamily="2" charset="-79"/>
            </a:endParaRPr>
          </a:p>
        </p:txBody>
      </p:sp>
      <p:sp>
        <p:nvSpPr>
          <p:cNvPr id="54" name="Rectangle: Rounded Corners 5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8339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4DE4-8D23-4134-9336-7229D0208142}"/>
              </a:ext>
            </a:extLst>
          </p:cNvPr>
          <p:cNvSpPr>
            <a:spLocks noGrp="1"/>
          </p:cNvSpPr>
          <p:nvPr>
            <p:ph type="title"/>
          </p:nvPr>
        </p:nvSpPr>
        <p:spPr/>
        <p:txBody>
          <a:bodyPr/>
          <a:lstStyle/>
          <a:p>
            <a:r>
              <a:rPr lang="en-US" dirty="0"/>
              <a:t>Given back to the community </a:t>
            </a:r>
          </a:p>
        </p:txBody>
      </p:sp>
      <p:pic>
        <p:nvPicPr>
          <p:cNvPr id="4" name="Content Placeholder 3">
            <a:extLst>
              <a:ext uri="{FF2B5EF4-FFF2-40B4-BE49-F238E27FC236}">
                <a16:creationId xmlns:a16="http://schemas.microsoft.com/office/drawing/2014/main" id="{4BA4ECD4-82D2-47A6-B3A5-28A24AD0BFD3}"/>
              </a:ext>
            </a:extLst>
          </p:cNvPr>
          <p:cNvPicPr>
            <a:picLocks noGrp="1" noChangeAspect="1"/>
          </p:cNvPicPr>
          <p:nvPr>
            <p:ph idx="1"/>
          </p:nvPr>
        </p:nvPicPr>
        <p:blipFill>
          <a:blip r:embed="rId2"/>
          <a:stretch>
            <a:fillRect/>
          </a:stretch>
        </p:blipFill>
        <p:spPr>
          <a:xfrm>
            <a:off x="838200" y="2315301"/>
            <a:ext cx="10515600" cy="3371985"/>
          </a:xfrm>
          <a:prstGeom prst="rect">
            <a:avLst/>
          </a:prstGeom>
        </p:spPr>
      </p:pic>
    </p:spTree>
    <p:extLst>
      <p:ext uri="{BB962C8B-B14F-4D97-AF65-F5344CB8AC3E}">
        <p14:creationId xmlns:p14="http://schemas.microsoft.com/office/powerpoint/2010/main" val="279278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A645-ED89-4BE0-830F-9E447E402331}"/>
              </a:ext>
            </a:extLst>
          </p:cNvPr>
          <p:cNvSpPr>
            <a:spLocks noGrp="1"/>
          </p:cNvSpPr>
          <p:nvPr>
            <p:ph type="title"/>
          </p:nvPr>
        </p:nvSpPr>
        <p:spPr/>
        <p:txBody>
          <a:bodyPr/>
          <a:lstStyle/>
          <a:p>
            <a:r>
              <a:rPr lang="en-US" dirty="0"/>
              <a:t>Community Health care </a:t>
            </a:r>
          </a:p>
        </p:txBody>
      </p:sp>
      <p:pic>
        <p:nvPicPr>
          <p:cNvPr id="3" name="Picture 2">
            <a:extLst>
              <a:ext uri="{FF2B5EF4-FFF2-40B4-BE49-F238E27FC236}">
                <a16:creationId xmlns:a16="http://schemas.microsoft.com/office/drawing/2014/main" id="{BC206700-4ED4-454C-9553-B3E0EA8B9DA6}"/>
              </a:ext>
            </a:extLst>
          </p:cNvPr>
          <p:cNvPicPr>
            <a:picLocks noChangeAspect="1"/>
          </p:cNvPicPr>
          <p:nvPr/>
        </p:nvPicPr>
        <p:blipFill>
          <a:blip r:embed="rId2"/>
          <a:stretch>
            <a:fillRect/>
          </a:stretch>
        </p:blipFill>
        <p:spPr>
          <a:xfrm>
            <a:off x="671512" y="1604962"/>
            <a:ext cx="10848975" cy="3648075"/>
          </a:xfrm>
          <a:prstGeom prst="rect">
            <a:avLst/>
          </a:prstGeom>
        </p:spPr>
      </p:pic>
    </p:spTree>
    <p:extLst>
      <p:ext uri="{BB962C8B-B14F-4D97-AF65-F5344CB8AC3E}">
        <p14:creationId xmlns:p14="http://schemas.microsoft.com/office/powerpoint/2010/main" val="89333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D05F-681E-42A2-B2B8-96031A3E44D1}"/>
              </a:ext>
            </a:extLst>
          </p:cNvPr>
          <p:cNvSpPr>
            <a:spLocks noGrp="1"/>
          </p:cNvSpPr>
          <p:nvPr>
            <p:ph type="ctrTitle"/>
          </p:nvPr>
        </p:nvSpPr>
        <p:spPr>
          <a:xfrm>
            <a:off x="2149642" y="221164"/>
            <a:ext cx="7652084" cy="978568"/>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Current Affairs</a:t>
            </a:r>
          </a:p>
        </p:txBody>
      </p:sp>
      <p:sp>
        <p:nvSpPr>
          <p:cNvPr id="3" name="Subtitle 2">
            <a:extLst>
              <a:ext uri="{FF2B5EF4-FFF2-40B4-BE49-F238E27FC236}">
                <a16:creationId xmlns:a16="http://schemas.microsoft.com/office/drawing/2014/main" id="{BC1803BC-9E1C-4497-A190-9C0ADC250EAD}"/>
              </a:ext>
            </a:extLst>
          </p:cNvPr>
          <p:cNvSpPr>
            <a:spLocks noGrp="1"/>
          </p:cNvSpPr>
          <p:nvPr>
            <p:ph type="subTitle" idx="1"/>
          </p:nvPr>
        </p:nvSpPr>
        <p:spPr>
          <a:xfrm>
            <a:off x="417095" y="1427747"/>
            <a:ext cx="10250905" cy="5021179"/>
          </a:xfrm>
        </p:spPr>
        <p:txBody>
          <a:bodyPr>
            <a:normAutofit/>
          </a:bodyPr>
          <a:lstStyle/>
          <a:p>
            <a:pPr algn="l"/>
            <a:r>
              <a:rPr lang="en-US" dirty="0"/>
              <a:t>The Home Depot, the world's largest home improvement retailer, is introducing a Hurricane &amp; Storm Preparedness Livestream Workshop led by expert associates to help residents in storm-prone regions prepare and protect their families and homes for hurricanes, tornadoes and floods. </a:t>
            </a:r>
          </a:p>
          <a:p>
            <a:pPr algn="l"/>
            <a:r>
              <a:rPr lang="en-US" dirty="0"/>
              <a:t>The first Hurricane &amp; Storm Preparedness Workshop will livestream beginning on Sept. 14, with a new broadcast airing weekly through the end of November. Registration is available at </a:t>
            </a:r>
          </a:p>
          <a:p>
            <a:pPr algn="l"/>
            <a:r>
              <a:rPr lang="en-US" dirty="0"/>
              <a:t>During the class, a Home Depot associate will show viewers how to put together an emergency supply kit, take proper safety precautions, track storm trajectories, minimize home damage, safely use a generator, access resources from relief organizations, and provide information for potential repairs and recovery from an emergency. </a:t>
            </a:r>
          </a:p>
          <a:p>
            <a:pPr algn="l"/>
            <a:endParaRPr lang="en-US" dirty="0"/>
          </a:p>
          <a:p>
            <a:pPr algn="l"/>
            <a:endParaRPr lang="en-US" dirty="0"/>
          </a:p>
        </p:txBody>
      </p:sp>
    </p:spTree>
    <p:extLst>
      <p:ext uri="{BB962C8B-B14F-4D97-AF65-F5344CB8AC3E}">
        <p14:creationId xmlns:p14="http://schemas.microsoft.com/office/powerpoint/2010/main" val="246257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3443-25B2-4BA6-BE00-6960D10B0F63}"/>
              </a:ext>
            </a:extLst>
          </p:cNvPr>
          <p:cNvSpPr>
            <a:spLocks noGrp="1"/>
          </p:cNvSpPr>
          <p:nvPr>
            <p:ph type="title"/>
          </p:nvPr>
        </p:nvSpPr>
        <p:spPr>
          <a:xfrm>
            <a:off x="838200" y="365126"/>
            <a:ext cx="10515600" cy="629486"/>
          </a:xfrm>
        </p:spPr>
        <p:txBody>
          <a:bodyPr>
            <a:normAutofit fontScale="90000"/>
          </a:bodyPr>
          <a:lstStyle/>
          <a:p>
            <a:pPr algn="ctr"/>
            <a:r>
              <a:rPr lang="en-US" dirty="0"/>
              <a:t>Market Capitalization</a:t>
            </a:r>
          </a:p>
        </p:txBody>
      </p:sp>
      <p:pic>
        <p:nvPicPr>
          <p:cNvPr id="3" name="Picture 2">
            <a:extLst>
              <a:ext uri="{FF2B5EF4-FFF2-40B4-BE49-F238E27FC236}">
                <a16:creationId xmlns:a16="http://schemas.microsoft.com/office/drawing/2014/main" id="{FDCA7EDA-B089-4A27-92B6-668CC143FCDF}"/>
              </a:ext>
            </a:extLst>
          </p:cNvPr>
          <p:cNvPicPr>
            <a:picLocks noChangeAspect="1"/>
          </p:cNvPicPr>
          <p:nvPr/>
        </p:nvPicPr>
        <p:blipFill>
          <a:blip r:embed="rId2"/>
          <a:stretch>
            <a:fillRect/>
          </a:stretch>
        </p:blipFill>
        <p:spPr>
          <a:xfrm>
            <a:off x="545432" y="1132952"/>
            <a:ext cx="11245515" cy="5359923"/>
          </a:xfrm>
          <a:prstGeom prst="rect">
            <a:avLst/>
          </a:prstGeom>
        </p:spPr>
      </p:pic>
    </p:spTree>
    <p:extLst>
      <p:ext uri="{BB962C8B-B14F-4D97-AF65-F5344CB8AC3E}">
        <p14:creationId xmlns:p14="http://schemas.microsoft.com/office/powerpoint/2010/main" val="36673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11AA-C36E-4421-8648-04F8D16AA5D0}"/>
              </a:ext>
            </a:extLst>
          </p:cNvPr>
          <p:cNvSpPr>
            <a:spLocks noGrp="1"/>
          </p:cNvSpPr>
          <p:nvPr>
            <p:ph type="title"/>
          </p:nvPr>
        </p:nvSpPr>
        <p:spPr>
          <a:xfrm>
            <a:off x="838200" y="160420"/>
            <a:ext cx="10515600" cy="481264"/>
          </a:xfrm>
        </p:spPr>
        <p:txBody>
          <a:bodyPr>
            <a:normAutofit fontScale="90000"/>
          </a:bodyPr>
          <a:lstStyle/>
          <a:p>
            <a:pPr algn="ctr"/>
            <a:r>
              <a:rPr lang="en-US" dirty="0"/>
              <a:t>Returns</a:t>
            </a:r>
          </a:p>
        </p:txBody>
      </p:sp>
      <p:sp>
        <p:nvSpPr>
          <p:cNvPr id="4" name="AutoShape 2">
            <a:extLst>
              <a:ext uri="{FF2B5EF4-FFF2-40B4-BE49-F238E27FC236}">
                <a16:creationId xmlns:a16="http://schemas.microsoft.com/office/drawing/2014/main" id="{B46AFE93-D11C-4124-9CB6-92AF1B1E251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8D43472-999A-44BD-A6C1-839A72990A12}"/>
              </a:ext>
            </a:extLst>
          </p:cNvPr>
          <p:cNvPicPr>
            <a:picLocks noChangeAspect="1"/>
          </p:cNvPicPr>
          <p:nvPr/>
        </p:nvPicPr>
        <p:blipFill>
          <a:blip r:embed="rId2"/>
          <a:stretch>
            <a:fillRect/>
          </a:stretch>
        </p:blipFill>
        <p:spPr>
          <a:xfrm>
            <a:off x="393031" y="786063"/>
            <a:ext cx="11405937" cy="6071937"/>
          </a:xfrm>
          <a:prstGeom prst="rect">
            <a:avLst/>
          </a:prstGeom>
        </p:spPr>
      </p:pic>
    </p:spTree>
    <p:extLst>
      <p:ext uri="{BB962C8B-B14F-4D97-AF65-F5344CB8AC3E}">
        <p14:creationId xmlns:p14="http://schemas.microsoft.com/office/powerpoint/2010/main" val="1820888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3D65B3-1A94-4980-A834-149F66552FF2}"/>
              </a:ext>
            </a:extLst>
          </p:cNvPr>
          <p:cNvSpPr>
            <a:spLocks noGrp="1"/>
          </p:cNvSpPr>
          <p:nvPr>
            <p:ph type="title"/>
          </p:nvPr>
        </p:nvSpPr>
        <p:spPr>
          <a:xfrm>
            <a:off x="838200" y="78610"/>
            <a:ext cx="10515600" cy="402653"/>
          </a:xfrm>
        </p:spPr>
        <p:txBody>
          <a:bodyPr>
            <a:normAutofit fontScale="90000"/>
          </a:bodyPr>
          <a:lstStyle/>
          <a:p>
            <a:pPr algn="ctr"/>
            <a:r>
              <a:rPr lang="en-US" dirty="0"/>
              <a:t>	Efficiency Ratios</a:t>
            </a:r>
          </a:p>
        </p:txBody>
      </p:sp>
      <p:pic>
        <p:nvPicPr>
          <p:cNvPr id="5" name="Picture 4">
            <a:extLst>
              <a:ext uri="{FF2B5EF4-FFF2-40B4-BE49-F238E27FC236}">
                <a16:creationId xmlns:a16="http://schemas.microsoft.com/office/drawing/2014/main" id="{FB3860B4-1476-4E45-A51D-5C48B753AEBE}"/>
              </a:ext>
            </a:extLst>
          </p:cNvPr>
          <p:cNvPicPr>
            <a:picLocks noChangeAspect="1"/>
          </p:cNvPicPr>
          <p:nvPr/>
        </p:nvPicPr>
        <p:blipFill>
          <a:blip r:embed="rId2"/>
          <a:stretch>
            <a:fillRect/>
          </a:stretch>
        </p:blipFill>
        <p:spPr>
          <a:xfrm>
            <a:off x="326166" y="625642"/>
            <a:ext cx="11432697" cy="6153748"/>
          </a:xfrm>
          <a:prstGeom prst="rect">
            <a:avLst/>
          </a:prstGeom>
        </p:spPr>
      </p:pic>
    </p:spTree>
    <p:extLst>
      <p:ext uri="{BB962C8B-B14F-4D97-AF65-F5344CB8AC3E}">
        <p14:creationId xmlns:p14="http://schemas.microsoft.com/office/powerpoint/2010/main" val="727532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D889-A432-452A-901F-500E755F91A4}"/>
              </a:ext>
            </a:extLst>
          </p:cNvPr>
          <p:cNvSpPr>
            <a:spLocks noGrp="1"/>
          </p:cNvSpPr>
          <p:nvPr>
            <p:ph type="title"/>
          </p:nvPr>
        </p:nvSpPr>
        <p:spPr>
          <a:xfrm>
            <a:off x="838200" y="196348"/>
            <a:ext cx="10515600" cy="597400"/>
          </a:xfrm>
        </p:spPr>
        <p:txBody>
          <a:bodyPr>
            <a:normAutofit fontScale="90000"/>
          </a:bodyPr>
          <a:lstStyle/>
          <a:p>
            <a:pPr algn="ctr"/>
            <a:r>
              <a:rPr lang="en-US" dirty="0"/>
              <a:t>Profitability </a:t>
            </a:r>
          </a:p>
        </p:txBody>
      </p:sp>
      <p:sp>
        <p:nvSpPr>
          <p:cNvPr id="3" name="Content Placeholder 2">
            <a:extLst>
              <a:ext uri="{FF2B5EF4-FFF2-40B4-BE49-F238E27FC236}">
                <a16:creationId xmlns:a16="http://schemas.microsoft.com/office/drawing/2014/main" id="{EA27DAB4-91EA-47A0-BAF3-6DD1B65640C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1DAB019-F956-4465-B941-F0270F639FB1}"/>
              </a:ext>
            </a:extLst>
          </p:cNvPr>
          <p:cNvPicPr>
            <a:picLocks noChangeAspect="1"/>
          </p:cNvPicPr>
          <p:nvPr/>
        </p:nvPicPr>
        <p:blipFill>
          <a:blip r:embed="rId2"/>
          <a:stretch>
            <a:fillRect/>
          </a:stretch>
        </p:blipFill>
        <p:spPr>
          <a:xfrm>
            <a:off x="561474" y="962525"/>
            <a:ext cx="11357809" cy="5530349"/>
          </a:xfrm>
          <a:prstGeom prst="rect">
            <a:avLst/>
          </a:prstGeom>
        </p:spPr>
      </p:pic>
    </p:spTree>
    <p:extLst>
      <p:ext uri="{BB962C8B-B14F-4D97-AF65-F5344CB8AC3E}">
        <p14:creationId xmlns:p14="http://schemas.microsoft.com/office/powerpoint/2010/main" val="414498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E81D-7230-4D79-8553-240295F0C12D}"/>
              </a:ext>
            </a:extLst>
          </p:cNvPr>
          <p:cNvSpPr>
            <a:spLocks noGrp="1"/>
          </p:cNvSpPr>
          <p:nvPr>
            <p:ph type="ctrTitle"/>
          </p:nvPr>
        </p:nvSpPr>
        <p:spPr>
          <a:xfrm>
            <a:off x="1523999" y="569496"/>
            <a:ext cx="9144000" cy="914984"/>
          </a:xfrm>
        </p:spPr>
        <p:txBody>
          <a:bodyPr/>
          <a:lstStyle/>
          <a:p>
            <a:r>
              <a:rPr lang="en-US" dirty="0"/>
              <a:t>Recommendation</a:t>
            </a:r>
          </a:p>
        </p:txBody>
      </p:sp>
      <p:sp>
        <p:nvSpPr>
          <p:cNvPr id="3" name="Subtitle 2">
            <a:extLst>
              <a:ext uri="{FF2B5EF4-FFF2-40B4-BE49-F238E27FC236}">
                <a16:creationId xmlns:a16="http://schemas.microsoft.com/office/drawing/2014/main" id="{FBA8B9A5-59B2-4817-B73C-653B7ED68B02}"/>
              </a:ext>
            </a:extLst>
          </p:cNvPr>
          <p:cNvSpPr>
            <a:spLocks noGrp="1"/>
          </p:cNvSpPr>
          <p:nvPr>
            <p:ph type="subTitle" idx="1"/>
          </p:nvPr>
        </p:nvSpPr>
        <p:spPr>
          <a:xfrm>
            <a:off x="1523999" y="2149641"/>
            <a:ext cx="9673389" cy="4138863"/>
          </a:xfrm>
        </p:spPr>
        <p:txBody>
          <a:bodyPr/>
          <a:lstStyle/>
          <a:p>
            <a:pPr algn="l"/>
            <a:r>
              <a:rPr lang="en-US" dirty="0"/>
              <a:t>Based on the creditability and the generous dividend policy, it is recommended to buy home depot stock</a:t>
            </a:r>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88694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442F-B380-4715-9478-7A6AA9B6B20E}"/>
              </a:ext>
            </a:extLst>
          </p:cNvPr>
          <p:cNvSpPr>
            <a:spLocks noGrp="1"/>
          </p:cNvSpPr>
          <p:nvPr>
            <p:ph type="title"/>
          </p:nvPr>
        </p:nvSpPr>
        <p:spPr>
          <a:xfrm>
            <a:off x="860257" y="2310940"/>
            <a:ext cx="10471485" cy="2236120"/>
          </a:xfrm>
        </p:spPr>
        <p:txBody>
          <a:bodyPr>
            <a:normAutofit fontScale="90000"/>
          </a:bodyPr>
          <a:lstStyle/>
          <a:p>
            <a:pPr algn="ctr"/>
            <a:r>
              <a:rPr lang="en-US" dirty="0"/>
              <a:t>Thank you</a:t>
            </a:r>
            <a:br>
              <a:rPr lang="en-US" dirty="0"/>
            </a:br>
            <a:br>
              <a:rPr lang="en-US" dirty="0"/>
            </a:br>
            <a:r>
              <a:rPr lang="en-US" dirty="0"/>
              <a:t>Q &amp; A?</a:t>
            </a:r>
            <a:br>
              <a:rPr lang="en-US" dirty="0"/>
            </a:br>
            <a:endParaRPr lang="en-US" dirty="0"/>
          </a:p>
        </p:txBody>
      </p:sp>
    </p:spTree>
    <p:extLst>
      <p:ext uri="{BB962C8B-B14F-4D97-AF65-F5344CB8AC3E}">
        <p14:creationId xmlns:p14="http://schemas.microsoft.com/office/powerpoint/2010/main" val="405413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1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2A705E-6BB0-4AD8-A0CD-C974B9B4EDE2}"/>
              </a:ext>
            </a:extLst>
          </p:cNvPr>
          <p:cNvSpPr>
            <a:spLocks noGrp="1"/>
          </p:cNvSpPr>
          <p:nvPr>
            <p:ph type="title"/>
          </p:nvPr>
        </p:nvSpPr>
        <p:spPr>
          <a:xfrm>
            <a:off x="6779317" y="83854"/>
            <a:ext cx="4766330" cy="737087"/>
          </a:xfrm>
        </p:spPr>
        <p:txBody>
          <a:bodyPr>
            <a:normAutofit fontScale="90000"/>
          </a:bodyPr>
          <a:lstStyle/>
          <a:p>
            <a:r>
              <a:rPr lang="en-US" sz="3600" b="1" dirty="0">
                <a:solidFill>
                  <a:srgbClr val="000000"/>
                </a:solidFill>
                <a:latin typeface="Book Antiqua" panose="02040602050305030304" pitchFamily="18" charset="0"/>
              </a:rPr>
              <a:t>Who is Home Depot?</a:t>
            </a:r>
            <a:br>
              <a:rPr lang="en-US" sz="3600" b="1" dirty="0">
                <a:solidFill>
                  <a:srgbClr val="000000"/>
                </a:solidFill>
                <a:latin typeface="Book Antiqua" panose="02040602050305030304" pitchFamily="18" charset="0"/>
              </a:rPr>
            </a:br>
            <a:r>
              <a:rPr lang="en-US" sz="3600" b="1" dirty="0">
                <a:solidFill>
                  <a:srgbClr val="000000"/>
                </a:solidFill>
                <a:latin typeface="Book Antiqua" panose="02040602050305030304" pitchFamily="18" charset="0"/>
              </a:rPr>
              <a:t>Ticker – HD on NYSE</a:t>
            </a:r>
          </a:p>
        </p:txBody>
      </p:sp>
      <p:sp>
        <p:nvSpPr>
          <p:cNvPr id="4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7D62D112-652A-4C1F-80E1-854FF64511AB}"/>
              </a:ext>
            </a:extLst>
          </p:cNvPr>
          <p:cNvPicPr>
            <a:picLocks noChangeAspect="1"/>
          </p:cNvPicPr>
          <p:nvPr/>
        </p:nvPicPr>
        <p:blipFill>
          <a:blip r:embed="rId3"/>
          <a:stretch>
            <a:fillRect/>
          </a:stretch>
        </p:blipFill>
        <p:spPr>
          <a:xfrm>
            <a:off x="452051" y="2909115"/>
            <a:ext cx="3945521" cy="1620928"/>
          </a:xfrm>
          <a:prstGeom prst="rect">
            <a:avLst/>
          </a:prstGeom>
        </p:spPr>
      </p:pic>
      <p:sp>
        <p:nvSpPr>
          <p:cNvPr id="3" name="Content Placeholder 2">
            <a:extLst>
              <a:ext uri="{FF2B5EF4-FFF2-40B4-BE49-F238E27FC236}">
                <a16:creationId xmlns:a16="http://schemas.microsoft.com/office/drawing/2014/main" id="{268BB0D4-A268-4613-A7FE-CC29CE84F1FA}"/>
              </a:ext>
            </a:extLst>
          </p:cNvPr>
          <p:cNvSpPr>
            <a:spLocks noGrp="1"/>
          </p:cNvSpPr>
          <p:nvPr>
            <p:ph idx="1"/>
          </p:nvPr>
        </p:nvSpPr>
        <p:spPr>
          <a:xfrm>
            <a:off x="6779317" y="904796"/>
            <a:ext cx="5220176" cy="5869350"/>
          </a:xfrm>
        </p:spPr>
        <p:txBody>
          <a:bodyPr anchor="t">
            <a:normAutofit fontScale="85000" lnSpcReduction="10000"/>
          </a:bodyPr>
          <a:lstStyle/>
          <a:p>
            <a:r>
              <a:rPr lang="en-US" sz="2400" dirty="0">
                <a:solidFill>
                  <a:srgbClr val="000000"/>
                </a:solidFill>
                <a:latin typeface="Book Antiqua" panose="02040602050305030304" pitchFamily="18" charset="0"/>
              </a:rPr>
              <a:t>Sell various building materials, home improvement products, lawn and garden products, and décor products,</a:t>
            </a:r>
          </a:p>
          <a:p>
            <a:r>
              <a:rPr lang="en-US" sz="2400" dirty="0">
                <a:solidFill>
                  <a:srgbClr val="000000"/>
                </a:solidFill>
                <a:latin typeface="Book Antiqua" panose="02040602050305030304" pitchFamily="18" charset="0"/>
              </a:rPr>
              <a:t>Provides installation, home maintenance, and professional service programs to do-it-yourself</a:t>
            </a:r>
          </a:p>
          <a:p>
            <a:r>
              <a:rPr lang="en-US" sz="2400" dirty="0">
                <a:solidFill>
                  <a:srgbClr val="000000"/>
                </a:solidFill>
                <a:latin typeface="Book Antiqua" panose="02040602050305030304" pitchFamily="18" charset="0"/>
              </a:rPr>
              <a:t>Acts as a general contractor to provide installation services to its do-it-for-me customers through third-party installers</a:t>
            </a:r>
          </a:p>
          <a:p>
            <a:r>
              <a:rPr lang="en-US" sz="2400" dirty="0">
                <a:solidFill>
                  <a:srgbClr val="000000"/>
                </a:solidFill>
                <a:latin typeface="Book Antiqua" panose="02040602050305030304" pitchFamily="18" charset="0"/>
              </a:rPr>
              <a:t>Largest Home improvement retailer in the USA</a:t>
            </a:r>
          </a:p>
          <a:p>
            <a:r>
              <a:rPr lang="en-US" sz="2400" dirty="0">
                <a:solidFill>
                  <a:srgbClr val="000000"/>
                </a:solidFill>
                <a:latin typeface="Book Antiqua" panose="02040602050305030304" pitchFamily="18" charset="0"/>
              </a:rPr>
              <a:t>2294 stores including the USA, Canada and Mexico</a:t>
            </a:r>
          </a:p>
          <a:p>
            <a:r>
              <a:rPr lang="en-US" sz="2400" dirty="0">
                <a:solidFill>
                  <a:srgbClr val="000000"/>
                </a:solidFill>
                <a:latin typeface="Book Antiqua" panose="02040602050305030304" pitchFamily="18" charset="0"/>
              </a:rPr>
              <a:t>110.2 Billion in revenue in 2019</a:t>
            </a:r>
          </a:p>
          <a:p>
            <a:r>
              <a:rPr lang="en-US" sz="2400" dirty="0">
                <a:solidFill>
                  <a:srgbClr val="000000"/>
                </a:solidFill>
                <a:latin typeface="Book Antiqua" panose="02040602050305030304" pitchFamily="18" charset="0"/>
              </a:rPr>
              <a:t>Employees more than 400,000 associates </a:t>
            </a:r>
          </a:p>
          <a:p>
            <a:r>
              <a:rPr lang="en-US" sz="2400" dirty="0">
                <a:solidFill>
                  <a:srgbClr val="000000"/>
                </a:solidFill>
                <a:latin typeface="Book Antiqua" panose="02040602050305030304" pitchFamily="18" charset="0"/>
              </a:rPr>
              <a:t>More than 35,000 products in store &amp; 1 million products online</a:t>
            </a:r>
          </a:p>
          <a:p>
            <a:r>
              <a:rPr lang="en-US" sz="2400" dirty="0">
                <a:solidFill>
                  <a:srgbClr val="000000"/>
                </a:solidFill>
                <a:latin typeface="Book Antiqua" panose="02040602050305030304" pitchFamily="18" charset="0"/>
              </a:rPr>
              <a:t>Ranks 21 at the Fortune most admired list </a:t>
            </a:r>
          </a:p>
          <a:p>
            <a:endParaRPr lang="en-US" sz="1800" dirty="0">
              <a:solidFill>
                <a:srgbClr val="000000"/>
              </a:solidFill>
            </a:endParaRPr>
          </a:p>
        </p:txBody>
      </p:sp>
    </p:spTree>
    <p:extLst>
      <p:ext uri="{BB962C8B-B14F-4D97-AF65-F5344CB8AC3E}">
        <p14:creationId xmlns:p14="http://schemas.microsoft.com/office/powerpoint/2010/main" val="110760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267A-26FF-4F1D-8162-4168F16A4415}"/>
              </a:ext>
            </a:extLst>
          </p:cNvPr>
          <p:cNvSpPr>
            <a:spLocks noGrp="1"/>
          </p:cNvSpPr>
          <p:nvPr>
            <p:ph type="title"/>
          </p:nvPr>
        </p:nvSpPr>
        <p:spPr>
          <a:xfrm>
            <a:off x="838200" y="365126"/>
            <a:ext cx="10515600" cy="677612"/>
          </a:xfrm>
        </p:spPr>
        <p:txBody>
          <a:bodyPr>
            <a:noAutofit/>
          </a:bodyPr>
          <a:lstStyle/>
          <a:p>
            <a:pPr algn="ctr"/>
            <a:br>
              <a:rPr lang="en-US" b="1" dirty="0"/>
            </a:br>
            <a:br>
              <a:rPr lang="en-US" b="1" dirty="0"/>
            </a:br>
            <a:r>
              <a:rPr lang="en-US" b="1" dirty="0"/>
              <a:t>Product Categories</a:t>
            </a:r>
            <a:br>
              <a:rPr lang="en-US" b="1" dirty="0"/>
            </a:br>
            <a:br>
              <a:rPr lang="en-US" b="1" dirty="0"/>
            </a:br>
            <a:r>
              <a:rPr lang="en-US" b="1" dirty="0"/>
              <a:t>	</a:t>
            </a:r>
          </a:p>
        </p:txBody>
      </p:sp>
      <p:pic>
        <p:nvPicPr>
          <p:cNvPr id="10" name="Content Placeholder 7" descr="A screenshot of a cell phone&#10;&#10;Description automatically generated">
            <a:extLst>
              <a:ext uri="{FF2B5EF4-FFF2-40B4-BE49-F238E27FC236}">
                <a16:creationId xmlns:a16="http://schemas.microsoft.com/office/drawing/2014/main" id="{03572EF5-EBD6-43C8-9606-DE42A84B57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473" y="1251284"/>
            <a:ext cx="11069053" cy="5460363"/>
          </a:xfrm>
        </p:spPr>
      </p:pic>
    </p:spTree>
    <p:extLst>
      <p:ext uri="{BB962C8B-B14F-4D97-AF65-F5344CB8AC3E}">
        <p14:creationId xmlns:p14="http://schemas.microsoft.com/office/powerpoint/2010/main" val="195043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CE497-6433-4748-8990-FFF82A4C42E8}"/>
              </a:ext>
            </a:extLst>
          </p:cNvPr>
          <p:cNvSpPr>
            <a:spLocks noGrp="1"/>
          </p:cNvSpPr>
          <p:nvPr>
            <p:ph type="title"/>
          </p:nvPr>
        </p:nvSpPr>
        <p:spPr>
          <a:xfrm>
            <a:off x="686834" y="1153572"/>
            <a:ext cx="3200400" cy="4461163"/>
          </a:xfrm>
        </p:spPr>
        <p:txBody>
          <a:bodyPr>
            <a:normAutofit/>
          </a:bodyPr>
          <a:lstStyle/>
          <a:p>
            <a:r>
              <a:rPr lang="en-US" b="1">
                <a:solidFill>
                  <a:srgbClr val="FFFFFF"/>
                </a:solidFill>
                <a:latin typeface="Book Antiqua" panose="02040602050305030304" pitchFamily="18" charset="0"/>
              </a:rPr>
              <a:t>The Home Depot’s History</a:t>
            </a:r>
          </a:p>
        </p:txBody>
      </p:sp>
      <p:sp>
        <p:nvSpPr>
          <p:cNvPr id="46" name="Arc 4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3304C4-DEF0-4F28-B66D-DADA0A0D71BC}"/>
              </a:ext>
            </a:extLst>
          </p:cNvPr>
          <p:cNvSpPr>
            <a:spLocks noGrp="1"/>
          </p:cNvSpPr>
          <p:nvPr>
            <p:ph idx="1"/>
          </p:nvPr>
        </p:nvSpPr>
        <p:spPr>
          <a:xfrm>
            <a:off x="4447308" y="591344"/>
            <a:ext cx="6906491" cy="5585619"/>
          </a:xfrm>
        </p:spPr>
        <p:txBody>
          <a:bodyPr anchor="ctr">
            <a:normAutofit fontScale="77500" lnSpcReduction="20000"/>
          </a:bodyPr>
          <a:lstStyle/>
          <a:p>
            <a:endParaRPr lang="en-US" dirty="0"/>
          </a:p>
          <a:p>
            <a:endParaRPr lang="en-US" dirty="0"/>
          </a:p>
          <a:p>
            <a:r>
              <a:rPr lang="en-US" dirty="0"/>
              <a:t>In 1978, Home Depot Inc was incorporated in Delaware after two men Bernie Marcus and Arthur Blank were fired from Handy Dan Improvement centers</a:t>
            </a:r>
          </a:p>
          <a:p>
            <a:r>
              <a:rPr lang="en-US" dirty="0"/>
              <a:t>1979, The first two Home Depot stores opened on Memorial Drive and Buford Highway in Atlanta, GA</a:t>
            </a:r>
          </a:p>
          <a:p>
            <a:r>
              <a:rPr lang="en-US" dirty="0"/>
              <a:t>In 1981, The Home Depot stock went public on NASDAQ at $12 per share</a:t>
            </a:r>
          </a:p>
          <a:p>
            <a:r>
              <a:rPr lang="en-US" dirty="0"/>
              <a:t>In 1990, it became the largest home improvement retailer in the U.S.</a:t>
            </a:r>
          </a:p>
          <a:p>
            <a:r>
              <a:rPr lang="en-US" dirty="0"/>
              <a:t>In 2000, Established e-commerce site with test markets in Las Vegas, NV</a:t>
            </a:r>
          </a:p>
          <a:p>
            <a:r>
              <a:rPr lang="en-US" dirty="0"/>
              <a:t>In 2010, became the first brick-and-mortar retailer with apps on the top three smartphone platforms</a:t>
            </a:r>
          </a:p>
          <a:p>
            <a:r>
              <a:rPr lang="en-US" dirty="0"/>
              <a:t>In 2015, announced the acquisition of Interline Brands, Inc</a:t>
            </a:r>
          </a:p>
          <a:p>
            <a:r>
              <a:rPr lang="en-US" dirty="0"/>
              <a:t>In 2017, sales surpassed $100 billion for fiscal year 2017</a:t>
            </a:r>
          </a:p>
        </p:txBody>
      </p:sp>
    </p:spTree>
    <p:extLst>
      <p:ext uri="{BB962C8B-B14F-4D97-AF65-F5344CB8AC3E}">
        <p14:creationId xmlns:p14="http://schemas.microsoft.com/office/powerpoint/2010/main" val="143343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36419-EE57-4FFC-8858-911785A10496}"/>
              </a:ext>
            </a:extLst>
          </p:cNvPr>
          <p:cNvSpPr>
            <a:spLocks noGrp="1"/>
          </p:cNvSpPr>
          <p:nvPr>
            <p:ph type="title"/>
          </p:nvPr>
        </p:nvSpPr>
        <p:spPr>
          <a:xfrm>
            <a:off x="838200" y="184805"/>
            <a:ext cx="10515600" cy="1505883"/>
          </a:xfrm>
        </p:spPr>
        <p:txBody>
          <a:bodyPr anchor="ctr">
            <a:normAutofit/>
          </a:bodyPr>
          <a:lstStyle/>
          <a:p>
            <a:r>
              <a:rPr lang="en-US" sz="5200"/>
              <a:t>Governing Principles </a:t>
            </a:r>
          </a:p>
        </p:txBody>
      </p:sp>
      <p:pic>
        <p:nvPicPr>
          <p:cNvPr id="5" name="Picture 4">
            <a:extLst>
              <a:ext uri="{FF2B5EF4-FFF2-40B4-BE49-F238E27FC236}">
                <a16:creationId xmlns:a16="http://schemas.microsoft.com/office/drawing/2014/main" id="{93563505-1C3B-4494-B4FF-DDFA9A064617}"/>
              </a:ext>
            </a:extLst>
          </p:cNvPr>
          <p:cNvPicPr>
            <a:picLocks noChangeAspect="1"/>
          </p:cNvPicPr>
          <p:nvPr/>
        </p:nvPicPr>
        <p:blipFill>
          <a:blip r:embed="rId2"/>
          <a:stretch>
            <a:fillRect/>
          </a:stretch>
        </p:blipFill>
        <p:spPr>
          <a:xfrm>
            <a:off x="641684" y="1492500"/>
            <a:ext cx="10238062" cy="4450303"/>
          </a:xfrm>
          <a:prstGeom prst="rect">
            <a:avLst/>
          </a:prstGeom>
        </p:spPr>
      </p:pic>
      <p:sp>
        <p:nvSpPr>
          <p:cNvPr id="6" name="TextBox 5">
            <a:extLst>
              <a:ext uri="{FF2B5EF4-FFF2-40B4-BE49-F238E27FC236}">
                <a16:creationId xmlns:a16="http://schemas.microsoft.com/office/drawing/2014/main" id="{0373C8DD-70B4-4F68-BA46-765E59E8AD3F}"/>
              </a:ext>
            </a:extLst>
          </p:cNvPr>
          <p:cNvSpPr txBox="1"/>
          <p:nvPr/>
        </p:nvSpPr>
        <p:spPr>
          <a:xfrm>
            <a:off x="8085221" y="3657600"/>
            <a:ext cx="2133600" cy="707886"/>
          </a:xfrm>
          <a:prstGeom prst="rect">
            <a:avLst/>
          </a:prstGeom>
          <a:noFill/>
        </p:spPr>
        <p:txBody>
          <a:bodyPr wrap="square" rtlCol="0">
            <a:spAutoFit/>
          </a:bodyPr>
          <a:lstStyle/>
          <a:p>
            <a:r>
              <a:rPr lang="en-US" sz="2000" b="1" dirty="0">
                <a:latin typeface="Book Antiqua" panose="02040602050305030304" pitchFamily="18" charset="0"/>
              </a:rPr>
              <a:t>Customer Experience</a:t>
            </a:r>
          </a:p>
        </p:txBody>
      </p:sp>
      <p:sp>
        <p:nvSpPr>
          <p:cNvPr id="7" name="TextBox 6">
            <a:extLst>
              <a:ext uri="{FF2B5EF4-FFF2-40B4-BE49-F238E27FC236}">
                <a16:creationId xmlns:a16="http://schemas.microsoft.com/office/drawing/2014/main" id="{9039E193-F7CF-49A1-B2F6-84108AA21CCB}"/>
              </a:ext>
            </a:extLst>
          </p:cNvPr>
          <p:cNvSpPr txBox="1"/>
          <p:nvPr/>
        </p:nvSpPr>
        <p:spPr>
          <a:xfrm>
            <a:off x="9176084" y="3128211"/>
            <a:ext cx="2313454" cy="400110"/>
          </a:xfrm>
          <a:prstGeom prst="rect">
            <a:avLst/>
          </a:prstGeom>
          <a:noFill/>
        </p:spPr>
        <p:txBody>
          <a:bodyPr wrap="none" rtlCol="0">
            <a:spAutoFit/>
          </a:bodyPr>
          <a:lstStyle/>
          <a:p>
            <a:r>
              <a:rPr lang="en-US" sz="2000" b="1" dirty="0">
                <a:latin typeface="Book Antiqua" panose="02040602050305030304" pitchFamily="18" charset="0"/>
              </a:rPr>
              <a:t>Product Authority</a:t>
            </a:r>
          </a:p>
        </p:txBody>
      </p:sp>
      <p:sp>
        <p:nvSpPr>
          <p:cNvPr id="8" name="TextBox 7">
            <a:extLst>
              <a:ext uri="{FF2B5EF4-FFF2-40B4-BE49-F238E27FC236}">
                <a16:creationId xmlns:a16="http://schemas.microsoft.com/office/drawing/2014/main" id="{26FEC983-790D-45BF-8035-B5002254687B}"/>
              </a:ext>
            </a:extLst>
          </p:cNvPr>
          <p:cNvSpPr txBox="1"/>
          <p:nvPr/>
        </p:nvSpPr>
        <p:spPr>
          <a:xfrm>
            <a:off x="10475495" y="3850105"/>
            <a:ext cx="1572126" cy="1200329"/>
          </a:xfrm>
          <a:prstGeom prst="rect">
            <a:avLst/>
          </a:prstGeom>
          <a:noFill/>
        </p:spPr>
        <p:txBody>
          <a:bodyPr wrap="square" rtlCol="0">
            <a:spAutoFit/>
          </a:bodyPr>
          <a:lstStyle/>
          <a:p>
            <a:r>
              <a:rPr lang="en-US" b="1" dirty="0">
                <a:latin typeface="Book Antiqua" panose="02040602050305030304" pitchFamily="18" charset="0"/>
              </a:rPr>
              <a:t>Capital Allocation, Smarter Investments </a:t>
            </a:r>
          </a:p>
        </p:txBody>
      </p:sp>
      <p:sp>
        <p:nvSpPr>
          <p:cNvPr id="19" name="TextBox 18">
            <a:extLst>
              <a:ext uri="{FF2B5EF4-FFF2-40B4-BE49-F238E27FC236}">
                <a16:creationId xmlns:a16="http://schemas.microsoft.com/office/drawing/2014/main" id="{A232B07D-F7A4-49F1-8087-60E95F2FDDB3}"/>
              </a:ext>
            </a:extLst>
          </p:cNvPr>
          <p:cNvSpPr txBox="1"/>
          <p:nvPr/>
        </p:nvSpPr>
        <p:spPr>
          <a:xfrm>
            <a:off x="8829957" y="1387969"/>
            <a:ext cx="2675732" cy="400110"/>
          </a:xfrm>
          <a:prstGeom prst="rect">
            <a:avLst/>
          </a:prstGeom>
          <a:noFill/>
        </p:spPr>
        <p:txBody>
          <a:bodyPr wrap="none" rtlCol="0">
            <a:spAutoFit/>
          </a:bodyPr>
          <a:lstStyle/>
          <a:p>
            <a:r>
              <a:rPr lang="en-US" sz="2000" b="1" dirty="0">
                <a:latin typeface="Book Antiqua" panose="02040602050305030304" pitchFamily="18" charset="0"/>
              </a:rPr>
              <a:t>Interconnected retail </a:t>
            </a:r>
          </a:p>
        </p:txBody>
      </p:sp>
    </p:spTree>
    <p:extLst>
      <p:ext uri="{BB962C8B-B14F-4D97-AF65-F5344CB8AC3E}">
        <p14:creationId xmlns:p14="http://schemas.microsoft.com/office/powerpoint/2010/main" val="83846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946A-0811-4611-8F6F-8880F6E28B19}"/>
              </a:ext>
            </a:extLst>
          </p:cNvPr>
          <p:cNvSpPr>
            <a:spLocks noGrp="1"/>
          </p:cNvSpPr>
          <p:nvPr>
            <p:ph type="ctrTitle"/>
          </p:nvPr>
        </p:nvSpPr>
        <p:spPr>
          <a:xfrm>
            <a:off x="7464612" y="308085"/>
            <a:ext cx="4087306" cy="1645041"/>
          </a:xfrm>
        </p:spPr>
        <p:txBody>
          <a:bodyPr anchor="b">
            <a:normAutofit fontScale="90000"/>
          </a:bodyPr>
          <a:lstStyle/>
          <a:p>
            <a:pPr algn="l"/>
            <a:br>
              <a:rPr lang="en-US" sz="5000" dirty="0">
                <a:latin typeface="Book Antiqua" panose="02040602050305030304" pitchFamily="18" charset="0"/>
              </a:rPr>
            </a:br>
            <a:r>
              <a:rPr lang="en-US" sz="5000" dirty="0">
                <a:latin typeface="Book Antiqua" panose="02040602050305030304" pitchFamily="18" charset="0"/>
              </a:rPr>
              <a:t>ESG Contribution</a:t>
            </a:r>
          </a:p>
        </p:txBody>
      </p:sp>
      <p:sp>
        <p:nvSpPr>
          <p:cNvPr id="3" name="Subtitle 2">
            <a:extLst>
              <a:ext uri="{FF2B5EF4-FFF2-40B4-BE49-F238E27FC236}">
                <a16:creationId xmlns:a16="http://schemas.microsoft.com/office/drawing/2014/main" id="{5402CB2D-4A5B-4299-8914-E29F90155D2F}"/>
              </a:ext>
            </a:extLst>
          </p:cNvPr>
          <p:cNvSpPr>
            <a:spLocks noGrp="1"/>
          </p:cNvSpPr>
          <p:nvPr>
            <p:ph type="subTitle" idx="1"/>
          </p:nvPr>
        </p:nvSpPr>
        <p:spPr>
          <a:xfrm>
            <a:off x="7028497" y="2763980"/>
            <a:ext cx="4894906" cy="4094020"/>
          </a:xfrm>
        </p:spPr>
        <p:txBody>
          <a:bodyPr anchor="t">
            <a:noAutofit/>
          </a:bodyPr>
          <a:lstStyle/>
          <a:p>
            <a:pPr algn="l"/>
            <a:r>
              <a:rPr lang="en-US" sz="1600" dirty="0">
                <a:latin typeface="Book Antiqua" panose="02040602050305030304" pitchFamily="18" charset="0"/>
              </a:rPr>
              <a:t>To date in 2020, The Home Depot Foundation has committed $4 million to disaster response in areas impacted by tornadoes, wildfires and hurricanes. Most recently, the Foundation committed up to $500,000 in support of Hurricane Laura relief, mobilized more than 1,000 disaster relief kits to Lake Charles, La., and helped served nearly 1,300 meals to residents in need from the local Home Depot parking lot in partnership with World Central Kitchen. </a:t>
            </a:r>
          </a:p>
          <a:p>
            <a:pPr algn="l"/>
            <a:endParaRPr lang="en-US" sz="1600" dirty="0">
              <a:latin typeface="Book Antiqua" panose="02040602050305030304" pitchFamily="18" charset="0"/>
            </a:endParaRPr>
          </a:p>
          <a:p>
            <a:pPr algn="l"/>
            <a:r>
              <a:rPr lang="en-US" sz="1600" dirty="0">
                <a:latin typeface="Book Antiqua" panose="02040602050305030304" pitchFamily="18" charset="0"/>
              </a:rPr>
              <a:t>Since 2011, the Foundation has invested nearly $350 million in veteran causes and improved more than 47,000 veteran homes and facilities in 4,500 cities. In 2018, the Foundation pledged an additional $250 million to veteran causes taking the total commitment to half a billion by 2025</a:t>
            </a:r>
          </a:p>
        </p:txBody>
      </p:sp>
      <p:sp>
        <p:nvSpPr>
          <p:cNvPr id="4100"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a:extLst>
              <a:ext uri="{FF2B5EF4-FFF2-40B4-BE49-F238E27FC236}">
                <a16:creationId xmlns:a16="http://schemas.microsoft.com/office/drawing/2014/main" id="{BA99F11F-5CCB-4F1A-A64C-D9352F78AF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787" r="14803"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04208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AEE2-5EE0-4EE6-A68B-005154BADFA9}"/>
              </a:ext>
            </a:extLst>
          </p:cNvPr>
          <p:cNvSpPr>
            <a:spLocks noGrp="1"/>
          </p:cNvSpPr>
          <p:nvPr>
            <p:ph type="title"/>
          </p:nvPr>
        </p:nvSpPr>
        <p:spPr>
          <a:xfrm>
            <a:off x="481013" y="3752849"/>
            <a:ext cx="3290887" cy="2452687"/>
          </a:xfrm>
        </p:spPr>
        <p:txBody>
          <a:bodyPr anchor="ctr">
            <a:normAutofit/>
          </a:bodyPr>
          <a:lstStyle/>
          <a:p>
            <a:r>
              <a:rPr lang="en-US" sz="3600">
                <a:latin typeface="Book Antiqua" panose="02040602050305030304" pitchFamily="18" charset="0"/>
              </a:rPr>
              <a:t>ESG Contribution</a:t>
            </a:r>
            <a:endParaRPr lang="en-US" sz="3600"/>
          </a:p>
        </p:txBody>
      </p:sp>
      <p:pic>
        <p:nvPicPr>
          <p:cNvPr id="3074" name="Picture 2" descr="The Home Depot - Trades Training">
            <a:extLst>
              <a:ext uri="{FF2B5EF4-FFF2-40B4-BE49-F238E27FC236}">
                <a16:creationId xmlns:a16="http://schemas.microsoft.com/office/drawing/2014/main" id="{D6C27ACC-521D-4AAC-88C9-179EB8BD36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55" b="2812"/>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8BE7AF4-407A-4662-80FF-93EA68DCFA63}"/>
              </a:ext>
            </a:extLst>
          </p:cNvPr>
          <p:cNvSpPr>
            <a:spLocks noGrp="1"/>
          </p:cNvSpPr>
          <p:nvPr>
            <p:ph idx="1"/>
          </p:nvPr>
        </p:nvSpPr>
        <p:spPr>
          <a:xfrm>
            <a:off x="3336758" y="3429000"/>
            <a:ext cx="8372638" cy="3276600"/>
          </a:xfrm>
        </p:spPr>
        <p:txBody>
          <a:bodyPr anchor="ctr">
            <a:normAutofit lnSpcReduction="10000"/>
          </a:bodyPr>
          <a:lstStyle/>
          <a:p>
            <a:endParaRPr lang="en-US" sz="2000" dirty="0">
              <a:latin typeface="Book Antiqua" panose="02040602050305030304" pitchFamily="18" charset="0"/>
            </a:endParaRPr>
          </a:p>
          <a:p>
            <a:r>
              <a:rPr lang="en-US" sz="2000" dirty="0">
                <a:latin typeface="Book Antiqua" panose="02040602050305030304" pitchFamily="18" charset="0"/>
              </a:rPr>
              <a:t>In 2019 alone the Foundation committed more than $3.4 million to disaster response in areas impacted by fires, hurricanes and flooding.</a:t>
            </a:r>
          </a:p>
          <a:p>
            <a:r>
              <a:rPr lang="en-US" sz="2000" dirty="0">
                <a:latin typeface="Book Antiqua" panose="02040602050305030304" pitchFamily="18" charset="0"/>
              </a:rPr>
              <a:t>The Home Depot and The Home Depot Foundation are committed to educating more people in the skilled trades and helping them find careers in the home improvement industry. With hundreds of thousands of open roles in the trades nationally, we can’t tackle this work alone. Industry leaders like Home Builders Institute (HBI), Construction Education Foundation of Georgia (CEFGA) and Atlanta Technical College (ATC) are helping us prepare skilled people for these opportunities</a:t>
            </a:r>
          </a:p>
          <a:p>
            <a:endParaRPr lang="en-US" sz="1700" dirty="0"/>
          </a:p>
        </p:txBody>
      </p:sp>
    </p:spTree>
    <p:extLst>
      <p:ext uri="{BB962C8B-B14F-4D97-AF65-F5344CB8AC3E}">
        <p14:creationId xmlns:p14="http://schemas.microsoft.com/office/powerpoint/2010/main" val="97970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1276-E8EB-4A09-A436-F3FE1D4C5E41}"/>
              </a:ext>
            </a:extLst>
          </p:cNvPr>
          <p:cNvSpPr>
            <a:spLocks noGrp="1"/>
          </p:cNvSpPr>
          <p:nvPr>
            <p:ph type="title"/>
          </p:nvPr>
        </p:nvSpPr>
        <p:spPr/>
        <p:txBody>
          <a:bodyPr/>
          <a:lstStyle/>
          <a:p>
            <a:r>
              <a:rPr lang="en-US" dirty="0"/>
              <a:t>Sustainability </a:t>
            </a:r>
          </a:p>
        </p:txBody>
      </p:sp>
      <p:pic>
        <p:nvPicPr>
          <p:cNvPr id="4" name="Content Placeholder 3">
            <a:extLst>
              <a:ext uri="{FF2B5EF4-FFF2-40B4-BE49-F238E27FC236}">
                <a16:creationId xmlns:a16="http://schemas.microsoft.com/office/drawing/2014/main" id="{9097F379-1410-403C-A6C0-6E5E10A45D3E}"/>
              </a:ext>
            </a:extLst>
          </p:cNvPr>
          <p:cNvPicPr>
            <a:picLocks noGrp="1" noChangeAspect="1"/>
          </p:cNvPicPr>
          <p:nvPr>
            <p:ph idx="1"/>
          </p:nvPr>
        </p:nvPicPr>
        <p:blipFill>
          <a:blip r:embed="rId2"/>
          <a:stretch>
            <a:fillRect/>
          </a:stretch>
        </p:blipFill>
        <p:spPr>
          <a:xfrm>
            <a:off x="838200" y="2148700"/>
            <a:ext cx="10515600" cy="3705188"/>
          </a:xfrm>
          <a:prstGeom prst="rect">
            <a:avLst/>
          </a:prstGeom>
        </p:spPr>
      </p:pic>
    </p:spTree>
    <p:extLst>
      <p:ext uri="{BB962C8B-B14F-4D97-AF65-F5344CB8AC3E}">
        <p14:creationId xmlns:p14="http://schemas.microsoft.com/office/powerpoint/2010/main" val="225391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B7829-B458-4CD9-B1C6-C59726A98F08}"/>
              </a:ext>
            </a:extLst>
          </p:cNvPr>
          <p:cNvSpPr>
            <a:spLocks noGrp="1"/>
          </p:cNvSpPr>
          <p:nvPr>
            <p:ph type="title"/>
          </p:nvPr>
        </p:nvSpPr>
        <p:spPr/>
        <p:txBody>
          <a:bodyPr/>
          <a:lstStyle/>
          <a:p>
            <a:r>
              <a:rPr lang="en-US" dirty="0"/>
              <a:t>Sustainability </a:t>
            </a:r>
          </a:p>
        </p:txBody>
      </p:sp>
      <p:pic>
        <p:nvPicPr>
          <p:cNvPr id="4" name="Content Placeholder 3">
            <a:extLst>
              <a:ext uri="{FF2B5EF4-FFF2-40B4-BE49-F238E27FC236}">
                <a16:creationId xmlns:a16="http://schemas.microsoft.com/office/drawing/2014/main" id="{565D82F3-A509-42C9-9AB1-E0FAE180A51D}"/>
              </a:ext>
            </a:extLst>
          </p:cNvPr>
          <p:cNvPicPr>
            <a:picLocks noGrp="1" noChangeAspect="1"/>
          </p:cNvPicPr>
          <p:nvPr>
            <p:ph idx="1"/>
          </p:nvPr>
        </p:nvPicPr>
        <p:blipFill>
          <a:blip r:embed="rId2"/>
          <a:stretch>
            <a:fillRect/>
          </a:stretch>
        </p:blipFill>
        <p:spPr>
          <a:xfrm>
            <a:off x="838200" y="2250246"/>
            <a:ext cx="10515600" cy="3502095"/>
          </a:xfrm>
          <a:prstGeom prst="rect">
            <a:avLst/>
          </a:prstGeom>
        </p:spPr>
      </p:pic>
    </p:spTree>
    <p:extLst>
      <p:ext uri="{BB962C8B-B14F-4D97-AF65-F5344CB8AC3E}">
        <p14:creationId xmlns:p14="http://schemas.microsoft.com/office/powerpoint/2010/main" val="1025726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719</Words>
  <Application>Microsoft Office PowerPoint</Application>
  <PresentationFormat>Widescreen</PresentationFormat>
  <Paragraphs>59</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 Antiqua</vt:lpstr>
      <vt:lpstr>Calibri</vt:lpstr>
      <vt:lpstr>Calibri Light</vt:lpstr>
      <vt:lpstr>Office Theme</vt:lpstr>
      <vt:lpstr>Brief company review - Saloni Shah</vt:lpstr>
      <vt:lpstr>Who is Home Depot? Ticker – HD on NYSE</vt:lpstr>
      <vt:lpstr>  Product Categories   </vt:lpstr>
      <vt:lpstr>The Home Depot’s History</vt:lpstr>
      <vt:lpstr>Governing Principles </vt:lpstr>
      <vt:lpstr> ESG Contribution</vt:lpstr>
      <vt:lpstr>ESG Contribution</vt:lpstr>
      <vt:lpstr>Sustainability </vt:lpstr>
      <vt:lpstr>Sustainability </vt:lpstr>
      <vt:lpstr>Given back to the community </vt:lpstr>
      <vt:lpstr>Community Health care </vt:lpstr>
      <vt:lpstr>            Current Affairs</vt:lpstr>
      <vt:lpstr>Market Capitalization</vt:lpstr>
      <vt:lpstr>Returns</vt:lpstr>
      <vt:lpstr> Efficiency Ratios</vt:lpstr>
      <vt:lpstr>Profitability </vt:lpstr>
      <vt:lpstr>Recommendation</vt:lpstr>
      <vt:lpstr>Thank you  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company review - Saloni Shah</dc:title>
  <dc:creator>Saloni Shah</dc:creator>
  <cp:lastModifiedBy>Saloni Shah</cp:lastModifiedBy>
  <cp:revision>3</cp:revision>
  <dcterms:created xsi:type="dcterms:W3CDTF">2020-09-15T19:44:53Z</dcterms:created>
  <dcterms:modified xsi:type="dcterms:W3CDTF">2020-09-15T22:39:54Z</dcterms:modified>
</cp:coreProperties>
</file>