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3"/>
  </p:notesMasterIdLst>
  <p:sldIdLst>
    <p:sldId id="256" r:id="rId3"/>
    <p:sldId id="275"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9144000" cy="5143500" type="screen16x9"/>
  <p:notesSz cx="6858000" cy="9144000"/>
  <p:embeddedFontLst>
    <p:embeddedFont>
      <p:font typeface="Calibri" panose="020F0502020204030204" pitchFamily="34" charset="0"/>
      <p:regular r:id="rId24"/>
      <p:bold r:id="rId25"/>
      <p:italic r:id="rId26"/>
      <p:boldItalic r:id="rId27"/>
    </p:embeddedFont>
    <p:embeddedFont>
      <p:font typeface="Economica" panose="020B0604020202020204" charset="0"/>
      <p:regular r:id="rId28"/>
      <p:bold r:id="rId29"/>
      <p:italic r:id="rId30"/>
      <p:boldItalic r:id="rId31"/>
    </p:embeddedFont>
    <p:embeddedFont>
      <p:font typeface="Open Sans" panose="020B060402020202020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67473CC-0569-4AAE-82F2-E32C35765623}">
  <a:tblStyle styleId="{767473CC-0569-4AAE-82F2-E32C35765623}"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5"/>
          </a:solidFill>
        </a:fill>
      </a:tcStyle>
    </a:lastCol>
    <a:firstCol>
      <a:tcTxStyle b="on" i="off">
        <a:font>
          <a:latin typeface="Calibri"/>
          <a:ea typeface="Calibri"/>
          <a:cs typeface="Calibri"/>
        </a:font>
        <a:schemeClr val="lt1"/>
      </a:tcTxStyle>
      <a:tcStyle>
        <a:tcBdr/>
        <a:fill>
          <a:solidFill>
            <a:schemeClr val="accent5"/>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5"/>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5"/>
          </a:solidFill>
        </a:fill>
      </a:tcStyle>
    </a:firstRow>
    <a:neCell>
      <a:tcTxStyle/>
      <a:tcStyle>
        <a:tcBdr/>
      </a:tcStyle>
    </a:neCell>
    <a:nwCell>
      <a:tcTxStyle/>
      <a:tcStyle>
        <a:tcBdr/>
      </a:tcStyle>
    </a:nwCell>
  </a:tblStyle>
  <a:tblStyle styleId="{1AE48BDA-D8C5-4D89-B926-C9775F89C081}" styleName="Table_1">
    <a:wholeTbl>
      <a:tcTxStyle b="off" i="off">
        <a:font>
          <a:latin typeface="Calibri"/>
          <a:ea typeface="Calibri"/>
          <a:cs typeface="Calibri"/>
        </a:font>
        <a:schemeClr val="dk1"/>
      </a:tcTxStyle>
      <a:tcStyle>
        <a:tcBdr>
          <a:left>
            <a:ln w="12700" cap="flat" cmpd="sng">
              <a:solidFill>
                <a:schemeClr val="accent6"/>
              </a:solidFill>
              <a:prstDash val="solid"/>
              <a:round/>
              <a:headEnd type="none" w="sm" len="sm"/>
              <a:tailEnd type="none" w="sm" len="sm"/>
            </a:ln>
          </a:left>
          <a:right>
            <a:ln w="12700" cap="flat" cmpd="sng">
              <a:solidFill>
                <a:schemeClr val="accent6"/>
              </a:solidFill>
              <a:prstDash val="solid"/>
              <a:round/>
              <a:headEnd type="none" w="sm" len="sm"/>
              <a:tailEnd type="none" w="sm" len="sm"/>
            </a:ln>
          </a:right>
          <a:top>
            <a:ln w="12700" cap="flat" cmpd="sng">
              <a:solidFill>
                <a:schemeClr val="accent6"/>
              </a:solidFill>
              <a:prstDash val="solid"/>
              <a:round/>
              <a:headEnd type="none" w="sm" len="sm"/>
              <a:tailEnd type="none" w="sm" len="sm"/>
            </a:ln>
          </a:top>
          <a:bottom>
            <a:ln w="12700" cap="flat" cmpd="sng">
              <a:solidFill>
                <a:schemeClr val="accent6"/>
              </a:solidFill>
              <a:prstDash val="solid"/>
              <a:round/>
              <a:headEnd type="none" w="sm" len="sm"/>
              <a:tailEnd type="none" w="sm" len="sm"/>
            </a:ln>
          </a:bottom>
          <a:insideH>
            <a:ln w="12700" cap="flat" cmpd="sng">
              <a:solidFill>
                <a:schemeClr val="accent6"/>
              </a:solidFill>
              <a:prstDash val="solid"/>
              <a:round/>
              <a:headEnd type="none" w="sm" len="sm"/>
              <a:tailEnd type="none" w="sm" len="sm"/>
            </a:ln>
          </a:insideH>
          <a:insideV>
            <a:ln w="12700" cap="flat" cmpd="sng">
              <a:solidFill>
                <a:schemeClr val="accent6"/>
              </a:solidFill>
              <a:prstDash val="solid"/>
              <a:round/>
              <a:headEnd type="none" w="sm" len="sm"/>
              <a:tailEnd type="none" w="sm" len="sm"/>
            </a:ln>
          </a:insideV>
        </a:tcBdr>
        <a:fill>
          <a:solidFill>
            <a:srgbClr val="FFFFFF">
              <a:alpha val="0"/>
            </a:srgbClr>
          </a:solidFill>
        </a:fill>
      </a:tcStyle>
    </a:wholeTbl>
    <a:band1H>
      <a:tcTxStyle/>
      <a:tcStyle>
        <a:tcBdr/>
        <a:fill>
          <a:solidFill>
            <a:schemeClr val="accent6">
              <a:alpha val="20000"/>
            </a:schemeClr>
          </a:solidFill>
        </a:fill>
      </a:tcStyle>
    </a:band1H>
    <a:band2H>
      <a:tcTxStyle/>
      <a:tcStyle>
        <a:tcBdr/>
      </a:tcStyle>
    </a:band2H>
    <a:band1V>
      <a:tcTxStyle/>
      <a:tcStyle>
        <a:tcBdr/>
        <a:fill>
          <a:solidFill>
            <a:schemeClr val="accent6">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6"/>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25400" cap="flat" cmpd="sng">
              <a:solidFill>
                <a:schemeClr val="accent6"/>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3.fntdata"/><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font" Target="fonts/font11.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7e2c8a2d9c_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5" name="Google Shape;135;g7e2c8a2d9c_8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7e8ff157b8_1_8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90" name="Google Shape;190;g7e8ff157b8_1_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7e8ff157b8_1_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7" name="Google Shape;197;g7e8ff157b8_1_9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dirty="0">
                <a:solidFill>
                  <a:schemeClr val="dk1"/>
                </a:solidFill>
                <a:latin typeface="Calibri"/>
                <a:ea typeface="Calibri"/>
                <a:cs typeface="Calibri"/>
                <a:sym typeface="Calibri"/>
              </a:rPr>
              <a:t>Organization of petroleum exporting countries. </a:t>
            </a:r>
            <a:r>
              <a:rPr lang="en" sz="1200" b="0" i="0" dirty="0">
                <a:solidFill>
                  <a:schemeClr val="dk1"/>
                </a:solidFill>
                <a:latin typeface="Calibri"/>
                <a:ea typeface="Calibri"/>
                <a:cs typeface="Calibri"/>
                <a:sym typeface="Calibri"/>
              </a:rPr>
              <a:t>An intergovernmental organization whose stated objective is to "coordinate and unify the petroleum policies of member countries." It was created at the Baghdad Conference on September 10-14, 1960. Member countries ;- Saudi arabia, Iran, Iraq, Indonesia</a:t>
            </a:r>
            <a:endParaRPr dirty="0"/>
          </a:p>
        </p:txBody>
      </p:sp>
      <p:sp>
        <p:nvSpPr>
          <p:cNvPr id="198" name="Google Shape;198;g7e8ff157b8_1_9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11</a:t>
            </a:fld>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7e8ff157b8_1_9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05" name="Google Shape;205;g7e8ff157b8_1_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7e8ff157b8_1_10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12" name="Google Shape;212;g7e8ff157b8_1_10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6f3e40a2b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6f3e40a2b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6f3e40a2b9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6f3e40a2b9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7e2c8a2d9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7e2c8a2d9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7e2c8a2d9c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7e2c8a2d9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7e7caebf3b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7e7caebf3b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7e2c8a2d9c_3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50" name="Google Shape;250;g7e2c8a2d9c_3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7e9328a8c4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4" name="Google Shape;144;g7e9328a8c4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7e2c8a2d9c_2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7e2c8a2d9c_2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7e2c8a2d9c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4" name="Google Shape;144;g7e2c8a2d9c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7e2c8a2d9c_3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51" name="Google Shape;151;g7e2c8a2d9c_3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7e2c8a2d9c_1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57" name="Google Shape;157;g7e2c8a2d9c_1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7e2c8a2d9c_3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64" name="Google Shape;164;g7e2c8a2d9c_3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7e2c8a2d9c_3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71" name="Google Shape;171;g7e2c8a2d9c_3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7e8ff157b8_1_7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78" name="Google Shape;178;g7e8ff157b8_1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7e8ff157b8_1_8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83" name="Google Shape;183;g7e8ff157b8_1_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6" name="Google Shape;66;p14"/>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7" name="Google Shape;67;p1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dirty="0"/>
          </a:p>
        </p:txBody>
      </p:sp>
      <p:sp>
        <p:nvSpPr>
          <p:cNvPr id="68" name="Google Shape;68;p1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dirty="0"/>
          </a:p>
        </p:txBody>
      </p:sp>
      <p:sp>
        <p:nvSpPr>
          <p:cNvPr id="69" name="Google Shape;69;p1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0"/>
        <p:cNvGrpSpPr/>
        <p:nvPr/>
      </p:nvGrpSpPr>
      <p:grpSpPr>
        <a:xfrm>
          <a:off x="0" y="0"/>
          <a:ext cx="0" cy="0"/>
          <a:chOff x="0" y="0"/>
          <a:chExt cx="0" cy="0"/>
        </a:xfrm>
      </p:grpSpPr>
      <p:sp>
        <p:nvSpPr>
          <p:cNvPr id="71" name="Google Shape;71;p15"/>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2" name="Google Shape;72;p15"/>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73" name="Google Shape;73;p1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dirty="0"/>
          </a:p>
        </p:txBody>
      </p:sp>
      <p:sp>
        <p:nvSpPr>
          <p:cNvPr id="74" name="Google Shape;74;p1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dirty="0"/>
          </a:p>
        </p:txBody>
      </p:sp>
      <p:sp>
        <p:nvSpPr>
          <p:cNvPr id="75" name="Google Shape;75;p1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8" name="Google Shape;78;p16"/>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79" name="Google Shape;79;p1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dirty="0"/>
          </a:p>
        </p:txBody>
      </p:sp>
      <p:sp>
        <p:nvSpPr>
          <p:cNvPr id="80" name="Google Shape;80;p1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dirty="0"/>
          </a:p>
        </p:txBody>
      </p:sp>
      <p:sp>
        <p:nvSpPr>
          <p:cNvPr id="81" name="Google Shape;81;p1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4" name="Google Shape;84;p17"/>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5" name="Google Shape;85;p17"/>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6" name="Google Shape;86;p1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dirty="0"/>
          </a:p>
        </p:txBody>
      </p:sp>
      <p:sp>
        <p:nvSpPr>
          <p:cNvPr id="87" name="Google Shape;87;p1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dirty="0"/>
          </a:p>
        </p:txBody>
      </p:sp>
      <p:sp>
        <p:nvSpPr>
          <p:cNvPr id="88" name="Google Shape;88;p1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1" name="Google Shape;91;p18"/>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92" name="Google Shape;92;p18"/>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3" name="Google Shape;93;p18"/>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94" name="Google Shape;94;p18"/>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5" name="Google Shape;95;p1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dirty="0"/>
          </a:p>
        </p:txBody>
      </p:sp>
      <p:sp>
        <p:nvSpPr>
          <p:cNvPr id="96" name="Google Shape;96;p1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dirty="0"/>
          </a:p>
        </p:txBody>
      </p:sp>
      <p:sp>
        <p:nvSpPr>
          <p:cNvPr id="97" name="Google Shape;97;p1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0" name="Google Shape;100;p1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dirty="0"/>
          </a:p>
        </p:txBody>
      </p:sp>
      <p:sp>
        <p:nvSpPr>
          <p:cNvPr id="101" name="Google Shape;101;p1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dirty="0"/>
          </a:p>
        </p:txBody>
      </p:sp>
      <p:sp>
        <p:nvSpPr>
          <p:cNvPr id="102" name="Google Shape;102;p1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3"/>
        <p:cNvGrpSpPr/>
        <p:nvPr/>
      </p:nvGrpSpPr>
      <p:grpSpPr>
        <a:xfrm>
          <a:off x="0" y="0"/>
          <a:ext cx="0" cy="0"/>
          <a:chOff x="0" y="0"/>
          <a:chExt cx="0" cy="0"/>
        </a:xfrm>
      </p:grpSpPr>
      <p:sp>
        <p:nvSpPr>
          <p:cNvPr id="104" name="Google Shape;104;p2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dirty="0"/>
          </a:p>
        </p:txBody>
      </p:sp>
      <p:sp>
        <p:nvSpPr>
          <p:cNvPr id="105" name="Google Shape;105;p2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dirty="0"/>
          </a:p>
        </p:txBody>
      </p:sp>
      <p:sp>
        <p:nvSpPr>
          <p:cNvPr id="106" name="Google Shape;106;p2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9" name="Google Shape;109;p21"/>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10" name="Google Shape;110;p21"/>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11" name="Google Shape;111;p2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dirty="0"/>
          </a:p>
        </p:txBody>
      </p:sp>
      <p:sp>
        <p:nvSpPr>
          <p:cNvPr id="112" name="Google Shape;112;p2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dirty="0"/>
          </a:p>
        </p:txBody>
      </p:sp>
      <p:sp>
        <p:nvSpPr>
          <p:cNvPr id="113" name="Google Shape;113;p2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6" name="Google Shape;116;p22"/>
          <p:cNvSpPr>
            <a:spLocks noGrp="1"/>
          </p:cNvSpPr>
          <p:nvPr>
            <p:ph type="pic" idx="2"/>
          </p:nvPr>
        </p:nvSpPr>
        <p:spPr>
          <a:xfrm>
            <a:off x="3887391" y="740569"/>
            <a:ext cx="4629150" cy="3655219"/>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dirty="0"/>
          </a:p>
        </p:txBody>
      </p:sp>
      <p:sp>
        <p:nvSpPr>
          <p:cNvPr id="117" name="Google Shape;117;p22"/>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18" name="Google Shape;118;p2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dirty="0"/>
          </a:p>
        </p:txBody>
      </p:sp>
      <p:sp>
        <p:nvSpPr>
          <p:cNvPr id="119" name="Google Shape;119;p2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dirty="0"/>
          </a:p>
        </p:txBody>
      </p:sp>
      <p:sp>
        <p:nvSpPr>
          <p:cNvPr id="120" name="Google Shape;120;p2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3" name="Google Shape;123;p23"/>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4" name="Google Shape;124;p2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dirty="0"/>
          </a:p>
        </p:txBody>
      </p:sp>
      <p:sp>
        <p:nvSpPr>
          <p:cNvPr id="125" name="Google Shape;125;p2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dirty="0"/>
          </a:p>
        </p:txBody>
      </p:sp>
      <p:sp>
        <p:nvSpPr>
          <p:cNvPr id="126" name="Google Shape;126;p2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rot="5400000">
            <a:off x="5350073" y="1467446"/>
            <a:ext cx="4358879" cy="1971675"/>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9" name="Google Shape;129;p24"/>
          <p:cNvSpPr txBox="1">
            <a:spLocks noGrp="1"/>
          </p:cNvSpPr>
          <p:nvPr>
            <p:ph type="body" idx="1"/>
          </p:nvPr>
        </p:nvSpPr>
        <p:spPr>
          <a:xfrm rot="5400000">
            <a:off x="1349573" y="-447079"/>
            <a:ext cx="4358879" cy="5800725"/>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30" name="Google Shape;130;p2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dirty="0"/>
          </a:p>
        </p:txBody>
      </p:sp>
      <p:sp>
        <p:nvSpPr>
          <p:cNvPr id="131" name="Google Shape;131;p2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dirty="0"/>
          </a:p>
        </p:txBody>
      </p:sp>
      <p:sp>
        <p:nvSpPr>
          <p:cNvPr id="132" name="Google Shape;132;p2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60" name="Google Shape;60;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61" name="Google Shape;61;p1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dirty="0"/>
          </a:p>
        </p:txBody>
      </p:sp>
      <p:sp>
        <p:nvSpPr>
          <p:cNvPr id="62" name="Google Shape;62;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dirty="0"/>
          </a:p>
        </p:txBody>
      </p:sp>
      <p:sp>
        <p:nvSpPr>
          <p:cNvPr id="63" name="Google Shape;63;p1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www.bbc.com/news/business-49710820" TargetMode="External"/><Relationship Id="rId2" Type="http://schemas.openxmlformats.org/officeDocument/2006/relationships/notesSlide" Target="../notesSlides/notesSlide19.xml"/><Relationship Id="rId1" Type="http://schemas.openxmlformats.org/officeDocument/2006/relationships/slideLayout" Target="../slideLayouts/slideLayout13.xml"/><Relationship Id="rId6" Type="http://schemas.openxmlformats.org/officeDocument/2006/relationships/hyperlink" Target="https://www.eia.gov/" TargetMode="External"/><Relationship Id="rId5" Type="http://schemas.openxmlformats.org/officeDocument/2006/relationships/hyperlink" Target="https://www.eia.gov/finance/markets/crudeoil/financial_markets.php" TargetMode="External"/><Relationship Id="rId4" Type="http://schemas.openxmlformats.org/officeDocument/2006/relationships/hyperlink" Target="https://www.usatoday.com/story/news/nation/2019/06/27/philadelphia-oil-refinery-fire-closure-could-drive-up-gasoline-prices/1581532001/"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6"/>
        <p:cNvGrpSpPr/>
        <p:nvPr/>
      </p:nvGrpSpPr>
      <p:grpSpPr>
        <a:xfrm>
          <a:off x="0" y="0"/>
          <a:ext cx="0" cy="0"/>
          <a:chOff x="0" y="0"/>
          <a:chExt cx="0" cy="0"/>
        </a:xfrm>
      </p:grpSpPr>
      <p:pic>
        <p:nvPicPr>
          <p:cNvPr id="137" name="Google Shape;137;p25" descr="Image result for crude oil and natural gas photos"/>
          <p:cNvPicPr preferRelativeResize="0"/>
          <p:nvPr/>
        </p:nvPicPr>
        <p:blipFill rotWithShape="1">
          <a:blip r:embed="rId3">
            <a:alphaModFix/>
          </a:blip>
          <a:srcRect t="3388" b="12342"/>
          <a:stretch/>
        </p:blipFill>
        <p:spPr>
          <a:xfrm>
            <a:off x="15" y="8"/>
            <a:ext cx="9143985" cy="5143493"/>
          </a:xfrm>
          <a:prstGeom prst="rect">
            <a:avLst/>
          </a:prstGeom>
          <a:noFill/>
          <a:ln>
            <a:noFill/>
          </a:ln>
        </p:spPr>
      </p:pic>
      <p:sp>
        <p:nvSpPr>
          <p:cNvPr id="138" name="Google Shape;138;p25"/>
          <p:cNvSpPr/>
          <p:nvPr/>
        </p:nvSpPr>
        <p:spPr>
          <a:xfrm>
            <a:off x="5616466" y="1708210"/>
            <a:ext cx="3527534" cy="3435290"/>
          </a:xfrm>
          <a:custGeom>
            <a:avLst/>
            <a:gdLst/>
            <a:ahLst/>
            <a:cxnLst/>
            <a:rect l="l" t="t" r="r" b="b"/>
            <a:pathLst>
              <a:path w="1333" h="1298" extrusionOk="0">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lt1">
              <a:alpha val="69803"/>
            </a:schemeClr>
          </a:solidFill>
          <a:ln>
            <a:noFill/>
          </a:ln>
        </p:spPr>
        <p:txBody>
          <a:bodyPr spcFirstLastPara="1" wrap="square" lIns="68575" tIns="34275" rIns="68575" bIns="34275" anchor="t" anchorCtr="0">
            <a:noAutofit/>
          </a:bodyPr>
          <a:lstStyle/>
          <a:p>
            <a:pPr marL="0" marR="0" lvl="0" indent="0" algn="ctr" rtl="0">
              <a:spcBef>
                <a:spcPts val="0"/>
              </a:spcBef>
              <a:spcAft>
                <a:spcPts val="0"/>
              </a:spcAft>
              <a:buClr>
                <a:schemeClr val="dk1"/>
              </a:buClr>
              <a:buSzPts val="1200"/>
              <a:buFont typeface="Arial"/>
              <a:buNone/>
            </a:pPr>
            <a:endParaRPr sz="1200" b="0" i="0" u="none" strike="noStrike" cap="none" dirty="0">
              <a:solidFill>
                <a:schemeClr val="dk1"/>
              </a:solidFill>
              <a:latin typeface="Calibri"/>
              <a:ea typeface="Calibri"/>
              <a:cs typeface="Calibri"/>
              <a:sym typeface="Calibri"/>
            </a:endParaRPr>
          </a:p>
        </p:txBody>
      </p:sp>
      <p:sp>
        <p:nvSpPr>
          <p:cNvPr id="139" name="Google Shape;139;p25"/>
          <p:cNvSpPr txBox="1">
            <a:spLocks noGrp="1"/>
          </p:cNvSpPr>
          <p:nvPr>
            <p:ph type="ctrTitle"/>
          </p:nvPr>
        </p:nvSpPr>
        <p:spPr>
          <a:xfrm>
            <a:off x="6016516" y="2423948"/>
            <a:ext cx="2889031" cy="1375542"/>
          </a:xfrm>
          <a:prstGeom prst="rect">
            <a:avLst/>
          </a:prstGeom>
          <a:noFill/>
          <a:ln>
            <a:noFill/>
          </a:ln>
        </p:spPr>
        <p:txBody>
          <a:bodyPr spcFirstLastPara="1" wrap="square" lIns="68575" tIns="34275" rIns="68575" bIns="34275" anchor="b" anchorCtr="0">
            <a:noAutofit/>
          </a:bodyPr>
          <a:lstStyle/>
          <a:p>
            <a:pPr marL="0" lvl="0" indent="0" algn="ctr" rtl="0">
              <a:lnSpc>
                <a:spcPct val="90000"/>
              </a:lnSpc>
              <a:spcBef>
                <a:spcPts val="0"/>
              </a:spcBef>
              <a:spcAft>
                <a:spcPts val="0"/>
              </a:spcAft>
              <a:buClr>
                <a:schemeClr val="dk1"/>
              </a:buClr>
              <a:buSzPts val="3000"/>
              <a:buFont typeface="Calibri"/>
              <a:buNone/>
            </a:pPr>
            <a:r>
              <a:rPr lang="en" sz="3000"/>
              <a:t>Product: Crude Oil and Natural Gas</a:t>
            </a:r>
            <a:endParaRPr sz="1100" dirty="0"/>
          </a:p>
        </p:txBody>
      </p:sp>
      <p:sp>
        <p:nvSpPr>
          <p:cNvPr id="140" name="Google Shape;140;p25"/>
          <p:cNvSpPr txBox="1">
            <a:spLocks noGrp="1"/>
          </p:cNvSpPr>
          <p:nvPr>
            <p:ph type="subTitle" idx="1"/>
          </p:nvPr>
        </p:nvSpPr>
        <p:spPr>
          <a:xfrm>
            <a:off x="5837183" y="3932006"/>
            <a:ext cx="3247696" cy="512463"/>
          </a:xfrm>
          <a:prstGeom prst="rect">
            <a:avLst/>
          </a:prstGeom>
          <a:noFill/>
          <a:ln>
            <a:noFill/>
          </a:ln>
        </p:spPr>
        <p:txBody>
          <a:bodyPr spcFirstLastPara="1" wrap="square" lIns="68575" tIns="34275" rIns="68575" bIns="34275" anchor="t" anchorCtr="0">
            <a:noAutofit/>
          </a:bodyPr>
          <a:lstStyle/>
          <a:p>
            <a:pPr marL="0" lvl="0" indent="0" algn="ctr" rtl="0">
              <a:lnSpc>
                <a:spcPct val="90000"/>
              </a:lnSpc>
              <a:spcBef>
                <a:spcPts val="0"/>
              </a:spcBef>
              <a:spcAft>
                <a:spcPts val="0"/>
              </a:spcAft>
              <a:buClr>
                <a:schemeClr val="dk1"/>
              </a:buClr>
              <a:buSzPts val="1500"/>
              <a:buNone/>
            </a:pPr>
            <a:r>
              <a:rPr lang="en" sz="1500" i="1"/>
              <a:t>By – Daksh Doshi, Saloni Shah, Wei Luo</a:t>
            </a:r>
            <a:endParaRPr sz="1500" i="1" dirty="0"/>
          </a:p>
        </p:txBody>
      </p:sp>
      <p:cxnSp>
        <p:nvCxnSpPr>
          <p:cNvPr id="141" name="Google Shape;141;p25"/>
          <p:cNvCxnSpPr/>
          <p:nvPr/>
        </p:nvCxnSpPr>
        <p:spPr>
          <a:xfrm>
            <a:off x="7110248" y="3842845"/>
            <a:ext cx="701565" cy="0"/>
          </a:xfrm>
          <a:prstGeom prst="straightConnector1">
            <a:avLst/>
          </a:prstGeom>
          <a:noFill/>
          <a:ln w="25400" cap="sq" cmpd="sng">
            <a:solidFill>
              <a:srgbClr val="262626"/>
            </a:solidFill>
            <a:prstDash val="solid"/>
            <a:bevel/>
            <a:headEnd type="none" w="sm" len="sm"/>
            <a:tailEnd type="none" w="sm" len="sm"/>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3"/>
          <p:cNvSpPr txBox="1">
            <a:spLocks noGrp="1"/>
          </p:cNvSpPr>
          <p:nvPr>
            <p:ph type="title"/>
          </p:nvPr>
        </p:nvSpPr>
        <p:spPr>
          <a:xfrm>
            <a:off x="476825" y="211025"/>
            <a:ext cx="7886700" cy="8793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2700"/>
              <a:buFont typeface="Calibri"/>
              <a:buNone/>
            </a:pPr>
            <a:r>
              <a:rPr lang="en" sz="2400"/>
              <a:t>Demand : Non OECD Countries</a:t>
            </a:r>
            <a:endParaRPr sz="2400" dirty="0"/>
          </a:p>
        </p:txBody>
      </p:sp>
      <p:pic>
        <p:nvPicPr>
          <p:cNvPr id="193" name="Google Shape;193;p33"/>
          <p:cNvPicPr preferRelativeResize="0"/>
          <p:nvPr/>
        </p:nvPicPr>
        <p:blipFill rotWithShape="1">
          <a:blip r:embed="rId3">
            <a:alphaModFix/>
          </a:blip>
          <a:srcRect/>
          <a:stretch/>
        </p:blipFill>
        <p:spPr>
          <a:xfrm>
            <a:off x="3255971" y="1268016"/>
            <a:ext cx="5819974" cy="3218477"/>
          </a:xfrm>
          <a:prstGeom prst="rect">
            <a:avLst/>
          </a:prstGeom>
          <a:noFill/>
          <a:ln>
            <a:noFill/>
          </a:ln>
        </p:spPr>
      </p:pic>
      <p:sp>
        <p:nvSpPr>
          <p:cNvPr id="194" name="Google Shape;194;p33"/>
          <p:cNvSpPr txBox="1"/>
          <p:nvPr/>
        </p:nvSpPr>
        <p:spPr>
          <a:xfrm>
            <a:off x="324578" y="1268017"/>
            <a:ext cx="2696084" cy="2977739"/>
          </a:xfrm>
          <a:prstGeom prst="rect">
            <a:avLst/>
          </a:prstGeom>
          <a:noFill/>
          <a:ln>
            <a:noFill/>
          </a:ln>
        </p:spPr>
        <p:txBody>
          <a:bodyPr spcFirstLastPara="1" wrap="square" lIns="68575" tIns="34275" rIns="68575" bIns="34275" anchor="t" anchorCtr="0">
            <a:noAutofit/>
          </a:bodyPr>
          <a:lstStyle/>
          <a:p>
            <a:pPr marL="215900" marR="0" lvl="0" indent="-215900" algn="just"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Strong relationship between GDP growth rates &amp; growth in oil consumption.</a:t>
            </a:r>
            <a:endParaRPr dirty="0">
              <a:latin typeface="Calibri"/>
              <a:ea typeface="Calibri"/>
              <a:cs typeface="Calibri"/>
              <a:sym typeface="Calibri"/>
            </a:endParaRPr>
          </a:p>
          <a:p>
            <a:pPr marL="0" marR="0" lvl="0" indent="0" algn="just" rtl="0">
              <a:spcBef>
                <a:spcPts val="0"/>
              </a:spcBef>
              <a:spcAft>
                <a:spcPts val="0"/>
              </a:spcAft>
              <a:buNone/>
            </a:pPr>
            <a:endParaRPr dirty="0">
              <a:solidFill>
                <a:schemeClr val="dk1"/>
              </a:solidFill>
              <a:latin typeface="Calibri"/>
              <a:ea typeface="Calibri"/>
              <a:cs typeface="Calibri"/>
              <a:sym typeface="Calibri"/>
            </a:endParaRPr>
          </a:p>
          <a:p>
            <a:pPr marL="0" marR="0" lvl="0" indent="0" algn="just" rtl="0">
              <a:spcBef>
                <a:spcPts val="0"/>
              </a:spcBef>
              <a:spcAft>
                <a:spcPts val="0"/>
              </a:spcAft>
              <a:buNone/>
            </a:pPr>
            <a:endParaRPr dirty="0">
              <a:solidFill>
                <a:schemeClr val="dk1"/>
              </a:solidFill>
              <a:latin typeface="Calibri"/>
              <a:ea typeface="Calibri"/>
              <a:cs typeface="Calibri"/>
              <a:sym typeface="Calibri"/>
            </a:endParaRPr>
          </a:p>
          <a:p>
            <a:pPr marL="215900" marR="0" lvl="0" indent="-215900" algn="just"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Since 2001, oil consumption declined only 3 times.</a:t>
            </a:r>
            <a:endParaRPr dirty="0">
              <a:latin typeface="Calibri"/>
              <a:ea typeface="Calibri"/>
              <a:cs typeface="Calibri"/>
              <a:sym typeface="Calibri"/>
            </a:endParaRPr>
          </a:p>
          <a:p>
            <a:pPr marL="0" marR="0" lvl="0" indent="0" algn="just" rtl="0">
              <a:spcBef>
                <a:spcPts val="0"/>
              </a:spcBef>
              <a:spcAft>
                <a:spcPts val="0"/>
              </a:spcAft>
              <a:buNone/>
            </a:pPr>
            <a:endParaRPr dirty="0">
              <a:solidFill>
                <a:schemeClr val="dk1"/>
              </a:solidFill>
              <a:latin typeface="Calibri"/>
              <a:ea typeface="Calibri"/>
              <a:cs typeface="Calibri"/>
              <a:sym typeface="Calibri"/>
            </a:endParaRPr>
          </a:p>
          <a:p>
            <a:pPr marL="0" marR="0" lvl="0" indent="0" algn="just" rtl="0">
              <a:spcBef>
                <a:spcPts val="0"/>
              </a:spcBef>
              <a:spcAft>
                <a:spcPts val="0"/>
              </a:spcAft>
              <a:buNone/>
            </a:pPr>
            <a:endParaRPr dirty="0">
              <a:solidFill>
                <a:schemeClr val="dk1"/>
              </a:solidFill>
              <a:latin typeface="Calibri"/>
              <a:ea typeface="Calibri"/>
              <a:cs typeface="Calibri"/>
              <a:sym typeface="Calibri"/>
            </a:endParaRPr>
          </a:p>
          <a:p>
            <a:pPr marL="215900" marR="0" lvl="0" indent="-215900" algn="just"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Increased demand due to economic growth offsets downward pressure on oil consumption due to higher oil prices.</a:t>
            </a:r>
            <a:endParaRPr dirty="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4"/>
          <p:cNvSpPr txBox="1">
            <a:spLocks noGrp="1"/>
          </p:cNvSpPr>
          <p:nvPr>
            <p:ph type="title"/>
          </p:nvPr>
        </p:nvSpPr>
        <p:spPr>
          <a:xfrm>
            <a:off x="476825" y="211024"/>
            <a:ext cx="7886700" cy="721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2700"/>
              <a:buFont typeface="Calibri"/>
              <a:buNone/>
            </a:pPr>
            <a:r>
              <a:rPr lang="en" sz="2400"/>
              <a:t>Supply : OPEC Countries</a:t>
            </a:r>
            <a:endParaRPr sz="2400" dirty="0"/>
          </a:p>
        </p:txBody>
      </p:sp>
      <p:sp>
        <p:nvSpPr>
          <p:cNvPr id="201" name="Google Shape;201;p34"/>
          <p:cNvSpPr txBox="1"/>
          <p:nvPr/>
        </p:nvSpPr>
        <p:spPr>
          <a:xfrm>
            <a:off x="324578" y="1268016"/>
            <a:ext cx="2696084" cy="3664459"/>
          </a:xfrm>
          <a:prstGeom prst="rect">
            <a:avLst/>
          </a:prstGeom>
          <a:noFill/>
          <a:ln>
            <a:noFill/>
          </a:ln>
        </p:spPr>
        <p:txBody>
          <a:bodyPr spcFirstLastPara="1" wrap="square" lIns="68575" tIns="34275" rIns="68575" bIns="34275" anchor="t" anchorCtr="0">
            <a:noAutofit/>
          </a:bodyPr>
          <a:lstStyle/>
          <a:p>
            <a:pPr marL="215900" marR="0" lvl="0" indent="-215900" algn="just" rtl="0">
              <a:spcBef>
                <a:spcPts val="0"/>
              </a:spcBef>
              <a:spcAft>
                <a:spcPts val="0"/>
              </a:spcAft>
              <a:buClr>
                <a:schemeClr val="dk1"/>
              </a:buClr>
              <a:buSzPts val="1400"/>
              <a:buFont typeface="Calibri"/>
              <a:buChar char="•"/>
            </a:pPr>
            <a:r>
              <a:rPr lang="en" dirty="0">
                <a:solidFill>
                  <a:schemeClr val="dk1"/>
                </a:solidFill>
                <a:latin typeface="Calibri"/>
                <a:ea typeface="Calibri"/>
                <a:cs typeface="Calibri"/>
                <a:sym typeface="Calibri"/>
              </a:rPr>
              <a:t>OPEC member countries produce about 40 percent of the world's crude oil and represents about 60 percent of the total oil exports.</a:t>
            </a:r>
            <a:endParaRPr dirty="0">
              <a:solidFill>
                <a:schemeClr val="dk1"/>
              </a:solidFill>
              <a:latin typeface="Calibri"/>
              <a:ea typeface="Calibri"/>
              <a:cs typeface="Calibri"/>
              <a:sym typeface="Calibri"/>
            </a:endParaRPr>
          </a:p>
          <a:p>
            <a:pPr marL="0" marR="0" lvl="0" indent="0" algn="just" rtl="0">
              <a:spcBef>
                <a:spcPts val="0"/>
              </a:spcBef>
              <a:spcAft>
                <a:spcPts val="0"/>
              </a:spcAft>
              <a:buNone/>
            </a:pPr>
            <a:endParaRPr dirty="0">
              <a:solidFill>
                <a:schemeClr val="dk1"/>
              </a:solidFill>
              <a:latin typeface="Calibri"/>
              <a:ea typeface="Calibri"/>
              <a:cs typeface="Calibri"/>
              <a:sym typeface="Calibri"/>
            </a:endParaRPr>
          </a:p>
          <a:p>
            <a:pPr marL="215900" marR="0" lvl="0" indent="-215900" algn="just" rtl="0">
              <a:spcBef>
                <a:spcPts val="0"/>
              </a:spcBef>
              <a:spcAft>
                <a:spcPts val="0"/>
              </a:spcAft>
              <a:buClr>
                <a:schemeClr val="dk1"/>
              </a:buClr>
              <a:buSzPts val="1400"/>
              <a:buFont typeface="Calibri"/>
              <a:buChar char="•"/>
            </a:pPr>
            <a:r>
              <a:rPr lang="en-US" dirty="0">
                <a:solidFill>
                  <a:schemeClr val="dk1"/>
                </a:solidFill>
                <a:latin typeface="Calibri"/>
                <a:ea typeface="Calibri"/>
                <a:cs typeface="Calibri"/>
                <a:sym typeface="Calibri"/>
              </a:rPr>
              <a:t>OPEC controls oil prices through its pricing over volume strategy.</a:t>
            </a:r>
            <a:endParaRPr dirty="0">
              <a:latin typeface="Calibri"/>
              <a:ea typeface="Calibri"/>
              <a:cs typeface="Calibri"/>
              <a:sym typeface="Calibri"/>
            </a:endParaRPr>
          </a:p>
          <a:p>
            <a:pPr marL="0" marR="0" lvl="0" indent="0" algn="just" rtl="0">
              <a:spcBef>
                <a:spcPts val="0"/>
              </a:spcBef>
              <a:spcAft>
                <a:spcPts val="0"/>
              </a:spcAft>
              <a:buNone/>
            </a:pPr>
            <a:endParaRPr dirty="0">
              <a:solidFill>
                <a:schemeClr val="dk1"/>
              </a:solidFill>
              <a:latin typeface="Calibri"/>
              <a:ea typeface="Calibri"/>
              <a:cs typeface="Calibri"/>
              <a:sym typeface="Calibri"/>
            </a:endParaRPr>
          </a:p>
          <a:p>
            <a:pPr marL="215900" lvl="0" indent="-215900">
              <a:buClr>
                <a:schemeClr val="dk1"/>
              </a:buClr>
              <a:buSzPts val="1400"/>
              <a:buFont typeface="Calibri"/>
              <a:buChar char="•"/>
            </a:pPr>
            <a:r>
              <a:rPr lang="en-US" dirty="0">
                <a:latin typeface="Calibri" panose="020F0502020204030204" pitchFamily="34" charset="0"/>
                <a:cs typeface="Calibri" panose="020F0502020204030204" pitchFamily="34" charset="0"/>
              </a:rPr>
              <a:t>For example, when there is a glut of oil in the world, OPEC cuts back on its production and when there is less oil, it increases oil prices to maintain stable levels of production.</a:t>
            </a:r>
            <a:endParaRPr dirty="0">
              <a:latin typeface="Calibri" panose="020F0502020204030204" pitchFamily="34" charset="0"/>
              <a:ea typeface="Calibri"/>
              <a:cs typeface="Calibri" panose="020F0502020204030204" pitchFamily="34" charset="0"/>
              <a:sym typeface="Calibri"/>
            </a:endParaRPr>
          </a:p>
        </p:txBody>
      </p:sp>
      <p:pic>
        <p:nvPicPr>
          <p:cNvPr id="202" name="Google Shape;202;p34"/>
          <p:cNvPicPr preferRelativeResize="0"/>
          <p:nvPr/>
        </p:nvPicPr>
        <p:blipFill rotWithShape="1">
          <a:blip r:embed="rId3">
            <a:alphaModFix/>
          </a:blip>
          <a:srcRect/>
          <a:stretch/>
        </p:blipFill>
        <p:spPr>
          <a:xfrm>
            <a:off x="3255971" y="1268016"/>
            <a:ext cx="5819974" cy="318548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5"/>
          <p:cNvSpPr txBox="1">
            <a:spLocks noGrp="1"/>
          </p:cNvSpPr>
          <p:nvPr>
            <p:ph type="title"/>
          </p:nvPr>
        </p:nvSpPr>
        <p:spPr>
          <a:xfrm>
            <a:off x="476825" y="211024"/>
            <a:ext cx="7886700" cy="7764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2700"/>
              <a:buFont typeface="Calibri"/>
              <a:buNone/>
            </a:pPr>
            <a:r>
              <a:rPr lang="en" sz="2400"/>
              <a:t>Supply : OPEC and Non OPEC countries.</a:t>
            </a:r>
            <a:endParaRPr sz="2400" dirty="0"/>
          </a:p>
        </p:txBody>
      </p:sp>
      <p:sp>
        <p:nvSpPr>
          <p:cNvPr id="208" name="Google Shape;208;p35"/>
          <p:cNvSpPr txBox="1"/>
          <p:nvPr/>
        </p:nvSpPr>
        <p:spPr>
          <a:xfrm>
            <a:off x="324575" y="1268099"/>
            <a:ext cx="2696100" cy="3433800"/>
          </a:xfrm>
          <a:prstGeom prst="rect">
            <a:avLst/>
          </a:prstGeom>
          <a:noFill/>
          <a:ln>
            <a:noFill/>
          </a:ln>
        </p:spPr>
        <p:txBody>
          <a:bodyPr spcFirstLastPara="1" wrap="square" lIns="68575" tIns="34275" rIns="68575" bIns="34275" anchor="t" anchorCtr="0">
            <a:noAutofit/>
          </a:bodyPr>
          <a:lstStyle/>
          <a:p>
            <a:pPr marL="215900" marR="0" lvl="0" indent="-215900" algn="just" rtl="0">
              <a:spcBef>
                <a:spcPts val="0"/>
              </a:spcBef>
              <a:spcAft>
                <a:spcPts val="0"/>
              </a:spcAft>
              <a:buClr>
                <a:schemeClr val="dk1"/>
              </a:buClr>
              <a:buSzPts val="1400"/>
              <a:buFont typeface="Calibri"/>
              <a:buChar char="•"/>
            </a:pPr>
            <a:r>
              <a:rPr lang="en">
                <a:solidFill>
                  <a:srgbClr val="333333"/>
                </a:solidFill>
                <a:highlight>
                  <a:srgbClr val="FFFFFF"/>
                </a:highlight>
                <a:latin typeface="Calibri"/>
                <a:ea typeface="Calibri"/>
                <a:cs typeface="Calibri"/>
                <a:sym typeface="Calibri"/>
              </a:rPr>
              <a:t>The extent to which OPEC member countries utilize their available production capacity is often used as an indicator of the tightness of global oil markets, as well as an indicator of the extent to which OPEC is exerting upward influence on prices.</a:t>
            </a:r>
            <a:endParaRPr dirty="0">
              <a:solidFill>
                <a:srgbClr val="333333"/>
              </a:solidFill>
              <a:highlight>
                <a:srgbClr val="FFFFFF"/>
              </a:highlight>
              <a:latin typeface="Calibri"/>
              <a:ea typeface="Calibri"/>
              <a:cs typeface="Calibri"/>
              <a:sym typeface="Calibri"/>
            </a:endParaRPr>
          </a:p>
          <a:p>
            <a:pPr marL="457200" marR="0" lvl="0" indent="0" algn="just" rtl="0">
              <a:spcBef>
                <a:spcPts val="0"/>
              </a:spcBef>
              <a:spcAft>
                <a:spcPts val="0"/>
              </a:spcAft>
              <a:buNone/>
            </a:pPr>
            <a:endParaRPr dirty="0">
              <a:solidFill>
                <a:srgbClr val="333333"/>
              </a:solidFill>
              <a:highlight>
                <a:srgbClr val="FFFFFF"/>
              </a:highlight>
              <a:latin typeface="Calibri"/>
              <a:ea typeface="Calibri"/>
              <a:cs typeface="Calibri"/>
              <a:sym typeface="Calibri"/>
            </a:endParaRPr>
          </a:p>
          <a:p>
            <a:pPr marL="215900" marR="0" lvl="0" indent="-215900" algn="just" rtl="0">
              <a:spcBef>
                <a:spcPts val="0"/>
              </a:spcBef>
              <a:spcAft>
                <a:spcPts val="0"/>
              </a:spcAft>
              <a:buClr>
                <a:schemeClr val="dk1"/>
              </a:buClr>
              <a:buSzPts val="1400"/>
              <a:buFont typeface="Calibri"/>
              <a:buChar char="•"/>
            </a:pPr>
            <a:r>
              <a:rPr lang="en">
                <a:latin typeface="Calibri"/>
                <a:ea typeface="Calibri"/>
                <a:cs typeface="Calibri"/>
                <a:sym typeface="Calibri"/>
              </a:rPr>
              <a:t>This chart shows EIA's monthly estimates of unplanned, global supply outages. Estimated unplanned disruptions reflect the level of volumes shut-in, accounting for effective production capacity.</a:t>
            </a:r>
            <a:endParaRPr dirty="0">
              <a:latin typeface="Calibri"/>
              <a:ea typeface="Calibri"/>
              <a:cs typeface="Calibri"/>
              <a:sym typeface="Calibri"/>
            </a:endParaRPr>
          </a:p>
          <a:p>
            <a:pPr marL="0" lvl="0" indent="0" algn="l" rtl="0">
              <a:spcBef>
                <a:spcPts val="0"/>
              </a:spcBef>
              <a:spcAft>
                <a:spcPts val="0"/>
              </a:spcAft>
              <a:buNone/>
            </a:pPr>
            <a:endParaRPr dirty="0">
              <a:latin typeface="Calibri"/>
              <a:ea typeface="Calibri"/>
              <a:cs typeface="Calibri"/>
              <a:sym typeface="Calibri"/>
            </a:endParaRPr>
          </a:p>
        </p:txBody>
      </p:sp>
      <p:pic>
        <p:nvPicPr>
          <p:cNvPr id="209" name="Google Shape;209;p35"/>
          <p:cNvPicPr preferRelativeResize="0"/>
          <p:nvPr/>
        </p:nvPicPr>
        <p:blipFill rotWithShape="1">
          <a:blip r:embed="rId3">
            <a:alphaModFix/>
          </a:blip>
          <a:srcRect/>
          <a:stretch/>
        </p:blipFill>
        <p:spPr>
          <a:xfrm>
            <a:off x="3255970" y="1268015"/>
            <a:ext cx="5758897" cy="321113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6"/>
          <p:cNvSpPr txBox="1">
            <a:spLocks noGrp="1"/>
          </p:cNvSpPr>
          <p:nvPr>
            <p:ph type="title"/>
          </p:nvPr>
        </p:nvSpPr>
        <p:spPr>
          <a:xfrm>
            <a:off x="476825" y="211024"/>
            <a:ext cx="7886700" cy="7929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2700"/>
              <a:buFont typeface="Calibri"/>
              <a:buNone/>
            </a:pPr>
            <a:r>
              <a:rPr lang="en" sz="2400"/>
              <a:t>Inventory</a:t>
            </a:r>
            <a:endParaRPr sz="2400" dirty="0"/>
          </a:p>
        </p:txBody>
      </p:sp>
      <p:sp>
        <p:nvSpPr>
          <p:cNvPr id="215" name="Google Shape;215;p36"/>
          <p:cNvSpPr txBox="1"/>
          <p:nvPr/>
        </p:nvSpPr>
        <p:spPr>
          <a:xfrm>
            <a:off x="324575" y="1268025"/>
            <a:ext cx="2913600" cy="3781200"/>
          </a:xfrm>
          <a:prstGeom prst="rect">
            <a:avLst/>
          </a:prstGeom>
          <a:noFill/>
          <a:ln>
            <a:noFill/>
          </a:ln>
        </p:spPr>
        <p:txBody>
          <a:bodyPr spcFirstLastPara="1" wrap="square" lIns="68575" tIns="34275" rIns="68575" bIns="34275" anchor="t" anchorCtr="0">
            <a:noAutofit/>
          </a:bodyPr>
          <a:lstStyle/>
          <a:p>
            <a:pPr marL="215900" marR="0" lvl="0" indent="-215900" algn="just" rtl="0">
              <a:spcBef>
                <a:spcPts val="0"/>
              </a:spcBef>
              <a:spcAft>
                <a:spcPts val="0"/>
              </a:spcAft>
              <a:buClr>
                <a:schemeClr val="dk1"/>
              </a:buClr>
              <a:buSzPts val="1400"/>
              <a:buFont typeface="Calibri"/>
              <a:buChar char="•"/>
            </a:pPr>
            <a:r>
              <a:rPr lang="en" dirty="0">
                <a:solidFill>
                  <a:srgbClr val="333333"/>
                </a:solidFill>
                <a:highlight>
                  <a:srgbClr val="FFFFFF"/>
                </a:highlight>
                <a:latin typeface="Calibri"/>
                <a:ea typeface="Calibri"/>
                <a:cs typeface="Calibri"/>
                <a:sym typeface="Calibri"/>
              </a:rPr>
              <a:t>During periods when production exceeds consumption, crude oil and petroleum products can be stored for expected future use.</a:t>
            </a:r>
            <a:endParaRPr dirty="0">
              <a:solidFill>
                <a:srgbClr val="333333"/>
              </a:solidFill>
              <a:highlight>
                <a:srgbClr val="FFFFFF"/>
              </a:highlight>
              <a:latin typeface="Calibri"/>
              <a:ea typeface="Calibri"/>
              <a:cs typeface="Calibri"/>
              <a:sym typeface="Calibri"/>
            </a:endParaRPr>
          </a:p>
          <a:p>
            <a:pPr marL="457200" marR="0" lvl="0" indent="0" algn="just" rtl="0">
              <a:spcBef>
                <a:spcPts val="0"/>
              </a:spcBef>
              <a:spcAft>
                <a:spcPts val="0"/>
              </a:spcAft>
              <a:buNone/>
            </a:pPr>
            <a:endParaRPr dirty="0">
              <a:solidFill>
                <a:srgbClr val="333333"/>
              </a:solidFill>
              <a:highlight>
                <a:srgbClr val="FFFFFF"/>
              </a:highlight>
              <a:latin typeface="Calibri"/>
              <a:ea typeface="Calibri"/>
              <a:cs typeface="Calibri"/>
              <a:sym typeface="Calibri"/>
            </a:endParaRPr>
          </a:p>
          <a:p>
            <a:pPr marL="215900" marR="0" lvl="0" indent="-215900" rtl="0">
              <a:spcBef>
                <a:spcPts val="0"/>
              </a:spcBef>
              <a:spcAft>
                <a:spcPts val="0"/>
              </a:spcAft>
              <a:buClr>
                <a:schemeClr val="dk1"/>
              </a:buClr>
              <a:buSzPts val="1400"/>
              <a:buFont typeface="Calibri"/>
              <a:buChar char="•"/>
            </a:pPr>
            <a:r>
              <a:rPr lang="en" dirty="0">
                <a:solidFill>
                  <a:srgbClr val="333333"/>
                </a:solidFill>
                <a:highlight>
                  <a:srgbClr val="FFFFFF"/>
                </a:highlight>
                <a:latin typeface="Calibri"/>
                <a:ea typeface="Calibri"/>
                <a:cs typeface="Calibri"/>
                <a:sym typeface="Calibri"/>
              </a:rPr>
              <a:t> In the economic downturn of late 2008 and early 2009, the unexpected drop in world demand led to record crude oil inventories in the United States and other OECD countries. </a:t>
            </a:r>
            <a:endParaRPr dirty="0">
              <a:solidFill>
                <a:srgbClr val="333333"/>
              </a:solidFill>
              <a:highlight>
                <a:srgbClr val="FFFFFF"/>
              </a:highlight>
              <a:latin typeface="Calibri"/>
              <a:ea typeface="Calibri"/>
              <a:cs typeface="Calibri"/>
              <a:sym typeface="Calibri"/>
            </a:endParaRPr>
          </a:p>
          <a:p>
            <a:pPr marL="457200" marR="0" lvl="0" indent="0" algn="just" rtl="0">
              <a:spcBef>
                <a:spcPts val="0"/>
              </a:spcBef>
              <a:spcAft>
                <a:spcPts val="0"/>
              </a:spcAft>
              <a:buNone/>
            </a:pPr>
            <a:endParaRPr dirty="0">
              <a:solidFill>
                <a:srgbClr val="333333"/>
              </a:solidFill>
              <a:highlight>
                <a:srgbClr val="FFFFFF"/>
              </a:highlight>
              <a:latin typeface="Calibri"/>
              <a:ea typeface="Calibri"/>
              <a:cs typeface="Calibri"/>
              <a:sym typeface="Calibri"/>
            </a:endParaRPr>
          </a:p>
          <a:p>
            <a:pPr marL="215900" marR="0" lvl="0" indent="-215900" algn="just" rtl="0">
              <a:spcBef>
                <a:spcPts val="0"/>
              </a:spcBef>
              <a:spcAft>
                <a:spcPts val="0"/>
              </a:spcAft>
              <a:buClr>
                <a:schemeClr val="dk1"/>
              </a:buClr>
              <a:buSzPts val="1400"/>
              <a:buFont typeface="Calibri"/>
              <a:buChar char="•"/>
            </a:pPr>
            <a:r>
              <a:rPr lang="en" dirty="0">
                <a:solidFill>
                  <a:srgbClr val="333333"/>
                </a:solidFill>
                <a:highlight>
                  <a:srgbClr val="FFFFFF"/>
                </a:highlight>
                <a:latin typeface="Calibri"/>
                <a:ea typeface="Calibri"/>
                <a:cs typeface="Calibri"/>
                <a:sym typeface="Calibri"/>
              </a:rPr>
              <a:t>In contrast, when consumption outstrips current production, supplies can be supplemented by draws on inventories to satisfy the needs of consumers.</a:t>
            </a:r>
            <a:endParaRPr dirty="0">
              <a:latin typeface="Calibri"/>
              <a:ea typeface="Calibri"/>
              <a:cs typeface="Calibri"/>
              <a:sym typeface="Calibri"/>
            </a:endParaRPr>
          </a:p>
        </p:txBody>
      </p:sp>
      <p:pic>
        <p:nvPicPr>
          <p:cNvPr id="216" name="Google Shape;216;p36"/>
          <p:cNvPicPr preferRelativeResize="0"/>
          <p:nvPr/>
        </p:nvPicPr>
        <p:blipFill>
          <a:blip r:embed="rId3">
            <a:alphaModFix/>
          </a:blip>
          <a:stretch>
            <a:fillRect/>
          </a:stretch>
        </p:blipFill>
        <p:spPr>
          <a:xfrm>
            <a:off x="3343650" y="1268025"/>
            <a:ext cx="5721350" cy="3293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7"/>
          <p:cNvSpPr txBox="1">
            <a:spLocks noGrp="1"/>
          </p:cNvSpPr>
          <p:nvPr>
            <p:ph type="title"/>
          </p:nvPr>
        </p:nvSpPr>
        <p:spPr>
          <a:xfrm>
            <a:off x="311700" y="315925"/>
            <a:ext cx="8520600" cy="60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a:latin typeface="Calibri"/>
                <a:ea typeface="Calibri"/>
                <a:cs typeface="Calibri"/>
                <a:sym typeface="Calibri"/>
              </a:rPr>
              <a:t>Natural gas </a:t>
            </a:r>
            <a:endParaRPr sz="2400" dirty="0">
              <a:latin typeface="Calibri"/>
              <a:ea typeface="Calibri"/>
              <a:cs typeface="Calibri"/>
              <a:sym typeface="Calibri"/>
            </a:endParaRPr>
          </a:p>
        </p:txBody>
      </p:sp>
      <p:sp>
        <p:nvSpPr>
          <p:cNvPr id="222" name="Google Shape;222;p37"/>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Font typeface="Calibri"/>
              <a:buChar char="●"/>
            </a:pPr>
            <a:r>
              <a:rPr lang="en" sz="1400">
                <a:latin typeface="Calibri"/>
                <a:ea typeface="Calibri"/>
                <a:cs typeface="Calibri"/>
                <a:sym typeface="Calibri"/>
              </a:rPr>
              <a:t>Trader either on an exchange or over-the-counter (private)</a:t>
            </a:r>
            <a:endParaRPr sz="1400" dirty="0">
              <a:latin typeface="Calibri"/>
              <a:ea typeface="Calibri"/>
              <a:cs typeface="Calibri"/>
              <a:sym typeface="Calibri"/>
            </a:endParaRPr>
          </a:p>
          <a:p>
            <a:pPr marL="457200" lvl="0" indent="0" algn="l" rtl="0">
              <a:spcBef>
                <a:spcPts val="1600"/>
              </a:spcBef>
              <a:spcAft>
                <a:spcPts val="0"/>
              </a:spcAft>
              <a:buNone/>
            </a:pPr>
            <a:endParaRPr sz="1400" dirty="0">
              <a:latin typeface="Calibri"/>
              <a:ea typeface="Calibri"/>
              <a:cs typeface="Calibri"/>
              <a:sym typeface="Calibri"/>
            </a:endParaRPr>
          </a:p>
          <a:p>
            <a:pPr marL="914400" lvl="1" indent="-317500" algn="l" rtl="0">
              <a:spcBef>
                <a:spcPts val="1600"/>
              </a:spcBef>
              <a:spcAft>
                <a:spcPts val="0"/>
              </a:spcAft>
              <a:buSzPts val="1400"/>
              <a:buFont typeface="Calibri"/>
              <a:buChar char="○"/>
            </a:pPr>
            <a:r>
              <a:rPr lang="en">
                <a:latin typeface="Calibri"/>
                <a:ea typeface="Calibri"/>
                <a:cs typeface="Calibri"/>
                <a:sym typeface="Calibri"/>
              </a:rPr>
              <a:t>Henry Hub natural gas (future contract)</a:t>
            </a:r>
            <a:endParaRPr dirty="0">
              <a:latin typeface="Calibri"/>
              <a:ea typeface="Calibri"/>
              <a:cs typeface="Calibri"/>
              <a:sym typeface="Calibri"/>
            </a:endParaRPr>
          </a:p>
          <a:p>
            <a:pPr marL="1371600" lvl="2" indent="-317500" algn="l" rtl="0">
              <a:spcBef>
                <a:spcPts val="0"/>
              </a:spcBef>
              <a:spcAft>
                <a:spcPts val="0"/>
              </a:spcAft>
              <a:buSzPts val="1400"/>
              <a:buFont typeface="Calibri"/>
              <a:buChar char="■"/>
            </a:pPr>
            <a:r>
              <a:rPr lang="en">
                <a:latin typeface="Calibri"/>
                <a:ea typeface="Calibri"/>
                <a:cs typeface="Calibri"/>
                <a:sym typeface="Calibri"/>
              </a:rPr>
              <a:t>One of the six primary futures contracts </a:t>
            </a:r>
            <a:endParaRPr dirty="0">
              <a:latin typeface="Calibri"/>
              <a:ea typeface="Calibri"/>
              <a:cs typeface="Calibri"/>
              <a:sym typeface="Calibri"/>
            </a:endParaRPr>
          </a:p>
          <a:p>
            <a:pPr marL="1371600" lvl="2" indent="-317500" algn="l" rtl="0">
              <a:spcBef>
                <a:spcPts val="0"/>
              </a:spcBef>
              <a:spcAft>
                <a:spcPts val="0"/>
              </a:spcAft>
              <a:buSzPts val="1400"/>
              <a:buFont typeface="Calibri"/>
              <a:buChar char="■"/>
            </a:pPr>
            <a:r>
              <a:rPr lang="en">
                <a:latin typeface="Calibri"/>
                <a:ea typeface="Calibri"/>
                <a:cs typeface="Calibri"/>
                <a:sym typeface="Calibri"/>
              </a:rPr>
              <a:t>Traded on the New York Mercantile Exchange (NYMEX)</a:t>
            </a:r>
            <a:endParaRPr dirty="0">
              <a:latin typeface="Calibri"/>
              <a:ea typeface="Calibri"/>
              <a:cs typeface="Calibri"/>
              <a:sym typeface="Calibri"/>
            </a:endParaRPr>
          </a:p>
          <a:p>
            <a:pPr marL="0" lvl="0" indent="0" algn="l" rtl="0">
              <a:spcBef>
                <a:spcPts val="1600"/>
              </a:spcBef>
              <a:spcAft>
                <a:spcPts val="0"/>
              </a:spcAft>
              <a:buNone/>
            </a:pPr>
            <a:endParaRPr dirty="0">
              <a:latin typeface="Calibri"/>
              <a:ea typeface="Calibri"/>
              <a:cs typeface="Calibri"/>
              <a:sym typeface="Calibri"/>
            </a:endParaRPr>
          </a:p>
          <a:p>
            <a:pPr marL="914400" lvl="1" indent="-317500" algn="l" rtl="0">
              <a:spcBef>
                <a:spcPts val="1600"/>
              </a:spcBef>
              <a:spcAft>
                <a:spcPts val="0"/>
              </a:spcAft>
              <a:buSzPts val="1400"/>
              <a:buFont typeface="Calibri"/>
              <a:buChar char="○"/>
            </a:pPr>
            <a:r>
              <a:rPr lang="en">
                <a:latin typeface="Calibri"/>
                <a:ea typeface="Calibri"/>
                <a:cs typeface="Calibri"/>
                <a:sym typeface="Calibri"/>
              </a:rPr>
              <a:t>Over-the-counter contract </a:t>
            </a:r>
            <a:endParaRPr dirty="0">
              <a:latin typeface="Calibri"/>
              <a:ea typeface="Calibri"/>
              <a:cs typeface="Calibri"/>
              <a:sym typeface="Calibri"/>
            </a:endParaRPr>
          </a:p>
          <a:p>
            <a:pPr marL="1371600" lvl="2" indent="-317500" algn="l" rtl="0">
              <a:spcBef>
                <a:spcPts val="0"/>
              </a:spcBef>
              <a:spcAft>
                <a:spcPts val="0"/>
              </a:spcAft>
              <a:buSzPts val="1400"/>
              <a:buFont typeface="Calibri"/>
              <a:buChar char="■"/>
            </a:pPr>
            <a:r>
              <a:rPr lang="en">
                <a:latin typeface="Calibri"/>
                <a:ea typeface="Calibri"/>
                <a:cs typeface="Calibri"/>
                <a:sym typeface="Calibri"/>
              </a:rPr>
              <a:t>A typical one is for the delivery of a specified amount of natural gas at a roughly uniform rate over 1-month period </a:t>
            </a:r>
            <a:endParaRPr dirty="0">
              <a:latin typeface="Calibri"/>
              <a:ea typeface="Calibri"/>
              <a:cs typeface="Calibri"/>
              <a:sym typeface="Calibri"/>
            </a:endParaRPr>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8"/>
          <p:cNvSpPr txBox="1">
            <a:spLocks noGrp="1"/>
          </p:cNvSpPr>
          <p:nvPr>
            <p:ph type="title"/>
          </p:nvPr>
        </p:nvSpPr>
        <p:spPr>
          <a:xfrm>
            <a:off x="311700" y="315925"/>
            <a:ext cx="8520600" cy="55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a:latin typeface="Calibri"/>
                <a:ea typeface="Calibri"/>
                <a:cs typeface="Calibri"/>
                <a:sym typeface="Calibri"/>
              </a:rPr>
              <a:t>Demand </a:t>
            </a:r>
            <a:endParaRPr sz="2400" dirty="0">
              <a:latin typeface="Calibri"/>
              <a:ea typeface="Calibri"/>
              <a:cs typeface="Calibri"/>
              <a:sym typeface="Calibri"/>
            </a:endParaRPr>
          </a:p>
        </p:txBody>
      </p:sp>
      <p:sp>
        <p:nvSpPr>
          <p:cNvPr id="228" name="Google Shape;228;p38"/>
          <p:cNvSpPr txBox="1">
            <a:spLocks noGrp="1"/>
          </p:cNvSpPr>
          <p:nvPr>
            <p:ph type="body" idx="1"/>
          </p:nvPr>
        </p:nvSpPr>
        <p:spPr>
          <a:xfrm>
            <a:off x="311700" y="894750"/>
            <a:ext cx="2908500" cy="3354000"/>
          </a:xfrm>
          <a:prstGeom prst="rect">
            <a:avLst/>
          </a:prstGeom>
        </p:spPr>
        <p:txBody>
          <a:bodyPr spcFirstLastPara="1" wrap="square" lIns="91425" tIns="91425" rIns="91425" bIns="91425" anchor="t" anchorCtr="0">
            <a:noAutofit/>
          </a:bodyPr>
          <a:lstStyle/>
          <a:p>
            <a:pPr marL="254000" marR="0" lvl="0" indent="-177800" algn="l" rtl="0">
              <a:lnSpc>
                <a:spcPct val="90000"/>
              </a:lnSpc>
              <a:spcBef>
                <a:spcPts val="800"/>
              </a:spcBef>
              <a:spcAft>
                <a:spcPts val="0"/>
              </a:spcAft>
              <a:buSzPts val="1400"/>
              <a:buFont typeface="Arial"/>
              <a:buChar char="•"/>
            </a:pPr>
            <a:r>
              <a:rPr lang="en" sz="1400" dirty="0">
                <a:latin typeface="Calibri"/>
                <a:ea typeface="Calibri"/>
                <a:cs typeface="Calibri"/>
                <a:sym typeface="Calibri"/>
              </a:rPr>
              <a:t>Went through a period of deregulation and the elimination of government monopolies in the 1980s and 1990s .</a:t>
            </a:r>
            <a:endParaRPr sz="1400" dirty="0">
              <a:latin typeface="Calibri"/>
              <a:ea typeface="Calibri"/>
              <a:cs typeface="Calibri"/>
              <a:sym typeface="Calibri"/>
            </a:endParaRPr>
          </a:p>
          <a:p>
            <a:pPr marL="254000" marR="0" lvl="0" indent="-177800" algn="l" rtl="0">
              <a:lnSpc>
                <a:spcPct val="90000"/>
              </a:lnSpc>
              <a:spcBef>
                <a:spcPts val="800"/>
              </a:spcBef>
              <a:spcAft>
                <a:spcPts val="0"/>
              </a:spcAft>
              <a:buSzPts val="1400"/>
              <a:buFont typeface="Arial"/>
              <a:buChar char="•"/>
            </a:pPr>
            <a:r>
              <a:rPr lang="en" sz="1400" dirty="0">
                <a:latin typeface="Calibri"/>
                <a:ea typeface="Calibri"/>
                <a:cs typeface="Calibri"/>
                <a:sym typeface="Calibri"/>
              </a:rPr>
              <a:t>Nowadays the supplier is not necessarily the same company as the producer </a:t>
            </a:r>
            <a:endParaRPr sz="1400" dirty="0">
              <a:latin typeface="Calibri"/>
              <a:ea typeface="Calibri"/>
              <a:cs typeface="Calibri"/>
              <a:sym typeface="Calibri"/>
            </a:endParaRPr>
          </a:p>
          <a:p>
            <a:pPr marL="254000" marR="0" lvl="0" indent="-177800" algn="l" rtl="0">
              <a:lnSpc>
                <a:spcPct val="90000"/>
              </a:lnSpc>
              <a:spcBef>
                <a:spcPts val="800"/>
              </a:spcBef>
              <a:spcAft>
                <a:spcPts val="0"/>
              </a:spcAft>
              <a:buSzPts val="1400"/>
              <a:buFont typeface="Arial"/>
              <a:buChar char="•"/>
            </a:pPr>
            <a:r>
              <a:rPr lang="en" sz="1400" dirty="0">
                <a:latin typeface="Calibri"/>
                <a:ea typeface="Calibri"/>
                <a:cs typeface="Calibri"/>
                <a:sym typeface="Calibri"/>
              </a:rPr>
              <a:t>Suppliers are faced with the problems of meeting daily demand </a:t>
            </a:r>
            <a:endParaRPr sz="1400" dirty="0">
              <a:latin typeface="Calibri"/>
              <a:ea typeface="Calibri"/>
              <a:cs typeface="Calibri"/>
              <a:sym typeface="Calibri"/>
            </a:endParaRPr>
          </a:p>
          <a:p>
            <a:pPr marL="254000" marR="0" lvl="0" indent="-177800" algn="l" rtl="0">
              <a:lnSpc>
                <a:spcPct val="90000"/>
              </a:lnSpc>
              <a:spcBef>
                <a:spcPts val="800"/>
              </a:spcBef>
              <a:spcAft>
                <a:spcPts val="0"/>
              </a:spcAft>
              <a:buSzPts val="1400"/>
              <a:buFont typeface="Arial"/>
              <a:buChar char="•"/>
            </a:pPr>
            <a:r>
              <a:rPr lang="en" sz="1400" dirty="0">
                <a:latin typeface="Calibri"/>
                <a:ea typeface="Calibri"/>
                <a:cs typeface="Calibri"/>
                <a:sym typeface="Calibri"/>
              </a:rPr>
              <a:t>A popular source for heating house and used to produce electricity (AC)</a:t>
            </a:r>
            <a:endParaRPr sz="1400" dirty="0">
              <a:latin typeface="Calibri"/>
              <a:ea typeface="Calibri"/>
              <a:cs typeface="Calibri"/>
              <a:sym typeface="Calibri"/>
            </a:endParaRPr>
          </a:p>
          <a:p>
            <a:pPr marL="254000" marR="0" lvl="0" indent="-177800" algn="l" rtl="0">
              <a:lnSpc>
                <a:spcPct val="90000"/>
              </a:lnSpc>
              <a:spcBef>
                <a:spcPts val="800"/>
              </a:spcBef>
              <a:spcAft>
                <a:spcPts val="0"/>
              </a:spcAft>
              <a:buSzPts val="1400"/>
              <a:buFont typeface="Arial"/>
              <a:buChar char="•"/>
            </a:pPr>
            <a:r>
              <a:rPr lang="en" sz="1400" dirty="0">
                <a:latin typeface="Calibri"/>
                <a:ea typeface="Calibri"/>
                <a:cs typeface="Calibri"/>
                <a:sym typeface="Calibri"/>
              </a:rPr>
              <a:t>Demand is seasonal and dependent on the</a:t>
            </a:r>
            <a:r>
              <a:rPr lang="en" dirty="0">
                <a:latin typeface="Calibri"/>
                <a:ea typeface="Calibri"/>
                <a:cs typeface="Calibri"/>
                <a:sym typeface="Calibri"/>
              </a:rPr>
              <a:t> </a:t>
            </a:r>
            <a:r>
              <a:rPr lang="en" sz="1400" dirty="0">
                <a:latin typeface="Calibri"/>
                <a:ea typeface="Calibri"/>
                <a:cs typeface="Calibri"/>
                <a:sym typeface="Calibri"/>
              </a:rPr>
              <a:t>weather</a:t>
            </a:r>
            <a:r>
              <a:rPr lang="en" dirty="0">
                <a:latin typeface="Calibri"/>
                <a:ea typeface="Calibri"/>
                <a:cs typeface="Calibri"/>
                <a:sym typeface="Calibri"/>
              </a:rPr>
              <a:t> </a:t>
            </a:r>
            <a:endParaRPr sz="1400" dirty="0">
              <a:latin typeface="Calibri"/>
              <a:ea typeface="Calibri"/>
              <a:cs typeface="Calibri"/>
              <a:sym typeface="Calibri"/>
            </a:endParaRPr>
          </a:p>
        </p:txBody>
      </p:sp>
      <p:pic>
        <p:nvPicPr>
          <p:cNvPr id="229" name="Google Shape;229;p38"/>
          <p:cNvPicPr preferRelativeResize="0"/>
          <p:nvPr/>
        </p:nvPicPr>
        <p:blipFill>
          <a:blip r:embed="rId3">
            <a:alphaModFix/>
          </a:blip>
          <a:stretch>
            <a:fillRect/>
          </a:stretch>
        </p:blipFill>
        <p:spPr>
          <a:xfrm>
            <a:off x="3176425" y="875425"/>
            <a:ext cx="5619000" cy="380561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pic>
        <p:nvPicPr>
          <p:cNvPr id="234" name="Google Shape;234;p39"/>
          <p:cNvPicPr preferRelativeResize="0"/>
          <p:nvPr/>
        </p:nvPicPr>
        <p:blipFill>
          <a:blip r:embed="rId3">
            <a:alphaModFix/>
          </a:blip>
          <a:stretch>
            <a:fillRect/>
          </a:stretch>
        </p:blipFill>
        <p:spPr>
          <a:xfrm>
            <a:off x="69825" y="343150"/>
            <a:ext cx="9004350" cy="4296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40"/>
          <p:cNvSpPr txBox="1">
            <a:spLocks noGrp="1"/>
          </p:cNvSpPr>
          <p:nvPr>
            <p:ph type="title"/>
          </p:nvPr>
        </p:nvSpPr>
        <p:spPr>
          <a:xfrm>
            <a:off x="311700" y="315925"/>
            <a:ext cx="8520600" cy="65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a:latin typeface="Calibri"/>
                <a:ea typeface="Calibri"/>
                <a:cs typeface="Calibri"/>
                <a:sym typeface="Calibri"/>
              </a:rPr>
              <a:t>Supply</a:t>
            </a:r>
            <a:r>
              <a:rPr lang="en"/>
              <a:t> </a:t>
            </a:r>
            <a:endParaRPr dirty="0"/>
          </a:p>
        </p:txBody>
      </p:sp>
      <p:sp>
        <p:nvSpPr>
          <p:cNvPr id="240" name="Google Shape;240;p40"/>
          <p:cNvSpPr txBox="1">
            <a:spLocks noGrp="1"/>
          </p:cNvSpPr>
          <p:nvPr>
            <p:ph type="body" idx="1"/>
          </p:nvPr>
        </p:nvSpPr>
        <p:spPr>
          <a:xfrm>
            <a:off x="311700" y="1225225"/>
            <a:ext cx="3051600" cy="3623700"/>
          </a:xfrm>
          <a:prstGeom prst="rect">
            <a:avLst/>
          </a:prstGeom>
        </p:spPr>
        <p:txBody>
          <a:bodyPr spcFirstLastPara="1" wrap="square" lIns="91425" tIns="91425" rIns="91425" bIns="91425" anchor="t" anchorCtr="0">
            <a:noAutofit/>
          </a:bodyPr>
          <a:lstStyle/>
          <a:p>
            <a:pPr marL="215900" marR="0" lvl="0" indent="-215900" algn="l" rtl="0">
              <a:lnSpc>
                <a:spcPct val="100000"/>
              </a:lnSpc>
              <a:spcBef>
                <a:spcPts val="0"/>
              </a:spcBef>
              <a:spcAft>
                <a:spcPts val="0"/>
              </a:spcAft>
              <a:buClr>
                <a:schemeClr val="dk1"/>
              </a:buClr>
              <a:buSzPts val="1400"/>
              <a:buFont typeface="Calibri"/>
              <a:buChar char="•"/>
            </a:pPr>
            <a:r>
              <a:rPr lang="en" sz="1400">
                <a:latin typeface="Calibri"/>
                <a:ea typeface="Calibri"/>
                <a:cs typeface="Calibri"/>
                <a:sym typeface="Calibri"/>
              </a:rPr>
              <a:t>Natural Gas Liquidation </a:t>
            </a:r>
            <a:endParaRPr sz="1400" dirty="0">
              <a:latin typeface="Calibri"/>
              <a:ea typeface="Calibri"/>
              <a:cs typeface="Calibri"/>
              <a:sym typeface="Calibri"/>
            </a:endParaRPr>
          </a:p>
          <a:p>
            <a:pPr marL="0" marR="0" lvl="0" indent="0" algn="l" rtl="0">
              <a:lnSpc>
                <a:spcPct val="100000"/>
              </a:lnSpc>
              <a:spcBef>
                <a:spcPts val="0"/>
              </a:spcBef>
              <a:spcAft>
                <a:spcPts val="0"/>
              </a:spcAft>
              <a:buNone/>
            </a:pPr>
            <a:endParaRPr sz="1400" dirty="0">
              <a:latin typeface="Calibri"/>
              <a:ea typeface="Calibri"/>
              <a:cs typeface="Calibri"/>
              <a:sym typeface="Calibri"/>
            </a:endParaRPr>
          </a:p>
          <a:p>
            <a:pPr marL="215900" marR="0" lvl="0" indent="-215900" algn="l" rtl="0">
              <a:lnSpc>
                <a:spcPct val="100000"/>
              </a:lnSpc>
              <a:spcBef>
                <a:spcPts val="0"/>
              </a:spcBef>
              <a:spcAft>
                <a:spcPts val="0"/>
              </a:spcAft>
              <a:buClr>
                <a:schemeClr val="dk1"/>
              </a:buClr>
              <a:buSzPts val="1400"/>
              <a:buFont typeface="Calibri"/>
              <a:buChar char="•"/>
            </a:pPr>
            <a:r>
              <a:rPr lang="en" sz="1400">
                <a:latin typeface="Calibri"/>
                <a:ea typeface="Calibri"/>
                <a:cs typeface="Calibri"/>
                <a:sym typeface="Calibri"/>
              </a:rPr>
              <a:t>Improved drilling efficiency and cost reductions</a:t>
            </a:r>
            <a:endParaRPr sz="1400" dirty="0">
              <a:latin typeface="Calibri"/>
              <a:ea typeface="Calibri"/>
              <a:cs typeface="Calibri"/>
              <a:sym typeface="Calibri"/>
            </a:endParaRPr>
          </a:p>
          <a:p>
            <a:pPr marL="0" marR="0" lvl="0" indent="0" algn="l" rtl="0">
              <a:lnSpc>
                <a:spcPct val="100000"/>
              </a:lnSpc>
              <a:spcBef>
                <a:spcPts val="0"/>
              </a:spcBef>
              <a:spcAft>
                <a:spcPts val="0"/>
              </a:spcAft>
              <a:buNone/>
            </a:pPr>
            <a:endParaRPr sz="1400" dirty="0">
              <a:latin typeface="Calibri"/>
              <a:ea typeface="Calibri"/>
              <a:cs typeface="Calibri"/>
              <a:sym typeface="Calibri"/>
            </a:endParaRPr>
          </a:p>
          <a:p>
            <a:pPr marL="215900" marR="0" lvl="0" indent="-215900" algn="l" rtl="0">
              <a:lnSpc>
                <a:spcPct val="100000"/>
              </a:lnSpc>
              <a:spcBef>
                <a:spcPts val="0"/>
              </a:spcBef>
              <a:spcAft>
                <a:spcPts val="0"/>
              </a:spcAft>
              <a:buClr>
                <a:schemeClr val="dk1"/>
              </a:buClr>
              <a:buSzPts val="1400"/>
              <a:buFont typeface="Calibri"/>
              <a:buChar char="•"/>
            </a:pPr>
            <a:r>
              <a:rPr lang="en" sz="1400">
                <a:latin typeface="Calibri"/>
                <a:ea typeface="Calibri"/>
                <a:cs typeface="Calibri"/>
                <a:sym typeface="Calibri"/>
              </a:rPr>
              <a:t>Higher associated gas production from oil-directed rigs</a:t>
            </a:r>
            <a:endParaRPr sz="1400" dirty="0">
              <a:latin typeface="Calibri"/>
              <a:ea typeface="Calibri"/>
              <a:cs typeface="Calibri"/>
              <a:sym typeface="Calibri"/>
            </a:endParaRPr>
          </a:p>
          <a:p>
            <a:pPr marL="0" marR="0" lvl="0" indent="0" algn="l" rtl="0">
              <a:lnSpc>
                <a:spcPct val="100000"/>
              </a:lnSpc>
              <a:spcBef>
                <a:spcPts val="0"/>
              </a:spcBef>
              <a:spcAft>
                <a:spcPts val="0"/>
              </a:spcAft>
              <a:buNone/>
            </a:pPr>
            <a:endParaRPr sz="1400" dirty="0">
              <a:latin typeface="Calibri"/>
              <a:ea typeface="Calibri"/>
              <a:cs typeface="Calibri"/>
              <a:sym typeface="Calibri"/>
            </a:endParaRPr>
          </a:p>
          <a:p>
            <a:pPr marL="215900" marR="0" lvl="0" indent="-215900" algn="l" rtl="0">
              <a:lnSpc>
                <a:spcPct val="100000"/>
              </a:lnSpc>
              <a:spcBef>
                <a:spcPts val="0"/>
              </a:spcBef>
              <a:spcAft>
                <a:spcPts val="0"/>
              </a:spcAft>
              <a:buClr>
                <a:schemeClr val="dk1"/>
              </a:buClr>
              <a:buSzPts val="1400"/>
              <a:buFont typeface="Calibri"/>
              <a:buChar char="•"/>
            </a:pPr>
            <a:r>
              <a:rPr lang="en" sz="1400">
                <a:latin typeface="Calibri"/>
                <a:ea typeface="Calibri"/>
                <a:cs typeface="Calibri"/>
                <a:sym typeface="Calibri"/>
              </a:rPr>
              <a:t>Increased takeaway pipeline capacity from the Appalachian and Permian production regions</a:t>
            </a:r>
            <a:endParaRPr dirty="0">
              <a:latin typeface="Calibri"/>
              <a:ea typeface="Calibri"/>
              <a:cs typeface="Calibri"/>
              <a:sym typeface="Calibri"/>
            </a:endParaRPr>
          </a:p>
        </p:txBody>
      </p:sp>
      <p:pic>
        <p:nvPicPr>
          <p:cNvPr id="241" name="Google Shape;241;p40"/>
          <p:cNvPicPr preferRelativeResize="0"/>
          <p:nvPr/>
        </p:nvPicPr>
        <p:blipFill>
          <a:blip r:embed="rId3">
            <a:alphaModFix/>
          </a:blip>
          <a:stretch>
            <a:fillRect/>
          </a:stretch>
        </p:blipFill>
        <p:spPr>
          <a:xfrm>
            <a:off x="3225600" y="759150"/>
            <a:ext cx="5765998" cy="39051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41"/>
          <p:cNvSpPr txBox="1">
            <a:spLocks noGrp="1"/>
          </p:cNvSpPr>
          <p:nvPr>
            <p:ph type="title"/>
          </p:nvPr>
        </p:nvSpPr>
        <p:spPr>
          <a:xfrm>
            <a:off x="311700" y="315925"/>
            <a:ext cx="8520600" cy="60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a:latin typeface="Calibri"/>
                <a:ea typeface="Calibri"/>
                <a:cs typeface="Calibri"/>
                <a:sym typeface="Calibri"/>
              </a:rPr>
              <a:t>Natural Gas Chart</a:t>
            </a:r>
            <a:r>
              <a:rPr lang="en"/>
              <a:t> </a:t>
            </a:r>
            <a:endParaRPr dirty="0"/>
          </a:p>
        </p:txBody>
      </p:sp>
      <p:pic>
        <p:nvPicPr>
          <p:cNvPr id="247" name="Google Shape;247;p41"/>
          <p:cNvPicPr preferRelativeResize="0"/>
          <p:nvPr/>
        </p:nvPicPr>
        <p:blipFill>
          <a:blip r:embed="rId3">
            <a:alphaModFix/>
          </a:blip>
          <a:stretch>
            <a:fillRect/>
          </a:stretch>
        </p:blipFill>
        <p:spPr>
          <a:xfrm>
            <a:off x="1280425" y="801350"/>
            <a:ext cx="6170900" cy="4179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2"/>
          <p:cNvSpPr txBox="1">
            <a:spLocks noGrp="1"/>
          </p:cNvSpPr>
          <p:nvPr>
            <p:ph type="ctrTitle"/>
          </p:nvPr>
        </p:nvSpPr>
        <p:spPr>
          <a:xfrm>
            <a:off x="976275" y="224873"/>
            <a:ext cx="6858000" cy="795900"/>
          </a:xfrm>
          <a:prstGeom prst="rect">
            <a:avLst/>
          </a:prstGeom>
          <a:noFill/>
          <a:ln>
            <a:noFill/>
          </a:ln>
        </p:spPr>
        <p:txBody>
          <a:bodyPr spcFirstLastPara="1" wrap="square" lIns="68575" tIns="34275" rIns="68575" bIns="34275" anchor="b" anchorCtr="0">
            <a:noAutofit/>
          </a:bodyPr>
          <a:lstStyle/>
          <a:p>
            <a:pPr marL="0" lvl="0" indent="0" algn="l" rtl="0">
              <a:lnSpc>
                <a:spcPct val="90000"/>
              </a:lnSpc>
              <a:spcBef>
                <a:spcPts val="0"/>
              </a:spcBef>
              <a:spcAft>
                <a:spcPts val="0"/>
              </a:spcAft>
              <a:buClr>
                <a:schemeClr val="dk1"/>
              </a:buClr>
              <a:buSzPts val="4500"/>
              <a:buFont typeface="Calibri"/>
              <a:buNone/>
            </a:pPr>
            <a:r>
              <a:rPr lang="en" sz="2400"/>
              <a:t>References:</a:t>
            </a:r>
            <a:endParaRPr sz="2400" dirty="0"/>
          </a:p>
        </p:txBody>
      </p:sp>
      <p:sp>
        <p:nvSpPr>
          <p:cNvPr id="253" name="Google Shape;253;p42"/>
          <p:cNvSpPr txBox="1">
            <a:spLocks noGrp="1"/>
          </p:cNvSpPr>
          <p:nvPr>
            <p:ph type="subTitle" idx="1"/>
          </p:nvPr>
        </p:nvSpPr>
        <p:spPr>
          <a:xfrm>
            <a:off x="976275" y="1159325"/>
            <a:ext cx="6262800" cy="3247800"/>
          </a:xfrm>
          <a:prstGeom prst="rect">
            <a:avLst/>
          </a:prstGeom>
          <a:noFill/>
          <a:ln>
            <a:noFill/>
          </a:ln>
        </p:spPr>
        <p:txBody>
          <a:bodyPr spcFirstLastPara="1" wrap="square" lIns="68575" tIns="34275" rIns="68575" bIns="34275" anchor="t" anchorCtr="0">
            <a:noAutofit/>
          </a:bodyPr>
          <a:lstStyle/>
          <a:p>
            <a:pPr marL="457200" lvl="0" indent="-298450" algn="l" rtl="0">
              <a:lnSpc>
                <a:spcPct val="90000"/>
              </a:lnSpc>
              <a:spcBef>
                <a:spcPts val="0"/>
              </a:spcBef>
              <a:spcAft>
                <a:spcPts val="0"/>
              </a:spcAft>
              <a:buSzPts val="1100"/>
              <a:buChar char="●"/>
            </a:pPr>
            <a:r>
              <a:rPr lang="en" sz="1100"/>
              <a:t>Oil prices soar after attacks on Saudi facilities </a:t>
            </a:r>
            <a:r>
              <a:rPr lang="en" sz="1100" u="sng">
                <a:solidFill>
                  <a:schemeClr val="hlink"/>
                </a:solidFill>
                <a:hlinkClick r:id="rId3"/>
              </a:rPr>
              <a:t>https://www.bbc.com/news/business-49710820</a:t>
            </a:r>
            <a:endParaRPr sz="1100" dirty="0"/>
          </a:p>
          <a:p>
            <a:pPr marL="457200" lvl="0" indent="-298450" algn="l" rtl="0">
              <a:lnSpc>
                <a:spcPct val="90000"/>
              </a:lnSpc>
              <a:spcBef>
                <a:spcPts val="0"/>
              </a:spcBef>
              <a:spcAft>
                <a:spcPts val="0"/>
              </a:spcAft>
              <a:buSzPts val="1100"/>
              <a:buChar char="●"/>
            </a:pPr>
            <a:r>
              <a:rPr lang="en" sz="1100"/>
              <a:t>Shutdown of fire-gutted massive Philadelphia refinery pushes gas prices higher, costs 1,000 jobs </a:t>
            </a:r>
            <a:r>
              <a:rPr lang="en" sz="1100" u="sng">
                <a:solidFill>
                  <a:schemeClr val="hlink"/>
                </a:solidFill>
                <a:hlinkClick r:id="rId4"/>
              </a:rPr>
              <a:t>https://www.usatoday.com/story/news/nation/2019/06/27/philadelphia-oil-refinery-fire-closure-could-drive-up-gasoline-prices/1581532001/</a:t>
            </a:r>
            <a:endParaRPr sz="1100" dirty="0"/>
          </a:p>
          <a:p>
            <a:pPr marL="457200" lvl="0" indent="-298450" algn="l" rtl="0">
              <a:lnSpc>
                <a:spcPct val="90000"/>
              </a:lnSpc>
              <a:spcBef>
                <a:spcPts val="0"/>
              </a:spcBef>
              <a:spcAft>
                <a:spcPts val="0"/>
              </a:spcAft>
              <a:buSzPts val="1100"/>
              <a:buFont typeface="Arial"/>
              <a:buChar char="●"/>
            </a:pPr>
            <a:r>
              <a:rPr lang="en" sz="1100"/>
              <a:t>What Drives Crude Oil Prices? </a:t>
            </a:r>
            <a:r>
              <a:rPr lang="en" sz="1100" u="sng">
                <a:solidFill>
                  <a:schemeClr val="hlink"/>
                </a:solidFill>
                <a:latin typeface="Arial"/>
                <a:ea typeface="Arial"/>
                <a:cs typeface="Arial"/>
                <a:sym typeface="Arial"/>
                <a:hlinkClick r:id="rId5"/>
              </a:rPr>
              <a:t>https://www.eia.gov/finance/markets/crudeoil/financial_markets.php</a:t>
            </a:r>
            <a:endParaRPr sz="1100" dirty="0"/>
          </a:p>
          <a:p>
            <a:pPr marL="457200" lvl="0" indent="-298450" algn="l" rtl="0">
              <a:lnSpc>
                <a:spcPct val="90000"/>
              </a:lnSpc>
              <a:spcBef>
                <a:spcPts val="0"/>
              </a:spcBef>
              <a:spcAft>
                <a:spcPts val="0"/>
              </a:spcAft>
              <a:buSzPts val="1100"/>
              <a:buChar char="●"/>
            </a:pPr>
            <a:r>
              <a:rPr lang="en" sz="1100"/>
              <a:t>U.S. Energy Information Administration </a:t>
            </a:r>
            <a:r>
              <a:rPr lang="en" sz="1100" u="sng">
                <a:solidFill>
                  <a:schemeClr val="hlink"/>
                </a:solidFill>
                <a:latin typeface="Arial"/>
                <a:ea typeface="Arial"/>
                <a:cs typeface="Arial"/>
                <a:sym typeface="Arial"/>
                <a:hlinkClick r:id="rId6"/>
              </a:rPr>
              <a:t>https://www.eia.gov/</a:t>
            </a:r>
            <a:endParaRPr sz="1100" dirty="0"/>
          </a:p>
          <a:p>
            <a:pPr marL="457200" lvl="0" indent="-298450" algn="l" rtl="0">
              <a:lnSpc>
                <a:spcPct val="90000"/>
              </a:lnSpc>
              <a:spcBef>
                <a:spcPts val="0"/>
              </a:spcBef>
              <a:spcAft>
                <a:spcPts val="0"/>
              </a:spcAft>
              <a:buSzPts val="1100"/>
              <a:buChar char="●"/>
            </a:pPr>
            <a:r>
              <a:rPr lang="en" sz="1100"/>
              <a:t>Options  Futures and Other Derivatives 10th Edition by John C. Hull</a:t>
            </a:r>
            <a:endParaRPr sz="11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6"/>
          <p:cNvSpPr txBox="1">
            <a:spLocks noGrp="1"/>
          </p:cNvSpPr>
          <p:nvPr>
            <p:ph type="title"/>
          </p:nvPr>
        </p:nvSpPr>
        <p:spPr>
          <a:xfrm>
            <a:off x="628650" y="116059"/>
            <a:ext cx="7886700" cy="602398"/>
          </a:xfrm>
          <a:prstGeom prst="rect">
            <a:avLst/>
          </a:prstGeom>
          <a:noFill/>
          <a:ln>
            <a:noFill/>
          </a:ln>
        </p:spPr>
        <p:txBody>
          <a:bodyPr spcFirstLastPara="1" wrap="square" lIns="68575" tIns="34275" rIns="68575" bIns="34275" anchor="ctr" anchorCtr="0">
            <a:noAutofit/>
          </a:bodyPr>
          <a:lstStyle/>
          <a:p>
            <a:pPr marL="0" lvl="0" indent="0" rtl="0">
              <a:lnSpc>
                <a:spcPct val="90000"/>
              </a:lnSpc>
              <a:spcBef>
                <a:spcPts val="0"/>
              </a:spcBef>
              <a:spcAft>
                <a:spcPts val="0"/>
              </a:spcAft>
              <a:buClr>
                <a:schemeClr val="dk1"/>
              </a:buClr>
              <a:buSzPts val="1800"/>
              <a:buFont typeface="Calibri"/>
              <a:buNone/>
            </a:pPr>
            <a:r>
              <a:rPr lang="en" sz="2400" dirty="0"/>
              <a:t>Introduction - Crude Oil &amp; </a:t>
            </a:r>
            <a:r>
              <a:rPr lang="en-US" sz="2400" dirty="0"/>
              <a:t>Natural Gas</a:t>
            </a:r>
            <a:r>
              <a:rPr lang="en" sz="2400" dirty="0"/>
              <a:t> </a:t>
            </a:r>
            <a:endParaRPr sz="2400" dirty="0"/>
          </a:p>
        </p:txBody>
      </p:sp>
      <p:sp>
        <p:nvSpPr>
          <p:cNvPr id="147" name="Google Shape;147;p26"/>
          <p:cNvSpPr txBox="1">
            <a:spLocks noGrp="1"/>
          </p:cNvSpPr>
          <p:nvPr>
            <p:ph type="body" idx="1"/>
          </p:nvPr>
        </p:nvSpPr>
        <p:spPr>
          <a:xfrm>
            <a:off x="628650" y="917125"/>
            <a:ext cx="7886700" cy="3898800"/>
          </a:xfrm>
          <a:prstGeom prst="rect">
            <a:avLst/>
          </a:prstGeom>
          <a:noFill/>
          <a:ln>
            <a:noFill/>
          </a:ln>
        </p:spPr>
        <p:txBody>
          <a:bodyPr spcFirstLastPara="1" wrap="square" lIns="68575" tIns="34275" rIns="68575" bIns="34275" anchor="t" anchorCtr="0">
            <a:noAutofit/>
          </a:bodyPr>
          <a:lstStyle/>
          <a:p>
            <a:pPr marL="285750" indent="-285750" algn="just">
              <a:lnSpc>
                <a:spcPct val="100000"/>
              </a:lnSpc>
              <a:spcBef>
                <a:spcPts val="0"/>
              </a:spcBef>
              <a:buSzPts val="1200"/>
            </a:pPr>
            <a:r>
              <a:rPr lang="en" sz="1400" dirty="0"/>
              <a:t>Crude oil is a liquid fuel source located underground. It is extracted through drilling. Oil is used for transportation fuels such as gasoline, diesel, and jet fuel.</a:t>
            </a:r>
            <a:endParaRPr sz="1400" dirty="0"/>
          </a:p>
          <a:p>
            <a:pPr marL="285750" indent="-285750" algn="just">
              <a:lnSpc>
                <a:spcPct val="100000"/>
              </a:lnSpc>
              <a:spcBef>
                <a:spcPts val="1400"/>
              </a:spcBef>
              <a:buSzPts val="1200"/>
            </a:pPr>
            <a:r>
              <a:rPr lang="en" sz="1400" dirty="0"/>
              <a:t>West Texas Intermediate crude oil is of very high quality because it is lightweight and has low Sulphur content. For these reasons, it is often referred to as “light, sweet” crude oil. </a:t>
            </a:r>
            <a:r>
              <a:rPr lang="en" sz="1400" dirty="0">
                <a:latin typeface="Calibri"/>
                <a:ea typeface="Calibri"/>
                <a:cs typeface="Calibri"/>
                <a:sym typeface="Calibri"/>
              </a:rPr>
              <a:t>These properties make it excellent for making gasoline. That's why it is the major benchmark of crude oil in the Americas.</a:t>
            </a:r>
          </a:p>
          <a:p>
            <a:pPr marL="285750" indent="-285750" algn="just">
              <a:lnSpc>
                <a:spcPct val="100000"/>
              </a:lnSpc>
              <a:buSzPts val="1200"/>
            </a:pPr>
            <a:r>
              <a:rPr lang="en" sz="1400" dirty="0"/>
              <a:t>Brent Blend is a combination of crude oil from 15 different oil fields in the North Sea. It is less “light” and “sweet” than WTI but still excellent for making gasoline. It is refined in Northwest Europe </a:t>
            </a:r>
            <a:r>
              <a:rPr lang="en" sz="1400" dirty="0">
                <a:latin typeface="Calibri"/>
                <a:ea typeface="Calibri"/>
                <a:cs typeface="Calibri"/>
                <a:sym typeface="Calibri"/>
              </a:rPr>
              <a:t>and is the primary benchmark for crude oils in Europe or Africa.</a:t>
            </a:r>
          </a:p>
          <a:p>
            <a:pPr marL="285750" indent="-285750" algn="just">
              <a:lnSpc>
                <a:spcPct val="100000"/>
              </a:lnSpc>
              <a:buSzPts val="1200"/>
            </a:pPr>
            <a:r>
              <a:rPr lang="en-US" sz="1400" dirty="0">
                <a:solidFill>
                  <a:srgbClr val="222222"/>
                </a:solidFill>
                <a:highlight>
                  <a:srgbClr val="FFFFFF"/>
                </a:highlight>
              </a:rPr>
              <a:t>Natural gas futures prices are based on delivery at the Henry Hub in Louisiana.</a:t>
            </a:r>
          </a:p>
          <a:p>
            <a:pPr marL="285750" indent="-285750" algn="just">
              <a:lnSpc>
                <a:spcPct val="100000"/>
              </a:lnSpc>
              <a:buSzPts val="1200"/>
            </a:pPr>
            <a:r>
              <a:rPr lang="en-US" sz="1400" dirty="0">
                <a:solidFill>
                  <a:srgbClr val="222222"/>
                </a:solidFill>
                <a:highlight>
                  <a:srgbClr val="FFFFFF"/>
                </a:highlight>
              </a:rPr>
              <a:t>There are two primary types of natural gas marketing and trading: physical trading and financial trading. Physical natural gas marketing is the more basic type, which involves buying and selling the physical commodity. Financial trading, on the other hand, involves derivatives and sophisticated financial instruments in which the buyer and seller never take physical delivery of the natural gas.</a:t>
            </a:r>
          </a:p>
          <a:p>
            <a:pPr marL="285750" indent="-285750" algn="just">
              <a:lnSpc>
                <a:spcPct val="100000"/>
              </a:lnSpc>
              <a:buSzPts val="1200"/>
            </a:pPr>
            <a:endParaRPr sz="1400" dirty="0"/>
          </a:p>
          <a:p>
            <a:pPr marL="177800" lvl="0" indent="-114300" algn="just" rtl="0">
              <a:lnSpc>
                <a:spcPct val="200000"/>
              </a:lnSpc>
              <a:spcBef>
                <a:spcPts val="800"/>
              </a:spcBef>
              <a:spcAft>
                <a:spcPts val="0"/>
              </a:spcAft>
              <a:buClr>
                <a:schemeClr val="dk1"/>
              </a:buClr>
              <a:buSzPts val="1100"/>
              <a:buNone/>
            </a:pPr>
            <a:endParaRPr sz="1100" b="1" dirty="0"/>
          </a:p>
          <a:p>
            <a:pPr marL="177800" lvl="0" indent="-114300" algn="l" rtl="0">
              <a:lnSpc>
                <a:spcPct val="90000"/>
              </a:lnSpc>
              <a:spcBef>
                <a:spcPts val="800"/>
              </a:spcBef>
              <a:spcAft>
                <a:spcPts val="0"/>
              </a:spcAft>
              <a:buClr>
                <a:schemeClr val="dk1"/>
              </a:buClr>
              <a:buSzPts val="1100"/>
              <a:buNone/>
            </a:pPr>
            <a:endParaRPr sz="11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3"/>
          <p:cNvSpPr txBox="1">
            <a:spLocks noGrp="1"/>
          </p:cNvSpPr>
          <p:nvPr>
            <p:ph type="ctrTitle"/>
          </p:nvPr>
        </p:nvSpPr>
        <p:spPr>
          <a:xfrm>
            <a:off x="1143000" y="1676400"/>
            <a:ext cx="6858000" cy="1790700"/>
          </a:xfrm>
          <a:prstGeom prst="rect">
            <a:avLst/>
          </a:prstGeom>
        </p:spPr>
        <p:txBody>
          <a:bodyPr spcFirstLastPara="1" wrap="square" lIns="68575" tIns="34275" rIns="68575" bIns="34275" anchor="ctr" anchorCtr="0">
            <a:noAutofit/>
          </a:bodyPr>
          <a:lstStyle/>
          <a:p>
            <a:pPr marL="0" lvl="0" indent="0" rtl="0">
              <a:spcBef>
                <a:spcPts val="0"/>
              </a:spcBef>
              <a:spcAft>
                <a:spcPts val="0"/>
              </a:spcAft>
              <a:buNone/>
            </a:pPr>
            <a:r>
              <a:rPr lang="en" dirty="0"/>
              <a:t>Thank You</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6"/>
          <p:cNvSpPr txBox="1">
            <a:spLocks noGrp="1"/>
          </p:cNvSpPr>
          <p:nvPr>
            <p:ph type="ctrTitle"/>
          </p:nvPr>
        </p:nvSpPr>
        <p:spPr>
          <a:xfrm>
            <a:off x="507900" y="51321"/>
            <a:ext cx="6858000" cy="436800"/>
          </a:xfrm>
          <a:prstGeom prst="rect">
            <a:avLst/>
          </a:prstGeom>
          <a:noFill/>
          <a:ln>
            <a:noFill/>
          </a:ln>
        </p:spPr>
        <p:txBody>
          <a:bodyPr spcFirstLastPara="1" wrap="square" lIns="68575" tIns="34275" rIns="68575" bIns="34275" anchor="b" anchorCtr="0">
            <a:noAutofit/>
          </a:bodyPr>
          <a:lstStyle/>
          <a:p>
            <a:pPr marL="0" lvl="0" indent="0" algn="l" rtl="0">
              <a:lnSpc>
                <a:spcPct val="90000"/>
              </a:lnSpc>
              <a:spcBef>
                <a:spcPts val="0"/>
              </a:spcBef>
              <a:spcAft>
                <a:spcPts val="0"/>
              </a:spcAft>
              <a:buClr>
                <a:schemeClr val="dk1"/>
              </a:buClr>
              <a:buSzPts val="2400"/>
              <a:buFont typeface="Calibri"/>
              <a:buNone/>
            </a:pPr>
            <a:r>
              <a:rPr lang="en" sz="2400" dirty="0"/>
              <a:t>Futures contract specifications – Crude Oil</a:t>
            </a:r>
            <a:endParaRPr sz="1100" dirty="0"/>
          </a:p>
        </p:txBody>
      </p:sp>
      <p:sp>
        <p:nvSpPr>
          <p:cNvPr id="147" name="Google Shape;147;p26"/>
          <p:cNvSpPr txBox="1">
            <a:spLocks noGrp="1"/>
          </p:cNvSpPr>
          <p:nvPr>
            <p:ph type="subTitle" idx="1"/>
          </p:nvPr>
        </p:nvSpPr>
        <p:spPr>
          <a:xfrm>
            <a:off x="616226" y="1083365"/>
            <a:ext cx="7476212" cy="3697357"/>
          </a:xfrm>
          <a:prstGeom prst="rect">
            <a:avLst/>
          </a:prstGeom>
          <a:noFill/>
          <a:ln>
            <a:noFill/>
          </a:ln>
        </p:spPr>
        <p:txBody>
          <a:bodyPr spcFirstLastPara="1" wrap="square" lIns="68575" tIns="34275" rIns="68575" bIns="34275" anchor="t" anchorCtr="0">
            <a:noAutofit/>
          </a:bodyPr>
          <a:lstStyle/>
          <a:p>
            <a:pPr marL="0" lvl="0" indent="0" algn="ctr" rtl="0">
              <a:lnSpc>
                <a:spcPct val="90000"/>
              </a:lnSpc>
              <a:spcBef>
                <a:spcPts val="0"/>
              </a:spcBef>
              <a:spcAft>
                <a:spcPts val="0"/>
              </a:spcAft>
              <a:buClr>
                <a:schemeClr val="dk1"/>
              </a:buClr>
              <a:buSzPts val="1800"/>
              <a:buNone/>
            </a:pPr>
            <a:endParaRPr sz="1100" dirty="0"/>
          </a:p>
        </p:txBody>
      </p:sp>
      <p:graphicFrame>
        <p:nvGraphicFramePr>
          <p:cNvPr id="148" name="Google Shape;148;p26"/>
          <p:cNvGraphicFramePr/>
          <p:nvPr>
            <p:extLst>
              <p:ext uri="{D42A27DB-BD31-4B8C-83A1-F6EECF244321}">
                <p14:modId xmlns:p14="http://schemas.microsoft.com/office/powerpoint/2010/main" val="1531415656"/>
              </p:ext>
            </p:extLst>
          </p:nvPr>
        </p:nvGraphicFramePr>
        <p:xfrm>
          <a:off x="507889" y="517706"/>
          <a:ext cx="8440168" cy="4586440"/>
        </p:xfrm>
        <a:graphic>
          <a:graphicData uri="http://schemas.openxmlformats.org/drawingml/2006/table">
            <a:tbl>
              <a:tblPr firstCol="1" bandRow="1" bandCol="1">
                <a:noFill/>
                <a:tableStyleId>{767473CC-0569-4AAE-82F2-E32C35765623}</a:tableStyleId>
              </a:tblPr>
              <a:tblGrid>
                <a:gridCol w="1599200">
                  <a:extLst>
                    <a:ext uri="{9D8B030D-6E8A-4147-A177-3AD203B41FA5}">
                      <a16:colId xmlns:a16="http://schemas.microsoft.com/office/drawing/2014/main" val="20000"/>
                    </a:ext>
                  </a:extLst>
                </a:gridCol>
                <a:gridCol w="3163271">
                  <a:extLst>
                    <a:ext uri="{9D8B030D-6E8A-4147-A177-3AD203B41FA5}">
                      <a16:colId xmlns:a16="http://schemas.microsoft.com/office/drawing/2014/main" val="20001"/>
                    </a:ext>
                  </a:extLst>
                </a:gridCol>
                <a:gridCol w="3677697">
                  <a:extLst>
                    <a:ext uri="{9D8B030D-6E8A-4147-A177-3AD203B41FA5}">
                      <a16:colId xmlns:a16="http://schemas.microsoft.com/office/drawing/2014/main" val="20002"/>
                    </a:ext>
                  </a:extLst>
                </a:gridCol>
              </a:tblGrid>
              <a:tr h="432150">
                <a:tc gridSpan="2">
                  <a:txBody>
                    <a:bodyPr/>
                    <a:lstStyle/>
                    <a:p>
                      <a:pPr marL="0" marR="0" lvl="0" indent="0" algn="l" rtl="0">
                        <a:spcBef>
                          <a:spcPts val="0"/>
                        </a:spcBef>
                        <a:spcAft>
                          <a:spcPts val="0"/>
                        </a:spcAft>
                        <a:buNone/>
                      </a:pPr>
                      <a:r>
                        <a:rPr lang="en" sz="1400" u="none" strike="noStrike" cap="none" dirty="0"/>
                        <a:t>Crude Oil Futures contract specs</a:t>
                      </a:r>
                      <a:endParaRPr sz="1400" dirty="0"/>
                    </a:p>
                  </a:txBody>
                  <a:tcPr marL="68600" marR="6860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2060"/>
                    </a:solidFill>
                  </a:tcPr>
                </a:tc>
                <a:tc hMerge="1">
                  <a:txBody>
                    <a:bodyPr/>
                    <a:lstStyle/>
                    <a:p>
                      <a:endParaRPr lang="en-US"/>
                    </a:p>
                  </a:txBody>
                  <a:tcPr/>
                </a:tc>
                <a:tc>
                  <a:txBody>
                    <a:bodyPr/>
                    <a:lstStyle/>
                    <a:p>
                      <a:pPr marL="0" marR="0" lvl="0" indent="0" algn="l" rtl="0">
                        <a:lnSpc>
                          <a:spcPct val="100000"/>
                        </a:lnSpc>
                        <a:spcBef>
                          <a:spcPts val="0"/>
                        </a:spcBef>
                        <a:spcAft>
                          <a:spcPts val="0"/>
                        </a:spcAft>
                        <a:buClr>
                          <a:schemeClr val="lt1"/>
                        </a:buClr>
                        <a:buSzPts val="1400"/>
                        <a:buFont typeface="Calibri"/>
                        <a:buNone/>
                      </a:pPr>
                      <a:r>
                        <a:rPr lang="en" sz="1400" b="1" dirty="0">
                          <a:solidFill>
                            <a:schemeClr val="lt1"/>
                          </a:solidFill>
                          <a:latin typeface="Calibri"/>
                          <a:ea typeface="Calibri"/>
                          <a:cs typeface="Calibri"/>
                          <a:sym typeface="Calibri"/>
                        </a:rPr>
                        <a:t>E-mini Crude Oil Futures contract specs</a:t>
                      </a:r>
                      <a:endParaRPr sz="1100" dirty="0"/>
                    </a:p>
                  </a:txBody>
                  <a:tcPr marL="68600" marR="6860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2"/>
                    </a:solidFill>
                  </a:tcPr>
                </a:tc>
                <a:extLst>
                  <a:ext uri="{0D108BD9-81ED-4DB2-BD59-A6C34878D82A}">
                    <a16:rowId xmlns:a16="http://schemas.microsoft.com/office/drawing/2014/main" val="10000"/>
                  </a:ext>
                </a:extLst>
              </a:tr>
              <a:tr h="246950">
                <a:tc>
                  <a:txBody>
                    <a:bodyPr/>
                    <a:lstStyle/>
                    <a:p>
                      <a:pPr marL="0" marR="0" lvl="0" indent="0" algn="l" rtl="0">
                        <a:spcBef>
                          <a:spcPts val="0"/>
                        </a:spcBef>
                        <a:spcAft>
                          <a:spcPts val="0"/>
                        </a:spcAft>
                        <a:buNone/>
                      </a:pPr>
                      <a:r>
                        <a:rPr lang="en" sz="1400"/>
                        <a:t>Contract Unit</a:t>
                      </a:r>
                      <a:endParaRPr sz="1400" dirty="0"/>
                    </a:p>
                  </a:txBody>
                  <a:tcPr marL="68600" marR="68600" marT="34300" marB="34300">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r>
                        <a:rPr lang="en" sz="1400"/>
                        <a:t>1,000 barrels</a:t>
                      </a:r>
                      <a:endParaRPr sz="1400" dirty="0"/>
                    </a:p>
                  </a:txBody>
                  <a:tcPr marL="68600" marR="68600" marT="34300" marB="34300">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r>
                        <a:rPr lang="en" sz="1400" b="0" i="0">
                          <a:solidFill>
                            <a:schemeClr val="dk1"/>
                          </a:solidFill>
                          <a:latin typeface="Calibri"/>
                          <a:ea typeface="Calibri"/>
                          <a:cs typeface="Calibri"/>
                          <a:sym typeface="Calibri"/>
                        </a:rPr>
                        <a:t>500 barrels</a:t>
                      </a:r>
                      <a:endParaRPr sz="1400" dirty="0"/>
                    </a:p>
                  </a:txBody>
                  <a:tcPr marL="68600" marR="68600" marT="34300" marB="34300">
                    <a:lnT w="12700" cap="flat" cmpd="sng">
                      <a:solidFill>
                        <a:schemeClr val="dk1"/>
                      </a:solidFill>
                      <a:prstDash val="solid"/>
                      <a:round/>
                      <a:headEnd type="none" w="sm" len="sm"/>
                      <a:tailEnd type="none" w="sm" len="sm"/>
                    </a:lnT>
                  </a:tcPr>
                </a:tc>
                <a:extLst>
                  <a:ext uri="{0D108BD9-81ED-4DB2-BD59-A6C34878D82A}">
                    <a16:rowId xmlns:a16="http://schemas.microsoft.com/office/drawing/2014/main" val="10001"/>
                  </a:ext>
                </a:extLst>
              </a:tr>
              <a:tr h="432150">
                <a:tc>
                  <a:txBody>
                    <a:bodyPr/>
                    <a:lstStyle/>
                    <a:p>
                      <a:pPr marL="0" marR="0" lvl="0" indent="0" algn="l" rtl="0">
                        <a:spcBef>
                          <a:spcPts val="0"/>
                        </a:spcBef>
                        <a:spcAft>
                          <a:spcPts val="0"/>
                        </a:spcAft>
                        <a:buNone/>
                      </a:pPr>
                      <a:r>
                        <a:rPr lang="en" sz="1400"/>
                        <a:t>Price Quotation</a:t>
                      </a:r>
                      <a:endParaRPr sz="1400" dirty="0"/>
                    </a:p>
                  </a:txBody>
                  <a:tcPr marL="68600" marR="68600" marT="34300" marB="34300"/>
                </a:tc>
                <a:tc>
                  <a:txBody>
                    <a:bodyPr/>
                    <a:lstStyle/>
                    <a:p>
                      <a:pPr marL="0" marR="0" lvl="0" indent="0" algn="l" rtl="0">
                        <a:spcBef>
                          <a:spcPts val="0"/>
                        </a:spcBef>
                        <a:spcAft>
                          <a:spcPts val="0"/>
                        </a:spcAft>
                        <a:buNone/>
                      </a:pPr>
                      <a:r>
                        <a:rPr lang="en" sz="1400"/>
                        <a:t>U.S. dollars &amp; cents per barrel</a:t>
                      </a:r>
                      <a:endParaRPr sz="1400" dirty="0"/>
                    </a:p>
                  </a:txBody>
                  <a:tcPr marL="68600" marR="68600" marT="34300" marB="34300"/>
                </a:tc>
                <a:tc>
                  <a:txBody>
                    <a:bodyPr/>
                    <a:lstStyle/>
                    <a:p>
                      <a:pPr marL="0" marR="0" lvl="0" indent="0" algn="l" rtl="0">
                        <a:lnSpc>
                          <a:spcPct val="100000"/>
                        </a:lnSpc>
                        <a:spcBef>
                          <a:spcPts val="0"/>
                        </a:spcBef>
                        <a:spcAft>
                          <a:spcPts val="0"/>
                        </a:spcAft>
                        <a:buClr>
                          <a:schemeClr val="dk1"/>
                        </a:buClr>
                        <a:buSzPts val="1400"/>
                        <a:buFont typeface="Calibri"/>
                        <a:buNone/>
                      </a:pPr>
                      <a:r>
                        <a:rPr lang="en" sz="1400" dirty="0"/>
                        <a:t>U.S. dollars &amp; cents per barrel</a:t>
                      </a:r>
                      <a:endParaRPr sz="1400" dirty="0"/>
                    </a:p>
                    <a:p>
                      <a:pPr marL="0" marR="0" lvl="0" indent="0" algn="l" rtl="0">
                        <a:spcBef>
                          <a:spcPts val="0"/>
                        </a:spcBef>
                        <a:spcAft>
                          <a:spcPts val="0"/>
                        </a:spcAft>
                        <a:buNone/>
                      </a:pPr>
                      <a:endParaRPr sz="1400" dirty="0"/>
                    </a:p>
                  </a:txBody>
                  <a:tcPr marL="68600" marR="68600" marT="34300" marB="34300"/>
                </a:tc>
                <a:extLst>
                  <a:ext uri="{0D108BD9-81ED-4DB2-BD59-A6C34878D82A}">
                    <a16:rowId xmlns:a16="http://schemas.microsoft.com/office/drawing/2014/main" val="10002"/>
                  </a:ext>
                </a:extLst>
              </a:tr>
              <a:tr h="796100">
                <a:tc>
                  <a:txBody>
                    <a:bodyPr/>
                    <a:lstStyle/>
                    <a:p>
                      <a:pPr marL="0" marR="0" lvl="0" indent="0" algn="l" rtl="0">
                        <a:spcBef>
                          <a:spcPts val="0"/>
                        </a:spcBef>
                        <a:spcAft>
                          <a:spcPts val="0"/>
                        </a:spcAft>
                        <a:buNone/>
                      </a:pPr>
                      <a:r>
                        <a:rPr lang="en" sz="1400"/>
                        <a:t>Minimum Price Fluctuation</a:t>
                      </a:r>
                      <a:endParaRPr sz="1400" dirty="0"/>
                    </a:p>
                  </a:txBody>
                  <a:tcPr marL="68600" marR="68600" marT="34300" marB="34300"/>
                </a:tc>
                <a:tc>
                  <a:txBody>
                    <a:bodyPr/>
                    <a:lstStyle/>
                    <a:p>
                      <a:pPr marL="0" marR="0" lvl="0" indent="0" algn="l" rtl="0">
                        <a:spcBef>
                          <a:spcPts val="0"/>
                        </a:spcBef>
                        <a:spcAft>
                          <a:spcPts val="0"/>
                        </a:spcAft>
                        <a:buNone/>
                      </a:pPr>
                      <a:r>
                        <a:rPr lang="en" sz="1400"/>
                        <a:t>0.01 per barrel = $10.00</a:t>
                      </a:r>
                      <a:br>
                        <a:rPr lang="en" sz="1400"/>
                      </a:br>
                      <a:r>
                        <a:rPr lang="en" sz="1400"/>
                        <a:t>TAS: Zero or +/- 10 ticks in the minimum tick increment of the outright</a:t>
                      </a:r>
                      <a:endParaRPr sz="1400" dirty="0"/>
                    </a:p>
                  </a:txBody>
                  <a:tcPr marL="68600" marR="68600" marT="34300" marB="34300"/>
                </a:tc>
                <a:tc>
                  <a:txBody>
                    <a:bodyPr/>
                    <a:lstStyle/>
                    <a:p>
                      <a:pPr marL="0" marR="0" lvl="0" indent="0" algn="l" rtl="0">
                        <a:spcBef>
                          <a:spcPts val="0"/>
                        </a:spcBef>
                        <a:spcAft>
                          <a:spcPts val="0"/>
                        </a:spcAft>
                        <a:buNone/>
                      </a:pPr>
                      <a:r>
                        <a:rPr lang="en" sz="1400" b="0" i="0">
                          <a:solidFill>
                            <a:schemeClr val="dk1"/>
                          </a:solidFill>
                          <a:latin typeface="Calibri"/>
                          <a:ea typeface="Calibri"/>
                          <a:cs typeface="Calibri"/>
                          <a:sym typeface="Calibri"/>
                        </a:rPr>
                        <a:t>0.025 per barrel = $12.50</a:t>
                      </a:r>
                      <a:endParaRPr sz="1400" dirty="0"/>
                    </a:p>
                  </a:txBody>
                  <a:tcPr marL="68600" marR="68600" marT="34300" marB="34300"/>
                </a:tc>
                <a:extLst>
                  <a:ext uri="{0D108BD9-81ED-4DB2-BD59-A6C34878D82A}">
                    <a16:rowId xmlns:a16="http://schemas.microsoft.com/office/drawing/2014/main" val="10003"/>
                  </a:ext>
                </a:extLst>
              </a:tr>
              <a:tr h="987825">
                <a:tc>
                  <a:txBody>
                    <a:bodyPr/>
                    <a:lstStyle/>
                    <a:p>
                      <a:pPr marL="0" marR="0" lvl="0" indent="0" algn="l" rtl="0">
                        <a:spcBef>
                          <a:spcPts val="0"/>
                        </a:spcBef>
                        <a:spcAft>
                          <a:spcPts val="0"/>
                        </a:spcAft>
                        <a:buNone/>
                      </a:pPr>
                      <a:r>
                        <a:rPr lang="en" sz="1400"/>
                        <a:t>Product Code</a:t>
                      </a:r>
                      <a:endParaRPr sz="1400" dirty="0"/>
                    </a:p>
                  </a:txBody>
                  <a:tcPr marL="68600" marR="68600" marT="34300" marB="34300"/>
                </a:tc>
                <a:tc>
                  <a:txBody>
                    <a:bodyPr/>
                    <a:lstStyle/>
                    <a:p>
                      <a:pPr marL="0" marR="0" lvl="0" indent="0" algn="l" rtl="0">
                        <a:spcBef>
                          <a:spcPts val="0"/>
                        </a:spcBef>
                        <a:spcAft>
                          <a:spcPts val="0"/>
                        </a:spcAft>
                        <a:buNone/>
                      </a:pPr>
                      <a:r>
                        <a:rPr lang="en" sz="1400"/>
                        <a:t>CME Globex: CL</a:t>
                      </a:r>
                      <a:br>
                        <a:rPr lang="en" sz="1400"/>
                      </a:br>
                      <a:r>
                        <a:rPr lang="en" sz="1400"/>
                        <a:t>CME ClearPort: CL</a:t>
                      </a:r>
                      <a:br>
                        <a:rPr lang="en" sz="1400"/>
                      </a:br>
                      <a:r>
                        <a:rPr lang="en" sz="1400"/>
                        <a:t>Clearing: CL</a:t>
                      </a:r>
                      <a:br>
                        <a:rPr lang="en" sz="1400"/>
                      </a:br>
                      <a:r>
                        <a:rPr lang="en" sz="1400"/>
                        <a:t>TAS: CLT</a:t>
                      </a:r>
                      <a:br>
                        <a:rPr lang="en" sz="1400"/>
                      </a:br>
                      <a:r>
                        <a:rPr lang="en" sz="1400"/>
                        <a:t>TAM: CLS</a:t>
                      </a:r>
                      <a:endParaRPr sz="1400" dirty="0"/>
                    </a:p>
                  </a:txBody>
                  <a:tcPr marL="68600" marR="68600" marT="34300" marB="34300"/>
                </a:tc>
                <a:tc>
                  <a:txBody>
                    <a:bodyPr/>
                    <a:lstStyle/>
                    <a:p>
                      <a:pPr marL="0" marR="0" lvl="0" indent="0" algn="l" rtl="0">
                        <a:spcBef>
                          <a:spcPts val="0"/>
                        </a:spcBef>
                        <a:spcAft>
                          <a:spcPts val="0"/>
                        </a:spcAft>
                        <a:buNone/>
                      </a:pPr>
                      <a:r>
                        <a:rPr lang="en" sz="1400" b="0" i="0" dirty="0">
                          <a:solidFill>
                            <a:schemeClr val="dk1"/>
                          </a:solidFill>
                          <a:latin typeface="Calibri"/>
                          <a:ea typeface="Calibri"/>
                          <a:cs typeface="Calibri"/>
                          <a:sym typeface="Calibri"/>
                        </a:rPr>
                        <a:t>CME Globex: QM</a:t>
                      </a:r>
                      <a:br>
                        <a:rPr lang="en" sz="1400" dirty="0"/>
                      </a:br>
                      <a:r>
                        <a:rPr lang="en" sz="1400" b="0" i="0" dirty="0">
                          <a:solidFill>
                            <a:schemeClr val="dk1"/>
                          </a:solidFill>
                          <a:latin typeface="Calibri"/>
                          <a:ea typeface="Calibri"/>
                          <a:cs typeface="Calibri"/>
                          <a:sym typeface="Calibri"/>
                        </a:rPr>
                        <a:t>CME ClearPort: QM</a:t>
                      </a:r>
                      <a:br>
                        <a:rPr lang="en" sz="1400" dirty="0"/>
                      </a:br>
                      <a:r>
                        <a:rPr lang="en" sz="1400" b="0" i="0" dirty="0">
                          <a:solidFill>
                            <a:schemeClr val="dk1"/>
                          </a:solidFill>
                          <a:latin typeface="Calibri"/>
                          <a:ea typeface="Calibri"/>
                          <a:cs typeface="Calibri"/>
                          <a:sym typeface="Calibri"/>
                        </a:rPr>
                        <a:t>Clearing: QM</a:t>
                      </a:r>
                      <a:endParaRPr sz="1400" dirty="0"/>
                    </a:p>
                  </a:txBody>
                  <a:tcPr marL="68600" marR="68600" marT="34300" marB="34300"/>
                </a:tc>
                <a:extLst>
                  <a:ext uri="{0D108BD9-81ED-4DB2-BD59-A6C34878D82A}">
                    <a16:rowId xmlns:a16="http://schemas.microsoft.com/office/drawing/2014/main" val="10004"/>
                  </a:ext>
                </a:extLst>
              </a:tr>
              <a:tr h="246950">
                <a:tc>
                  <a:txBody>
                    <a:bodyPr/>
                    <a:lstStyle/>
                    <a:p>
                      <a:pPr marL="0" marR="0" lvl="0" indent="0" algn="l" rtl="0">
                        <a:spcBef>
                          <a:spcPts val="0"/>
                        </a:spcBef>
                        <a:spcAft>
                          <a:spcPts val="0"/>
                        </a:spcAft>
                        <a:buNone/>
                      </a:pPr>
                      <a:r>
                        <a:rPr lang="en" sz="1400"/>
                        <a:t>Settlement Method</a:t>
                      </a:r>
                      <a:endParaRPr sz="1400" dirty="0"/>
                    </a:p>
                  </a:txBody>
                  <a:tcPr marL="68600" marR="68600" marT="34300" marB="34300"/>
                </a:tc>
                <a:tc>
                  <a:txBody>
                    <a:bodyPr/>
                    <a:lstStyle/>
                    <a:p>
                      <a:pPr marL="0" marR="0" lvl="0" indent="0" algn="l" rtl="0">
                        <a:spcBef>
                          <a:spcPts val="0"/>
                        </a:spcBef>
                        <a:spcAft>
                          <a:spcPts val="0"/>
                        </a:spcAft>
                        <a:buNone/>
                      </a:pPr>
                      <a:r>
                        <a:rPr lang="en" sz="1400"/>
                        <a:t>Deliverable</a:t>
                      </a:r>
                      <a:endParaRPr sz="1400" dirty="0"/>
                    </a:p>
                  </a:txBody>
                  <a:tcPr marL="68600" marR="68600" marT="34300" marB="34300"/>
                </a:tc>
                <a:tc>
                  <a:txBody>
                    <a:bodyPr/>
                    <a:lstStyle/>
                    <a:p>
                      <a:pPr marL="0" marR="0" lvl="0" indent="0" algn="l" rtl="0">
                        <a:spcBef>
                          <a:spcPts val="0"/>
                        </a:spcBef>
                        <a:spcAft>
                          <a:spcPts val="0"/>
                        </a:spcAft>
                        <a:buNone/>
                      </a:pPr>
                      <a:r>
                        <a:rPr lang="en" sz="1400" b="0" i="0">
                          <a:solidFill>
                            <a:schemeClr val="dk1"/>
                          </a:solidFill>
                          <a:latin typeface="Calibri"/>
                          <a:ea typeface="Calibri"/>
                          <a:cs typeface="Calibri"/>
                          <a:sym typeface="Calibri"/>
                        </a:rPr>
                        <a:t>Financially Settled</a:t>
                      </a:r>
                      <a:endParaRPr sz="1400" dirty="0"/>
                    </a:p>
                  </a:txBody>
                  <a:tcPr marL="68600" marR="68600" marT="34300" marB="34300"/>
                </a:tc>
                <a:extLst>
                  <a:ext uri="{0D108BD9-81ED-4DB2-BD59-A6C34878D82A}">
                    <a16:rowId xmlns:a16="http://schemas.microsoft.com/office/drawing/2014/main" val="10005"/>
                  </a:ext>
                </a:extLst>
              </a:tr>
              <a:tr h="1163550">
                <a:tc>
                  <a:txBody>
                    <a:bodyPr/>
                    <a:lstStyle/>
                    <a:p>
                      <a:pPr marL="0" marR="0" lvl="0" indent="0" algn="l" rtl="0">
                        <a:spcBef>
                          <a:spcPts val="0"/>
                        </a:spcBef>
                        <a:spcAft>
                          <a:spcPts val="0"/>
                        </a:spcAft>
                        <a:buNone/>
                      </a:pPr>
                      <a:r>
                        <a:rPr lang="en" sz="1400"/>
                        <a:t>Delivery Procedure</a:t>
                      </a:r>
                      <a:endParaRPr sz="1400" dirty="0"/>
                    </a:p>
                  </a:txBody>
                  <a:tcPr marL="68600" marR="68600" marT="34300" marB="34300"/>
                </a:tc>
                <a:tc>
                  <a:txBody>
                    <a:bodyPr/>
                    <a:lstStyle/>
                    <a:p>
                      <a:pPr marL="0" marR="0" lvl="0" indent="0" algn="just" rtl="0">
                        <a:spcBef>
                          <a:spcPts val="0"/>
                        </a:spcBef>
                        <a:spcAft>
                          <a:spcPts val="0"/>
                        </a:spcAft>
                        <a:buNone/>
                      </a:pPr>
                      <a:r>
                        <a:rPr lang="en" sz="1400" dirty="0"/>
                        <a:t>Delivery shall be made free-on-board ("F.O.B.") at any pipeline or storage facility in Cushing, Oklahoma with pipeline access to Enterprise, Cushing storage</a:t>
                      </a:r>
                      <a:endParaRPr sz="1400" dirty="0"/>
                    </a:p>
                  </a:txBody>
                  <a:tcPr marL="68600" marR="68600" marT="34300" marB="34300"/>
                </a:tc>
                <a:tc>
                  <a:txBody>
                    <a:bodyPr/>
                    <a:lstStyle/>
                    <a:p>
                      <a:pPr marL="0" marR="0" lvl="0" indent="0" algn="l" rtl="0">
                        <a:spcBef>
                          <a:spcPts val="0"/>
                        </a:spcBef>
                        <a:spcAft>
                          <a:spcPts val="0"/>
                        </a:spcAft>
                        <a:buNone/>
                      </a:pPr>
                      <a:r>
                        <a:rPr lang="en" sz="1400" dirty="0"/>
                        <a:t>-</a:t>
                      </a:r>
                      <a:endParaRPr sz="1100" dirty="0"/>
                    </a:p>
                  </a:txBody>
                  <a:tcPr marL="68600" marR="68600" marT="34300" marB="34300"/>
                </a:tc>
                <a:extLst>
                  <a:ext uri="{0D108BD9-81ED-4DB2-BD59-A6C34878D82A}">
                    <a16:rowId xmlns:a16="http://schemas.microsoft.com/office/drawing/2014/main" val="10006"/>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7"/>
          <p:cNvSpPr txBox="1">
            <a:spLocks noGrp="1"/>
          </p:cNvSpPr>
          <p:nvPr>
            <p:ph type="title"/>
          </p:nvPr>
        </p:nvSpPr>
        <p:spPr>
          <a:xfrm>
            <a:off x="529250" y="-66424"/>
            <a:ext cx="7886700" cy="4719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2400"/>
              <a:buFont typeface="Calibri"/>
              <a:buNone/>
            </a:pPr>
            <a:r>
              <a:rPr lang="en" sz="2400" dirty="0"/>
              <a:t>Futures contract specifications - Natural Gas </a:t>
            </a:r>
            <a:endParaRPr sz="1100" dirty="0"/>
          </a:p>
        </p:txBody>
      </p:sp>
      <p:graphicFrame>
        <p:nvGraphicFramePr>
          <p:cNvPr id="154" name="Google Shape;154;p27"/>
          <p:cNvGraphicFramePr/>
          <p:nvPr>
            <p:extLst>
              <p:ext uri="{D42A27DB-BD31-4B8C-83A1-F6EECF244321}">
                <p14:modId xmlns:p14="http://schemas.microsoft.com/office/powerpoint/2010/main" val="161143484"/>
              </p:ext>
            </p:extLst>
          </p:nvPr>
        </p:nvGraphicFramePr>
        <p:xfrm>
          <a:off x="517490" y="405468"/>
          <a:ext cx="8447568" cy="4731767"/>
        </p:xfrm>
        <a:graphic>
          <a:graphicData uri="http://schemas.openxmlformats.org/drawingml/2006/table">
            <a:tbl>
              <a:tblPr firstCol="1" bandRow="1" bandCol="1">
                <a:tableStyleId>{767473CC-0569-4AAE-82F2-E32C35765623}</a:tableStyleId>
              </a:tblPr>
              <a:tblGrid>
                <a:gridCol w="1748618">
                  <a:extLst>
                    <a:ext uri="{9D8B030D-6E8A-4147-A177-3AD203B41FA5}">
                      <a16:colId xmlns:a16="http://schemas.microsoft.com/office/drawing/2014/main" val="20000"/>
                    </a:ext>
                  </a:extLst>
                </a:gridCol>
                <a:gridCol w="3014301">
                  <a:extLst>
                    <a:ext uri="{9D8B030D-6E8A-4147-A177-3AD203B41FA5}">
                      <a16:colId xmlns:a16="http://schemas.microsoft.com/office/drawing/2014/main" val="20001"/>
                    </a:ext>
                  </a:extLst>
                </a:gridCol>
                <a:gridCol w="3684649">
                  <a:extLst>
                    <a:ext uri="{9D8B030D-6E8A-4147-A177-3AD203B41FA5}">
                      <a16:colId xmlns:a16="http://schemas.microsoft.com/office/drawing/2014/main" val="20002"/>
                    </a:ext>
                  </a:extLst>
                </a:gridCol>
              </a:tblGrid>
              <a:tr h="333736">
                <a:tc gridSpan="2">
                  <a:txBody>
                    <a:bodyPr/>
                    <a:lstStyle/>
                    <a:p>
                      <a:pPr marL="0" marR="0" lvl="0" indent="0" algn="l" rtl="0">
                        <a:lnSpc>
                          <a:spcPct val="100000"/>
                        </a:lnSpc>
                        <a:spcBef>
                          <a:spcPts val="0"/>
                        </a:spcBef>
                        <a:spcAft>
                          <a:spcPts val="0"/>
                        </a:spcAft>
                        <a:buClr>
                          <a:srgbClr val="000000"/>
                        </a:buClr>
                        <a:buFont typeface="Arial"/>
                        <a:buNone/>
                      </a:pPr>
                      <a:r>
                        <a:rPr lang="en" sz="1400" b="1" i="0" u="none" strike="noStrike" cap="none" dirty="0">
                          <a:solidFill>
                            <a:schemeClr val="lt1"/>
                          </a:solidFill>
                          <a:latin typeface="Calibri"/>
                          <a:cs typeface="Calibri"/>
                          <a:sym typeface="Arial"/>
                        </a:rPr>
                        <a:t>Natural Gas Futures contract specs</a:t>
                      </a:r>
                      <a:endParaRPr sz="1400" b="1" i="0" u="none" strike="noStrike" cap="none" dirty="0">
                        <a:solidFill>
                          <a:schemeClr val="lt1"/>
                        </a:solidFill>
                        <a:latin typeface="Calibri"/>
                        <a:cs typeface="Calibri"/>
                        <a:sym typeface="Arial"/>
                      </a:endParaRPr>
                    </a:p>
                  </a:txBody>
                  <a:tcPr marL="68600" marR="68600" marT="34300" marB="34300">
                    <a:lnR w="12700" cap="flat" cmpd="sng" algn="ctr">
                      <a:noFill/>
                      <a:prstDash val="solid"/>
                      <a:round/>
                      <a:headEnd type="none" w="med" len="med"/>
                      <a:tailEnd type="none" w="med" len="med"/>
                    </a:lnR>
                    <a:solidFill>
                      <a:srgbClr val="002060"/>
                    </a:solidFill>
                  </a:tcPr>
                </a:tc>
                <a:tc h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dirty="0">
                          <a:solidFill>
                            <a:schemeClr val="lt1"/>
                          </a:solidFill>
                          <a:latin typeface="Calibri"/>
                          <a:cs typeface="Calibri"/>
                          <a:sym typeface="Arial"/>
                        </a:rPr>
                        <a:t>E-mini Natural Gas Futures contract specs</a:t>
                      </a:r>
                      <a:endParaRPr sz="1400" b="1" i="0" u="none" strike="noStrike" cap="none" dirty="0">
                        <a:solidFill>
                          <a:schemeClr val="lt1"/>
                        </a:solidFill>
                        <a:latin typeface="Calibri"/>
                        <a:ea typeface="Calibri"/>
                        <a:cs typeface="Calibri"/>
                        <a:sym typeface="Calibri"/>
                      </a:endParaRPr>
                    </a:p>
                  </a:txBody>
                  <a:tcPr marL="68600" marR="68600" marT="34300" marB="343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0"/>
                  </a:ext>
                </a:extLst>
              </a:tr>
              <a:tr h="275368">
                <a:tc>
                  <a:txBody>
                    <a:bodyPr/>
                    <a:lstStyle/>
                    <a:p>
                      <a:pPr marL="0" marR="0" lvl="0" indent="0" algn="l" rtl="0">
                        <a:spcBef>
                          <a:spcPts val="0"/>
                        </a:spcBef>
                        <a:spcAft>
                          <a:spcPts val="0"/>
                        </a:spcAft>
                        <a:buNone/>
                      </a:pPr>
                      <a:r>
                        <a:rPr lang="en" sz="1400" dirty="0"/>
                        <a:t>Contract Unit</a:t>
                      </a:r>
                      <a:endParaRPr sz="1400" dirty="0"/>
                    </a:p>
                  </a:txBody>
                  <a:tcPr marL="68600" marR="68600" marT="34300" marB="34300"/>
                </a:tc>
                <a:tc>
                  <a:txBody>
                    <a:bodyPr/>
                    <a:lstStyle/>
                    <a:p>
                      <a:pPr marL="0" marR="0" lvl="0" indent="0" algn="l" rtl="0">
                        <a:spcBef>
                          <a:spcPts val="0"/>
                        </a:spcBef>
                        <a:spcAft>
                          <a:spcPts val="0"/>
                        </a:spcAft>
                        <a:buNone/>
                      </a:pPr>
                      <a:r>
                        <a:rPr lang="en" sz="1400" dirty="0">
                          <a:sym typeface="Calibri"/>
                        </a:rPr>
                        <a:t>10,000 MMBtu</a:t>
                      </a:r>
                      <a:endParaRPr sz="1400" dirty="0"/>
                    </a:p>
                  </a:txBody>
                  <a:tcPr marL="68600" marR="68600" marT="34300" marB="34300"/>
                </a:tc>
                <a:tc>
                  <a:txBody>
                    <a:bodyPr/>
                    <a:lstStyle/>
                    <a:p>
                      <a:pPr marL="0" marR="0" lvl="0" indent="0" algn="l" rtl="0">
                        <a:spcBef>
                          <a:spcPts val="0"/>
                        </a:spcBef>
                        <a:spcAft>
                          <a:spcPts val="0"/>
                        </a:spcAft>
                        <a:buNone/>
                      </a:pPr>
                      <a:r>
                        <a:rPr lang="en" sz="1400">
                          <a:sym typeface="Calibri"/>
                        </a:rPr>
                        <a:t>2,500 MMBtu</a:t>
                      </a:r>
                      <a:endParaRPr sz="1400" dirty="0"/>
                    </a:p>
                  </a:txBody>
                  <a:tcPr marL="68600" marR="68600" marT="34300" marB="34300">
                    <a:lnT w="12700" cap="flat" cmpd="sng" algn="ctr">
                      <a:noFill/>
                      <a:prstDash val="solid"/>
                      <a:round/>
                      <a:headEnd type="none" w="med" len="med"/>
                      <a:tailEnd type="none" w="med" len="med"/>
                    </a:lnT>
                  </a:tcPr>
                </a:tc>
                <a:extLst>
                  <a:ext uri="{0D108BD9-81ED-4DB2-BD59-A6C34878D82A}">
                    <a16:rowId xmlns:a16="http://schemas.microsoft.com/office/drawing/2014/main" val="10001"/>
                  </a:ext>
                </a:extLst>
              </a:tr>
              <a:tr h="483740">
                <a:tc>
                  <a:txBody>
                    <a:bodyPr/>
                    <a:lstStyle/>
                    <a:p>
                      <a:pPr marL="0" marR="0" lvl="0" indent="0" algn="l" rtl="0">
                        <a:spcBef>
                          <a:spcPts val="0"/>
                        </a:spcBef>
                        <a:spcAft>
                          <a:spcPts val="0"/>
                        </a:spcAft>
                        <a:buNone/>
                      </a:pPr>
                      <a:r>
                        <a:rPr lang="en" sz="1400" dirty="0"/>
                        <a:t>Price Quotation</a:t>
                      </a:r>
                      <a:endParaRPr sz="1100" dirty="0"/>
                    </a:p>
                  </a:txBody>
                  <a:tcPr marL="68600" marR="68600" marT="34300" marB="34300"/>
                </a:tc>
                <a:tc>
                  <a:txBody>
                    <a:bodyPr/>
                    <a:lstStyle/>
                    <a:p>
                      <a:pPr marL="0" marR="0" lvl="0" indent="0" algn="l" rtl="0">
                        <a:spcBef>
                          <a:spcPts val="0"/>
                        </a:spcBef>
                        <a:spcAft>
                          <a:spcPts val="0"/>
                        </a:spcAft>
                        <a:buNone/>
                      </a:pPr>
                      <a:r>
                        <a:rPr lang="en" sz="1400"/>
                        <a:t>U.S. dollars &amp; cents per </a:t>
                      </a:r>
                      <a:r>
                        <a:rPr lang="en" sz="1400">
                          <a:sym typeface="Calibri"/>
                        </a:rPr>
                        <a:t>MMBtu</a:t>
                      </a:r>
                      <a:endParaRPr sz="1100" dirty="0"/>
                    </a:p>
                  </a:txBody>
                  <a:tcPr marL="68600" marR="68600" marT="34300" marB="34300"/>
                </a:tc>
                <a:tc>
                  <a:txBody>
                    <a:bodyPr/>
                    <a:lstStyle/>
                    <a:p>
                      <a:pPr marL="0" marR="0" lvl="0" indent="0" algn="l" rtl="0">
                        <a:lnSpc>
                          <a:spcPct val="100000"/>
                        </a:lnSpc>
                        <a:spcBef>
                          <a:spcPts val="0"/>
                        </a:spcBef>
                        <a:spcAft>
                          <a:spcPts val="0"/>
                        </a:spcAft>
                        <a:buClr>
                          <a:schemeClr val="dk1"/>
                        </a:buClr>
                        <a:buSzPts val="1400"/>
                        <a:buFont typeface="Calibri"/>
                        <a:buNone/>
                      </a:pPr>
                      <a:r>
                        <a:rPr lang="en" sz="1400"/>
                        <a:t>U.S. dollars &amp; cents per </a:t>
                      </a:r>
                      <a:r>
                        <a:rPr lang="en" sz="1400">
                          <a:sym typeface="Calibri"/>
                        </a:rPr>
                        <a:t>MMBtu</a:t>
                      </a:r>
                      <a:endParaRPr sz="1400" dirty="0"/>
                    </a:p>
                    <a:p>
                      <a:pPr marL="0" marR="0" lvl="0" indent="0" algn="l" rtl="0">
                        <a:spcBef>
                          <a:spcPts val="0"/>
                        </a:spcBef>
                        <a:spcAft>
                          <a:spcPts val="0"/>
                        </a:spcAft>
                        <a:buNone/>
                      </a:pPr>
                      <a:endParaRPr sz="1400" dirty="0"/>
                    </a:p>
                  </a:txBody>
                  <a:tcPr marL="68600" marR="68600" marT="34300" marB="34300"/>
                </a:tc>
                <a:extLst>
                  <a:ext uri="{0D108BD9-81ED-4DB2-BD59-A6C34878D82A}">
                    <a16:rowId xmlns:a16="http://schemas.microsoft.com/office/drawing/2014/main" val="10002"/>
                  </a:ext>
                </a:extLst>
              </a:tr>
              <a:tr h="1281351">
                <a:tc>
                  <a:txBody>
                    <a:bodyPr/>
                    <a:lstStyle/>
                    <a:p>
                      <a:pPr marL="0" marR="0" lvl="0" indent="0" algn="l" rtl="0">
                        <a:spcBef>
                          <a:spcPts val="0"/>
                        </a:spcBef>
                        <a:spcAft>
                          <a:spcPts val="0"/>
                        </a:spcAft>
                        <a:buNone/>
                      </a:pPr>
                      <a:r>
                        <a:rPr lang="en" sz="1400"/>
                        <a:t>Minimum Price Fluctuation</a:t>
                      </a:r>
                      <a:endParaRPr sz="1400" dirty="0"/>
                    </a:p>
                  </a:txBody>
                  <a:tcPr marL="68600" marR="68600" marT="34300" marB="34300"/>
                </a:tc>
                <a:tc>
                  <a:txBody>
                    <a:bodyPr/>
                    <a:lstStyle/>
                    <a:p>
                      <a:pPr marL="0" marR="0" lvl="0" indent="0" algn="l" rtl="0">
                        <a:spcBef>
                          <a:spcPts val="0"/>
                        </a:spcBef>
                        <a:spcAft>
                          <a:spcPts val="0"/>
                        </a:spcAft>
                        <a:buNone/>
                      </a:pPr>
                      <a:r>
                        <a:rPr lang="en" sz="1400" dirty="0">
                          <a:sym typeface="Calibri"/>
                        </a:rPr>
                        <a:t>0.001 per MMBtu = $10.00</a:t>
                      </a:r>
                      <a:br>
                        <a:rPr lang="en" sz="1400" dirty="0"/>
                      </a:br>
                      <a:r>
                        <a:rPr lang="en" sz="1400" dirty="0">
                          <a:sym typeface="Calibri"/>
                        </a:rPr>
                        <a:t>Inter-commodity spreads: 0.00025 per MMBtu = $2.50</a:t>
                      </a:r>
                      <a:br>
                        <a:rPr lang="en" sz="1400" dirty="0"/>
                      </a:br>
                      <a:r>
                        <a:rPr lang="en" sz="1400" dirty="0">
                          <a:sym typeface="Calibri"/>
                        </a:rPr>
                        <a:t>TAS: Zero or +/- 10 ticks in the minimum tick increment of the outright</a:t>
                      </a:r>
                      <a:endParaRPr sz="1400" dirty="0"/>
                    </a:p>
                  </a:txBody>
                  <a:tcPr marL="68600" marR="68600" marT="34300" marB="34300"/>
                </a:tc>
                <a:tc>
                  <a:txBody>
                    <a:bodyPr/>
                    <a:lstStyle/>
                    <a:p>
                      <a:pPr marL="0" marR="0" lvl="0" indent="0" algn="l" rtl="0">
                        <a:spcBef>
                          <a:spcPts val="0"/>
                        </a:spcBef>
                        <a:spcAft>
                          <a:spcPts val="0"/>
                        </a:spcAft>
                        <a:buNone/>
                      </a:pPr>
                      <a:r>
                        <a:rPr lang="en" sz="1400" dirty="0">
                          <a:sym typeface="Calibri"/>
                        </a:rPr>
                        <a:t>$0.005 per MMBtu</a:t>
                      </a:r>
                      <a:endParaRPr sz="1400" dirty="0"/>
                    </a:p>
                  </a:txBody>
                  <a:tcPr marL="68600" marR="68600" marT="34300" marB="34300"/>
                </a:tc>
                <a:extLst>
                  <a:ext uri="{0D108BD9-81ED-4DB2-BD59-A6C34878D82A}">
                    <a16:rowId xmlns:a16="http://schemas.microsoft.com/office/drawing/2014/main" val="10003"/>
                  </a:ext>
                </a:extLst>
              </a:tr>
              <a:tr h="692112">
                <a:tc>
                  <a:txBody>
                    <a:bodyPr/>
                    <a:lstStyle/>
                    <a:p>
                      <a:pPr marL="0" marR="0" lvl="0" indent="0" algn="l" rtl="0">
                        <a:spcBef>
                          <a:spcPts val="0"/>
                        </a:spcBef>
                        <a:spcAft>
                          <a:spcPts val="0"/>
                        </a:spcAft>
                        <a:buNone/>
                      </a:pPr>
                      <a:r>
                        <a:rPr lang="en" sz="1400"/>
                        <a:t>Product Code</a:t>
                      </a:r>
                      <a:endParaRPr sz="1400" dirty="0"/>
                    </a:p>
                  </a:txBody>
                  <a:tcPr marL="68600" marR="68600" marT="34300" marB="34300"/>
                </a:tc>
                <a:tc>
                  <a:txBody>
                    <a:bodyPr/>
                    <a:lstStyle/>
                    <a:p>
                      <a:pPr marL="0" marR="0" lvl="0" indent="0" algn="l" rtl="0">
                        <a:spcBef>
                          <a:spcPts val="0"/>
                        </a:spcBef>
                        <a:spcAft>
                          <a:spcPts val="0"/>
                        </a:spcAft>
                        <a:buNone/>
                      </a:pPr>
                      <a:r>
                        <a:rPr lang="en" sz="1400">
                          <a:sym typeface="Calibri"/>
                        </a:rPr>
                        <a:t>CME Globex, ClearPort and Clearing: NG</a:t>
                      </a:r>
                      <a:br>
                        <a:rPr lang="en" sz="1400"/>
                      </a:br>
                      <a:r>
                        <a:rPr lang="en" sz="1400">
                          <a:sym typeface="Calibri"/>
                        </a:rPr>
                        <a:t>TAS: NGT</a:t>
                      </a:r>
                      <a:endParaRPr sz="1400" dirty="0"/>
                    </a:p>
                  </a:txBody>
                  <a:tcPr marL="68600" marR="68600" marT="34300" marB="34300"/>
                </a:tc>
                <a:tc>
                  <a:txBody>
                    <a:bodyPr/>
                    <a:lstStyle/>
                    <a:p>
                      <a:pPr marL="0" marR="0" lvl="0" indent="0" algn="l" rtl="0">
                        <a:spcBef>
                          <a:spcPts val="0"/>
                        </a:spcBef>
                        <a:spcAft>
                          <a:spcPts val="0"/>
                        </a:spcAft>
                        <a:buNone/>
                      </a:pPr>
                      <a:r>
                        <a:rPr lang="en" sz="1400">
                          <a:sym typeface="Calibri"/>
                        </a:rPr>
                        <a:t>CME Globex and Clearing : QG</a:t>
                      </a:r>
                      <a:br>
                        <a:rPr lang="en" sz="1400"/>
                      </a:br>
                      <a:endParaRPr sz="1400" dirty="0"/>
                    </a:p>
                  </a:txBody>
                  <a:tcPr marL="68600" marR="68600" marT="34300" marB="34300"/>
                </a:tc>
                <a:extLst>
                  <a:ext uri="{0D108BD9-81ED-4DB2-BD59-A6C34878D82A}">
                    <a16:rowId xmlns:a16="http://schemas.microsoft.com/office/drawing/2014/main" val="10004"/>
                  </a:ext>
                </a:extLst>
              </a:tr>
              <a:tr h="275368">
                <a:tc>
                  <a:txBody>
                    <a:bodyPr/>
                    <a:lstStyle/>
                    <a:p>
                      <a:pPr marL="0" marR="0" lvl="0" indent="0" algn="l" rtl="0">
                        <a:spcBef>
                          <a:spcPts val="0"/>
                        </a:spcBef>
                        <a:spcAft>
                          <a:spcPts val="0"/>
                        </a:spcAft>
                        <a:buNone/>
                      </a:pPr>
                      <a:r>
                        <a:rPr lang="en" sz="1400"/>
                        <a:t>Settlement Method</a:t>
                      </a:r>
                      <a:endParaRPr sz="1400" dirty="0"/>
                    </a:p>
                  </a:txBody>
                  <a:tcPr marL="68600" marR="68600" marT="34300" marB="34300"/>
                </a:tc>
                <a:tc>
                  <a:txBody>
                    <a:bodyPr/>
                    <a:lstStyle/>
                    <a:p>
                      <a:pPr marL="0" marR="0" lvl="0" indent="0" algn="l" rtl="0">
                        <a:spcBef>
                          <a:spcPts val="0"/>
                        </a:spcBef>
                        <a:spcAft>
                          <a:spcPts val="0"/>
                        </a:spcAft>
                        <a:buNone/>
                      </a:pPr>
                      <a:r>
                        <a:rPr lang="en" sz="1400"/>
                        <a:t>Deliverable</a:t>
                      </a:r>
                      <a:endParaRPr sz="1400" dirty="0"/>
                    </a:p>
                  </a:txBody>
                  <a:tcPr marL="68600" marR="68600" marT="34300" marB="34300"/>
                </a:tc>
                <a:tc>
                  <a:txBody>
                    <a:bodyPr/>
                    <a:lstStyle/>
                    <a:p>
                      <a:pPr marL="0" marR="0" lvl="0" indent="0" algn="l" rtl="0">
                        <a:spcBef>
                          <a:spcPts val="0"/>
                        </a:spcBef>
                        <a:spcAft>
                          <a:spcPts val="0"/>
                        </a:spcAft>
                        <a:buNone/>
                      </a:pPr>
                      <a:r>
                        <a:rPr lang="en" sz="1400"/>
                        <a:t>Financially Settled</a:t>
                      </a:r>
                      <a:endParaRPr sz="1400" dirty="0"/>
                    </a:p>
                  </a:txBody>
                  <a:tcPr marL="68600" marR="68600" marT="34300" marB="34300"/>
                </a:tc>
                <a:extLst>
                  <a:ext uri="{0D108BD9-81ED-4DB2-BD59-A6C34878D82A}">
                    <a16:rowId xmlns:a16="http://schemas.microsoft.com/office/drawing/2014/main" val="10005"/>
                  </a:ext>
                </a:extLst>
              </a:tr>
              <a:tr h="1317227">
                <a:tc>
                  <a:txBody>
                    <a:bodyPr/>
                    <a:lstStyle/>
                    <a:p>
                      <a:pPr marL="0" marR="0" lvl="0" indent="0" algn="l" rtl="0">
                        <a:spcBef>
                          <a:spcPts val="0"/>
                        </a:spcBef>
                        <a:spcAft>
                          <a:spcPts val="0"/>
                        </a:spcAft>
                        <a:buNone/>
                      </a:pPr>
                      <a:r>
                        <a:rPr lang="en" sz="1400"/>
                        <a:t>Delivery Procedure</a:t>
                      </a:r>
                      <a:endParaRPr sz="1400" dirty="0"/>
                    </a:p>
                  </a:txBody>
                  <a:tcPr marL="68600" marR="68600" marT="34300" marB="34300"/>
                </a:tc>
                <a:tc>
                  <a:txBody>
                    <a:bodyPr/>
                    <a:lstStyle/>
                    <a:p>
                      <a:pPr marL="0" marR="0" lvl="0" indent="0" algn="just" rtl="0">
                        <a:spcBef>
                          <a:spcPts val="0"/>
                        </a:spcBef>
                        <a:spcAft>
                          <a:spcPts val="0"/>
                        </a:spcAft>
                        <a:buNone/>
                      </a:pPr>
                      <a:r>
                        <a:rPr lang="en-US" sz="1400" b="0" i="0" u="none" strike="noStrike" cap="none" dirty="0">
                          <a:solidFill>
                            <a:schemeClr val="dk1"/>
                          </a:solidFill>
                          <a:effectLst/>
                          <a:latin typeface="Calibri"/>
                          <a:ea typeface="Calibri"/>
                          <a:cs typeface="Calibri"/>
                          <a:sym typeface="Arial"/>
                        </a:rPr>
                        <a:t>Natural gas futures prices are based on delivery at the Henry Hub in Louisiana</a:t>
                      </a:r>
                      <a:endParaRPr sz="1400" dirty="0"/>
                    </a:p>
                  </a:txBody>
                  <a:tcPr marL="68600" marR="68600" marT="34300" marB="34300"/>
                </a:tc>
                <a:tc>
                  <a:txBody>
                    <a:bodyPr/>
                    <a:lstStyle/>
                    <a:p>
                      <a:pPr marL="0" marR="0" lvl="0" indent="0" algn="just" rtl="0">
                        <a:spcBef>
                          <a:spcPts val="0"/>
                        </a:spcBef>
                        <a:spcAft>
                          <a:spcPts val="0"/>
                        </a:spcAft>
                        <a:buNone/>
                      </a:pPr>
                      <a:r>
                        <a:rPr lang="en" sz="1400" dirty="0">
                          <a:sym typeface="Calibri"/>
                        </a:rPr>
                        <a:t>Delivery shall be by cash settlement. Final settlement,following termination of trading for a contract month, will be based on the Floating Price. The final settlement price will be the Floating Price calculated for each contract month.</a:t>
                      </a:r>
                      <a:endParaRPr sz="1400" dirty="0"/>
                    </a:p>
                  </a:txBody>
                  <a:tcPr marL="68600" marR="68600" marT="34300" marB="34300"/>
                </a:tc>
                <a:extLst>
                  <a:ext uri="{0D108BD9-81ED-4DB2-BD59-A6C34878D82A}">
                    <a16:rowId xmlns:a16="http://schemas.microsoft.com/office/drawing/2014/main" val="10006"/>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8"/>
        <p:cNvGrpSpPr/>
        <p:nvPr/>
      </p:nvGrpSpPr>
      <p:grpSpPr>
        <a:xfrm>
          <a:off x="0" y="0"/>
          <a:ext cx="0" cy="0"/>
          <a:chOff x="0" y="0"/>
          <a:chExt cx="0" cy="0"/>
        </a:xfrm>
      </p:grpSpPr>
      <p:sp>
        <p:nvSpPr>
          <p:cNvPr id="159" name="Google Shape;159;p28"/>
          <p:cNvSpPr txBox="1">
            <a:spLocks noGrp="1"/>
          </p:cNvSpPr>
          <p:nvPr>
            <p:ph type="ctrTitle"/>
          </p:nvPr>
        </p:nvSpPr>
        <p:spPr>
          <a:xfrm>
            <a:off x="323390" y="124387"/>
            <a:ext cx="6730029" cy="660805"/>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1800"/>
              <a:buFont typeface="Calibri"/>
              <a:buNone/>
            </a:pPr>
            <a:r>
              <a:rPr lang="en" sz="2400" dirty="0"/>
              <a:t>Recent events affecting the price of energy</a:t>
            </a:r>
            <a:endParaRPr sz="2400" dirty="0"/>
          </a:p>
        </p:txBody>
      </p:sp>
      <p:sp>
        <p:nvSpPr>
          <p:cNvPr id="160" name="Google Shape;160;p28"/>
          <p:cNvSpPr txBox="1">
            <a:spLocks noGrp="1"/>
          </p:cNvSpPr>
          <p:nvPr>
            <p:ph type="subTitle" idx="1"/>
          </p:nvPr>
        </p:nvSpPr>
        <p:spPr>
          <a:xfrm>
            <a:off x="323402" y="917925"/>
            <a:ext cx="2964000" cy="39858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Clr>
                <a:schemeClr val="dk1"/>
              </a:buClr>
              <a:buSzPts val="1200"/>
              <a:buNone/>
            </a:pPr>
            <a:r>
              <a:rPr lang="en" sz="1400" b="1"/>
              <a:t>Saudi Aramco reveals attack damage at oil production plants</a:t>
            </a:r>
            <a:endParaRPr sz="1400" dirty="0"/>
          </a:p>
          <a:p>
            <a:pPr marL="0" lvl="0" indent="0" algn="l" rtl="0">
              <a:lnSpc>
                <a:spcPct val="90000"/>
              </a:lnSpc>
              <a:spcBef>
                <a:spcPts val="800"/>
              </a:spcBef>
              <a:spcAft>
                <a:spcPts val="0"/>
              </a:spcAft>
              <a:buClr>
                <a:schemeClr val="dk1"/>
              </a:buClr>
              <a:buSzPts val="1100"/>
              <a:buNone/>
            </a:pPr>
            <a:endParaRPr sz="1100" b="1" dirty="0"/>
          </a:p>
          <a:p>
            <a:pPr marL="254000" lvl="0" indent="-177800" algn="just" rtl="0">
              <a:lnSpc>
                <a:spcPct val="90000"/>
              </a:lnSpc>
              <a:spcBef>
                <a:spcPts val="800"/>
              </a:spcBef>
              <a:spcAft>
                <a:spcPts val="0"/>
              </a:spcAft>
              <a:buClr>
                <a:schemeClr val="dk1"/>
              </a:buClr>
              <a:buSzPts val="1400"/>
              <a:buFont typeface="Arial"/>
              <a:buChar char="•"/>
            </a:pPr>
            <a:r>
              <a:rPr lang="en" sz="1400"/>
              <a:t>Twenty-five drones and missiles were used in the attack that forced the kingdom to shut down half of its oil production, Saudi Arabia has said.</a:t>
            </a:r>
            <a:endParaRPr sz="1400" dirty="0"/>
          </a:p>
          <a:p>
            <a:pPr marL="88900" lvl="0" indent="0" algn="l" rtl="0">
              <a:lnSpc>
                <a:spcPct val="90000"/>
              </a:lnSpc>
              <a:spcBef>
                <a:spcPts val="800"/>
              </a:spcBef>
              <a:spcAft>
                <a:spcPts val="0"/>
              </a:spcAft>
              <a:buClr>
                <a:schemeClr val="dk1"/>
              </a:buClr>
              <a:buSzPts val="1200"/>
              <a:buNone/>
            </a:pPr>
            <a:endParaRPr sz="1400" dirty="0"/>
          </a:p>
          <a:p>
            <a:pPr marL="254000" lvl="0" indent="-177800" algn="just" rtl="0">
              <a:lnSpc>
                <a:spcPct val="90000"/>
              </a:lnSpc>
              <a:spcBef>
                <a:spcPts val="800"/>
              </a:spcBef>
              <a:spcAft>
                <a:spcPts val="0"/>
              </a:spcAft>
              <a:buClr>
                <a:schemeClr val="dk1"/>
              </a:buClr>
              <a:buSzPts val="1400"/>
              <a:buFont typeface="Arial"/>
              <a:buChar char="•"/>
            </a:pPr>
            <a:r>
              <a:rPr lang="en" sz="1400"/>
              <a:t>Two sites were hit — the Abqaiq and Khurais oil facilities — which took out 5.7 million barrels per day of crude.</a:t>
            </a:r>
            <a:endParaRPr sz="1400" dirty="0"/>
          </a:p>
          <a:p>
            <a:pPr marL="88900" lvl="0" indent="0" algn="l" rtl="0">
              <a:lnSpc>
                <a:spcPct val="90000"/>
              </a:lnSpc>
              <a:spcBef>
                <a:spcPts val="800"/>
              </a:spcBef>
              <a:spcAft>
                <a:spcPts val="0"/>
              </a:spcAft>
              <a:buClr>
                <a:schemeClr val="dk1"/>
              </a:buClr>
              <a:buSzPts val="1200"/>
              <a:buNone/>
            </a:pPr>
            <a:endParaRPr sz="1400" dirty="0"/>
          </a:p>
          <a:p>
            <a:pPr marL="254000" lvl="0" indent="-177800" algn="just" rtl="0">
              <a:lnSpc>
                <a:spcPct val="90000"/>
              </a:lnSpc>
              <a:spcBef>
                <a:spcPts val="800"/>
              </a:spcBef>
              <a:spcAft>
                <a:spcPts val="0"/>
              </a:spcAft>
              <a:buClr>
                <a:schemeClr val="dk1"/>
              </a:buClr>
              <a:buSzPts val="1400"/>
              <a:buFont typeface="Arial"/>
              <a:buChar char="•"/>
            </a:pPr>
            <a:r>
              <a:rPr lang="en" sz="1400"/>
              <a:t>Together they account for about 50% of Saudi Arabia's oil output, or 5% of daily global oil production</a:t>
            </a:r>
            <a:endParaRPr sz="1400" dirty="0"/>
          </a:p>
          <a:p>
            <a:pPr marL="0" lvl="0" indent="76200" algn="l" rtl="0">
              <a:lnSpc>
                <a:spcPct val="90000"/>
              </a:lnSpc>
              <a:spcBef>
                <a:spcPts val="800"/>
              </a:spcBef>
              <a:spcAft>
                <a:spcPts val="0"/>
              </a:spcAft>
              <a:buClr>
                <a:schemeClr val="dk1"/>
              </a:buClr>
              <a:buSzPts val="1300"/>
              <a:buFont typeface="Arial"/>
              <a:buNone/>
            </a:pPr>
            <a:endParaRPr sz="1300" dirty="0"/>
          </a:p>
        </p:txBody>
      </p:sp>
      <p:pic>
        <p:nvPicPr>
          <p:cNvPr id="161" name="Google Shape;161;p28"/>
          <p:cNvPicPr preferRelativeResize="0"/>
          <p:nvPr/>
        </p:nvPicPr>
        <p:blipFill rotWithShape="1">
          <a:blip r:embed="rId3">
            <a:alphaModFix/>
          </a:blip>
          <a:srcRect r="2041" b="-2"/>
          <a:stretch/>
        </p:blipFill>
        <p:spPr>
          <a:xfrm>
            <a:off x="3354100" y="917925"/>
            <a:ext cx="5658325" cy="3985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5"/>
        <p:cNvGrpSpPr/>
        <p:nvPr/>
      </p:nvGrpSpPr>
      <p:grpSpPr>
        <a:xfrm>
          <a:off x="0" y="0"/>
          <a:ext cx="0" cy="0"/>
          <a:chOff x="0" y="0"/>
          <a:chExt cx="0" cy="0"/>
        </a:xfrm>
      </p:grpSpPr>
      <p:sp>
        <p:nvSpPr>
          <p:cNvPr id="166" name="Google Shape;166;p29"/>
          <p:cNvSpPr txBox="1">
            <a:spLocks noGrp="1"/>
          </p:cNvSpPr>
          <p:nvPr>
            <p:ph type="title"/>
          </p:nvPr>
        </p:nvSpPr>
        <p:spPr>
          <a:xfrm>
            <a:off x="628650" y="273844"/>
            <a:ext cx="7886700" cy="76616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 sz="2400" dirty="0"/>
              <a:t>Philadelphia fire affects gas prices</a:t>
            </a:r>
            <a:endParaRPr sz="2400" dirty="0"/>
          </a:p>
        </p:txBody>
      </p:sp>
      <p:sp>
        <p:nvSpPr>
          <p:cNvPr id="167" name="Google Shape;167;p29"/>
          <p:cNvSpPr txBox="1">
            <a:spLocks noGrp="1"/>
          </p:cNvSpPr>
          <p:nvPr>
            <p:ph type="body" idx="1"/>
          </p:nvPr>
        </p:nvSpPr>
        <p:spPr>
          <a:xfrm>
            <a:off x="628650" y="1369225"/>
            <a:ext cx="2105700" cy="29859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None/>
            </a:pPr>
            <a:endParaRPr sz="1400" dirty="0"/>
          </a:p>
          <a:p>
            <a:pPr marL="177800" lvl="0" indent="-165100" algn="l" rtl="0">
              <a:lnSpc>
                <a:spcPct val="90000"/>
              </a:lnSpc>
              <a:spcBef>
                <a:spcPts val="0"/>
              </a:spcBef>
              <a:spcAft>
                <a:spcPts val="0"/>
              </a:spcAft>
              <a:buClr>
                <a:schemeClr val="dk1"/>
              </a:buClr>
              <a:buSzPts val="1400"/>
              <a:buChar char="•"/>
            </a:pPr>
            <a:r>
              <a:rPr lang="en" sz="1400"/>
              <a:t>Shutdown of fire-gutted massive Philadelphia refinery pushes gas prices higher, costs 1,000 jobs.</a:t>
            </a:r>
            <a:endParaRPr sz="1400" dirty="0"/>
          </a:p>
          <a:p>
            <a:pPr marL="0" lvl="0" indent="0" algn="l" rtl="0">
              <a:lnSpc>
                <a:spcPct val="90000"/>
              </a:lnSpc>
              <a:spcBef>
                <a:spcPts val="0"/>
              </a:spcBef>
              <a:spcAft>
                <a:spcPts val="0"/>
              </a:spcAft>
              <a:buNone/>
            </a:pPr>
            <a:endParaRPr sz="1400" dirty="0"/>
          </a:p>
          <a:p>
            <a:pPr marL="177800" lvl="0" indent="-165100" algn="l" rtl="0">
              <a:lnSpc>
                <a:spcPct val="90000"/>
              </a:lnSpc>
              <a:spcBef>
                <a:spcPts val="800"/>
              </a:spcBef>
              <a:spcAft>
                <a:spcPts val="0"/>
              </a:spcAft>
              <a:buClr>
                <a:schemeClr val="dk1"/>
              </a:buClr>
              <a:buSzPts val="1400"/>
              <a:buChar char="•"/>
            </a:pPr>
            <a:r>
              <a:rPr lang="en" sz="1400"/>
              <a:t>The refinery was the largest and oldest on the East Coast and accounts for about 27% of that region’s refining capacity</a:t>
            </a:r>
            <a:endParaRPr sz="1400" dirty="0"/>
          </a:p>
          <a:p>
            <a:pPr marL="0" lvl="0" indent="0" algn="l" rtl="0">
              <a:lnSpc>
                <a:spcPct val="90000"/>
              </a:lnSpc>
              <a:spcBef>
                <a:spcPts val="800"/>
              </a:spcBef>
              <a:spcAft>
                <a:spcPts val="0"/>
              </a:spcAft>
              <a:buClr>
                <a:schemeClr val="dk1"/>
              </a:buClr>
              <a:buSzPts val="1500"/>
              <a:buNone/>
            </a:pPr>
            <a:br>
              <a:rPr lang="en" sz="1500"/>
            </a:br>
            <a:endParaRPr sz="1500" dirty="0"/>
          </a:p>
        </p:txBody>
      </p:sp>
      <p:pic>
        <p:nvPicPr>
          <p:cNvPr id="168" name="Google Shape;168;p29"/>
          <p:cNvPicPr preferRelativeResize="0"/>
          <p:nvPr/>
        </p:nvPicPr>
        <p:blipFill rotWithShape="1">
          <a:blip r:embed="rId3">
            <a:alphaModFix/>
          </a:blip>
          <a:srcRect r="1896" b="3"/>
          <a:stretch/>
        </p:blipFill>
        <p:spPr>
          <a:xfrm>
            <a:off x="2984400" y="1428200"/>
            <a:ext cx="5530951" cy="3204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0"/>
          <p:cNvSpPr txBox="1">
            <a:spLocks noGrp="1"/>
          </p:cNvSpPr>
          <p:nvPr>
            <p:ph type="title"/>
          </p:nvPr>
        </p:nvSpPr>
        <p:spPr>
          <a:xfrm>
            <a:off x="628650" y="261389"/>
            <a:ext cx="7886700" cy="856992"/>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000"/>
              <a:buFont typeface="Calibri"/>
              <a:buNone/>
            </a:pPr>
            <a:br>
              <a:rPr lang="en" sz="3000" b="1"/>
            </a:br>
            <a:endParaRPr sz="3000" dirty="0"/>
          </a:p>
        </p:txBody>
      </p:sp>
      <p:sp>
        <p:nvSpPr>
          <p:cNvPr id="174" name="Google Shape;174;p30"/>
          <p:cNvSpPr txBox="1">
            <a:spLocks noGrp="1"/>
          </p:cNvSpPr>
          <p:nvPr>
            <p:ph type="body" idx="1"/>
          </p:nvPr>
        </p:nvSpPr>
        <p:spPr>
          <a:xfrm>
            <a:off x="770200" y="963397"/>
            <a:ext cx="7886700" cy="1795200"/>
          </a:xfrm>
          <a:prstGeom prst="rect">
            <a:avLst/>
          </a:prstGeom>
          <a:noFill/>
          <a:ln>
            <a:noFill/>
          </a:ln>
        </p:spPr>
        <p:txBody>
          <a:bodyPr spcFirstLastPara="1" wrap="square" lIns="68575" tIns="34275" rIns="68575" bIns="34275" anchor="t" anchorCtr="0">
            <a:noAutofit/>
          </a:bodyPr>
          <a:lstStyle/>
          <a:p>
            <a:pPr marL="177800" lvl="0" indent="-139700" algn="just" rtl="0">
              <a:lnSpc>
                <a:spcPct val="70000"/>
              </a:lnSpc>
              <a:spcBef>
                <a:spcPts val="0"/>
              </a:spcBef>
              <a:spcAft>
                <a:spcPts val="0"/>
              </a:spcAft>
              <a:buClr>
                <a:schemeClr val="dk1"/>
              </a:buClr>
              <a:buSzPts val="1400"/>
              <a:buChar char="•"/>
            </a:pPr>
            <a:r>
              <a:rPr lang="en" sz="1400" dirty="0"/>
              <a:t>Saudi Arabia and Russia have so far failed to reach an agreement to cut oil production even with the COVID-19 epidemic in China expected to significantly hurt energy demand this year, putting the more than three-year-old alliance between the two major oil producers at risk.</a:t>
            </a:r>
            <a:endParaRPr sz="1400" dirty="0"/>
          </a:p>
          <a:p>
            <a:pPr marL="177800" lvl="0" indent="0" algn="just" rtl="0">
              <a:lnSpc>
                <a:spcPct val="70000"/>
              </a:lnSpc>
              <a:spcBef>
                <a:spcPts val="0"/>
              </a:spcBef>
              <a:spcAft>
                <a:spcPts val="0"/>
              </a:spcAft>
              <a:buNone/>
            </a:pPr>
            <a:endParaRPr sz="1400" dirty="0"/>
          </a:p>
          <a:p>
            <a:pPr marL="177800" lvl="0" indent="-139700" algn="just" rtl="0">
              <a:lnSpc>
                <a:spcPct val="70000"/>
              </a:lnSpc>
              <a:spcBef>
                <a:spcPts val="800"/>
              </a:spcBef>
              <a:spcAft>
                <a:spcPts val="0"/>
              </a:spcAft>
              <a:buClr>
                <a:schemeClr val="dk1"/>
              </a:buClr>
              <a:buSzPts val="1400"/>
              <a:buChar char="•"/>
            </a:pPr>
            <a:r>
              <a:rPr lang="en" sz="1400" dirty="0"/>
              <a:t>Saudi Arabia is weighing a break in its alliance with Russia, The Wall Street Journal reported Friday, citing people familiar with the matter. The Saudis are holding talks with Kuwait and the United Arab Emirates this week to discuss a possible joint production cut of as much as 300,000 barrels a day, the report said.</a:t>
            </a:r>
            <a:endParaRPr sz="1400" dirty="0"/>
          </a:p>
          <a:p>
            <a:pPr marL="177800" lvl="0" indent="0" algn="just" rtl="0">
              <a:lnSpc>
                <a:spcPct val="70000"/>
              </a:lnSpc>
              <a:spcBef>
                <a:spcPts val="800"/>
              </a:spcBef>
              <a:spcAft>
                <a:spcPts val="0"/>
              </a:spcAft>
              <a:buNone/>
            </a:pPr>
            <a:endParaRPr sz="1400" dirty="0"/>
          </a:p>
          <a:p>
            <a:pPr marL="177800" lvl="0" indent="-139700" algn="just" rtl="0">
              <a:lnSpc>
                <a:spcPct val="70000"/>
              </a:lnSpc>
              <a:spcBef>
                <a:spcPts val="800"/>
              </a:spcBef>
              <a:spcAft>
                <a:spcPts val="0"/>
              </a:spcAft>
              <a:buClr>
                <a:schemeClr val="dk1"/>
              </a:buClr>
              <a:buSzPts val="1400"/>
              <a:buChar char="•"/>
            </a:pPr>
            <a:r>
              <a:rPr lang="en" sz="1400" dirty="0"/>
              <a:t>“If the alliance were to split, the immediate reaction would be a drop in oil prices, but that could be reversed by a strong OPEC cut,” said James Williams, energy economist at WTRG Economics. “I doubt that OPEC is anywhere near a breakup, but the alliance between OPEC and non-OPEC producers is fragile.</a:t>
            </a:r>
            <a:endParaRPr sz="1400" dirty="0"/>
          </a:p>
          <a:p>
            <a:pPr marL="0" lvl="0" indent="0" algn="l" rtl="0">
              <a:lnSpc>
                <a:spcPct val="70000"/>
              </a:lnSpc>
              <a:spcBef>
                <a:spcPts val="800"/>
              </a:spcBef>
              <a:spcAft>
                <a:spcPts val="0"/>
              </a:spcAft>
              <a:buNone/>
            </a:pPr>
            <a:endParaRPr sz="1400" dirty="0"/>
          </a:p>
          <a:p>
            <a:pPr marL="177800" lvl="0" indent="0" algn="l" rtl="0">
              <a:lnSpc>
                <a:spcPct val="70000"/>
              </a:lnSpc>
              <a:spcBef>
                <a:spcPts val="800"/>
              </a:spcBef>
              <a:spcAft>
                <a:spcPts val="0"/>
              </a:spcAft>
              <a:buNone/>
            </a:pPr>
            <a:r>
              <a:rPr lang="en" sz="2400" dirty="0"/>
              <a:t>Oil Prices Slip as Coronavirus Spread Dashes Hopes of a Demand Rebound</a:t>
            </a:r>
            <a:endParaRPr sz="2400" dirty="0"/>
          </a:p>
          <a:p>
            <a:pPr marL="177800" lvl="0" indent="0" algn="l" rtl="0">
              <a:lnSpc>
                <a:spcPct val="70000"/>
              </a:lnSpc>
              <a:spcBef>
                <a:spcPts val="800"/>
              </a:spcBef>
              <a:spcAft>
                <a:spcPts val="0"/>
              </a:spcAft>
              <a:buNone/>
            </a:pPr>
            <a:endParaRPr b="1" dirty="0"/>
          </a:p>
          <a:p>
            <a:pPr marL="254000" lvl="0" indent="-228600" algn="just" rtl="0">
              <a:spcBef>
                <a:spcPts val="0"/>
              </a:spcBef>
              <a:spcAft>
                <a:spcPts val="0"/>
              </a:spcAft>
              <a:buSzPts val="1400"/>
              <a:buChar char="•"/>
            </a:pPr>
            <a:r>
              <a:rPr lang="en" sz="1400" dirty="0"/>
              <a:t>Oil prices slipped 1.5% on 21</a:t>
            </a:r>
            <a:r>
              <a:rPr lang="en" sz="1400" baseline="30000" dirty="0"/>
              <a:t>st</a:t>
            </a:r>
            <a:r>
              <a:rPr lang="en" sz="1400" dirty="0"/>
              <a:t> February, 2020, as fears over the spread of the coronavirus outside of China mounted and economic data began to show the extent of the epidemic’s impact.</a:t>
            </a:r>
            <a:endParaRPr sz="1400" dirty="0"/>
          </a:p>
          <a:p>
            <a:pPr marL="254000" lvl="0" indent="-228600" algn="just" rtl="0">
              <a:spcBef>
                <a:spcPts val="800"/>
              </a:spcBef>
              <a:spcAft>
                <a:spcPts val="0"/>
              </a:spcAft>
              <a:buSzPts val="1400"/>
              <a:buChar char="•"/>
            </a:pPr>
            <a:r>
              <a:rPr lang="en" sz="1400" dirty="0"/>
              <a:t>Brent crude was down 1.4%, at $58.46 a barrel, while U.S. crude dropped 0.9%, at $53.38 a barrel.</a:t>
            </a:r>
            <a:endParaRPr sz="1400" b="1" dirty="0"/>
          </a:p>
          <a:p>
            <a:pPr marL="177800" lvl="0" indent="0" algn="just" rtl="0">
              <a:lnSpc>
                <a:spcPct val="70000"/>
              </a:lnSpc>
              <a:spcBef>
                <a:spcPts val="800"/>
              </a:spcBef>
              <a:spcAft>
                <a:spcPts val="0"/>
              </a:spcAft>
              <a:buNone/>
            </a:pPr>
            <a:endParaRPr b="1" dirty="0"/>
          </a:p>
        </p:txBody>
      </p:sp>
      <p:sp>
        <p:nvSpPr>
          <p:cNvPr id="175" name="Google Shape;175;p30"/>
          <p:cNvSpPr/>
          <p:nvPr/>
        </p:nvSpPr>
        <p:spPr>
          <a:xfrm>
            <a:off x="770206" y="84265"/>
            <a:ext cx="7745100" cy="7155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2400" i="0" u="none" strike="noStrike" cap="none" dirty="0">
                <a:solidFill>
                  <a:schemeClr val="dk1"/>
                </a:solidFill>
                <a:latin typeface="Calibri"/>
                <a:ea typeface="Calibri"/>
                <a:cs typeface="Calibri"/>
                <a:sym typeface="Calibri"/>
              </a:rPr>
              <a:t>Breakdown in the Saudi-Arabia-Russia oil alliance would mean to the market </a:t>
            </a:r>
            <a:endParaRPr sz="2400" dirty="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1"/>
          <p:cNvSpPr txBox="1">
            <a:spLocks noGrp="1"/>
          </p:cNvSpPr>
          <p:nvPr>
            <p:ph type="title"/>
          </p:nvPr>
        </p:nvSpPr>
        <p:spPr>
          <a:xfrm>
            <a:off x="628650" y="1402510"/>
            <a:ext cx="7886700" cy="2338479"/>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dk1"/>
              </a:buClr>
              <a:buSzPts val="3300"/>
              <a:buFont typeface="Calibri"/>
              <a:buNone/>
            </a:pPr>
            <a:r>
              <a:rPr lang="en" sz="3600" dirty="0"/>
              <a:t>What Affects prices of Crude Oil?</a:t>
            </a:r>
            <a:endParaRPr sz="3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2"/>
          <p:cNvSpPr txBox="1">
            <a:spLocks noGrp="1"/>
          </p:cNvSpPr>
          <p:nvPr>
            <p:ph type="title"/>
          </p:nvPr>
        </p:nvSpPr>
        <p:spPr>
          <a:xfrm>
            <a:off x="450650" y="194501"/>
            <a:ext cx="7886700" cy="7596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2700"/>
              <a:buFont typeface="Calibri"/>
              <a:buNone/>
            </a:pPr>
            <a:r>
              <a:rPr lang="en" sz="2400"/>
              <a:t>Demand : OECD Countries</a:t>
            </a:r>
            <a:endParaRPr sz="2400" dirty="0"/>
          </a:p>
        </p:txBody>
      </p:sp>
      <p:pic>
        <p:nvPicPr>
          <p:cNvPr id="186" name="Google Shape;186;p32"/>
          <p:cNvPicPr preferRelativeResize="0"/>
          <p:nvPr/>
        </p:nvPicPr>
        <p:blipFill rotWithShape="1">
          <a:blip r:embed="rId3">
            <a:alphaModFix/>
          </a:blip>
          <a:srcRect/>
          <a:stretch/>
        </p:blipFill>
        <p:spPr>
          <a:xfrm>
            <a:off x="3099187" y="1188675"/>
            <a:ext cx="5829300" cy="3154680"/>
          </a:xfrm>
          <a:prstGeom prst="rect">
            <a:avLst/>
          </a:prstGeom>
          <a:noFill/>
          <a:ln>
            <a:noFill/>
          </a:ln>
        </p:spPr>
      </p:pic>
      <p:sp>
        <p:nvSpPr>
          <p:cNvPr id="187" name="Google Shape;187;p32"/>
          <p:cNvSpPr txBox="1"/>
          <p:nvPr/>
        </p:nvSpPr>
        <p:spPr>
          <a:xfrm>
            <a:off x="324578" y="1189793"/>
            <a:ext cx="2696084" cy="2977739"/>
          </a:xfrm>
          <a:prstGeom prst="rect">
            <a:avLst/>
          </a:prstGeom>
          <a:noFill/>
          <a:ln>
            <a:noFill/>
          </a:ln>
        </p:spPr>
        <p:txBody>
          <a:bodyPr spcFirstLastPara="1" wrap="square" lIns="68575" tIns="34275" rIns="68575" bIns="34275" anchor="t" anchorCtr="0">
            <a:noAutofit/>
          </a:bodyPr>
          <a:lstStyle/>
          <a:p>
            <a:pPr marL="215900" marR="0" lvl="0" indent="-215900" algn="just" rtl="0">
              <a:spcBef>
                <a:spcPts val="0"/>
              </a:spcBef>
              <a:spcAft>
                <a:spcPts val="0"/>
              </a:spcAft>
              <a:buClr>
                <a:schemeClr val="dk1"/>
              </a:buClr>
              <a:buSzPts val="1400"/>
              <a:buFont typeface="Calibri"/>
              <a:buChar char="•"/>
            </a:pPr>
            <a:r>
              <a:rPr lang="en" i="0" u="none" strike="noStrike" cap="none">
                <a:solidFill>
                  <a:schemeClr val="dk1"/>
                </a:solidFill>
                <a:latin typeface="Calibri"/>
                <a:ea typeface="Calibri"/>
                <a:cs typeface="Calibri"/>
                <a:sym typeface="Calibri"/>
              </a:rPr>
              <a:t>The Organization of Economic Cooperation and Development (OECD) consists of the United States, much of Europe, and other advanced countries.</a:t>
            </a:r>
            <a:endParaRPr dirty="0">
              <a:latin typeface="Calibri"/>
              <a:ea typeface="Calibri"/>
              <a:cs typeface="Calibri"/>
              <a:sym typeface="Calibri"/>
            </a:endParaRPr>
          </a:p>
          <a:p>
            <a:pPr marL="0" marR="0" lvl="0" indent="0" algn="l" rtl="0">
              <a:spcBef>
                <a:spcPts val="0"/>
              </a:spcBef>
              <a:spcAft>
                <a:spcPts val="0"/>
              </a:spcAft>
              <a:buNone/>
            </a:pPr>
            <a:endParaRPr dirty="0">
              <a:solidFill>
                <a:schemeClr val="dk1"/>
              </a:solidFill>
              <a:latin typeface="Calibri"/>
              <a:ea typeface="Calibri"/>
              <a:cs typeface="Calibri"/>
              <a:sym typeface="Calibri"/>
            </a:endParaRPr>
          </a:p>
          <a:p>
            <a:pPr marL="0" marR="0" lvl="0" indent="0" algn="l" rtl="0">
              <a:spcBef>
                <a:spcPts val="0"/>
              </a:spcBef>
              <a:spcAft>
                <a:spcPts val="0"/>
              </a:spcAft>
              <a:buNone/>
            </a:pPr>
            <a:endParaRPr dirty="0">
              <a:solidFill>
                <a:schemeClr val="dk1"/>
              </a:solidFill>
              <a:latin typeface="Calibri"/>
              <a:ea typeface="Calibri"/>
              <a:cs typeface="Calibri"/>
              <a:sym typeface="Calibri"/>
            </a:endParaRPr>
          </a:p>
          <a:p>
            <a:pPr marL="215900" marR="0" lvl="0" indent="-215900" algn="just"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Contributes to 53% of total oil consumption.</a:t>
            </a:r>
            <a:endParaRPr dirty="0">
              <a:latin typeface="Calibri"/>
              <a:ea typeface="Calibri"/>
              <a:cs typeface="Calibri"/>
              <a:sym typeface="Calibri"/>
            </a:endParaRPr>
          </a:p>
          <a:p>
            <a:pPr marL="0" marR="0" lvl="0" indent="0" algn="l" rtl="0">
              <a:spcBef>
                <a:spcPts val="0"/>
              </a:spcBef>
              <a:spcAft>
                <a:spcPts val="0"/>
              </a:spcAft>
              <a:buNone/>
            </a:pPr>
            <a:endParaRPr dirty="0">
              <a:solidFill>
                <a:schemeClr val="dk1"/>
              </a:solidFill>
              <a:latin typeface="Calibri"/>
              <a:ea typeface="Calibri"/>
              <a:cs typeface="Calibri"/>
              <a:sym typeface="Calibri"/>
            </a:endParaRPr>
          </a:p>
          <a:p>
            <a:pPr marL="215900" marR="0" lvl="0" indent="-127000" algn="l" rtl="0">
              <a:spcBef>
                <a:spcPts val="0"/>
              </a:spcBef>
              <a:spcAft>
                <a:spcPts val="0"/>
              </a:spcAft>
              <a:buClr>
                <a:schemeClr val="dk1"/>
              </a:buClr>
              <a:buSzPts val="1400"/>
              <a:buFont typeface="Arial"/>
              <a:buNone/>
            </a:pPr>
            <a:endParaRPr dirty="0">
              <a:solidFill>
                <a:schemeClr val="dk1"/>
              </a:solidFill>
              <a:latin typeface="Calibri"/>
              <a:ea typeface="Calibri"/>
              <a:cs typeface="Calibri"/>
              <a:sym typeface="Calibri"/>
            </a:endParaRPr>
          </a:p>
          <a:p>
            <a:pPr marL="215900" marR="0" lvl="0" indent="-215900" algn="just" rtl="0">
              <a:spcBef>
                <a:spcPts val="0"/>
              </a:spcBef>
              <a:spcAft>
                <a:spcPts val="0"/>
              </a:spcAft>
              <a:buClr>
                <a:schemeClr val="dk1"/>
              </a:buClr>
              <a:buSzPts val="1400"/>
              <a:buFont typeface="Arial"/>
              <a:buChar char="•"/>
            </a:pPr>
            <a:r>
              <a:rPr lang="en">
                <a:solidFill>
                  <a:schemeClr val="dk1"/>
                </a:solidFill>
                <a:latin typeface="Calibri"/>
                <a:ea typeface="Calibri"/>
                <a:cs typeface="Calibri"/>
                <a:sym typeface="Calibri"/>
              </a:rPr>
              <a:t>Oil consumption in OECD countries fell the most during period of economic downturn</a:t>
            </a:r>
            <a:r>
              <a:rPr lang="en" sz="1400">
                <a:solidFill>
                  <a:schemeClr val="dk1"/>
                </a:solidFill>
                <a:latin typeface="Calibri"/>
                <a:ea typeface="Calibri"/>
                <a:cs typeface="Calibri"/>
                <a:sym typeface="Calibri"/>
              </a:rPr>
              <a:t>.</a:t>
            </a:r>
            <a:endParaRPr sz="1100" dirty="0"/>
          </a:p>
        </p:txBody>
      </p:sp>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TotalTime>
  <Words>1296</Words>
  <Application>Microsoft Office PowerPoint</Application>
  <PresentationFormat>On-screen Show (16:9)</PresentationFormat>
  <Paragraphs>143</Paragraphs>
  <Slides>20</Slides>
  <Notes>20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20</vt:i4>
      </vt:variant>
    </vt:vector>
  </HeadingPairs>
  <TitlesOfParts>
    <vt:vector size="26" baseType="lpstr">
      <vt:lpstr>Calibri</vt:lpstr>
      <vt:lpstr>Open Sans</vt:lpstr>
      <vt:lpstr>Economica</vt:lpstr>
      <vt:lpstr>Arial</vt:lpstr>
      <vt:lpstr>Luxe</vt:lpstr>
      <vt:lpstr>Office Theme</vt:lpstr>
      <vt:lpstr>Product: Crude Oil and Natural Gas</vt:lpstr>
      <vt:lpstr>Introduction - Crude Oil &amp; Natural Gas </vt:lpstr>
      <vt:lpstr>Futures contract specifications – Crude Oil</vt:lpstr>
      <vt:lpstr>Futures contract specifications - Natural Gas </vt:lpstr>
      <vt:lpstr>Recent events affecting the price of energy</vt:lpstr>
      <vt:lpstr>Philadelphia fire affects gas prices</vt:lpstr>
      <vt:lpstr> </vt:lpstr>
      <vt:lpstr>What Affects prices of Crude Oil?</vt:lpstr>
      <vt:lpstr>Demand : OECD Countries</vt:lpstr>
      <vt:lpstr>Demand : Non OECD Countries</vt:lpstr>
      <vt:lpstr>Supply : OPEC Countries</vt:lpstr>
      <vt:lpstr>Supply : OPEC and Non OPEC countries.</vt:lpstr>
      <vt:lpstr>Inventory</vt:lpstr>
      <vt:lpstr>Natural gas </vt:lpstr>
      <vt:lpstr>Demand </vt:lpstr>
      <vt:lpstr>PowerPoint Presentation</vt:lpstr>
      <vt:lpstr>Supply </vt:lpstr>
      <vt:lpstr>Natural Gas Chart </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Crude Oil and Natural Gas</dc:title>
  <dc:creator>Daksh Doshi</dc:creator>
  <cp:lastModifiedBy>Saloni Shah</cp:lastModifiedBy>
  <cp:revision>10</cp:revision>
  <dcterms:modified xsi:type="dcterms:W3CDTF">2020-02-24T12:26:07Z</dcterms:modified>
</cp:coreProperties>
</file>