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Montserrat"/>
      <p:regular r:id="rId16"/>
      <p:bold r:id="rId17"/>
      <p:italic r:id="rId18"/>
      <p:boldItalic r:id="rId19"/>
    </p:embeddedFont>
    <p:embeddedFont>
      <p:font typeface="Quicksan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2" roundtripDataSignature="AMtx7mjOWrRB2v1QdruKixafYerkwNQK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icksand-regular.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Quicksan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13e11a44a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This slide includes animation to transition between the percentages and results.</a:t>
            </a:r>
            <a:endParaRPr/>
          </a:p>
          <a:p>
            <a:pPr indent="0" lvl="0" marL="0" rtl="0" algn="l">
              <a:lnSpc>
                <a:spcPct val="100000"/>
              </a:lnSpc>
              <a:spcBef>
                <a:spcPts val="0"/>
              </a:spcBef>
              <a:spcAft>
                <a:spcPts val="0"/>
              </a:spcAft>
              <a:buSzPts val="1100"/>
              <a:buNone/>
            </a:pPr>
            <a:r>
              <a:rPr lang="en-US"/>
              <a:t>We invited the entire MBAN cohort to answer a simple survey to report their preferences on work arrangement after graduating from the MBAN program.</a:t>
            </a:r>
            <a:endParaRPr/>
          </a:p>
          <a:p>
            <a:pPr indent="0" lvl="0" marL="0" rtl="0" algn="l">
              <a:lnSpc>
                <a:spcPct val="100000"/>
              </a:lnSpc>
              <a:spcBef>
                <a:spcPts val="0"/>
              </a:spcBef>
              <a:spcAft>
                <a:spcPts val="0"/>
              </a:spcAft>
              <a:buSzPts val="1100"/>
              <a:buNone/>
            </a:pPr>
            <a:r>
              <a:rPr lang="en-US"/>
              <a:t>The results showed that 92% of the respondents would like to have remote or hybrid jobs.</a:t>
            </a:r>
            <a:endParaRPr/>
          </a:p>
          <a:p>
            <a:pPr indent="0" lvl="0" marL="0" rtl="0" algn="l">
              <a:lnSpc>
                <a:spcPct val="100000"/>
              </a:lnSpc>
              <a:spcBef>
                <a:spcPts val="0"/>
              </a:spcBef>
              <a:spcAft>
                <a:spcPts val="0"/>
              </a:spcAft>
              <a:buSzPts val="1100"/>
              <a:buNone/>
            </a:pPr>
            <a:r>
              <a:rPr lang="en-US"/>
              <a:t>In reality, for students who have worked prior to joining the MBAN program, only 50% of the respondents had remote or hybrid jobs.</a:t>
            </a:r>
            <a:endParaRPr/>
          </a:p>
        </p:txBody>
      </p:sp>
      <p:sp>
        <p:nvSpPr>
          <p:cNvPr id="94" name="Google Shape;94;g3013e11a44a_1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13e11a44a_5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solidFill>
                  <a:schemeClr val="dk1"/>
                </a:solidFill>
              </a:rPr>
              <a:t>Employee and employer expectations in work arrangements often differ in scope and focus. This slide highlights key expectations across various areas, illustrating a 'tug-of-war' dynamic between the two perspectives.</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107" name="Google Shape;107;g3013e11a44a_5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b="0" i="0" lang="en-US" sz="1800" u="none" strike="noStrike">
                <a:solidFill>
                  <a:srgbClr val="000000"/>
                </a:solidFill>
                <a:latin typeface="Times New Roman"/>
                <a:ea typeface="Times New Roman"/>
                <a:cs typeface="Times New Roman"/>
                <a:sym typeface="Times New Roman"/>
              </a:rPr>
              <a:t>We are taking a closer look from the employee’s perspective by using a dataset from Kaggle. The dataset contains 5,000 records gathered from an online survey on work arrangement and mental well-being metrics. We performed high-level analysis with multiple regression and found no significant impact of features on mental health conditions. We think lack of statistical significance is due to data collection and features dependency. So, we took a different approach in segmenting the data and took a closer look at regions and industries.</a:t>
            </a:r>
            <a:endParaRPr/>
          </a:p>
          <a:p>
            <a:pPr indent="0" lvl="0" marL="158750" rtl="0" algn="l">
              <a:lnSpc>
                <a:spcPct val="100000"/>
              </a:lnSpc>
              <a:spcBef>
                <a:spcPts val="0"/>
              </a:spcBef>
              <a:spcAft>
                <a:spcPts val="0"/>
              </a:spcAft>
              <a:buSzPts val="1100"/>
              <a:buNone/>
            </a:pPr>
            <a:r>
              <a:t/>
            </a:r>
            <a:endParaRPr b="0" i="0" sz="1800" u="none" strike="noStrike">
              <a:solidFill>
                <a:srgbClr val="000000"/>
              </a:solidFill>
              <a:latin typeface="Times New Roman"/>
              <a:ea typeface="Times New Roman"/>
              <a:cs typeface="Times New Roman"/>
              <a:sym typeface="Times New Roman"/>
            </a:endParaRPr>
          </a:p>
          <a:p>
            <a:pPr indent="0" lvl="0" marL="158750" rtl="0" algn="l">
              <a:lnSpc>
                <a:spcPct val="100000"/>
              </a:lnSpc>
              <a:spcBef>
                <a:spcPts val="0"/>
              </a:spcBef>
              <a:spcAft>
                <a:spcPts val="0"/>
              </a:spcAft>
              <a:buSzPts val="1100"/>
              <a:buNone/>
            </a:pPr>
            <a:r>
              <a:rPr b="0" i="0" lang="en-US" sz="1800" u="none" strike="noStrike">
                <a:solidFill>
                  <a:srgbClr val="000000"/>
                </a:solidFill>
                <a:latin typeface="Times New Roman"/>
                <a:ea typeface="Times New Roman"/>
                <a:cs typeface="Times New Roman"/>
                <a:sym typeface="Times New Roman"/>
              </a:rPr>
              <a:t>The interactive Dashboard in Tableau shows the Work-Life Balance measure by a regional overview. This slide includes a screenshot from Tableau.</a:t>
            </a:r>
            <a:endParaRPr/>
          </a:p>
          <a:p>
            <a:pPr indent="0" lvl="0" marL="158750" rtl="0" algn="l">
              <a:lnSpc>
                <a:spcPct val="100000"/>
              </a:lnSpc>
              <a:spcBef>
                <a:spcPts val="0"/>
              </a:spcBef>
              <a:spcAft>
                <a:spcPts val="0"/>
              </a:spcAft>
              <a:buSzPts val="1100"/>
              <a:buNone/>
            </a:pPr>
            <a:r>
              <a:t/>
            </a:r>
            <a:endParaRPr b="0" i="0" sz="1800" u="none" strike="noStrike">
              <a:solidFill>
                <a:srgbClr val="000000"/>
              </a:solidFill>
              <a:latin typeface="Times New Roman"/>
              <a:ea typeface="Times New Roman"/>
              <a:cs typeface="Times New Roman"/>
              <a:sym typeface="Times New Roman"/>
            </a:endParaRPr>
          </a:p>
          <a:p>
            <a:pPr indent="0" lvl="0" marL="158750" rtl="0" algn="l">
              <a:lnSpc>
                <a:spcPct val="100000"/>
              </a:lnSpc>
              <a:spcBef>
                <a:spcPts val="0"/>
              </a:spcBef>
              <a:spcAft>
                <a:spcPts val="0"/>
              </a:spcAft>
              <a:buSzPts val="1100"/>
              <a:buNone/>
            </a:pPr>
            <a:r>
              <a:t/>
            </a:r>
            <a:endParaRPr/>
          </a:p>
        </p:txBody>
      </p:sp>
      <p:sp>
        <p:nvSpPr>
          <p:cNvPr id="158" name="Google Shape;1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147b37470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The Story </a:t>
            </a:r>
            <a:r>
              <a:rPr b="0" i="0" lang="en-US" sz="1100" u="none" strike="noStrike">
                <a:solidFill>
                  <a:srgbClr val="000000"/>
                </a:solidFill>
                <a:latin typeface="Times New Roman"/>
                <a:ea typeface="Times New Roman"/>
                <a:cs typeface="Times New Roman"/>
                <a:sym typeface="Times New Roman"/>
              </a:rPr>
              <a:t>in Tableau shows various insights on mental well-being metrics in different work arrangements.</a:t>
            </a:r>
            <a:endParaRPr/>
          </a:p>
          <a:p>
            <a:pPr indent="0" lvl="0" marL="0" marR="0" rtl="0" algn="l">
              <a:lnSpc>
                <a:spcPct val="100000"/>
              </a:lnSpc>
              <a:spcBef>
                <a:spcPts val="0"/>
              </a:spcBef>
              <a:spcAft>
                <a:spcPts val="0"/>
              </a:spcAft>
              <a:buClr>
                <a:srgbClr val="000000"/>
              </a:buClr>
              <a:buSzPts val="1100"/>
              <a:buFont typeface="Arial"/>
              <a:buNone/>
            </a:pPr>
            <a:r>
              <a:rPr b="0" i="0" lang="en-US" sz="1100" u="none" strike="noStrike">
                <a:solidFill>
                  <a:srgbClr val="000000"/>
                </a:solidFill>
                <a:latin typeface="Times New Roman"/>
                <a:ea typeface="Times New Roman"/>
                <a:cs typeface="Times New Roman"/>
                <a:sym typeface="Times New Roman"/>
              </a:rPr>
              <a:t>This slide features the screenshot of Physical Activity Trends by Work Mode and Industry.</a:t>
            </a:r>
            <a:endParaRPr/>
          </a:p>
          <a:p>
            <a:pPr indent="0" lvl="0" marL="0" rtl="0" algn="l">
              <a:lnSpc>
                <a:spcPct val="100000"/>
              </a:lnSpc>
              <a:spcBef>
                <a:spcPts val="0"/>
              </a:spcBef>
              <a:spcAft>
                <a:spcPts val="0"/>
              </a:spcAft>
              <a:buSzPts val="1100"/>
              <a:buNone/>
            </a:pPr>
            <a:r>
              <a:t/>
            </a:r>
            <a:endParaRPr/>
          </a:p>
        </p:txBody>
      </p:sp>
      <p:sp>
        <p:nvSpPr>
          <p:cNvPr id="163" name="Google Shape;163;g30147b37470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The Story </a:t>
            </a:r>
            <a:r>
              <a:rPr b="0" i="0" lang="en-US" sz="1100" u="none" strike="noStrike">
                <a:solidFill>
                  <a:srgbClr val="000000"/>
                </a:solidFill>
                <a:latin typeface="Times New Roman"/>
                <a:ea typeface="Times New Roman"/>
                <a:cs typeface="Times New Roman"/>
                <a:sym typeface="Times New Roman"/>
              </a:rPr>
              <a:t>in Tableau shows various insights on mental well-being metrics in different work arrangements.</a:t>
            </a:r>
            <a:endParaRPr/>
          </a:p>
          <a:p>
            <a:pPr indent="0" lvl="0" marL="0" marR="0" rtl="0" algn="l">
              <a:lnSpc>
                <a:spcPct val="100000"/>
              </a:lnSpc>
              <a:spcBef>
                <a:spcPts val="0"/>
              </a:spcBef>
              <a:spcAft>
                <a:spcPts val="0"/>
              </a:spcAft>
              <a:buClr>
                <a:srgbClr val="000000"/>
              </a:buClr>
              <a:buSzPts val="1100"/>
              <a:buFont typeface="Arial"/>
              <a:buNone/>
            </a:pPr>
            <a:r>
              <a:rPr b="0" i="0" lang="en-US" sz="1100" u="none" strike="noStrike">
                <a:solidFill>
                  <a:srgbClr val="000000"/>
                </a:solidFill>
                <a:latin typeface="Times New Roman"/>
                <a:ea typeface="Times New Roman"/>
                <a:cs typeface="Times New Roman"/>
                <a:sym typeface="Times New Roman"/>
              </a:rPr>
              <a:t>This slide features the screenshot of Sleep Quality Trends by Work Mode and Industry.</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strike="noStrike">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
        <p:nvSpPr>
          <p:cNvPr id="169" name="Google Shape;1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The Story </a:t>
            </a:r>
            <a:r>
              <a:rPr b="0" i="0" lang="en-US" sz="1100" u="none" strike="noStrike">
                <a:solidFill>
                  <a:srgbClr val="000000"/>
                </a:solidFill>
                <a:latin typeface="Times New Roman"/>
                <a:ea typeface="Times New Roman"/>
                <a:cs typeface="Times New Roman"/>
                <a:sym typeface="Times New Roman"/>
              </a:rPr>
              <a:t>in Tableau shows various insights on mental well-being metrics in different work arrangements.</a:t>
            </a:r>
            <a:endParaRPr/>
          </a:p>
          <a:p>
            <a:pPr indent="0" lvl="0" marL="0" marR="0" rtl="0" algn="l">
              <a:lnSpc>
                <a:spcPct val="100000"/>
              </a:lnSpc>
              <a:spcBef>
                <a:spcPts val="0"/>
              </a:spcBef>
              <a:spcAft>
                <a:spcPts val="0"/>
              </a:spcAft>
              <a:buClr>
                <a:srgbClr val="000000"/>
              </a:buClr>
              <a:buSzPts val="1100"/>
              <a:buFont typeface="Arial"/>
              <a:buNone/>
            </a:pPr>
            <a:r>
              <a:rPr b="0" i="0" lang="en-US" sz="1100" u="none" strike="noStrike">
                <a:solidFill>
                  <a:srgbClr val="000000"/>
                </a:solidFill>
                <a:latin typeface="Times New Roman"/>
                <a:ea typeface="Times New Roman"/>
                <a:cs typeface="Times New Roman"/>
                <a:sym typeface="Times New Roman"/>
              </a:rPr>
              <a:t>This slide features the screenshot of Satisfaction with Remote work by Work Mode and Industry.</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strike="noStrike">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
        <p:nvSpPr>
          <p:cNvPr id="175" name="Google Shape;1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The Story </a:t>
            </a:r>
            <a:r>
              <a:rPr b="0" i="0" lang="en-US" sz="1100" u="none" strike="noStrike">
                <a:solidFill>
                  <a:srgbClr val="000000"/>
                </a:solidFill>
                <a:latin typeface="Times New Roman"/>
                <a:ea typeface="Times New Roman"/>
                <a:cs typeface="Times New Roman"/>
                <a:sym typeface="Times New Roman"/>
              </a:rPr>
              <a:t>in Tableau shows various insights on mental well-being metrics in different work arrangements.</a:t>
            </a:r>
            <a:endParaRPr/>
          </a:p>
          <a:p>
            <a:pPr indent="0" lvl="0" marL="0" marR="0" rtl="0" algn="l">
              <a:lnSpc>
                <a:spcPct val="100000"/>
              </a:lnSpc>
              <a:spcBef>
                <a:spcPts val="0"/>
              </a:spcBef>
              <a:spcAft>
                <a:spcPts val="0"/>
              </a:spcAft>
              <a:buClr>
                <a:srgbClr val="000000"/>
              </a:buClr>
              <a:buSzPts val="1100"/>
              <a:buFont typeface="Arial"/>
              <a:buNone/>
            </a:pPr>
            <a:r>
              <a:rPr b="0" i="0" lang="en-US" sz="1100" u="none" strike="noStrike">
                <a:solidFill>
                  <a:srgbClr val="000000"/>
                </a:solidFill>
                <a:latin typeface="Times New Roman"/>
                <a:ea typeface="Times New Roman"/>
                <a:cs typeface="Times New Roman"/>
                <a:sym typeface="Times New Roman"/>
              </a:rPr>
              <a:t>This slide features the screenshot of Productivity Changes by Work Mode and Industry.</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strike="noStrike">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
        <p:nvSpPr>
          <p:cNvPr id="181" name="Google Shape;1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Conclusion:</a:t>
            </a:r>
            <a:endParaRPr/>
          </a:p>
          <a:p>
            <a:pPr indent="0" lvl="0" marL="158750" rtl="0" algn="l">
              <a:lnSpc>
                <a:spcPct val="100000"/>
              </a:lnSpc>
              <a:spcBef>
                <a:spcPts val="0"/>
              </a:spcBef>
              <a:spcAft>
                <a:spcPts val="0"/>
              </a:spcAft>
              <a:buSzPts val="1100"/>
              <a:buNone/>
            </a:pPr>
            <a:r>
              <a:rPr b="0" i="0" lang="en-US" sz="1800" u="none" strike="noStrike">
                <a:solidFill>
                  <a:srgbClr val="000000"/>
                </a:solidFill>
                <a:latin typeface="Times New Roman"/>
                <a:ea typeface="Times New Roman"/>
                <a:cs typeface="Times New Roman"/>
                <a:sym typeface="Times New Roman"/>
              </a:rPr>
              <a:t>Our analysis reveals various insights on work arrangement preferences, some of which align with our initial expectations and others do not. This shows the complexity of determining what is considered the “best” type of work arrangement. It is also important to consider potential bias in survey results, which may reflect respondents' sentiments at the time.</a:t>
            </a:r>
            <a:endParaRPr/>
          </a:p>
          <a:p>
            <a:pPr indent="0" lvl="0" marL="158750" rtl="0" algn="l">
              <a:lnSpc>
                <a:spcPct val="100000"/>
              </a:lnSpc>
              <a:spcBef>
                <a:spcPts val="0"/>
              </a:spcBef>
              <a:spcAft>
                <a:spcPts val="0"/>
              </a:spcAft>
              <a:buSzPts val="1100"/>
              <a:buNone/>
            </a:pPr>
            <a:r>
              <a:rPr b="0" i="0" lang="en-US" sz="1800" u="none" strike="noStrike">
                <a:solidFill>
                  <a:srgbClr val="000000"/>
                </a:solidFill>
                <a:latin typeface="Times New Roman"/>
                <a:ea typeface="Times New Roman"/>
                <a:cs typeface="Times New Roman"/>
                <a:sym typeface="Times New Roman"/>
              </a:rPr>
              <a:t>From employees’ perspective, key considerations include mental well-being and work-life-balance. However, many employees may lack full awareness of all the pros and cons. </a:t>
            </a:r>
            <a:endParaRPr/>
          </a:p>
          <a:p>
            <a:pPr indent="0" lvl="0" marL="158750" rtl="0" algn="l">
              <a:lnSpc>
                <a:spcPct val="100000"/>
              </a:lnSpc>
              <a:spcBef>
                <a:spcPts val="0"/>
              </a:spcBef>
              <a:spcAft>
                <a:spcPts val="0"/>
              </a:spcAft>
              <a:buSzPts val="1100"/>
              <a:buNone/>
            </a:pPr>
            <a:r>
              <a:rPr b="0" i="0" lang="en-US" sz="1800" u="none" strike="noStrike">
                <a:solidFill>
                  <a:srgbClr val="000000"/>
                </a:solidFill>
                <a:latin typeface="Times New Roman"/>
                <a:ea typeface="Times New Roman"/>
                <a:cs typeface="Times New Roman"/>
                <a:sym typeface="Times New Roman"/>
              </a:rPr>
              <a:t>From employers’ perspective, multiple factors should be considered when designing work arrangements, such as talent retention and employees’ job satisfaction.</a:t>
            </a:r>
            <a:endParaRPr/>
          </a:p>
          <a:p>
            <a:pPr indent="0" lvl="0" marL="158750" rtl="0" algn="l">
              <a:lnSpc>
                <a:spcPct val="100000"/>
              </a:lnSpc>
              <a:spcBef>
                <a:spcPts val="0"/>
              </a:spcBef>
              <a:spcAft>
                <a:spcPts val="0"/>
              </a:spcAft>
              <a:buSzPts val="1100"/>
              <a:buNone/>
            </a:pPr>
            <a:r>
              <a:rPr b="0" i="0" lang="en-US" sz="1800" u="none" strike="noStrike">
                <a:solidFill>
                  <a:srgbClr val="000000"/>
                </a:solidFill>
                <a:latin typeface="Times New Roman"/>
                <a:ea typeface="Times New Roman"/>
                <a:cs typeface="Times New Roman"/>
                <a:sym typeface="Times New Roman"/>
              </a:rPr>
              <a:t>Ultimately, there is no one-size-fit-all solution, as the ideal work arrangement depends heavily on the specific industry, role, and each person’s individual needs and mental well-being.</a:t>
            </a:r>
            <a:endParaRPr/>
          </a:p>
          <a:p>
            <a:pPr indent="0" lvl="0" marL="457200" rtl="0" algn="l">
              <a:lnSpc>
                <a:spcPct val="100000"/>
              </a:lnSpc>
              <a:spcBef>
                <a:spcPts val="0"/>
              </a:spcBef>
              <a:spcAft>
                <a:spcPts val="0"/>
              </a:spcAft>
              <a:buSzPts val="1100"/>
              <a:buNone/>
            </a:pPr>
            <a:r>
              <a:t/>
            </a:r>
            <a:endParaRPr/>
          </a:p>
        </p:txBody>
      </p:sp>
      <p:sp>
        <p:nvSpPr>
          <p:cNvPr id="187" name="Google Shape;18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16" l="0" r="0" t="-9217"/>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900476" y="5798071"/>
            <a:ext cx="1800952" cy="1800952"/>
          </a:xfrm>
          <a:custGeom>
            <a:rect b="b" l="l" r="r" t="t"/>
            <a:pathLst>
              <a:path extrusionOk="0" h="1800952" w="1800952">
                <a:moveTo>
                  <a:pt x="0" y="0"/>
                </a:moveTo>
                <a:lnTo>
                  <a:pt x="1800952" y="0"/>
                </a:lnTo>
                <a:lnTo>
                  <a:pt x="1800952" y="1800951"/>
                </a:lnTo>
                <a:lnTo>
                  <a:pt x="0" y="1800951"/>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86" name="Google Shape;86;p1"/>
          <p:cNvGrpSpPr/>
          <p:nvPr/>
        </p:nvGrpSpPr>
        <p:grpSpPr>
          <a:xfrm>
            <a:off x="14412349" y="-144661"/>
            <a:ext cx="3848596" cy="10431661"/>
            <a:chOff x="0" y="-38100"/>
            <a:chExt cx="1013622" cy="2747433"/>
          </a:xfrm>
        </p:grpSpPr>
        <p:sp>
          <p:nvSpPr>
            <p:cNvPr id="87" name="Google Shape;87;p1"/>
            <p:cNvSpPr/>
            <p:nvPr/>
          </p:nvSpPr>
          <p:spPr>
            <a:xfrm>
              <a:off x="0" y="0"/>
              <a:ext cx="1013622" cy="2709333"/>
            </a:xfrm>
            <a:custGeom>
              <a:rect b="b" l="l" r="r" t="t"/>
              <a:pathLst>
                <a:path extrusionOk="0" h="2709333" w="1013622">
                  <a:moveTo>
                    <a:pt x="0" y="0"/>
                  </a:moveTo>
                  <a:lnTo>
                    <a:pt x="1013622" y="0"/>
                  </a:lnTo>
                  <a:lnTo>
                    <a:pt x="1013622" y="2709333"/>
                  </a:lnTo>
                  <a:lnTo>
                    <a:pt x="0" y="2709333"/>
                  </a:lnTo>
                  <a:close/>
                </a:path>
              </a:pathLst>
            </a:custGeom>
            <a:solidFill>
              <a:srgbClr val="222A3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 name="Google Shape;88;p1"/>
            <p:cNvSpPr txBox="1"/>
            <p:nvPr/>
          </p:nvSpPr>
          <p:spPr>
            <a:xfrm>
              <a:off x="0" y="-38100"/>
              <a:ext cx="1013622"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9" name="Google Shape;89;p1"/>
          <p:cNvSpPr txBox="1"/>
          <p:nvPr/>
        </p:nvSpPr>
        <p:spPr>
          <a:xfrm>
            <a:off x="2087725" y="5474475"/>
            <a:ext cx="11773500" cy="13401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Clr>
                <a:srgbClr val="000000"/>
              </a:buClr>
              <a:buSzPts val="8706"/>
              <a:buFont typeface="Arial"/>
              <a:buNone/>
            </a:pPr>
            <a:r>
              <a:rPr b="1" i="0" lang="en-US" sz="8706" u="none" cap="none" strike="noStrike">
                <a:solidFill>
                  <a:srgbClr val="ECB425"/>
                </a:solidFill>
                <a:latin typeface="Montserrat"/>
                <a:ea typeface="Montserrat"/>
                <a:cs typeface="Montserrat"/>
                <a:sym typeface="Montserrat"/>
              </a:rPr>
              <a:t>Mind Over Monitor:</a:t>
            </a:r>
            <a:endParaRPr b="1" i="0" sz="8706" u="none" cap="none" strike="noStrike">
              <a:solidFill>
                <a:srgbClr val="ECB425"/>
              </a:solidFill>
              <a:latin typeface="Montserrat"/>
              <a:ea typeface="Montserrat"/>
              <a:cs typeface="Montserrat"/>
              <a:sym typeface="Montserrat"/>
            </a:endParaRPr>
          </a:p>
        </p:txBody>
      </p:sp>
      <p:sp>
        <p:nvSpPr>
          <p:cNvPr id="90" name="Google Shape;90;p1"/>
          <p:cNvSpPr txBox="1"/>
          <p:nvPr/>
        </p:nvSpPr>
        <p:spPr>
          <a:xfrm>
            <a:off x="2087725" y="6814575"/>
            <a:ext cx="13778700" cy="184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6"/>
              <a:buFont typeface="Arial"/>
              <a:buNone/>
            </a:pPr>
            <a:r>
              <a:rPr b="0" i="0" lang="en-US" sz="6006" u="none" cap="none" strike="noStrike">
                <a:solidFill>
                  <a:srgbClr val="FFFFFF"/>
                </a:solidFill>
                <a:latin typeface="Montserrat"/>
                <a:ea typeface="Montserrat"/>
                <a:cs typeface="Montserrat"/>
                <a:sym typeface="Montserrat"/>
              </a:rPr>
              <a:t>Mental Well-being in the Age of Remote Work</a:t>
            </a:r>
            <a:endParaRPr b="0" i="0" sz="6006" u="none" cap="none" strike="noStrike">
              <a:solidFill>
                <a:srgbClr val="FFFFFF"/>
              </a:solidFill>
              <a:latin typeface="Montserrat"/>
              <a:ea typeface="Montserrat"/>
              <a:cs typeface="Montserrat"/>
              <a:sym typeface="Montserrat"/>
            </a:endParaRPr>
          </a:p>
        </p:txBody>
      </p:sp>
      <p:sp>
        <p:nvSpPr>
          <p:cNvPr id="91" name="Google Shape;91;p1"/>
          <p:cNvSpPr txBox="1"/>
          <p:nvPr/>
        </p:nvSpPr>
        <p:spPr>
          <a:xfrm>
            <a:off x="2087725" y="5197625"/>
            <a:ext cx="10749300" cy="4002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1200"/>
              </a:spcBef>
              <a:spcAft>
                <a:spcPts val="1200"/>
              </a:spcAft>
              <a:buClr>
                <a:schemeClr val="dk1"/>
              </a:buClr>
              <a:buSzPts val="1100"/>
              <a:buFont typeface="Arial"/>
              <a:buNone/>
            </a:pPr>
            <a:r>
              <a:rPr b="0" i="0" lang="en-US" sz="2600" u="none" cap="none" strike="noStrike">
                <a:solidFill>
                  <a:srgbClr val="FFFFFF"/>
                </a:solidFill>
                <a:latin typeface="Montserrat"/>
                <a:ea typeface="Montserrat"/>
                <a:cs typeface="Montserrat"/>
                <a:sym typeface="Montserrat"/>
              </a:rPr>
              <a:t>"The Impact of Remote Work on Employees' Mental Well-being."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163" l="0" r="0" t="-9163"/>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6" name="Google Shape;196;p10"/>
          <p:cNvSpPr/>
          <p:nvPr/>
        </p:nvSpPr>
        <p:spPr>
          <a:xfrm>
            <a:off x="-900476" y="5798071"/>
            <a:ext cx="1800952" cy="1800952"/>
          </a:xfrm>
          <a:custGeom>
            <a:rect b="b" l="l" r="r" t="t"/>
            <a:pathLst>
              <a:path extrusionOk="0" h="1800952" w="1800952">
                <a:moveTo>
                  <a:pt x="0" y="0"/>
                </a:moveTo>
                <a:lnTo>
                  <a:pt x="1800952" y="0"/>
                </a:lnTo>
                <a:lnTo>
                  <a:pt x="1800952" y="1800951"/>
                </a:lnTo>
                <a:lnTo>
                  <a:pt x="0" y="1800951"/>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97" name="Google Shape;197;p10"/>
          <p:cNvGrpSpPr/>
          <p:nvPr/>
        </p:nvGrpSpPr>
        <p:grpSpPr>
          <a:xfrm>
            <a:off x="14412349" y="-144661"/>
            <a:ext cx="3848596" cy="10431661"/>
            <a:chOff x="0" y="-38100"/>
            <a:chExt cx="1013622" cy="2747433"/>
          </a:xfrm>
        </p:grpSpPr>
        <p:sp>
          <p:nvSpPr>
            <p:cNvPr id="198" name="Google Shape;198;p10"/>
            <p:cNvSpPr/>
            <p:nvPr/>
          </p:nvSpPr>
          <p:spPr>
            <a:xfrm>
              <a:off x="0" y="0"/>
              <a:ext cx="1013622" cy="2709333"/>
            </a:xfrm>
            <a:custGeom>
              <a:rect b="b" l="l" r="r" t="t"/>
              <a:pathLst>
                <a:path extrusionOk="0" h="2709333" w="1013622">
                  <a:moveTo>
                    <a:pt x="0" y="0"/>
                  </a:moveTo>
                  <a:lnTo>
                    <a:pt x="1013622" y="0"/>
                  </a:lnTo>
                  <a:lnTo>
                    <a:pt x="1013622" y="2709333"/>
                  </a:lnTo>
                  <a:lnTo>
                    <a:pt x="0" y="2709333"/>
                  </a:lnTo>
                  <a:close/>
                </a:path>
              </a:pathLst>
            </a:custGeom>
            <a:solidFill>
              <a:srgbClr val="222A3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9" name="Google Shape;199;p10"/>
            <p:cNvSpPr txBox="1"/>
            <p:nvPr/>
          </p:nvSpPr>
          <p:spPr>
            <a:xfrm>
              <a:off x="0" y="-38100"/>
              <a:ext cx="1013622"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0" name="Google Shape;200;p10"/>
          <p:cNvSpPr txBox="1"/>
          <p:nvPr/>
        </p:nvSpPr>
        <p:spPr>
          <a:xfrm>
            <a:off x="2087732" y="4546607"/>
            <a:ext cx="6432326" cy="1997629"/>
          </a:xfrm>
          <a:prstGeom prst="rect">
            <a:avLst/>
          </a:prstGeom>
          <a:noFill/>
          <a:ln>
            <a:noFill/>
          </a:ln>
        </p:spPr>
        <p:txBody>
          <a:bodyPr anchorCtr="0" anchor="t" bIns="0" lIns="0" spcFirstLastPara="1" rIns="0" wrap="square" tIns="0">
            <a:spAutoFit/>
          </a:bodyPr>
          <a:lstStyle/>
          <a:p>
            <a:pPr indent="0" lvl="0" marL="0" marR="0" rtl="0" algn="l">
              <a:lnSpc>
                <a:spcPct val="140001"/>
              </a:lnSpc>
              <a:spcBef>
                <a:spcPts val="0"/>
              </a:spcBef>
              <a:spcAft>
                <a:spcPts val="0"/>
              </a:spcAft>
              <a:buClr>
                <a:srgbClr val="000000"/>
              </a:buClr>
              <a:buSzPts val="11692"/>
              <a:buFont typeface="Arial"/>
              <a:buNone/>
            </a:pPr>
            <a:r>
              <a:rPr b="1" i="0" lang="en-US" sz="11692" u="none" cap="none" strike="noStrike">
                <a:solidFill>
                  <a:srgbClr val="ECB425"/>
                </a:solidFill>
                <a:latin typeface="Montserrat"/>
                <a:ea typeface="Montserrat"/>
                <a:cs typeface="Montserrat"/>
                <a:sym typeface="Montserrat"/>
              </a:rPr>
              <a:t>THANK</a:t>
            </a:r>
            <a:endParaRPr b="0" i="0" sz="1400" u="none" cap="none" strike="noStrike">
              <a:solidFill>
                <a:srgbClr val="000000"/>
              </a:solidFill>
              <a:latin typeface="Arial"/>
              <a:ea typeface="Arial"/>
              <a:cs typeface="Arial"/>
              <a:sym typeface="Arial"/>
            </a:endParaRPr>
          </a:p>
        </p:txBody>
      </p:sp>
      <p:sp>
        <p:nvSpPr>
          <p:cNvPr id="201" name="Google Shape;201;p10"/>
          <p:cNvSpPr txBox="1"/>
          <p:nvPr/>
        </p:nvSpPr>
        <p:spPr>
          <a:xfrm>
            <a:off x="2087732" y="6177862"/>
            <a:ext cx="6432326" cy="1997629"/>
          </a:xfrm>
          <a:prstGeom prst="rect">
            <a:avLst/>
          </a:prstGeom>
          <a:noFill/>
          <a:ln>
            <a:noFill/>
          </a:ln>
        </p:spPr>
        <p:txBody>
          <a:bodyPr anchorCtr="0" anchor="t" bIns="0" lIns="0" spcFirstLastPara="1" rIns="0" wrap="square" tIns="0">
            <a:spAutoFit/>
          </a:bodyPr>
          <a:lstStyle/>
          <a:p>
            <a:pPr indent="0" lvl="0" marL="0" marR="0" rtl="0" algn="l">
              <a:lnSpc>
                <a:spcPct val="140001"/>
              </a:lnSpc>
              <a:spcBef>
                <a:spcPts val="0"/>
              </a:spcBef>
              <a:spcAft>
                <a:spcPts val="0"/>
              </a:spcAft>
              <a:buClr>
                <a:srgbClr val="000000"/>
              </a:buClr>
              <a:buSzPts val="11692"/>
              <a:buFont typeface="Arial"/>
              <a:buNone/>
            </a:pPr>
            <a:r>
              <a:rPr b="0" i="0" lang="en-US" sz="11692" u="none" cap="none" strike="noStrike">
                <a:solidFill>
                  <a:srgbClr val="FFFFFF"/>
                </a:solidFill>
                <a:latin typeface="Montserrat"/>
                <a:ea typeface="Montserrat"/>
                <a:cs typeface="Montserrat"/>
                <a:sym typeface="Montserrat"/>
              </a:rPr>
              <a:t>YOU!</a:t>
            </a:r>
            <a:endParaRPr b="0" i="0" sz="1400" u="none" cap="none" strike="noStrike">
              <a:solidFill>
                <a:srgbClr val="000000"/>
              </a:solidFill>
              <a:latin typeface="Arial"/>
              <a:ea typeface="Arial"/>
              <a:cs typeface="Arial"/>
              <a:sym typeface="Arial"/>
            </a:endParaRPr>
          </a:p>
        </p:txBody>
      </p:sp>
      <p:sp>
        <p:nvSpPr>
          <p:cNvPr id="202" name="Google Shape;202;p10"/>
          <p:cNvSpPr txBox="1"/>
          <p:nvPr/>
        </p:nvSpPr>
        <p:spPr>
          <a:xfrm>
            <a:off x="1028700" y="1266825"/>
            <a:ext cx="4049400" cy="1847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n-US" sz="2000" u="none" cap="none" strike="noStrike">
                <a:solidFill>
                  <a:srgbClr val="ECB425"/>
                </a:solidFill>
                <a:latin typeface="Montserrat"/>
                <a:ea typeface="Montserrat"/>
                <a:cs typeface="Montserrat"/>
                <a:sym typeface="Montserrat"/>
              </a:rPr>
              <a:t>Alberto Dussan Ruiz 26091363</a:t>
            </a:r>
            <a:endParaRPr b="0" i="0" sz="2000" u="none" cap="none" strike="noStrike">
              <a:solidFill>
                <a:srgbClr val="ECB425"/>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US" sz="2000" u="none" cap="none" strike="noStrike">
                <a:solidFill>
                  <a:srgbClr val="ECB425"/>
                </a:solidFill>
                <a:latin typeface="Montserrat"/>
                <a:ea typeface="Montserrat"/>
                <a:cs typeface="Montserrat"/>
                <a:sym typeface="Montserrat"/>
              </a:rPr>
              <a:t>Kristen Fang 13694393</a:t>
            </a:r>
            <a:endParaRPr b="0" i="0" sz="2000" u="none" cap="none" strike="noStrike">
              <a:solidFill>
                <a:srgbClr val="ECB425"/>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US" sz="2000" u="none" cap="none" strike="noStrike">
                <a:solidFill>
                  <a:srgbClr val="ECB425"/>
                </a:solidFill>
                <a:latin typeface="Montserrat"/>
                <a:ea typeface="Montserrat"/>
                <a:cs typeface="Montserrat"/>
                <a:sym typeface="Montserrat"/>
              </a:rPr>
              <a:t>Saloni Gharge 55859177</a:t>
            </a:r>
            <a:endParaRPr b="0" i="0" sz="2000" u="none" cap="none" strike="noStrike">
              <a:solidFill>
                <a:srgbClr val="ECB425"/>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US" sz="2000" u="none" cap="none" strike="noStrike">
                <a:solidFill>
                  <a:srgbClr val="ECB425"/>
                </a:solidFill>
                <a:latin typeface="Montserrat"/>
                <a:ea typeface="Montserrat"/>
                <a:cs typeface="Montserrat"/>
                <a:sym typeface="Montserrat"/>
              </a:rPr>
              <a:t>Yijia Wan 67841304</a:t>
            </a:r>
            <a:endParaRPr b="0" i="0" sz="2000" u="none" cap="none" strike="noStrike">
              <a:solidFill>
                <a:srgbClr val="ECB425"/>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US" sz="2000" u="none" cap="none" strike="noStrike">
                <a:solidFill>
                  <a:srgbClr val="ECB425"/>
                </a:solidFill>
                <a:latin typeface="Montserrat"/>
                <a:ea typeface="Montserrat"/>
                <a:cs typeface="Montserrat"/>
                <a:sym typeface="Montserrat"/>
              </a:rPr>
              <a:t>Sara Wong 50313501</a:t>
            </a:r>
            <a:endParaRPr b="0" i="0" sz="2000" u="none" cap="none" strike="noStrike">
              <a:solidFill>
                <a:srgbClr val="ECB425"/>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US" sz="2000" u="none" cap="none" strike="noStrike">
                <a:solidFill>
                  <a:srgbClr val="ECB425"/>
                </a:solidFill>
                <a:latin typeface="Montserrat"/>
                <a:ea typeface="Montserrat"/>
                <a:cs typeface="Montserrat"/>
                <a:sym typeface="Montserrat"/>
              </a:rPr>
              <a:t>Bohan Yue 37095650</a:t>
            </a:r>
            <a:endParaRPr b="0" i="0" sz="2000" u="none" cap="none" strike="noStrike">
              <a:solidFill>
                <a:srgbClr val="ECB425"/>
              </a:solidFill>
              <a:latin typeface="Montserrat"/>
              <a:ea typeface="Montserrat"/>
              <a:cs typeface="Montserrat"/>
              <a:sym typeface="Montserrat"/>
            </a:endParaRPr>
          </a:p>
        </p:txBody>
      </p:sp>
      <p:sp>
        <p:nvSpPr>
          <p:cNvPr id="203" name="Google Shape;203;p10"/>
          <p:cNvSpPr txBox="1"/>
          <p:nvPr/>
        </p:nvSpPr>
        <p:spPr>
          <a:xfrm>
            <a:off x="1028697" y="762873"/>
            <a:ext cx="2149800" cy="277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lt1"/>
                </a:solidFill>
                <a:latin typeface="Arial"/>
                <a:ea typeface="Arial"/>
                <a:cs typeface="Arial"/>
                <a:sym typeface="Arial"/>
              </a:rPr>
              <a:t>BA2 Group 7</a:t>
            </a:r>
            <a:endParaRPr b="1" i="0" sz="23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g3013e11a44a_1_55"/>
          <p:cNvSpPr txBox="1"/>
          <p:nvPr/>
        </p:nvSpPr>
        <p:spPr>
          <a:xfrm>
            <a:off x="7273350" y="2170375"/>
            <a:ext cx="4919400" cy="333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US" sz="20000" u="none" cap="none" strike="noStrike">
                <a:solidFill>
                  <a:schemeClr val="dk1"/>
                </a:solidFill>
                <a:latin typeface="Calibri"/>
                <a:ea typeface="Calibri"/>
                <a:cs typeface="Calibri"/>
                <a:sym typeface="Calibri"/>
              </a:rPr>
              <a:t>92%</a:t>
            </a:r>
            <a:endParaRPr b="1" i="0" sz="20000" u="none" cap="none" strike="noStrike">
              <a:solidFill>
                <a:schemeClr val="dk1"/>
              </a:solidFill>
              <a:latin typeface="Calibri"/>
              <a:ea typeface="Calibri"/>
              <a:cs typeface="Calibri"/>
              <a:sym typeface="Calibri"/>
            </a:endParaRPr>
          </a:p>
        </p:txBody>
      </p:sp>
      <p:grpSp>
        <p:nvGrpSpPr>
          <p:cNvPr id="97" name="Google Shape;97;g3013e11a44a_1_55"/>
          <p:cNvGrpSpPr/>
          <p:nvPr/>
        </p:nvGrpSpPr>
        <p:grpSpPr>
          <a:xfrm>
            <a:off x="251863" y="2339800"/>
            <a:ext cx="8823075" cy="6320075"/>
            <a:chOff x="251863" y="3330400"/>
            <a:chExt cx="8823075" cy="6320075"/>
          </a:xfrm>
        </p:grpSpPr>
        <p:pic>
          <p:nvPicPr>
            <p:cNvPr id="98" name="Google Shape;98;g3013e11a44a_1_55"/>
            <p:cNvPicPr preferRelativeResize="0"/>
            <p:nvPr/>
          </p:nvPicPr>
          <p:blipFill rotWithShape="1">
            <a:blip r:embed="rId3">
              <a:alphaModFix/>
            </a:blip>
            <a:srcRect b="0" l="0" r="0" t="0"/>
            <a:stretch/>
          </p:blipFill>
          <p:spPr>
            <a:xfrm>
              <a:off x="251863" y="5470300"/>
              <a:ext cx="8823075" cy="4180175"/>
            </a:xfrm>
            <a:prstGeom prst="rect">
              <a:avLst/>
            </a:prstGeom>
            <a:noFill/>
            <a:ln>
              <a:noFill/>
            </a:ln>
          </p:spPr>
        </p:pic>
        <p:sp>
          <p:nvSpPr>
            <p:cNvPr id="99" name="Google Shape;99;g3013e11a44a_1_55"/>
            <p:cNvSpPr txBox="1"/>
            <p:nvPr/>
          </p:nvSpPr>
          <p:spPr>
            <a:xfrm>
              <a:off x="2848225" y="3330400"/>
              <a:ext cx="2980200" cy="207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US" sz="12000" u="none" cap="none" strike="noStrike">
                  <a:solidFill>
                    <a:schemeClr val="dk1"/>
                  </a:solidFill>
                  <a:latin typeface="Calibri"/>
                  <a:ea typeface="Calibri"/>
                  <a:cs typeface="Calibri"/>
                  <a:sym typeface="Calibri"/>
                </a:rPr>
                <a:t>92%</a:t>
              </a:r>
              <a:endParaRPr b="1" i="0" sz="12000" u="none" cap="none" strike="noStrike">
                <a:solidFill>
                  <a:schemeClr val="dk1"/>
                </a:solidFill>
                <a:latin typeface="Calibri"/>
                <a:ea typeface="Calibri"/>
                <a:cs typeface="Calibri"/>
                <a:sym typeface="Calibri"/>
              </a:endParaRPr>
            </a:p>
          </p:txBody>
        </p:sp>
      </p:grpSp>
      <p:sp>
        <p:nvSpPr>
          <p:cNvPr id="100" name="Google Shape;100;g3013e11a44a_1_55"/>
          <p:cNvSpPr txBox="1"/>
          <p:nvPr/>
        </p:nvSpPr>
        <p:spPr>
          <a:xfrm>
            <a:off x="7171325" y="2170375"/>
            <a:ext cx="4919400" cy="333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US" sz="20000" u="none" cap="none" strike="noStrike">
                <a:solidFill>
                  <a:schemeClr val="dk1"/>
                </a:solidFill>
                <a:latin typeface="Calibri"/>
                <a:ea typeface="Calibri"/>
                <a:cs typeface="Calibri"/>
                <a:sym typeface="Calibri"/>
              </a:rPr>
              <a:t>50%</a:t>
            </a:r>
            <a:endParaRPr b="1" i="0" sz="20000" u="none" cap="none" strike="noStrike">
              <a:solidFill>
                <a:schemeClr val="dk1"/>
              </a:solidFill>
              <a:latin typeface="Calibri"/>
              <a:ea typeface="Calibri"/>
              <a:cs typeface="Calibri"/>
              <a:sym typeface="Calibri"/>
            </a:endParaRPr>
          </a:p>
        </p:txBody>
      </p:sp>
      <p:grpSp>
        <p:nvGrpSpPr>
          <p:cNvPr id="101" name="Google Shape;101;g3013e11a44a_1_55"/>
          <p:cNvGrpSpPr/>
          <p:nvPr/>
        </p:nvGrpSpPr>
        <p:grpSpPr>
          <a:xfrm>
            <a:off x="9074950" y="2362200"/>
            <a:ext cx="8823074" cy="5994852"/>
            <a:chOff x="9074950" y="3352800"/>
            <a:chExt cx="8823074" cy="5994852"/>
          </a:xfrm>
        </p:grpSpPr>
        <p:pic>
          <p:nvPicPr>
            <p:cNvPr id="102" name="Google Shape;102;g3013e11a44a_1_55"/>
            <p:cNvPicPr preferRelativeResize="0"/>
            <p:nvPr/>
          </p:nvPicPr>
          <p:blipFill rotWithShape="1">
            <a:blip r:embed="rId4">
              <a:alphaModFix/>
            </a:blip>
            <a:srcRect b="0" l="0" r="0" t="0"/>
            <a:stretch/>
          </p:blipFill>
          <p:spPr>
            <a:xfrm>
              <a:off x="9074950" y="5432250"/>
              <a:ext cx="8823074" cy="3915402"/>
            </a:xfrm>
            <a:prstGeom prst="rect">
              <a:avLst/>
            </a:prstGeom>
            <a:noFill/>
            <a:ln>
              <a:noFill/>
            </a:ln>
          </p:spPr>
        </p:pic>
        <p:sp>
          <p:nvSpPr>
            <p:cNvPr id="103" name="Google Shape;103;g3013e11a44a_1_55"/>
            <p:cNvSpPr txBox="1"/>
            <p:nvPr/>
          </p:nvSpPr>
          <p:spPr>
            <a:xfrm>
              <a:off x="12626300" y="3352800"/>
              <a:ext cx="2980200" cy="207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US" sz="12000" u="none" cap="none" strike="noStrike">
                  <a:solidFill>
                    <a:schemeClr val="dk1"/>
                  </a:solidFill>
                  <a:latin typeface="Calibri"/>
                  <a:ea typeface="Calibri"/>
                  <a:cs typeface="Calibri"/>
                  <a:sym typeface="Calibri"/>
                </a:rPr>
                <a:t>50%</a:t>
              </a:r>
              <a:endParaRPr b="1" i="0" sz="12000" u="none" cap="none" strike="noStrike">
                <a:solidFill>
                  <a:schemeClr val="dk1"/>
                </a:solidFill>
                <a:latin typeface="Calibri"/>
                <a:ea typeface="Calibri"/>
                <a:cs typeface="Calibri"/>
                <a:sym typeface="Calibri"/>
              </a:endParaRPr>
            </a:p>
          </p:txBody>
        </p:sp>
      </p:grpSp>
      <p:sp>
        <p:nvSpPr>
          <p:cNvPr id="104" name="Google Shape;104;g3013e11a44a_1_55"/>
          <p:cNvSpPr txBox="1"/>
          <p:nvPr/>
        </p:nvSpPr>
        <p:spPr>
          <a:xfrm>
            <a:off x="251875" y="295075"/>
            <a:ext cx="13143000" cy="18753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5276"/>
              <a:buFont typeface="Arial"/>
              <a:buNone/>
            </a:pPr>
            <a:r>
              <a:rPr b="1" i="0" lang="en-US" sz="5276" u="none" cap="none" strike="noStrike">
                <a:solidFill>
                  <a:srgbClr val="ECB425"/>
                </a:solidFill>
                <a:latin typeface="Montserrat"/>
                <a:ea typeface="Montserrat"/>
                <a:cs typeface="Montserrat"/>
                <a:sym typeface="Montserrat"/>
              </a:rPr>
              <a:t>Survey Results</a:t>
            </a:r>
            <a:endParaRPr b="1" i="0" sz="5276" u="none" cap="none" strike="noStrike">
              <a:solidFill>
                <a:srgbClr val="ECB425"/>
              </a:solidFill>
              <a:latin typeface="Montserrat"/>
              <a:ea typeface="Montserrat"/>
              <a:cs typeface="Montserrat"/>
              <a:sym typeface="Montserrat"/>
            </a:endParaRPr>
          </a:p>
          <a:p>
            <a:pPr indent="0" lvl="0" marL="0" marR="0" rtl="0" algn="l">
              <a:lnSpc>
                <a:spcPct val="80000"/>
              </a:lnSpc>
              <a:spcBef>
                <a:spcPts val="0"/>
              </a:spcBef>
              <a:spcAft>
                <a:spcPts val="0"/>
              </a:spcAft>
              <a:buClr>
                <a:srgbClr val="000000"/>
              </a:buClr>
              <a:buSzPts val="4676"/>
              <a:buFont typeface="Arial"/>
              <a:buNone/>
            </a:pPr>
            <a:r>
              <a:rPr b="1" i="0" lang="en-US" sz="4676" u="none" cap="none" strike="noStrike">
                <a:solidFill>
                  <a:srgbClr val="222A35"/>
                </a:solidFill>
                <a:latin typeface="Montserrat"/>
                <a:ea typeface="Montserrat"/>
                <a:cs typeface="Montserrat"/>
                <a:sym typeface="Montserrat"/>
              </a:rPr>
              <a:t>Preferred vs. Actual Work Modes</a:t>
            </a:r>
            <a:endParaRPr b="1" i="0" sz="4676" u="none" cap="none" strike="noStrike">
              <a:solidFill>
                <a:srgbClr val="222A35"/>
              </a:solidFill>
              <a:latin typeface="Montserrat"/>
              <a:ea typeface="Montserrat"/>
              <a:cs typeface="Montserrat"/>
              <a:sym typeface="Montserrat"/>
            </a:endParaRPr>
          </a:p>
          <a:p>
            <a:pPr indent="0" lvl="0" marL="0" marR="0" rtl="0" algn="l">
              <a:lnSpc>
                <a:spcPct val="80000"/>
              </a:lnSpc>
              <a:spcBef>
                <a:spcPts val="0"/>
              </a:spcBef>
              <a:spcAft>
                <a:spcPts val="0"/>
              </a:spcAft>
              <a:buClr>
                <a:srgbClr val="000000"/>
              </a:buClr>
              <a:buSzPts val="5276"/>
              <a:buFont typeface="Arial"/>
              <a:buNone/>
            </a:pPr>
            <a:r>
              <a:t/>
            </a:r>
            <a:endParaRPr b="1" i="0" sz="5276" u="none" cap="none" strike="noStrike">
              <a:solidFill>
                <a:srgbClr val="ECB425"/>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9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9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0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013e11a44a_5_6"/>
          <p:cNvSpPr txBox="1"/>
          <p:nvPr/>
        </p:nvSpPr>
        <p:spPr>
          <a:xfrm>
            <a:off x="2635152" y="2830092"/>
            <a:ext cx="4674300" cy="215400"/>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3013e11a44a_5_6"/>
          <p:cNvSpPr txBox="1"/>
          <p:nvPr/>
        </p:nvSpPr>
        <p:spPr>
          <a:xfrm>
            <a:off x="8949021" y="6435834"/>
            <a:ext cx="3337800" cy="292200"/>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Clr>
                <a:srgbClr val="000000"/>
              </a:buClr>
              <a:buSzPts val="1899"/>
              <a:buFont typeface="Arial"/>
              <a:buNone/>
            </a:pPr>
            <a:r>
              <a:rPr b="0" i="0" lang="en-US" sz="1899" u="none" cap="none" strike="noStrike">
                <a:solidFill>
                  <a:srgbClr val="FFFFFF"/>
                </a:solidFill>
                <a:latin typeface="Quicksand"/>
                <a:ea typeface="Quicksand"/>
                <a:cs typeface="Quicksand"/>
                <a:sym typeface="Quicksand"/>
              </a:rPr>
              <a:t>Executive Manager</a:t>
            </a:r>
            <a:endParaRPr b="0" i="0" sz="1400" u="none" cap="none" strike="noStrike">
              <a:solidFill>
                <a:srgbClr val="000000"/>
              </a:solidFill>
              <a:latin typeface="Arial"/>
              <a:ea typeface="Arial"/>
              <a:cs typeface="Arial"/>
              <a:sym typeface="Arial"/>
            </a:endParaRPr>
          </a:p>
        </p:txBody>
      </p:sp>
      <p:sp>
        <p:nvSpPr>
          <p:cNvPr id="111" name="Google Shape;111;g3013e11a44a_5_6"/>
          <p:cNvSpPr txBox="1"/>
          <p:nvPr/>
        </p:nvSpPr>
        <p:spPr>
          <a:xfrm>
            <a:off x="13357839" y="6435834"/>
            <a:ext cx="3337800" cy="292200"/>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Clr>
                <a:srgbClr val="000000"/>
              </a:buClr>
              <a:buSzPts val="1899"/>
              <a:buFont typeface="Arial"/>
              <a:buNone/>
            </a:pPr>
            <a:r>
              <a:rPr b="0" i="0" lang="en-US" sz="1899" u="none" cap="none" strike="noStrike">
                <a:solidFill>
                  <a:srgbClr val="FFFFFF"/>
                </a:solidFill>
                <a:latin typeface="Quicksand"/>
                <a:ea typeface="Quicksand"/>
                <a:cs typeface="Quicksand"/>
                <a:sym typeface="Quicksand"/>
              </a:rPr>
              <a:t>General Manager</a:t>
            </a:r>
            <a:endParaRPr b="0" i="0" sz="1400" u="none" cap="none" strike="noStrike">
              <a:solidFill>
                <a:srgbClr val="000000"/>
              </a:solidFill>
              <a:latin typeface="Arial"/>
              <a:ea typeface="Arial"/>
              <a:cs typeface="Arial"/>
              <a:sym typeface="Arial"/>
            </a:endParaRPr>
          </a:p>
        </p:txBody>
      </p:sp>
      <p:sp>
        <p:nvSpPr>
          <p:cNvPr id="112" name="Google Shape;112;g3013e11a44a_5_6"/>
          <p:cNvSpPr txBox="1"/>
          <p:nvPr/>
        </p:nvSpPr>
        <p:spPr>
          <a:xfrm>
            <a:off x="3670013" y="2911775"/>
            <a:ext cx="52791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13" name="Google Shape;113;g3013e11a44a_5_6"/>
          <p:cNvSpPr/>
          <p:nvPr/>
        </p:nvSpPr>
        <p:spPr>
          <a:xfrm>
            <a:off x="2108263" y="2560350"/>
            <a:ext cx="3702900" cy="1173600"/>
          </a:xfrm>
          <a:prstGeom prst="roundRect">
            <a:avLst>
              <a:gd fmla="val 16667" name="adj"/>
            </a:avLst>
          </a:prstGeom>
          <a:solidFill>
            <a:schemeClr val="lt2"/>
          </a:solidFill>
          <a:ln cap="flat" cmpd="sng" w="9525">
            <a:solidFill>
              <a:srgbClr val="7164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4" name="Google Shape;114;g3013e11a44a_5_6"/>
          <p:cNvSpPr/>
          <p:nvPr/>
        </p:nvSpPr>
        <p:spPr>
          <a:xfrm>
            <a:off x="2108263" y="3947075"/>
            <a:ext cx="3702900" cy="1173600"/>
          </a:xfrm>
          <a:prstGeom prst="roundRect">
            <a:avLst>
              <a:gd fmla="val 16667" name="adj"/>
            </a:avLst>
          </a:prstGeom>
          <a:solidFill>
            <a:schemeClr val="lt2"/>
          </a:solidFill>
          <a:ln cap="flat" cmpd="sng" w="9525">
            <a:solidFill>
              <a:srgbClr val="7164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5" name="Google Shape;115;g3013e11a44a_5_6"/>
          <p:cNvSpPr/>
          <p:nvPr/>
        </p:nvSpPr>
        <p:spPr>
          <a:xfrm>
            <a:off x="6016938" y="2560350"/>
            <a:ext cx="4924500" cy="1173600"/>
          </a:xfrm>
          <a:prstGeom prst="rect">
            <a:avLst/>
          </a:prstGeom>
          <a:solidFill>
            <a:schemeClr val="lt2"/>
          </a:solidFill>
          <a:ln cap="flat" cmpd="sng" w="9525">
            <a:solidFill>
              <a:srgbClr val="7164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6" name="Google Shape;116;g3013e11a44a_5_6"/>
          <p:cNvSpPr/>
          <p:nvPr/>
        </p:nvSpPr>
        <p:spPr>
          <a:xfrm>
            <a:off x="6016938" y="3947063"/>
            <a:ext cx="4924500" cy="1173600"/>
          </a:xfrm>
          <a:prstGeom prst="rect">
            <a:avLst/>
          </a:prstGeom>
          <a:solidFill>
            <a:schemeClr val="lt2"/>
          </a:solidFill>
          <a:ln cap="flat" cmpd="sng" w="9525">
            <a:solidFill>
              <a:srgbClr val="7164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7" name="Google Shape;117;g3013e11a44a_5_6"/>
          <p:cNvSpPr/>
          <p:nvPr/>
        </p:nvSpPr>
        <p:spPr>
          <a:xfrm>
            <a:off x="2108263" y="5333800"/>
            <a:ext cx="3702900" cy="1173600"/>
          </a:xfrm>
          <a:prstGeom prst="roundRect">
            <a:avLst>
              <a:gd fmla="val 16667" name="adj"/>
            </a:avLst>
          </a:prstGeom>
          <a:solidFill>
            <a:schemeClr val="lt2"/>
          </a:solidFill>
          <a:ln cap="flat" cmpd="sng" w="9525">
            <a:solidFill>
              <a:srgbClr val="7164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8" name="Google Shape;118;g3013e11a44a_5_6"/>
          <p:cNvSpPr/>
          <p:nvPr/>
        </p:nvSpPr>
        <p:spPr>
          <a:xfrm>
            <a:off x="2108263" y="6720525"/>
            <a:ext cx="3702900" cy="117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9" name="Google Shape;119;g3013e11a44a_5_6"/>
          <p:cNvSpPr/>
          <p:nvPr/>
        </p:nvSpPr>
        <p:spPr>
          <a:xfrm>
            <a:off x="2108263" y="8107250"/>
            <a:ext cx="3702900" cy="117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0" name="Google Shape;120;g3013e11a44a_5_6"/>
          <p:cNvSpPr/>
          <p:nvPr/>
        </p:nvSpPr>
        <p:spPr>
          <a:xfrm>
            <a:off x="6016938" y="5333800"/>
            <a:ext cx="4924500" cy="1173600"/>
          </a:xfrm>
          <a:prstGeom prst="rect">
            <a:avLst/>
          </a:prstGeom>
          <a:solidFill>
            <a:schemeClr val="lt2"/>
          </a:solidFill>
          <a:ln cap="flat" cmpd="sng" w="9525">
            <a:solidFill>
              <a:srgbClr val="7164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1" name="Google Shape;121;g3013e11a44a_5_6"/>
          <p:cNvSpPr/>
          <p:nvPr/>
        </p:nvSpPr>
        <p:spPr>
          <a:xfrm>
            <a:off x="6016938" y="6720525"/>
            <a:ext cx="4924500" cy="11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2" name="Google Shape;122;g3013e11a44a_5_6"/>
          <p:cNvSpPr/>
          <p:nvPr/>
        </p:nvSpPr>
        <p:spPr>
          <a:xfrm>
            <a:off x="6016938" y="8107250"/>
            <a:ext cx="4924500" cy="11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3" name="Google Shape;123;g3013e11a44a_5_6"/>
          <p:cNvSpPr txBox="1"/>
          <p:nvPr/>
        </p:nvSpPr>
        <p:spPr>
          <a:xfrm>
            <a:off x="11216738" y="1410863"/>
            <a:ext cx="21411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Company</a:t>
            </a:r>
            <a:endParaRPr b="1" i="0" sz="3200" u="none" cap="none" strike="noStrike">
              <a:solidFill>
                <a:schemeClr val="dk1"/>
              </a:solidFill>
              <a:latin typeface="Calibri"/>
              <a:ea typeface="Calibri"/>
              <a:cs typeface="Calibri"/>
              <a:sym typeface="Calibri"/>
            </a:endParaRPr>
          </a:p>
        </p:txBody>
      </p:sp>
      <p:sp>
        <p:nvSpPr>
          <p:cNvPr id="124" name="Google Shape;124;g3013e11a44a_5_6"/>
          <p:cNvSpPr txBox="1"/>
          <p:nvPr/>
        </p:nvSpPr>
        <p:spPr>
          <a:xfrm>
            <a:off x="2290813" y="2831100"/>
            <a:ext cx="33378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Work-Life Balance</a:t>
            </a:r>
            <a:endParaRPr b="1" i="0" sz="3200" u="none" cap="none" strike="noStrike">
              <a:solidFill>
                <a:schemeClr val="dk1"/>
              </a:solidFill>
              <a:latin typeface="Calibri"/>
              <a:ea typeface="Calibri"/>
              <a:cs typeface="Calibri"/>
              <a:sym typeface="Calibri"/>
            </a:endParaRPr>
          </a:p>
        </p:txBody>
      </p:sp>
      <p:sp>
        <p:nvSpPr>
          <p:cNvPr id="125" name="Google Shape;125;g3013e11a44a_5_6"/>
          <p:cNvSpPr txBox="1"/>
          <p:nvPr/>
        </p:nvSpPr>
        <p:spPr>
          <a:xfrm>
            <a:off x="6810288" y="2854650"/>
            <a:ext cx="33378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Better </a:t>
            </a:r>
            <a:r>
              <a:rPr b="1" i="0" lang="en-US" sz="2800" u="none" cap="none" strike="noStrike">
                <a:solidFill>
                  <a:schemeClr val="dk1"/>
                </a:solidFill>
                <a:latin typeface="Calibri"/>
                <a:ea typeface="Calibri"/>
                <a:cs typeface="Calibri"/>
                <a:sym typeface="Calibri"/>
              </a:rPr>
              <a:t>life balance</a:t>
            </a:r>
            <a:endParaRPr b="1" i="0" sz="2800" u="none" cap="none" strike="noStrike">
              <a:solidFill>
                <a:schemeClr val="dk1"/>
              </a:solidFill>
              <a:latin typeface="Calibri"/>
              <a:ea typeface="Calibri"/>
              <a:cs typeface="Calibri"/>
              <a:sym typeface="Calibri"/>
            </a:endParaRPr>
          </a:p>
        </p:txBody>
      </p:sp>
      <p:sp>
        <p:nvSpPr>
          <p:cNvPr id="126" name="Google Shape;126;g3013e11a44a_5_6"/>
          <p:cNvSpPr txBox="1"/>
          <p:nvPr/>
        </p:nvSpPr>
        <p:spPr>
          <a:xfrm>
            <a:off x="11417213" y="2853525"/>
            <a:ext cx="37029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Maintaining productivity</a:t>
            </a:r>
            <a:endParaRPr b="0" i="0" sz="2600" u="none" cap="none" strike="noStrike">
              <a:solidFill>
                <a:schemeClr val="dk1"/>
              </a:solidFill>
              <a:latin typeface="Calibri"/>
              <a:ea typeface="Calibri"/>
              <a:cs typeface="Calibri"/>
              <a:sym typeface="Calibri"/>
            </a:endParaRPr>
          </a:p>
        </p:txBody>
      </p:sp>
      <p:sp>
        <p:nvSpPr>
          <p:cNvPr id="127" name="Google Shape;127;g3013e11a44a_5_6"/>
          <p:cNvSpPr txBox="1"/>
          <p:nvPr/>
        </p:nvSpPr>
        <p:spPr>
          <a:xfrm>
            <a:off x="2290813" y="4195325"/>
            <a:ext cx="33378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Flexibility</a:t>
            </a:r>
            <a:endParaRPr b="1" i="0" sz="3200" u="none" cap="none" strike="noStrike">
              <a:solidFill>
                <a:schemeClr val="dk1"/>
              </a:solidFill>
              <a:latin typeface="Calibri"/>
              <a:ea typeface="Calibri"/>
              <a:cs typeface="Calibri"/>
              <a:sym typeface="Calibri"/>
            </a:endParaRPr>
          </a:p>
        </p:txBody>
      </p:sp>
      <p:sp>
        <p:nvSpPr>
          <p:cNvPr id="128" name="Google Shape;128;g3013e11a44a_5_6"/>
          <p:cNvSpPr txBox="1"/>
          <p:nvPr/>
        </p:nvSpPr>
        <p:spPr>
          <a:xfrm>
            <a:off x="2290813" y="5582050"/>
            <a:ext cx="33378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Social Interaction</a:t>
            </a:r>
            <a:endParaRPr b="1" i="0" sz="3200" u="none" cap="none" strike="noStrike">
              <a:solidFill>
                <a:schemeClr val="dk1"/>
              </a:solidFill>
              <a:latin typeface="Calibri"/>
              <a:ea typeface="Calibri"/>
              <a:cs typeface="Calibri"/>
              <a:sym typeface="Calibri"/>
            </a:endParaRPr>
          </a:p>
        </p:txBody>
      </p:sp>
      <p:sp>
        <p:nvSpPr>
          <p:cNvPr id="129" name="Google Shape;129;g3013e11a44a_5_6"/>
          <p:cNvSpPr txBox="1"/>
          <p:nvPr/>
        </p:nvSpPr>
        <p:spPr>
          <a:xfrm>
            <a:off x="2320963" y="6978600"/>
            <a:ext cx="33378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Productivity</a:t>
            </a:r>
            <a:endParaRPr b="1" i="0" sz="3200" u="none" cap="none" strike="noStrike">
              <a:solidFill>
                <a:schemeClr val="dk1"/>
              </a:solidFill>
              <a:latin typeface="Calibri"/>
              <a:ea typeface="Calibri"/>
              <a:cs typeface="Calibri"/>
              <a:sym typeface="Calibri"/>
            </a:endParaRPr>
          </a:p>
        </p:txBody>
      </p:sp>
      <p:sp>
        <p:nvSpPr>
          <p:cNvPr id="130" name="Google Shape;130;g3013e11a44a_5_6"/>
          <p:cNvSpPr txBox="1"/>
          <p:nvPr/>
        </p:nvSpPr>
        <p:spPr>
          <a:xfrm>
            <a:off x="2320963" y="8107250"/>
            <a:ext cx="3337800" cy="1169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Development &amp; Retention</a:t>
            </a:r>
            <a:endParaRPr b="1" i="0" sz="3200" u="none" cap="none" strike="noStrike">
              <a:solidFill>
                <a:schemeClr val="dk1"/>
              </a:solidFill>
              <a:latin typeface="Calibri"/>
              <a:ea typeface="Calibri"/>
              <a:cs typeface="Calibri"/>
              <a:sym typeface="Calibri"/>
            </a:endParaRPr>
          </a:p>
        </p:txBody>
      </p:sp>
      <p:sp>
        <p:nvSpPr>
          <p:cNvPr id="131" name="Google Shape;131;g3013e11a44a_5_6"/>
          <p:cNvSpPr/>
          <p:nvPr/>
        </p:nvSpPr>
        <p:spPr>
          <a:xfrm>
            <a:off x="11147213" y="2559225"/>
            <a:ext cx="4924500" cy="1173600"/>
          </a:xfrm>
          <a:prstGeom prst="rect">
            <a:avLst/>
          </a:prstGeom>
          <a:solidFill>
            <a:schemeClr val="lt2"/>
          </a:solidFill>
          <a:ln cap="flat" cmpd="sng" w="9525">
            <a:solidFill>
              <a:srgbClr val="7164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2" name="Google Shape;132;g3013e11a44a_5_6"/>
          <p:cNvSpPr/>
          <p:nvPr/>
        </p:nvSpPr>
        <p:spPr>
          <a:xfrm>
            <a:off x="11147213" y="3948663"/>
            <a:ext cx="4924500" cy="1173600"/>
          </a:xfrm>
          <a:prstGeom prst="rect">
            <a:avLst/>
          </a:prstGeom>
          <a:solidFill>
            <a:schemeClr val="lt2"/>
          </a:solidFill>
          <a:ln cap="flat" cmpd="sng" w="9525">
            <a:solidFill>
              <a:srgbClr val="7164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3" name="Google Shape;133;g3013e11a44a_5_6"/>
          <p:cNvSpPr/>
          <p:nvPr/>
        </p:nvSpPr>
        <p:spPr>
          <a:xfrm>
            <a:off x="11147213" y="5335400"/>
            <a:ext cx="4924500" cy="1173600"/>
          </a:xfrm>
          <a:prstGeom prst="rect">
            <a:avLst/>
          </a:prstGeom>
          <a:solidFill>
            <a:schemeClr val="lt2"/>
          </a:solidFill>
          <a:ln cap="flat" cmpd="sng" w="9525">
            <a:solidFill>
              <a:srgbClr val="7164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4" name="Google Shape;134;g3013e11a44a_5_6"/>
          <p:cNvSpPr/>
          <p:nvPr/>
        </p:nvSpPr>
        <p:spPr>
          <a:xfrm>
            <a:off x="11147213" y="6722125"/>
            <a:ext cx="4924500" cy="11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5" name="Google Shape;135;g3013e11a44a_5_6"/>
          <p:cNvSpPr/>
          <p:nvPr/>
        </p:nvSpPr>
        <p:spPr>
          <a:xfrm>
            <a:off x="11147213" y="8108850"/>
            <a:ext cx="4924500" cy="11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136" name="Google Shape;136;g3013e11a44a_5_6"/>
          <p:cNvGrpSpPr/>
          <p:nvPr/>
        </p:nvGrpSpPr>
        <p:grpSpPr>
          <a:xfrm>
            <a:off x="11147213" y="1176383"/>
            <a:ext cx="4924500" cy="1167000"/>
            <a:chOff x="10256500" y="1581308"/>
            <a:chExt cx="4924500" cy="1167000"/>
          </a:xfrm>
        </p:grpSpPr>
        <p:sp>
          <p:nvSpPr>
            <p:cNvPr id="137" name="Google Shape;137;g3013e11a44a_5_6"/>
            <p:cNvSpPr/>
            <p:nvPr/>
          </p:nvSpPr>
          <p:spPr>
            <a:xfrm>
              <a:off x="10256500" y="1581308"/>
              <a:ext cx="4924500" cy="1167000"/>
            </a:xfrm>
            <a:prstGeom prst="rect">
              <a:avLst/>
            </a:prstGeom>
            <a:solidFill>
              <a:srgbClr val="F8C43D"/>
            </a:solidFill>
            <a:ln cap="flat" cmpd="sng" w="9525">
              <a:solidFill>
                <a:srgbClr val="7164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8" name="Google Shape;138;g3013e11a44a_5_6"/>
            <p:cNvSpPr txBox="1"/>
            <p:nvPr/>
          </p:nvSpPr>
          <p:spPr>
            <a:xfrm>
              <a:off x="11586275" y="1808738"/>
              <a:ext cx="2141100" cy="677100"/>
            </a:xfrm>
            <a:prstGeom prst="rect">
              <a:avLst/>
            </a:prstGeom>
            <a:solidFill>
              <a:srgbClr val="F8C43D"/>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Employer</a:t>
              </a:r>
              <a:endParaRPr b="1" i="0" sz="3200" u="none" cap="none" strike="noStrike">
                <a:solidFill>
                  <a:schemeClr val="dk1"/>
                </a:solidFill>
                <a:latin typeface="Calibri"/>
                <a:ea typeface="Calibri"/>
                <a:cs typeface="Calibri"/>
                <a:sym typeface="Calibri"/>
              </a:endParaRPr>
            </a:p>
          </p:txBody>
        </p:sp>
      </p:grpSp>
      <p:sp>
        <p:nvSpPr>
          <p:cNvPr id="139" name="Google Shape;139;g3013e11a44a_5_6"/>
          <p:cNvSpPr txBox="1"/>
          <p:nvPr/>
        </p:nvSpPr>
        <p:spPr>
          <a:xfrm>
            <a:off x="11299613" y="2853525"/>
            <a:ext cx="44289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Productivity/Innovation</a:t>
            </a:r>
            <a:endParaRPr b="1" i="0" sz="2800" u="none" cap="none" strike="noStrike">
              <a:solidFill>
                <a:schemeClr val="dk1"/>
              </a:solidFill>
              <a:latin typeface="Calibri"/>
              <a:ea typeface="Calibri"/>
              <a:cs typeface="Calibri"/>
              <a:sym typeface="Calibri"/>
            </a:endParaRPr>
          </a:p>
        </p:txBody>
      </p:sp>
      <p:sp>
        <p:nvSpPr>
          <p:cNvPr id="140" name="Google Shape;140;g3013e11a44a_5_6"/>
          <p:cNvSpPr txBox="1"/>
          <p:nvPr/>
        </p:nvSpPr>
        <p:spPr>
          <a:xfrm>
            <a:off x="6129738" y="4041275"/>
            <a:ext cx="44289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Freedom</a:t>
            </a:r>
            <a:r>
              <a:rPr b="0" i="0" lang="en-US" sz="2800" u="none" cap="none" strike="noStrike">
                <a:solidFill>
                  <a:schemeClr val="dk1"/>
                </a:solidFill>
                <a:latin typeface="Calibri"/>
                <a:ea typeface="Calibri"/>
                <a:cs typeface="Calibri"/>
                <a:sym typeface="Calibri"/>
              </a:rPr>
              <a:t> in work location and hours</a:t>
            </a:r>
            <a:endParaRPr b="0" i="0" sz="2800" u="none" cap="none" strike="noStrike">
              <a:solidFill>
                <a:schemeClr val="dk1"/>
              </a:solidFill>
              <a:latin typeface="Calibri"/>
              <a:ea typeface="Calibri"/>
              <a:cs typeface="Calibri"/>
              <a:sym typeface="Calibri"/>
            </a:endParaRPr>
          </a:p>
        </p:txBody>
      </p:sp>
      <p:sp>
        <p:nvSpPr>
          <p:cNvPr id="141" name="Google Shape;141;g3013e11a44a_5_6"/>
          <p:cNvSpPr txBox="1"/>
          <p:nvPr/>
        </p:nvSpPr>
        <p:spPr>
          <a:xfrm>
            <a:off x="11147213" y="4042875"/>
            <a:ext cx="49245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Cost-efficiency</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(e.g. office space)</a:t>
            </a:r>
            <a:endParaRPr b="0" i="0" sz="2800" u="none" cap="none" strike="noStrike">
              <a:solidFill>
                <a:schemeClr val="dk1"/>
              </a:solidFill>
              <a:latin typeface="Calibri"/>
              <a:ea typeface="Calibri"/>
              <a:cs typeface="Calibri"/>
              <a:sym typeface="Calibri"/>
            </a:endParaRPr>
          </a:p>
        </p:txBody>
      </p:sp>
      <p:sp>
        <p:nvSpPr>
          <p:cNvPr id="142" name="Google Shape;142;g3013e11a44a_5_6"/>
          <p:cNvSpPr txBox="1"/>
          <p:nvPr/>
        </p:nvSpPr>
        <p:spPr>
          <a:xfrm>
            <a:off x="6135363" y="5628100"/>
            <a:ext cx="44289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Need for </a:t>
            </a:r>
            <a:r>
              <a:rPr b="1" i="0" lang="en-US" sz="2800" u="none" cap="none" strike="noStrike">
                <a:solidFill>
                  <a:schemeClr val="dk1"/>
                </a:solidFill>
                <a:latin typeface="Calibri"/>
                <a:ea typeface="Calibri"/>
                <a:cs typeface="Calibri"/>
                <a:sym typeface="Calibri"/>
              </a:rPr>
              <a:t>social engagement</a:t>
            </a:r>
            <a:endParaRPr b="1" i="0" sz="2800" u="none" cap="none" strike="noStrike">
              <a:solidFill>
                <a:schemeClr val="dk1"/>
              </a:solidFill>
              <a:latin typeface="Calibri"/>
              <a:ea typeface="Calibri"/>
              <a:cs typeface="Calibri"/>
              <a:sym typeface="Calibri"/>
            </a:endParaRPr>
          </a:p>
        </p:txBody>
      </p:sp>
      <p:sp>
        <p:nvSpPr>
          <p:cNvPr id="143" name="Google Shape;143;g3013e11a44a_5_6"/>
          <p:cNvSpPr txBox="1"/>
          <p:nvPr/>
        </p:nvSpPr>
        <p:spPr>
          <a:xfrm>
            <a:off x="11395013" y="5629688"/>
            <a:ext cx="44289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Culture </a:t>
            </a:r>
            <a:r>
              <a:rPr b="0" i="0" lang="en-US" sz="2800" u="none" cap="none" strike="noStrike">
                <a:solidFill>
                  <a:schemeClr val="dk1"/>
                </a:solidFill>
                <a:latin typeface="Calibri"/>
                <a:ea typeface="Calibri"/>
                <a:cs typeface="Calibri"/>
                <a:sym typeface="Calibri"/>
              </a:rPr>
              <a:t>sustainability</a:t>
            </a:r>
            <a:endParaRPr b="0" i="0" sz="2800" u="none" cap="none" strike="noStrike">
              <a:solidFill>
                <a:schemeClr val="dk1"/>
              </a:solidFill>
              <a:latin typeface="Calibri"/>
              <a:ea typeface="Calibri"/>
              <a:cs typeface="Calibri"/>
              <a:sym typeface="Calibri"/>
            </a:endParaRPr>
          </a:p>
        </p:txBody>
      </p:sp>
      <p:sp>
        <p:nvSpPr>
          <p:cNvPr id="144" name="Google Shape;144;g3013e11a44a_5_6"/>
          <p:cNvSpPr txBox="1"/>
          <p:nvPr/>
        </p:nvSpPr>
        <p:spPr>
          <a:xfrm>
            <a:off x="6188538" y="6783975"/>
            <a:ext cx="44289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Personal efficiency in preferred setting</a:t>
            </a:r>
            <a:endParaRPr b="0" i="0" sz="2800" u="none" cap="none" strike="noStrike">
              <a:solidFill>
                <a:schemeClr val="dk1"/>
              </a:solidFill>
              <a:latin typeface="Calibri"/>
              <a:ea typeface="Calibri"/>
              <a:cs typeface="Calibri"/>
              <a:sym typeface="Calibri"/>
            </a:endParaRPr>
          </a:p>
        </p:txBody>
      </p:sp>
      <p:sp>
        <p:nvSpPr>
          <p:cNvPr id="145" name="Google Shape;145;g3013e11a44a_5_6"/>
          <p:cNvSpPr txBox="1"/>
          <p:nvPr/>
        </p:nvSpPr>
        <p:spPr>
          <a:xfrm>
            <a:off x="11329763" y="6849638"/>
            <a:ext cx="44289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Boosting employee and performance</a:t>
            </a:r>
            <a:endParaRPr b="0" i="0" sz="2800" u="none" cap="none" strike="noStrike">
              <a:solidFill>
                <a:schemeClr val="dk1"/>
              </a:solidFill>
              <a:latin typeface="Calibri"/>
              <a:ea typeface="Calibri"/>
              <a:cs typeface="Calibri"/>
              <a:sym typeface="Calibri"/>
            </a:endParaRPr>
          </a:p>
        </p:txBody>
      </p:sp>
      <p:sp>
        <p:nvSpPr>
          <p:cNvPr id="146" name="Google Shape;146;g3013e11a44a_5_6"/>
          <p:cNvSpPr txBox="1"/>
          <p:nvPr/>
        </p:nvSpPr>
        <p:spPr>
          <a:xfrm>
            <a:off x="6135363" y="8202638"/>
            <a:ext cx="44289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Career growth and </a:t>
            </a:r>
            <a:r>
              <a:rPr b="1" i="0" lang="en-US" sz="2800" u="none" cap="none" strike="noStrike">
                <a:solidFill>
                  <a:schemeClr val="dk1"/>
                </a:solidFill>
                <a:latin typeface="Calibri"/>
                <a:ea typeface="Calibri"/>
                <a:cs typeface="Calibri"/>
                <a:sym typeface="Calibri"/>
              </a:rPr>
              <a:t>job satisfaction</a:t>
            </a:r>
            <a:endParaRPr b="1" i="0" sz="2800" u="none" cap="none" strike="noStrike">
              <a:solidFill>
                <a:schemeClr val="dk1"/>
              </a:solidFill>
              <a:latin typeface="Calibri"/>
              <a:ea typeface="Calibri"/>
              <a:cs typeface="Calibri"/>
              <a:sym typeface="Calibri"/>
            </a:endParaRPr>
          </a:p>
        </p:txBody>
      </p:sp>
      <p:sp>
        <p:nvSpPr>
          <p:cNvPr id="147" name="Google Shape;147;g3013e11a44a_5_6"/>
          <p:cNvSpPr txBox="1"/>
          <p:nvPr/>
        </p:nvSpPr>
        <p:spPr>
          <a:xfrm>
            <a:off x="11299613" y="8185038"/>
            <a:ext cx="44289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Talent retention</a:t>
            </a:r>
            <a:r>
              <a:rPr b="0" i="0" lang="en-US" sz="2800" u="none" cap="none" strike="noStrike">
                <a:solidFill>
                  <a:schemeClr val="dk1"/>
                </a:solidFill>
                <a:latin typeface="Calibri"/>
                <a:ea typeface="Calibri"/>
                <a:cs typeface="Calibri"/>
                <a:sym typeface="Calibri"/>
              </a:rPr>
              <a:t> and development</a:t>
            </a:r>
            <a:endParaRPr b="0" i="0" sz="2800" u="none" cap="none" strike="noStrike">
              <a:solidFill>
                <a:schemeClr val="dk1"/>
              </a:solidFill>
              <a:latin typeface="Calibri"/>
              <a:ea typeface="Calibri"/>
              <a:cs typeface="Calibri"/>
              <a:sym typeface="Calibri"/>
            </a:endParaRPr>
          </a:p>
        </p:txBody>
      </p:sp>
      <p:sp>
        <p:nvSpPr>
          <p:cNvPr id="148" name="Google Shape;148;g3013e11a44a_5_6"/>
          <p:cNvSpPr/>
          <p:nvPr/>
        </p:nvSpPr>
        <p:spPr>
          <a:xfrm>
            <a:off x="2108263" y="1180213"/>
            <a:ext cx="3702900" cy="1167000"/>
          </a:xfrm>
          <a:prstGeom prst="roundRect">
            <a:avLst>
              <a:gd fmla="val 16667" name="adj"/>
            </a:avLst>
          </a:prstGeom>
          <a:solidFill>
            <a:srgbClr val="F9D881"/>
          </a:solidFill>
          <a:ln cap="flat" cmpd="sng" w="9525">
            <a:solidFill>
              <a:srgbClr val="7164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9" name="Google Shape;149;g3013e11a44a_5_6"/>
          <p:cNvSpPr txBox="1"/>
          <p:nvPr/>
        </p:nvSpPr>
        <p:spPr>
          <a:xfrm>
            <a:off x="2672863" y="1421863"/>
            <a:ext cx="25737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Expectations</a:t>
            </a:r>
            <a:endParaRPr b="1" i="0" sz="3200" u="none" cap="none" strike="noStrike">
              <a:solidFill>
                <a:schemeClr val="dk1"/>
              </a:solidFill>
              <a:latin typeface="Calibri"/>
              <a:ea typeface="Calibri"/>
              <a:cs typeface="Calibri"/>
              <a:sym typeface="Calibri"/>
            </a:endParaRPr>
          </a:p>
        </p:txBody>
      </p:sp>
      <p:grpSp>
        <p:nvGrpSpPr>
          <p:cNvPr id="150" name="Google Shape;150;g3013e11a44a_5_6"/>
          <p:cNvGrpSpPr/>
          <p:nvPr/>
        </p:nvGrpSpPr>
        <p:grpSpPr>
          <a:xfrm>
            <a:off x="6016938" y="1180233"/>
            <a:ext cx="4924500" cy="1167000"/>
            <a:chOff x="10256500" y="1581308"/>
            <a:chExt cx="4924500" cy="1167000"/>
          </a:xfrm>
        </p:grpSpPr>
        <p:sp>
          <p:nvSpPr>
            <p:cNvPr id="151" name="Google Shape;151;g3013e11a44a_5_6"/>
            <p:cNvSpPr/>
            <p:nvPr/>
          </p:nvSpPr>
          <p:spPr>
            <a:xfrm>
              <a:off x="10256500" y="1581308"/>
              <a:ext cx="4924500" cy="1167000"/>
            </a:xfrm>
            <a:prstGeom prst="rect">
              <a:avLst/>
            </a:prstGeom>
            <a:solidFill>
              <a:srgbClr val="F8C43D"/>
            </a:solidFill>
            <a:ln cap="flat" cmpd="sng" w="9525">
              <a:solidFill>
                <a:srgbClr val="7164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2" name="Google Shape;152;g3013e11a44a_5_6"/>
            <p:cNvSpPr txBox="1"/>
            <p:nvPr/>
          </p:nvSpPr>
          <p:spPr>
            <a:xfrm>
              <a:off x="11586275" y="1808738"/>
              <a:ext cx="2141100" cy="677100"/>
            </a:xfrm>
            <a:prstGeom prst="rect">
              <a:avLst/>
            </a:prstGeom>
            <a:solidFill>
              <a:srgbClr val="F8C43D"/>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Employee</a:t>
              </a:r>
              <a:endParaRPr b="1" i="0" sz="3200" u="none" cap="none" strike="noStrike">
                <a:solidFill>
                  <a:schemeClr val="dk1"/>
                </a:solidFill>
                <a:latin typeface="Calibri"/>
                <a:ea typeface="Calibri"/>
                <a:cs typeface="Calibri"/>
                <a:sym typeface="Calibri"/>
              </a:endParaRPr>
            </a:p>
          </p:txBody>
        </p:sp>
      </p:grpSp>
      <p:pic>
        <p:nvPicPr>
          <p:cNvPr id="153" name="Google Shape;153;g3013e11a44a_5_6"/>
          <p:cNvPicPr preferRelativeResize="0"/>
          <p:nvPr/>
        </p:nvPicPr>
        <p:blipFill rotWithShape="1">
          <a:blip r:embed="rId3">
            <a:alphaModFix/>
          </a:blip>
          <a:srcRect b="0" l="0" r="0" t="0"/>
          <a:stretch/>
        </p:blipFill>
        <p:spPr>
          <a:xfrm>
            <a:off x="9996875" y="1057225"/>
            <a:ext cx="2013442" cy="1351500"/>
          </a:xfrm>
          <a:prstGeom prst="rect">
            <a:avLst/>
          </a:prstGeom>
          <a:noFill/>
          <a:ln>
            <a:noFill/>
          </a:ln>
        </p:spPr>
      </p:pic>
      <p:cxnSp>
        <p:nvCxnSpPr>
          <p:cNvPr id="154" name="Google Shape;154;g3013e11a44a_5_6"/>
          <p:cNvCxnSpPr>
            <a:stCxn id="139" idx="1"/>
          </p:cNvCxnSpPr>
          <p:nvPr/>
        </p:nvCxnSpPr>
        <p:spPr>
          <a:xfrm>
            <a:off x="11299613" y="3161325"/>
            <a:ext cx="0" cy="0"/>
          </a:xfrm>
          <a:prstGeom prst="straightConnector1">
            <a:avLst/>
          </a:prstGeom>
          <a:noFill/>
          <a:ln cap="flat" cmpd="sng" w="9525">
            <a:solidFill>
              <a:schemeClr val="dk2"/>
            </a:solidFill>
            <a:prstDash val="solid"/>
            <a:round/>
            <a:headEnd len="sm" w="sm" type="none"/>
            <a:tailEnd len="sm" w="sm" type="none"/>
          </a:ln>
        </p:spPr>
      </p:cxnSp>
      <p:pic>
        <p:nvPicPr>
          <p:cNvPr id="155" name="Google Shape;155;g3013e11a44a_5_6"/>
          <p:cNvPicPr preferRelativeResize="0"/>
          <p:nvPr/>
        </p:nvPicPr>
        <p:blipFill rotWithShape="1">
          <a:blip r:embed="rId4">
            <a:alphaModFix/>
          </a:blip>
          <a:srcRect b="0" l="0" r="0" t="0"/>
          <a:stretch/>
        </p:blipFill>
        <p:spPr>
          <a:xfrm>
            <a:off x="9152162" y="234775"/>
            <a:ext cx="3702900" cy="9415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
          <p:cNvPicPr preferRelativeResize="0"/>
          <p:nvPr/>
        </p:nvPicPr>
        <p:blipFill rotWithShape="1">
          <a:blip r:embed="rId3">
            <a:alphaModFix/>
          </a:blip>
          <a:srcRect b="0" l="0" r="0" t="0"/>
          <a:stretch/>
        </p:blipFill>
        <p:spPr>
          <a:xfrm>
            <a:off x="369589" y="469900"/>
            <a:ext cx="17548825" cy="89508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pic>
        <p:nvPicPr>
          <p:cNvPr id="165" name="Google Shape;165;g30147b37470_1_1"/>
          <p:cNvPicPr preferRelativeResize="0"/>
          <p:nvPr/>
        </p:nvPicPr>
        <p:blipFill rotWithShape="1">
          <a:blip r:embed="rId3">
            <a:alphaModFix/>
          </a:blip>
          <a:srcRect b="0" l="0" r="0" t="0"/>
          <a:stretch/>
        </p:blipFill>
        <p:spPr>
          <a:xfrm>
            <a:off x="965200" y="1094993"/>
            <a:ext cx="16357599" cy="8097012"/>
          </a:xfrm>
          <a:prstGeom prst="rect">
            <a:avLst/>
          </a:prstGeom>
          <a:noFill/>
          <a:ln>
            <a:noFill/>
          </a:ln>
        </p:spPr>
      </p:pic>
      <p:sp>
        <p:nvSpPr>
          <p:cNvPr id="166" name="Google Shape;166;g30147b37470_1_1"/>
          <p:cNvSpPr/>
          <p:nvPr/>
        </p:nvSpPr>
        <p:spPr>
          <a:xfrm>
            <a:off x="6620933" y="1642533"/>
            <a:ext cx="1405467" cy="677334"/>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pic>
        <p:nvPicPr>
          <p:cNvPr id="171" name="Google Shape;171;p2"/>
          <p:cNvPicPr preferRelativeResize="0"/>
          <p:nvPr/>
        </p:nvPicPr>
        <p:blipFill rotWithShape="1">
          <a:blip r:embed="rId3">
            <a:alphaModFix/>
          </a:blip>
          <a:srcRect b="0" l="0" r="0" t="0"/>
          <a:stretch/>
        </p:blipFill>
        <p:spPr>
          <a:xfrm>
            <a:off x="965200" y="953138"/>
            <a:ext cx="16357599" cy="7974330"/>
          </a:xfrm>
          <a:prstGeom prst="rect">
            <a:avLst/>
          </a:prstGeom>
          <a:noFill/>
          <a:ln>
            <a:noFill/>
          </a:ln>
        </p:spPr>
      </p:pic>
      <p:sp>
        <p:nvSpPr>
          <p:cNvPr id="172" name="Google Shape;172;p2"/>
          <p:cNvSpPr/>
          <p:nvPr/>
        </p:nvSpPr>
        <p:spPr>
          <a:xfrm>
            <a:off x="7857066" y="1540933"/>
            <a:ext cx="1405467" cy="677334"/>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pic>
        <p:nvPicPr>
          <p:cNvPr id="177" name="Google Shape;177;p4"/>
          <p:cNvPicPr preferRelativeResize="0"/>
          <p:nvPr/>
        </p:nvPicPr>
        <p:blipFill rotWithShape="1">
          <a:blip r:embed="rId3">
            <a:alphaModFix/>
          </a:blip>
          <a:srcRect b="0" l="0" r="0" t="0"/>
          <a:stretch/>
        </p:blipFill>
        <p:spPr>
          <a:xfrm>
            <a:off x="965200" y="1156334"/>
            <a:ext cx="16357599" cy="7974330"/>
          </a:xfrm>
          <a:prstGeom prst="rect">
            <a:avLst/>
          </a:prstGeom>
          <a:noFill/>
          <a:ln>
            <a:noFill/>
          </a:ln>
        </p:spPr>
      </p:pic>
      <p:sp>
        <p:nvSpPr>
          <p:cNvPr id="178" name="Google Shape;178;p4"/>
          <p:cNvSpPr/>
          <p:nvPr/>
        </p:nvSpPr>
        <p:spPr>
          <a:xfrm>
            <a:off x="9262533" y="1710266"/>
            <a:ext cx="1286933" cy="677334"/>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pic>
        <p:nvPicPr>
          <p:cNvPr id="183" name="Google Shape;183;p5"/>
          <p:cNvPicPr preferRelativeResize="0"/>
          <p:nvPr/>
        </p:nvPicPr>
        <p:blipFill rotWithShape="1">
          <a:blip r:embed="rId3">
            <a:alphaModFix/>
          </a:blip>
          <a:srcRect b="0" l="0" r="0" t="0"/>
          <a:stretch/>
        </p:blipFill>
        <p:spPr>
          <a:xfrm>
            <a:off x="965200" y="1197230"/>
            <a:ext cx="16357599" cy="7892540"/>
          </a:xfrm>
          <a:prstGeom prst="rect">
            <a:avLst/>
          </a:prstGeom>
          <a:noFill/>
          <a:ln>
            <a:noFill/>
          </a:ln>
        </p:spPr>
      </p:pic>
      <p:sp>
        <p:nvSpPr>
          <p:cNvPr id="184" name="Google Shape;184;p5"/>
          <p:cNvSpPr/>
          <p:nvPr/>
        </p:nvSpPr>
        <p:spPr>
          <a:xfrm>
            <a:off x="10549468" y="1761067"/>
            <a:ext cx="1354666" cy="677334"/>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nvSpPr>
        <p:spPr>
          <a:xfrm>
            <a:off x="12316641" y="3604985"/>
            <a:ext cx="4674310" cy="886152"/>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Clr>
                <a:srgbClr val="000000"/>
              </a:buClr>
              <a:buSzPts val="5276"/>
              <a:buFont typeface="Arial"/>
              <a:buNone/>
            </a:pPr>
            <a:r>
              <a:rPr b="0" i="0" lang="en-US" sz="5276" u="none" cap="none" strike="noStrike">
                <a:solidFill>
                  <a:srgbClr val="FFFFFF"/>
                </a:solidFill>
                <a:latin typeface="Montserrat"/>
                <a:ea typeface="Montserrat"/>
                <a:cs typeface="Montserrat"/>
                <a:sym typeface="Montserrat"/>
              </a:rPr>
              <a:t>GALLERY</a:t>
            </a:r>
            <a:endParaRPr b="0" i="0" sz="1400" u="none" cap="none" strike="noStrike">
              <a:solidFill>
                <a:srgbClr val="000000"/>
              </a:solidFill>
              <a:latin typeface="Arial"/>
              <a:ea typeface="Arial"/>
              <a:cs typeface="Arial"/>
              <a:sym typeface="Arial"/>
            </a:endParaRPr>
          </a:p>
        </p:txBody>
      </p:sp>
      <p:pic>
        <p:nvPicPr>
          <p:cNvPr id="190" name="Google Shape;190;p8"/>
          <p:cNvPicPr preferRelativeResize="0"/>
          <p:nvPr/>
        </p:nvPicPr>
        <p:blipFill rotWithShape="1">
          <a:blip r:embed="rId3">
            <a:alphaModFix/>
          </a:blip>
          <a:srcRect b="0" l="0" r="0" t="0"/>
          <a:stretch/>
        </p:blipFill>
        <p:spPr>
          <a:xfrm>
            <a:off x="395200" y="689000"/>
            <a:ext cx="17257799" cy="8740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Chung Sara Wong</dc:creator>
</cp:coreProperties>
</file>