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72" r:id="rId9"/>
    <p:sldId id="265" r:id="rId10"/>
    <p:sldId id="273" r:id="rId11"/>
    <p:sldId id="262" r:id="rId12"/>
    <p:sldId id="266" r:id="rId13"/>
    <p:sldId id="274" r:id="rId14"/>
    <p:sldId id="275" r:id="rId15"/>
    <p:sldId id="276" r:id="rId16"/>
    <p:sldId id="277" r:id="rId17"/>
    <p:sldId id="267" r:id="rId18"/>
    <p:sldId id="268" r:id="rId19"/>
    <p:sldId id="269" r:id="rId20"/>
    <p:sldId id="27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96"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68214F6-5B07-4AE8-93C1-D1706798FC4A}"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435DE-4330-48C8-9E84-443E3C123702}" type="slidenum">
              <a:rPr lang="en-IN" smtClean="0"/>
              <a:t>‹#›</a:t>
            </a:fld>
            <a:endParaRPr lang="en-IN"/>
          </a:p>
        </p:txBody>
      </p:sp>
    </p:spTree>
    <p:extLst>
      <p:ext uri="{BB962C8B-B14F-4D97-AF65-F5344CB8AC3E}">
        <p14:creationId xmlns:p14="http://schemas.microsoft.com/office/powerpoint/2010/main" val="386633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8214F6-5B07-4AE8-93C1-D1706798FC4A}"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435DE-4330-48C8-9E84-443E3C123702}" type="slidenum">
              <a:rPr lang="en-IN" smtClean="0"/>
              <a:t>‹#›</a:t>
            </a:fld>
            <a:endParaRPr lang="en-IN"/>
          </a:p>
        </p:txBody>
      </p:sp>
    </p:spTree>
    <p:extLst>
      <p:ext uri="{BB962C8B-B14F-4D97-AF65-F5344CB8AC3E}">
        <p14:creationId xmlns:p14="http://schemas.microsoft.com/office/powerpoint/2010/main" val="132430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8214F6-5B07-4AE8-93C1-D1706798FC4A}"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435DE-4330-48C8-9E84-443E3C123702}" type="slidenum">
              <a:rPr lang="en-IN" smtClean="0"/>
              <a:t>‹#›</a:t>
            </a:fld>
            <a:endParaRPr lang="en-IN"/>
          </a:p>
        </p:txBody>
      </p:sp>
    </p:spTree>
    <p:extLst>
      <p:ext uri="{BB962C8B-B14F-4D97-AF65-F5344CB8AC3E}">
        <p14:creationId xmlns:p14="http://schemas.microsoft.com/office/powerpoint/2010/main" val="18701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68214F6-5B07-4AE8-93C1-D1706798FC4A}"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435DE-4330-48C8-9E84-443E3C123702}" type="slidenum">
              <a:rPr lang="en-IN" smtClean="0"/>
              <a:t>‹#›</a:t>
            </a:fld>
            <a:endParaRPr lang="en-IN"/>
          </a:p>
        </p:txBody>
      </p:sp>
    </p:spTree>
    <p:extLst>
      <p:ext uri="{BB962C8B-B14F-4D97-AF65-F5344CB8AC3E}">
        <p14:creationId xmlns:p14="http://schemas.microsoft.com/office/powerpoint/2010/main" val="59401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214F6-5B07-4AE8-93C1-D1706798FC4A}" type="datetimeFigureOut">
              <a:rPr lang="en-IN" smtClean="0"/>
              <a:t>13-08-2023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435DE-4330-48C8-9E84-443E3C123702}" type="slidenum">
              <a:rPr lang="en-IN" smtClean="0"/>
              <a:t>‹#›</a:t>
            </a:fld>
            <a:endParaRPr lang="en-IN"/>
          </a:p>
        </p:txBody>
      </p:sp>
    </p:spTree>
    <p:extLst>
      <p:ext uri="{BB962C8B-B14F-4D97-AF65-F5344CB8AC3E}">
        <p14:creationId xmlns:p14="http://schemas.microsoft.com/office/powerpoint/2010/main" val="100042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68214F6-5B07-4AE8-93C1-D1706798FC4A}"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435DE-4330-48C8-9E84-443E3C123702}" type="slidenum">
              <a:rPr lang="en-IN" smtClean="0"/>
              <a:t>‹#›</a:t>
            </a:fld>
            <a:endParaRPr lang="en-IN"/>
          </a:p>
        </p:txBody>
      </p:sp>
    </p:spTree>
    <p:extLst>
      <p:ext uri="{BB962C8B-B14F-4D97-AF65-F5344CB8AC3E}">
        <p14:creationId xmlns:p14="http://schemas.microsoft.com/office/powerpoint/2010/main" val="1292022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68214F6-5B07-4AE8-93C1-D1706798FC4A}" type="datetimeFigureOut">
              <a:rPr lang="en-IN" smtClean="0"/>
              <a:t>13-08-2023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E435DE-4330-48C8-9E84-443E3C123702}" type="slidenum">
              <a:rPr lang="en-IN" smtClean="0"/>
              <a:t>‹#›</a:t>
            </a:fld>
            <a:endParaRPr lang="en-IN"/>
          </a:p>
        </p:txBody>
      </p:sp>
    </p:spTree>
    <p:extLst>
      <p:ext uri="{BB962C8B-B14F-4D97-AF65-F5344CB8AC3E}">
        <p14:creationId xmlns:p14="http://schemas.microsoft.com/office/powerpoint/2010/main" val="136179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68214F6-5B07-4AE8-93C1-D1706798FC4A}" type="datetimeFigureOut">
              <a:rPr lang="en-IN" smtClean="0"/>
              <a:t>13-08-2023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E435DE-4330-48C8-9E84-443E3C123702}" type="slidenum">
              <a:rPr lang="en-IN" smtClean="0"/>
              <a:t>‹#›</a:t>
            </a:fld>
            <a:endParaRPr lang="en-IN"/>
          </a:p>
        </p:txBody>
      </p:sp>
    </p:spTree>
    <p:extLst>
      <p:ext uri="{BB962C8B-B14F-4D97-AF65-F5344CB8AC3E}">
        <p14:creationId xmlns:p14="http://schemas.microsoft.com/office/powerpoint/2010/main" val="321897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214F6-5B07-4AE8-93C1-D1706798FC4A}" type="datetimeFigureOut">
              <a:rPr lang="en-IN" smtClean="0"/>
              <a:t>13-08-2023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E435DE-4330-48C8-9E84-443E3C123702}" type="slidenum">
              <a:rPr lang="en-IN" smtClean="0"/>
              <a:t>‹#›</a:t>
            </a:fld>
            <a:endParaRPr lang="en-IN"/>
          </a:p>
        </p:txBody>
      </p:sp>
    </p:spTree>
    <p:extLst>
      <p:ext uri="{BB962C8B-B14F-4D97-AF65-F5344CB8AC3E}">
        <p14:creationId xmlns:p14="http://schemas.microsoft.com/office/powerpoint/2010/main" val="217366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8214F6-5B07-4AE8-93C1-D1706798FC4A}"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435DE-4330-48C8-9E84-443E3C123702}" type="slidenum">
              <a:rPr lang="en-IN" smtClean="0"/>
              <a:t>‹#›</a:t>
            </a:fld>
            <a:endParaRPr lang="en-IN"/>
          </a:p>
        </p:txBody>
      </p:sp>
    </p:spTree>
    <p:extLst>
      <p:ext uri="{BB962C8B-B14F-4D97-AF65-F5344CB8AC3E}">
        <p14:creationId xmlns:p14="http://schemas.microsoft.com/office/powerpoint/2010/main" val="321949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8214F6-5B07-4AE8-93C1-D1706798FC4A}" type="datetimeFigureOut">
              <a:rPr lang="en-IN" smtClean="0"/>
              <a:t>13-08-2023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435DE-4330-48C8-9E84-443E3C123702}" type="slidenum">
              <a:rPr lang="en-IN" smtClean="0"/>
              <a:t>‹#›</a:t>
            </a:fld>
            <a:endParaRPr lang="en-IN"/>
          </a:p>
        </p:txBody>
      </p:sp>
    </p:spTree>
    <p:extLst>
      <p:ext uri="{BB962C8B-B14F-4D97-AF65-F5344CB8AC3E}">
        <p14:creationId xmlns:p14="http://schemas.microsoft.com/office/powerpoint/2010/main" val="28904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8214F6-5B07-4AE8-93C1-D1706798FC4A}" type="datetimeFigureOut">
              <a:rPr lang="en-IN" smtClean="0"/>
              <a:t>13-08-2023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435DE-4330-48C8-9E84-443E3C123702}" type="slidenum">
              <a:rPr lang="en-IN" smtClean="0"/>
              <a:t>‹#›</a:t>
            </a:fld>
            <a:endParaRPr lang="en-IN"/>
          </a:p>
        </p:txBody>
      </p:sp>
    </p:spTree>
    <p:extLst>
      <p:ext uri="{BB962C8B-B14F-4D97-AF65-F5344CB8AC3E}">
        <p14:creationId xmlns:p14="http://schemas.microsoft.com/office/powerpoint/2010/main" val="22526189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341" y="772733"/>
            <a:ext cx="9302839" cy="4005330"/>
          </a:xfrm>
        </p:spPr>
        <p:txBody>
          <a:bodyPr>
            <a:noAutofit/>
          </a:bodyPr>
          <a:lstStyle/>
          <a:p>
            <a:pPr algn="l"/>
            <a:r>
              <a:rPr lang="en-IN" sz="6600" u="sng" dirty="0" smtClean="0">
                <a:solidFill>
                  <a:srgbClr val="002060"/>
                </a:solidFill>
                <a:latin typeface="Adobe Garamond Pro Bold" panose="02020702060506020403" pitchFamily="18" charset="0"/>
              </a:rPr>
              <a:t>Loan Credit </a:t>
            </a:r>
            <a:r>
              <a:rPr lang="en-IN" sz="6600" u="sng" dirty="0" smtClean="0">
                <a:solidFill>
                  <a:srgbClr val="002060"/>
                </a:solidFill>
                <a:latin typeface="Adobe Garamond Pro Bold" panose="02020702060506020403" pitchFamily="18" charset="0"/>
              </a:rPr>
              <a:t>Defaulter</a:t>
            </a:r>
            <a:r>
              <a:rPr lang="en-IN" sz="6600" u="sng" dirty="0" smtClean="0">
                <a:solidFill>
                  <a:srgbClr val="002060"/>
                </a:solidFill>
                <a:latin typeface="Adobe Garamond Pro Bold" panose="02020702060506020403" pitchFamily="18" charset="0"/>
              </a:rPr>
              <a:t/>
            </a:r>
            <a:br>
              <a:rPr lang="en-IN" sz="6600" u="sng" dirty="0" smtClean="0">
                <a:solidFill>
                  <a:srgbClr val="002060"/>
                </a:solidFill>
                <a:latin typeface="Adobe Garamond Pro Bold" panose="02020702060506020403" pitchFamily="18" charset="0"/>
              </a:rPr>
            </a:br>
            <a:r>
              <a:rPr lang="en-IN" sz="6600" u="sng" dirty="0" smtClean="0">
                <a:solidFill>
                  <a:srgbClr val="002060"/>
                </a:solidFill>
                <a:latin typeface="Adobe Garamond Pro Bold" panose="02020702060506020403" pitchFamily="18" charset="0"/>
              </a:rPr>
              <a:t>Analysis</a:t>
            </a:r>
            <a:br>
              <a:rPr lang="en-IN" sz="6600" u="sng" dirty="0" smtClean="0">
                <a:solidFill>
                  <a:srgbClr val="002060"/>
                </a:solidFill>
                <a:latin typeface="Adobe Garamond Pro Bold" panose="02020702060506020403" pitchFamily="18" charset="0"/>
              </a:rPr>
            </a:br>
            <a:r>
              <a:rPr lang="en-IN" sz="3600" u="sng" dirty="0">
                <a:solidFill>
                  <a:srgbClr val="002060"/>
                </a:solidFill>
                <a:latin typeface="Adobe Garamond Pro Bold" panose="02020702060506020403" pitchFamily="18" charset="0"/>
              </a:rPr>
              <a:t/>
            </a:r>
            <a:br>
              <a:rPr lang="en-IN" sz="3600" u="sng" dirty="0">
                <a:solidFill>
                  <a:srgbClr val="002060"/>
                </a:solidFill>
                <a:latin typeface="Adobe Garamond Pro Bold" panose="02020702060506020403" pitchFamily="18" charset="0"/>
              </a:rPr>
            </a:br>
            <a:r>
              <a:rPr lang="en-IN" sz="3600" dirty="0" smtClean="0">
                <a:solidFill>
                  <a:schemeClr val="tx1"/>
                </a:solidFill>
                <a:latin typeface="Franklin Gothic Medium" panose="020B0603020102020204" pitchFamily="34" charset="0"/>
              </a:rPr>
              <a:t>EDA Case Study:</a:t>
            </a:r>
            <a:endParaRPr lang="en-IN" sz="3600" dirty="0">
              <a:solidFill>
                <a:schemeClr val="tx1"/>
              </a:solidFill>
              <a:latin typeface="Franklin Gothic Medium" panose="020B0603020102020204" pitchFamily="34" charset="0"/>
            </a:endParaRPr>
          </a:p>
        </p:txBody>
      </p:sp>
      <p:sp>
        <p:nvSpPr>
          <p:cNvPr id="3" name="Subtitle 2"/>
          <p:cNvSpPr>
            <a:spLocks noGrp="1"/>
          </p:cNvSpPr>
          <p:nvPr>
            <p:ph type="subTitle" idx="1"/>
          </p:nvPr>
        </p:nvSpPr>
        <p:spPr>
          <a:xfrm>
            <a:off x="1524000" y="5434885"/>
            <a:ext cx="9144000" cy="940157"/>
          </a:xfrm>
        </p:spPr>
        <p:txBody>
          <a:bodyPr>
            <a:normAutofit fontScale="92500" lnSpcReduction="20000"/>
          </a:bodyPr>
          <a:lstStyle/>
          <a:p>
            <a:pPr algn="r"/>
            <a:r>
              <a:rPr lang="en-IN" sz="3500" dirty="0" smtClean="0">
                <a:solidFill>
                  <a:schemeClr val="tx1"/>
                </a:solidFill>
              </a:rPr>
              <a:t>-</a:t>
            </a:r>
            <a:r>
              <a:rPr lang="en-IN" dirty="0" smtClean="0"/>
              <a:t> </a:t>
            </a:r>
            <a:r>
              <a:rPr lang="en-IN" sz="3200" i="1" cap="none" spc="0" dirty="0" smtClean="0">
                <a:ln w="0"/>
                <a:solidFill>
                  <a:schemeClr val="tx1"/>
                </a:solidFill>
                <a:effectLst>
                  <a:outerShdw blurRad="38100" dist="19050" dir="2700000" algn="tl" rotWithShape="0">
                    <a:schemeClr val="dk1">
                      <a:alpha val="40000"/>
                    </a:schemeClr>
                  </a:outerShdw>
                </a:effectLst>
              </a:rPr>
              <a:t>By</a:t>
            </a:r>
          </a:p>
          <a:p>
            <a:pPr algn="r"/>
            <a:r>
              <a:rPr lang="en-IN" sz="3200" i="1" u="sng" cap="none" spc="0" dirty="0" err="1" smtClean="0">
                <a:ln w="0"/>
                <a:solidFill>
                  <a:schemeClr val="tx1"/>
                </a:solidFill>
                <a:effectLst>
                  <a:outerShdw blurRad="38100" dist="19050" dir="2700000" algn="tl" rotWithShape="0">
                    <a:schemeClr val="dk1">
                      <a:alpha val="40000"/>
                    </a:schemeClr>
                  </a:outerShdw>
                </a:effectLst>
              </a:rPr>
              <a:t>Saloni</a:t>
            </a:r>
            <a:r>
              <a:rPr lang="en-IN" sz="3200" i="1" u="sng" cap="none" spc="0" dirty="0" smtClean="0">
                <a:ln w="0"/>
                <a:solidFill>
                  <a:schemeClr val="tx1"/>
                </a:solidFill>
                <a:effectLst>
                  <a:outerShdw blurRad="38100" dist="19050" dir="2700000" algn="tl" rotWithShape="0">
                    <a:schemeClr val="dk1">
                      <a:alpha val="40000"/>
                    </a:schemeClr>
                  </a:outerShdw>
                </a:effectLst>
              </a:rPr>
              <a:t> </a:t>
            </a:r>
            <a:r>
              <a:rPr lang="en-IN" sz="3200" i="1" u="sng" cap="none" spc="0" dirty="0" err="1" smtClean="0">
                <a:ln w="0"/>
                <a:solidFill>
                  <a:schemeClr val="tx1"/>
                </a:solidFill>
                <a:effectLst>
                  <a:outerShdw blurRad="38100" dist="19050" dir="2700000" algn="tl" rotWithShape="0">
                    <a:schemeClr val="dk1">
                      <a:alpha val="40000"/>
                    </a:schemeClr>
                  </a:outerShdw>
                </a:effectLst>
              </a:rPr>
              <a:t>Meshram</a:t>
            </a:r>
            <a:endParaRPr lang="en-IN" sz="3200" i="1" u="sng" cap="none" spc="0" dirty="0">
              <a:ln w="0"/>
              <a:solidFill>
                <a:schemeClr val="tx1"/>
              </a:solidFill>
              <a:effectLst>
                <a:outerShdw blurRad="38100" dist="19050" dir="2700000" algn="tl" rotWithShape="0">
                  <a:schemeClr val="dk1">
                    <a:alpha val="40000"/>
                  </a:schemeClr>
                </a:outerShdw>
              </a:effectLst>
            </a:endParaRPr>
          </a:p>
        </p:txBody>
      </p:sp>
      <p:cxnSp>
        <p:nvCxnSpPr>
          <p:cNvPr id="5" name="Straight Connector 4"/>
          <p:cNvCxnSpPr/>
          <p:nvPr/>
        </p:nvCxnSpPr>
        <p:spPr>
          <a:xfrm>
            <a:off x="1133341" y="4069724"/>
            <a:ext cx="8989453" cy="25758"/>
          </a:xfrm>
          <a:prstGeom prst="line">
            <a:avLst/>
          </a:prstGeom>
          <a:ln>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1276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a:xfrm>
            <a:off x="1455761" y="585883"/>
            <a:ext cx="9144000" cy="1393042"/>
          </a:xfrm>
        </p:spPr>
        <p:txBody>
          <a:bodyPr>
            <a:normAutofit/>
          </a:bodyPr>
          <a:lstStyle/>
          <a:p>
            <a:r>
              <a:rPr lang="en-IN" u="sng" dirty="0" smtClean="0"/>
              <a:t>Loan Status over months in several years:</a:t>
            </a:r>
          </a:p>
          <a:p>
            <a:endParaRPr lang="en-IN" u="sng" dirty="0" smtClean="0"/>
          </a:p>
          <a:p>
            <a:r>
              <a:rPr lang="en-US" sz="2000" dirty="0">
                <a:latin typeface="+mj-lt"/>
              </a:rPr>
              <a:t>The default rate is comparatively more in May, June, September, October</a:t>
            </a:r>
            <a:r>
              <a:rPr lang="en-US" sz="2000" dirty="0" smtClean="0">
                <a:latin typeface="+mj-lt"/>
              </a:rPr>
              <a:t>, December</a:t>
            </a:r>
            <a:r>
              <a:rPr lang="en-US" sz="2000" dirty="0">
                <a:latin typeface="+mj-lt"/>
              </a:rPr>
              <a:t>.</a:t>
            </a:r>
            <a:endParaRPr lang="en-IN" sz="2000" u="sng" dirty="0">
              <a:latin typeface="+mj-lt"/>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21" y="2183642"/>
            <a:ext cx="9812740" cy="4271685"/>
          </a:xfrm>
          <a:prstGeom prst="rect">
            <a:avLst/>
          </a:prstGeom>
        </p:spPr>
      </p:pic>
    </p:spTree>
    <p:extLst>
      <p:ext uri="{BB962C8B-B14F-4D97-AF65-F5344CB8AC3E}">
        <p14:creationId xmlns:p14="http://schemas.microsoft.com/office/powerpoint/2010/main" val="159044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447765"/>
          </a:xfrm>
        </p:spPr>
        <p:txBody>
          <a:bodyPr>
            <a:normAutofit/>
          </a:bodyPr>
          <a:lstStyle/>
          <a:p>
            <a:pPr marL="0" indent="0">
              <a:buNone/>
            </a:pPr>
            <a:r>
              <a:rPr lang="en-US" sz="2400" b="1" u="sng" dirty="0" smtClean="0"/>
              <a:t>Annual income range over Loans :</a:t>
            </a:r>
          </a:p>
          <a:p>
            <a:pPr marL="342900" indent="-342900">
              <a:buFont typeface="+mj-lt"/>
              <a:buAutoNum type="arabicPeriod"/>
            </a:pPr>
            <a:r>
              <a:rPr lang="en-US" sz="1600" dirty="0">
                <a:latin typeface="+mj-lt"/>
              </a:rPr>
              <a:t>Most of the loans which are fully paid have average annual income of </a:t>
            </a:r>
            <a:r>
              <a:rPr lang="en-US" sz="1600" dirty="0" smtClean="0">
                <a:latin typeface="+mj-lt"/>
              </a:rPr>
              <a:t>70000.</a:t>
            </a:r>
          </a:p>
          <a:p>
            <a:pPr marL="342900" indent="-342900">
              <a:buFont typeface="+mj-lt"/>
              <a:buAutoNum type="arabicPeriod"/>
            </a:pPr>
            <a:r>
              <a:rPr lang="en-US" sz="1600" dirty="0" smtClean="0">
                <a:latin typeface="+mj-lt"/>
              </a:rPr>
              <a:t>Income </a:t>
            </a:r>
            <a:r>
              <a:rPr lang="en-US" sz="1600" dirty="0">
                <a:latin typeface="+mj-lt"/>
              </a:rPr>
              <a:t>range from 50000 and above is having more number of loans that are fully paid, same as for charged off </a:t>
            </a:r>
            <a:r>
              <a:rPr lang="en-US" sz="1600" dirty="0" smtClean="0">
                <a:latin typeface="+mj-lt"/>
              </a:rPr>
              <a:t>loans.</a:t>
            </a:r>
          </a:p>
          <a:p>
            <a:pPr marL="342900" indent="-342900">
              <a:buFont typeface="+mj-lt"/>
              <a:buAutoNum type="arabicPeriod"/>
            </a:pPr>
            <a:r>
              <a:rPr lang="en-US" sz="1600" dirty="0" smtClean="0">
                <a:latin typeface="+mj-lt"/>
              </a:rPr>
              <a:t>Very </a:t>
            </a:r>
            <a:r>
              <a:rPr lang="en-US" sz="1600" dirty="0">
                <a:latin typeface="+mj-lt"/>
              </a:rPr>
              <a:t>less count for income range 5000 and below. And the charged off loans are also negligible for this range</a:t>
            </a:r>
            <a:r>
              <a:rPr lang="en-US" sz="1600" dirty="0"/>
              <a:t>.</a:t>
            </a:r>
          </a:p>
          <a:p>
            <a:pPr marL="0" indent="0">
              <a:buNone/>
            </a:pPr>
            <a:endParaRPr lang="en-IN" sz="1600" dirty="0">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38" y="2189409"/>
            <a:ext cx="10645461" cy="4668592"/>
          </a:xfrm>
          <a:prstGeom prst="rect">
            <a:avLst/>
          </a:prstGeom>
        </p:spPr>
      </p:pic>
    </p:spTree>
    <p:extLst>
      <p:ext uri="{BB962C8B-B14F-4D97-AF65-F5344CB8AC3E}">
        <p14:creationId xmlns:p14="http://schemas.microsoft.com/office/powerpoint/2010/main" val="41268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50" y="-1"/>
            <a:ext cx="9007523" cy="1119117"/>
          </a:xfrm>
        </p:spPr>
        <p:txBody>
          <a:bodyPr>
            <a:normAutofit/>
          </a:bodyPr>
          <a:lstStyle/>
          <a:p>
            <a:r>
              <a:rPr lang="en-IN" sz="3600" b="1" u="sng" dirty="0" smtClean="0">
                <a:latin typeface="Franklin Gothic Medium" panose="020B0603020102020204" pitchFamily="34" charset="0"/>
              </a:rPr>
              <a:t>Loan Status over different loan purposes :</a:t>
            </a:r>
            <a:endParaRPr lang="en-IN" sz="3600" b="1" u="sng" dirty="0">
              <a:latin typeface="Franklin Gothic Medium" panose="020B0603020102020204" pitchFamily="34" charset="0"/>
            </a:endParaRPr>
          </a:p>
        </p:txBody>
      </p:sp>
      <p:sp>
        <p:nvSpPr>
          <p:cNvPr id="5" name="TextBox 4"/>
          <p:cNvSpPr txBox="1"/>
          <p:nvPr/>
        </p:nvSpPr>
        <p:spPr>
          <a:xfrm>
            <a:off x="504967" y="1760561"/>
            <a:ext cx="3944203" cy="3693319"/>
          </a:xfrm>
          <a:prstGeom prst="rect">
            <a:avLst/>
          </a:prstGeom>
          <a:noFill/>
        </p:spPr>
        <p:txBody>
          <a:bodyPr wrap="square" rtlCol="0">
            <a:spAutoFit/>
          </a:bodyPr>
          <a:lstStyle/>
          <a:p>
            <a:pPr marL="342900" indent="-342900">
              <a:buFont typeface="+mj-lt"/>
              <a:buAutoNum type="arabicPeriod"/>
            </a:pPr>
            <a:r>
              <a:rPr lang="en-US" dirty="0">
                <a:latin typeface="+mj-lt"/>
              </a:rPr>
              <a:t>Most repaid loans came from purpose '</a:t>
            </a:r>
            <a:r>
              <a:rPr lang="en-US" dirty="0" err="1">
                <a:latin typeface="+mj-lt"/>
              </a:rPr>
              <a:t>debt_consolidation</a:t>
            </a:r>
            <a:r>
              <a:rPr lang="en-US" dirty="0">
                <a:latin typeface="+mj-lt"/>
              </a:rPr>
              <a:t>' means max people are taking loans for paying other loans</a:t>
            </a:r>
            <a:r>
              <a:rPr lang="en-US" dirty="0" smtClean="0">
                <a:latin typeface="+mj-lt"/>
              </a:rPr>
              <a:t>.</a:t>
            </a:r>
          </a:p>
          <a:p>
            <a:pPr marL="342900" indent="-342900">
              <a:buFont typeface="+mj-lt"/>
              <a:buAutoNum type="arabicPeriod"/>
            </a:pPr>
            <a:endParaRPr lang="en-US" dirty="0">
              <a:latin typeface="+mj-lt"/>
            </a:endParaRPr>
          </a:p>
          <a:p>
            <a:pPr marL="342900" indent="-342900">
              <a:buFont typeface="+mj-lt"/>
              <a:buAutoNum type="arabicPeriod"/>
            </a:pPr>
            <a:r>
              <a:rPr lang="en-US" dirty="0">
                <a:latin typeface="+mj-lt"/>
              </a:rPr>
              <a:t>Most charged off loans are also of '</a:t>
            </a:r>
            <a:r>
              <a:rPr lang="en-US" dirty="0" err="1">
                <a:latin typeface="+mj-lt"/>
              </a:rPr>
              <a:t>debt_consolidation</a:t>
            </a:r>
            <a:r>
              <a:rPr lang="en-US" dirty="0">
                <a:latin typeface="+mj-lt"/>
              </a:rPr>
              <a:t>' purpose followed by 'small business' and 'credit card' purpose category</a:t>
            </a:r>
            <a:r>
              <a:rPr lang="en-US" dirty="0" smtClean="0">
                <a:latin typeface="+mj-lt"/>
              </a:rPr>
              <a:t>.</a:t>
            </a:r>
          </a:p>
          <a:p>
            <a:pPr marL="342900" indent="-342900">
              <a:buFont typeface="+mj-lt"/>
              <a:buAutoNum type="arabicPeriod"/>
            </a:pPr>
            <a:endParaRPr lang="en-US" dirty="0">
              <a:latin typeface="+mj-lt"/>
            </a:endParaRPr>
          </a:p>
          <a:p>
            <a:pPr marL="342900" indent="-342900">
              <a:buFont typeface="+mj-lt"/>
              <a:buAutoNum type="arabicPeriod"/>
            </a:pPr>
            <a:r>
              <a:rPr lang="en-US" dirty="0">
                <a:latin typeface="+mj-lt"/>
              </a:rPr>
              <a:t>Its the safest for banks to give loan to </a:t>
            </a:r>
            <a:r>
              <a:rPr lang="en-US" dirty="0" err="1">
                <a:latin typeface="+mj-lt"/>
              </a:rPr>
              <a:t>renewable_energy</a:t>
            </a:r>
            <a:r>
              <a:rPr lang="en-US" dirty="0">
                <a:latin typeface="+mj-lt"/>
              </a:rPr>
              <a:t> type purpose.</a:t>
            </a:r>
          </a:p>
          <a:p>
            <a:endParaRPr lang="en-IN" dirty="0">
              <a:latin typeface="+mj-l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6592" y="996286"/>
            <a:ext cx="6808688" cy="5745707"/>
          </a:xfrm>
        </p:spPr>
      </p:pic>
    </p:spTree>
    <p:extLst>
      <p:ext uri="{BB962C8B-B14F-4D97-AF65-F5344CB8AC3E}">
        <p14:creationId xmlns:p14="http://schemas.microsoft.com/office/powerpoint/2010/main" val="2917989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013"/>
            <a:ext cx="10515600" cy="1705970"/>
          </a:xfrm>
        </p:spPr>
        <p:txBody>
          <a:bodyPr>
            <a:normAutofit fontScale="90000"/>
          </a:bodyPr>
          <a:lstStyle/>
          <a:p>
            <a:r>
              <a:rPr lang="en-US" sz="2400" b="1" u="sng" dirty="0" err="1" smtClean="0">
                <a:latin typeface="+mn-lt"/>
              </a:rPr>
              <a:t>Loan_ammount</a:t>
            </a:r>
            <a:r>
              <a:rPr lang="en-US" sz="2400" b="1" u="sng" dirty="0" smtClean="0">
                <a:latin typeface="+mn-lt"/>
              </a:rPr>
              <a:t> </a:t>
            </a:r>
            <a:r>
              <a:rPr lang="en-US" sz="2400" b="1" u="sng" dirty="0" err="1">
                <a:latin typeface="+mn-lt"/>
              </a:rPr>
              <a:t>Vs</a:t>
            </a:r>
            <a:r>
              <a:rPr lang="en-US" sz="2400" b="1" u="sng" dirty="0">
                <a:latin typeface="+mn-lt"/>
              </a:rPr>
              <a:t> </a:t>
            </a:r>
            <a:r>
              <a:rPr lang="en-US" sz="2400" b="1" u="sng" dirty="0" smtClean="0">
                <a:latin typeface="+mn-lt"/>
              </a:rPr>
              <a:t>Purpose </a:t>
            </a:r>
            <a:r>
              <a:rPr lang="en-US" sz="2400" b="1" u="sng" dirty="0" err="1">
                <a:latin typeface="+mn-lt"/>
              </a:rPr>
              <a:t>Vs</a:t>
            </a:r>
            <a:r>
              <a:rPr lang="en-US" sz="2400" b="1" u="sng" dirty="0">
                <a:latin typeface="+mn-lt"/>
              </a:rPr>
              <a:t> </a:t>
            </a:r>
            <a:r>
              <a:rPr lang="en-US" sz="2400" b="1" u="sng" dirty="0" err="1" smtClean="0">
                <a:latin typeface="+mn-lt"/>
              </a:rPr>
              <a:t>Loan_status</a:t>
            </a:r>
            <a:r>
              <a:rPr lang="en-US" sz="2400" b="1" u="sng" dirty="0" smtClean="0">
                <a:latin typeface="+mn-lt"/>
              </a:rPr>
              <a:t>:</a:t>
            </a:r>
            <a:br>
              <a:rPr lang="en-US" sz="2400" b="1" u="sng" dirty="0" smtClean="0">
                <a:latin typeface="+mn-lt"/>
              </a:rPr>
            </a:br>
            <a:r>
              <a:rPr lang="en-US" sz="2400" b="1" u="sng" dirty="0">
                <a:latin typeface="+mn-lt"/>
              </a:rPr>
              <a:t/>
            </a:r>
            <a:br>
              <a:rPr lang="en-US" sz="2400" b="1" u="sng" dirty="0">
                <a:latin typeface="+mn-lt"/>
              </a:rPr>
            </a:br>
            <a:r>
              <a:rPr lang="en-US" sz="2000" dirty="0" smtClean="0">
                <a:latin typeface="+mn-lt"/>
              </a:rPr>
              <a:t>1. </a:t>
            </a:r>
            <a:r>
              <a:rPr lang="en-US" sz="2000" dirty="0" smtClean="0">
                <a:latin typeface="Calibri Light" panose="020F0302020204030204" pitchFamily="34" charset="0"/>
                <a:cs typeface="Calibri Light" panose="020F0302020204030204" pitchFamily="34" charset="0"/>
              </a:rPr>
              <a:t>The </a:t>
            </a:r>
            <a:r>
              <a:rPr lang="en-US" sz="2000" dirty="0">
                <a:latin typeface="Calibri Light" panose="020F0302020204030204" pitchFamily="34" charset="0"/>
                <a:cs typeface="Calibri Light" panose="020F0302020204030204" pitchFamily="34" charset="0"/>
              </a:rPr>
              <a:t>credit amount of Loan purposes like 'Buying a house' or 'Home improvement', 'Credit card' and 'Small business' is higher with maximum defaulter rate.</a:t>
            </a:r>
            <a:br>
              <a:rPr lang="en-US" sz="2000" dirty="0">
                <a:latin typeface="Calibri Light" panose="020F0302020204030204" pitchFamily="34" charset="0"/>
                <a:cs typeface="Calibri Light" panose="020F0302020204030204" pitchFamily="34" charset="0"/>
              </a:rPr>
            </a:br>
            <a:r>
              <a:rPr lang="en-US" sz="2000" dirty="0" smtClean="0">
                <a:latin typeface="Calibri Light" panose="020F0302020204030204" pitchFamily="34" charset="0"/>
                <a:cs typeface="Calibri Light" panose="020F0302020204030204" pitchFamily="34" charset="0"/>
              </a:rPr>
              <a:t>2. Money </a:t>
            </a:r>
            <a:r>
              <a:rPr lang="en-US" sz="2000" dirty="0">
                <a:latin typeface="Calibri Light" panose="020F0302020204030204" pitchFamily="34" charset="0"/>
                <a:cs typeface="Calibri Light" panose="020F0302020204030204" pitchFamily="34" charset="0"/>
              </a:rPr>
              <a:t>for 'Car loan' , 'Vacation' and 'Education' is having less credits applied for. </a:t>
            </a:r>
            <a:r>
              <a:rPr lang="en-US" sz="2000" dirty="0" smtClean="0">
                <a:latin typeface="Calibri Light" panose="020F0302020204030204" pitchFamily="34" charset="0"/>
                <a:cs typeface="Calibri Light" panose="020F0302020204030204" pitchFamily="34" charset="0"/>
              </a:rPr>
              <a:t/>
            </a:r>
            <a:br>
              <a:rPr lang="en-US" sz="2000" dirty="0" smtClean="0">
                <a:latin typeface="Calibri Light" panose="020F0302020204030204" pitchFamily="34" charset="0"/>
                <a:cs typeface="Calibri Light" panose="020F0302020204030204" pitchFamily="34" charset="0"/>
              </a:rPr>
            </a:br>
            <a:r>
              <a:rPr lang="en-US" sz="2000" dirty="0" smtClean="0">
                <a:latin typeface="Calibri Light" panose="020F0302020204030204" pitchFamily="34" charset="0"/>
                <a:cs typeface="Calibri Light" panose="020F0302020204030204" pitchFamily="34" charset="0"/>
              </a:rPr>
              <a:t>3. The </a:t>
            </a:r>
            <a:r>
              <a:rPr lang="en-US" sz="2000" dirty="0">
                <a:latin typeface="Calibri Light" panose="020F0302020204030204" pitchFamily="34" charset="0"/>
                <a:cs typeface="Calibri Light" panose="020F0302020204030204" pitchFamily="34" charset="0"/>
              </a:rPr>
              <a:t>default rate is also very less for these purposes.</a:t>
            </a:r>
            <a:br>
              <a:rPr lang="en-US" sz="2000" dirty="0">
                <a:latin typeface="Calibri Light" panose="020F0302020204030204" pitchFamily="34" charset="0"/>
                <a:cs typeface="Calibri Light" panose="020F0302020204030204" pitchFamily="34" charset="0"/>
              </a:rPr>
            </a:br>
            <a:endParaRPr lang="en-IN" sz="2000" dirty="0">
              <a:latin typeface="Calibri Light" panose="020F0302020204030204" pitchFamily="34" charset="0"/>
              <a:cs typeface="Calibri Light" panose="020F03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998" y="1937983"/>
            <a:ext cx="10726003" cy="4571999"/>
          </a:xfrm>
        </p:spPr>
      </p:pic>
    </p:spTree>
    <p:extLst>
      <p:ext uri="{BB962C8B-B14F-4D97-AF65-F5344CB8AC3E}">
        <p14:creationId xmlns:p14="http://schemas.microsoft.com/office/powerpoint/2010/main" val="967907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383" y="530225"/>
            <a:ext cx="4280706" cy="914400"/>
          </a:xfrm>
        </p:spPr>
        <p:txBody>
          <a:bodyPr>
            <a:normAutofit/>
          </a:bodyPr>
          <a:lstStyle/>
          <a:p>
            <a:r>
              <a:rPr lang="en-IN" sz="3600" b="1" u="sng" dirty="0" smtClean="0">
                <a:latin typeface="+mn-lt"/>
              </a:rPr>
              <a:t>Segmented Analysis:</a:t>
            </a:r>
            <a:endParaRPr lang="en-IN" sz="3600" b="1" u="sng" dirty="0">
              <a:latin typeface="+mn-lt"/>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4432" r="4432"/>
          <a:stretch>
            <a:fillRect/>
          </a:stretch>
        </p:blipFill>
        <p:spPr>
          <a:xfrm>
            <a:off x="4847089" y="805218"/>
            <a:ext cx="6726212" cy="5581933"/>
          </a:xfrm>
        </p:spPr>
      </p:pic>
      <p:sp>
        <p:nvSpPr>
          <p:cNvPr id="5" name="Text Placeholder 4"/>
          <p:cNvSpPr>
            <a:spLocks noGrp="1"/>
          </p:cNvSpPr>
          <p:nvPr>
            <p:ph type="body" sz="half" idx="2"/>
          </p:nvPr>
        </p:nvSpPr>
        <p:spPr>
          <a:xfrm>
            <a:off x="641446" y="1815152"/>
            <a:ext cx="4130580" cy="4053836"/>
          </a:xfrm>
        </p:spPr>
        <p:txBody>
          <a:bodyPr/>
          <a:lstStyle/>
          <a:p>
            <a:pPr marL="342900" indent="-342900">
              <a:buFont typeface="+mj-lt"/>
              <a:buAutoNum type="arabicPeriod"/>
            </a:pPr>
            <a:r>
              <a:rPr lang="en-US" sz="2000" dirty="0">
                <a:latin typeface="+mj-lt"/>
              </a:rPr>
              <a:t>Mostly the loans for debt-consolidation with 60 months term length are having maximum </a:t>
            </a:r>
            <a:r>
              <a:rPr lang="en-US" sz="2000" dirty="0" err="1">
                <a:latin typeface="+mj-lt"/>
              </a:rPr>
              <a:t>defaluter</a:t>
            </a:r>
            <a:r>
              <a:rPr lang="en-US" sz="2000" dirty="0">
                <a:latin typeface="+mj-lt"/>
              </a:rPr>
              <a:t> rate.</a:t>
            </a:r>
          </a:p>
          <a:p>
            <a:pPr marL="342900" indent="-342900">
              <a:buFont typeface="+mj-lt"/>
              <a:buAutoNum type="arabicPeriod"/>
            </a:pPr>
            <a:r>
              <a:rPr lang="en-US" sz="2000" dirty="0">
                <a:latin typeface="+mj-lt"/>
              </a:rPr>
              <a:t>Credit card loans with 60 months term length are also at high risk of getting charged off.</a:t>
            </a:r>
          </a:p>
          <a:p>
            <a:pPr marL="342900" indent="-342900">
              <a:buFont typeface="+mj-lt"/>
              <a:buAutoNum type="arabicPeriod"/>
            </a:pPr>
            <a:r>
              <a:rPr lang="en-US" sz="2000" dirty="0">
                <a:latin typeface="+mj-lt"/>
              </a:rPr>
              <a:t>Overall, maximum </a:t>
            </a:r>
            <a:r>
              <a:rPr lang="en-US" sz="2000" dirty="0" err="1">
                <a:latin typeface="+mj-lt"/>
              </a:rPr>
              <a:t>defaulte</a:t>
            </a:r>
            <a:r>
              <a:rPr lang="en-US" sz="2000" dirty="0">
                <a:latin typeface="+mj-lt"/>
              </a:rPr>
              <a:t> rate lie in 60 months term length.</a:t>
            </a:r>
          </a:p>
          <a:p>
            <a:endParaRPr lang="en-IN" dirty="0"/>
          </a:p>
        </p:txBody>
      </p:sp>
    </p:spTree>
    <p:extLst>
      <p:ext uri="{BB962C8B-B14F-4D97-AF65-F5344CB8AC3E}">
        <p14:creationId xmlns:p14="http://schemas.microsoft.com/office/powerpoint/2010/main" val="229423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889" y="457200"/>
            <a:ext cx="3932237" cy="1600200"/>
          </a:xfrm>
        </p:spPr>
        <p:txBody>
          <a:bodyPr/>
          <a:lstStyle/>
          <a:p>
            <a:r>
              <a:rPr lang="en-US" b="1" u="sng" dirty="0" err="1" smtClean="0"/>
              <a:t>Loan_status</a:t>
            </a:r>
            <a:r>
              <a:rPr lang="en-US" b="1" u="sng" dirty="0" smtClean="0"/>
              <a:t> over years for various purposes:</a:t>
            </a:r>
            <a:r>
              <a:rPr lang="en-US" b="1" dirty="0"/>
              <a:t/>
            </a:r>
            <a:br>
              <a:rPr lang="en-US" b="1" dirty="0"/>
            </a:br>
            <a:endParaRPr lang="en-IN"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3" r="767"/>
          <a:stretch/>
        </p:blipFill>
        <p:spPr>
          <a:xfrm>
            <a:off x="4258101" y="832513"/>
            <a:ext cx="7806520" cy="5336275"/>
          </a:xfrm>
        </p:spPr>
      </p:pic>
      <p:sp>
        <p:nvSpPr>
          <p:cNvPr id="4" name="Text Placeholder 3"/>
          <p:cNvSpPr>
            <a:spLocks noGrp="1"/>
          </p:cNvSpPr>
          <p:nvPr>
            <p:ph type="body" sz="half" idx="2"/>
          </p:nvPr>
        </p:nvSpPr>
        <p:spPr>
          <a:xfrm>
            <a:off x="525890" y="2057400"/>
            <a:ext cx="3932237" cy="3811588"/>
          </a:xfrm>
        </p:spPr>
        <p:txBody>
          <a:bodyPr/>
          <a:lstStyle/>
          <a:p>
            <a:pPr marL="342900" indent="-342900">
              <a:buFont typeface="+mj-lt"/>
              <a:buAutoNum type="arabicPeriod"/>
            </a:pPr>
            <a:r>
              <a:rPr lang="en-US" sz="2000" dirty="0">
                <a:latin typeface="Calibri Light" panose="020F0302020204030204" pitchFamily="34" charset="0"/>
                <a:cs typeface="Calibri Light" panose="020F0302020204030204" pitchFamily="34" charset="0"/>
              </a:rPr>
              <a:t>There is no much difference in loan pattern from 2008 to 2011.</a:t>
            </a:r>
          </a:p>
          <a:p>
            <a:pPr marL="342900" indent="-342900">
              <a:buFont typeface="+mj-lt"/>
              <a:buAutoNum type="arabicPeriod"/>
            </a:pPr>
            <a:r>
              <a:rPr lang="en-US" sz="2000" dirty="0">
                <a:latin typeface="Calibri Light" panose="020F0302020204030204" pitchFamily="34" charset="0"/>
                <a:cs typeface="Calibri Light" panose="020F0302020204030204" pitchFamily="34" charset="0"/>
              </a:rPr>
              <a:t>While in year 2007, most of the defaults are caused with </a:t>
            </a:r>
            <a:r>
              <a:rPr lang="en-US" sz="2000" dirty="0" err="1">
                <a:latin typeface="Calibri Light" panose="020F0302020204030204" pitchFamily="34" charset="0"/>
                <a:cs typeface="Calibri Light" panose="020F0302020204030204" pitchFamily="34" charset="0"/>
              </a:rPr>
              <a:t>major_purchase</a:t>
            </a:r>
            <a:r>
              <a:rPr lang="en-US" sz="2000" dirty="0">
                <a:latin typeface="Calibri Light" panose="020F0302020204030204" pitchFamily="34" charset="0"/>
                <a:cs typeface="Calibri Light" panose="020F0302020204030204" pitchFamily="34" charset="0"/>
              </a:rPr>
              <a:t> showing the maximum </a:t>
            </a:r>
            <a:r>
              <a:rPr lang="en-US" sz="2000" dirty="0" err="1">
                <a:latin typeface="Calibri Light" panose="020F0302020204030204" pitchFamily="34" charset="0"/>
                <a:cs typeface="Calibri Light" panose="020F0302020204030204" pitchFamily="34" charset="0"/>
              </a:rPr>
              <a:t>defalut</a:t>
            </a:r>
            <a:r>
              <a:rPr lang="en-US" sz="2000" dirty="0">
                <a:latin typeface="Calibri Light" panose="020F0302020204030204" pitchFamily="34" charset="0"/>
                <a:cs typeface="Calibri Light" panose="020F0302020204030204" pitchFamily="34" charset="0"/>
              </a:rPr>
              <a:t> rate.</a:t>
            </a:r>
          </a:p>
          <a:p>
            <a:pPr marL="342900" indent="-342900">
              <a:buFont typeface="+mj-lt"/>
              <a:buAutoNum type="arabicPeriod"/>
            </a:pPr>
            <a:r>
              <a:rPr lang="en-US" sz="2000" dirty="0">
                <a:latin typeface="Calibri Light" panose="020F0302020204030204" pitchFamily="34" charset="0"/>
                <a:cs typeface="Calibri Light" panose="020F0302020204030204" pitchFamily="34" charset="0"/>
              </a:rPr>
              <a:t>Throughout all these years, debt-consolidation remains the main purpose causing </a:t>
            </a:r>
            <a:r>
              <a:rPr lang="en-US" sz="2000" dirty="0" err="1">
                <a:latin typeface="Calibri Light" panose="020F0302020204030204" pitchFamily="34" charset="0"/>
                <a:cs typeface="Calibri Light" panose="020F0302020204030204" pitchFamily="34" charset="0"/>
              </a:rPr>
              <a:t>defaluts</a:t>
            </a:r>
            <a:r>
              <a:rPr lang="en-US" sz="2000" dirty="0">
                <a:latin typeface="Calibri Light" panose="020F0302020204030204" pitchFamily="34" charset="0"/>
                <a:cs typeface="Calibri Light" panose="020F0302020204030204" pitchFamily="34" charset="0"/>
              </a:rPr>
              <a:t>.</a:t>
            </a:r>
          </a:p>
          <a:p>
            <a:endParaRPr lang="en-IN" dirty="0"/>
          </a:p>
        </p:txBody>
      </p:sp>
    </p:spTree>
    <p:extLst>
      <p:ext uri="{BB962C8B-B14F-4D97-AF65-F5344CB8AC3E}">
        <p14:creationId xmlns:p14="http://schemas.microsoft.com/office/powerpoint/2010/main" val="2208080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8074" y="269591"/>
            <a:ext cx="8851710" cy="562923"/>
          </a:xfrm>
        </p:spPr>
        <p:txBody>
          <a:bodyPr>
            <a:normAutofit fontScale="90000"/>
          </a:bodyPr>
          <a:lstStyle/>
          <a:p>
            <a:r>
              <a:rPr lang="en-IN" sz="3600" b="1" u="sng" dirty="0" smtClean="0">
                <a:latin typeface="+mn-lt"/>
              </a:rPr>
              <a:t>Loan Status over grades and Purposes:</a:t>
            </a:r>
            <a:endParaRPr lang="en-IN" sz="3600" b="1" u="sng" dirty="0">
              <a:latin typeface="+mn-lt"/>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729" y="1637731"/>
            <a:ext cx="11163868" cy="4913194"/>
          </a:xfrm>
        </p:spPr>
      </p:pic>
      <p:sp>
        <p:nvSpPr>
          <p:cNvPr id="7" name="TextBox 6"/>
          <p:cNvSpPr txBox="1"/>
          <p:nvPr/>
        </p:nvSpPr>
        <p:spPr>
          <a:xfrm>
            <a:off x="735637" y="867404"/>
            <a:ext cx="10837006" cy="923330"/>
          </a:xfrm>
          <a:prstGeom prst="rect">
            <a:avLst/>
          </a:prstGeom>
          <a:noFill/>
        </p:spPr>
        <p:txBody>
          <a:bodyPr wrap="none" rtlCol="0">
            <a:spAutoFit/>
          </a:bodyPr>
          <a:lstStyle/>
          <a:p>
            <a:pPr marL="342900" indent="-342900">
              <a:buFont typeface="+mj-lt"/>
              <a:buAutoNum type="arabicPeriod"/>
            </a:pPr>
            <a:r>
              <a:rPr lang="en-US" dirty="0">
                <a:latin typeface="+mj-lt"/>
              </a:rPr>
              <a:t>Clearly most of the defaulter loans are in E, F and G grade where debt-consolidation is sowing the highest peak.</a:t>
            </a:r>
          </a:p>
          <a:p>
            <a:pPr marL="342900" indent="-342900">
              <a:buFont typeface="+mj-lt"/>
              <a:buAutoNum type="arabicPeriod"/>
            </a:pPr>
            <a:r>
              <a:rPr lang="en-US" dirty="0">
                <a:latin typeface="+mj-lt"/>
              </a:rPr>
              <a:t>The defaulter rate is increasing from A to G as we have already seen before.</a:t>
            </a:r>
          </a:p>
          <a:p>
            <a:endParaRPr lang="en-IN" dirty="0"/>
          </a:p>
        </p:txBody>
      </p:sp>
    </p:spTree>
    <p:extLst>
      <p:ext uri="{BB962C8B-B14F-4D97-AF65-F5344CB8AC3E}">
        <p14:creationId xmlns:p14="http://schemas.microsoft.com/office/powerpoint/2010/main" val="4085394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935641"/>
          </a:xfrm>
        </p:spPr>
        <p:txBody>
          <a:bodyPr>
            <a:normAutofit/>
          </a:bodyPr>
          <a:lstStyle/>
          <a:p>
            <a:r>
              <a:rPr lang="en-IN" sz="4000" b="1" dirty="0" smtClean="0">
                <a:latin typeface="Franklin Gothic Medium" panose="020B0603020102020204" pitchFamily="34" charset="0"/>
              </a:rPr>
              <a:t>Multivariate </a:t>
            </a:r>
            <a:r>
              <a:rPr lang="en-IN" sz="4000" b="1" dirty="0" smtClean="0">
                <a:latin typeface="Franklin Gothic Medium" panose="020B0603020102020204" pitchFamily="34" charset="0"/>
              </a:rPr>
              <a:t>Analysis</a:t>
            </a:r>
            <a:r>
              <a:rPr lang="en-IN" sz="4000" b="1" dirty="0">
                <a:latin typeface="Franklin Gothic Medium" panose="020B0603020102020204" pitchFamily="34" charset="0"/>
              </a:rPr>
              <a:t> </a:t>
            </a:r>
            <a:r>
              <a:rPr lang="en-IN" sz="4000" b="1" dirty="0" smtClean="0">
                <a:latin typeface="Franklin Gothic Medium" panose="020B0603020102020204" pitchFamily="34" charset="0"/>
              </a:rPr>
              <a:t>:</a:t>
            </a:r>
            <a:endParaRPr lang="en-IN" sz="4000" dirty="0">
              <a:latin typeface="Franklin Gothic Medium" panose="020B0603020102020204" pitchFamily="34" charset="0"/>
            </a:endParaRPr>
          </a:p>
        </p:txBody>
      </p:sp>
      <p:sp>
        <p:nvSpPr>
          <p:cNvPr id="8" name="Content Placeholder 7"/>
          <p:cNvSpPr>
            <a:spLocks noGrp="1"/>
          </p:cNvSpPr>
          <p:nvPr>
            <p:ph idx="1"/>
          </p:nvPr>
        </p:nvSpPr>
        <p:spPr>
          <a:xfrm>
            <a:off x="838200" y="1416676"/>
            <a:ext cx="10515600" cy="4760287"/>
          </a:xfrm>
        </p:spPr>
        <p:txBody>
          <a:bodyPr>
            <a:normAutofit/>
          </a:bodyPr>
          <a:lstStyle/>
          <a:p>
            <a:r>
              <a:rPr lang="en-IN" b="1" u="sng" dirty="0" smtClean="0"/>
              <a:t>Numerical-Numerical type analysis of loan dataset:</a:t>
            </a:r>
            <a:endParaRPr lang="en-IN" b="1" u="sng" dirty="0"/>
          </a:p>
        </p:txBody>
      </p:sp>
      <p:cxnSp>
        <p:nvCxnSpPr>
          <p:cNvPr id="11" name="Straight Connector 10"/>
          <p:cNvCxnSpPr/>
          <p:nvPr/>
        </p:nvCxnSpPr>
        <p:spPr>
          <a:xfrm flipV="1">
            <a:off x="838200" y="1159099"/>
            <a:ext cx="10636876" cy="2"/>
          </a:xfrm>
          <a:prstGeom prst="line">
            <a:avLst/>
          </a:prstGeom>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582" y="1862923"/>
            <a:ext cx="8950817" cy="3417415"/>
          </a:xfrm>
          <a:prstGeom prst="rect">
            <a:avLst/>
          </a:prstGeom>
        </p:spPr>
      </p:pic>
      <p:sp>
        <p:nvSpPr>
          <p:cNvPr id="15" name="TextBox 14"/>
          <p:cNvSpPr txBox="1"/>
          <p:nvPr/>
        </p:nvSpPr>
        <p:spPr>
          <a:xfrm>
            <a:off x="838200" y="5377218"/>
            <a:ext cx="10967113" cy="923330"/>
          </a:xfrm>
          <a:prstGeom prst="rect">
            <a:avLst/>
          </a:prstGeom>
          <a:noFill/>
        </p:spPr>
        <p:txBody>
          <a:bodyPr wrap="square" rtlCol="0">
            <a:spAutoFit/>
          </a:bodyPr>
          <a:lstStyle/>
          <a:p>
            <a:r>
              <a:rPr lang="en-US" dirty="0">
                <a:latin typeface="+mj-lt"/>
              </a:rPr>
              <a:t>The </a:t>
            </a:r>
            <a:r>
              <a:rPr lang="en-US" dirty="0" err="1">
                <a:latin typeface="+mj-lt"/>
              </a:rPr>
              <a:t>corr</a:t>
            </a:r>
            <a:r>
              <a:rPr lang="en-US" dirty="0">
                <a:latin typeface="+mj-lt"/>
              </a:rPr>
              <a:t>() method calculates the relationship between each column in </a:t>
            </a:r>
            <a:r>
              <a:rPr lang="en-US" dirty="0" smtClean="0">
                <a:latin typeface="+mj-lt"/>
              </a:rPr>
              <a:t>the </a:t>
            </a:r>
            <a:r>
              <a:rPr lang="en-US" dirty="0">
                <a:latin typeface="+mj-lt"/>
              </a:rPr>
              <a:t>data set</a:t>
            </a:r>
            <a:r>
              <a:rPr lang="en-US" dirty="0" smtClean="0">
                <a:latin typeface="+mj-lt"/>
              </a:rPr>
              <a:t>.</a:t>
            </a:r>
          </a:p>
          <a:p>
            <a:r>
              <a:rPr lang="en-US" dirty="0" smtClean="0">
                <a:latin typeface="+mj-lt"/>
              </a:rPr>
              <a:t>Columns with correlation coefficient close to 1.0 have maximum correlation indicating direct proportionality.</a:t>
            </a:r>
          </a:p>
          <a:p>
            <a:r>
              <a:rPr lang="en-US" dirty="0" smtClean="0">
                <a:latin typeface="+mj-lt"/>
              </a:rPr>
              <a:t>While those with correlation coefficient closer to 0.0 or –</a:t>
            </a:r>
            <a:r>
              <a:rPr lang="en-US" dirty="0" err="1" smtClean="0">
                <a:latin typeface="+mj-lt"/>
              </a:rPr>
              <a:t>ve</a:t>
            </a:r>
            <a:r>
              <a:rPr lang="en-US" dirty="0" smtClean="0">
                <a:latin typeface="+mj-lt"/>
              </a:rPr>
              <a:t> , are inversely proportional to each other.</a:t>
            </a:r>
            <a:endParaRPr lang="en-IN" dirty="0">
              <a:latin typeface="+mj-lt"/>
            </a:endParaRPr>
          </a:p>
        </p:txBody>
      </p:sp>
    </p:spTree>
    <p:extLst>
      <p:ext uri="{BB962C8B-B14F-4D97-AF65-F5344CB8AC3E}">
        <p14:creationId xmlns:p14="http://schemas.microsoft.com/office/powerpoint/2010/main" val="1287638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773"/>
            <a:ext cx="10515600" cy="968991"/>
          </a:xfrm>
        </p:spPr>
        <p:txBody>
          <a:bodyPr>
            <a:normAutofit/>
          </a:bodyPr>
          <a:lstStyle/>
          <a:p>
            <a:r>
              <a:rPr lang="en-IN" sz="2400" u="sng" dirty="0" smtClean="0">
                <a:latin typeface="Franklin Gothic Medium" panose="020B0603020102020204" pitchFamily="34" charset="0"/>
              </a:rPr>
              <a:t>A </a:t>
            </a:r>
            <a:r>
              <a:rPr lang="en-IN" sz="2400" u="sng" dirty="0" err="1" smtClean="0">
                <a:latin typeface="Franklin Gothic Medium" panose="020B0603020102020204" pitchFamily="34" charset="0"/>
              </a:rPr>
              <a:t>pairplot</a:t>
            </a:r>
            <a:r>
              <a:rPr lang="en-IN" sz="2400" u="sng" dirty="0" smtClean="0">
                <a:latin typeface="Franklin Gothic Medium" panose="020B0603020102020204" pitchFamily="34" charset="0"/>
              </a:rPr>
              <a:t> showing correlation between loan amount, annual income and  total received interest:</a:t>
            </a:r>
            <a:endParaRPr lang="en-IN" sz="2400" u="sng" dirty="0">
              <a:latin typeface="Franklin Gothic Medium" panose="020B0603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740" y="961914"/>
            <a:ext cx="10685060" cy="5771293"/>
          </a:xfrm>
        </p:spPr>
      </p:pic>
    </p:spTree>
    <p:extLst>
      <p:ext uri="{BB962C8B-B14F-4D97-AF65-F5344CB8AC3E}">
        <p14:creationId xmlns:p14="http://schemas.microsoft.com/office/powerpoint/2010/main" val="1460687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64025" y="177421"/>
            <a:ext cx="4121624" cy="1637731"/>
          </a:xfrm>
        </p:spPr>
        <p:txBody>
          <a:bodyPr/>
          <a:lstStyle/>
          <a:p>
            <a:r>
              <a:rPr lang="en-IN" b="1" u="sng" dirty="0" smtClean="0">
                <a:latin typeface="+mn-lt"/>
              </a:rPr>
              <a:t>Correlation between various factors for Paid loans :</a:t>
            </a:r>
            <a:endParaRPr lang="en-IN" b="1" u="sng" dirty="0">
              <a:latin typeface="+mn-lt"/>
            </a:endParaRPr>
          </a:p>
        </p:txBody>
      </p:sp>
      <p:pic>
        <p:nvPicPr>
          <p:cNvPr id="10" name="Picture Placeholder 9"/>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47" b="689"/>
          <a:stretch/>
        </p:blipFill>
        <p:spPr>
          <a:xfrm>
            <a:off x="4735971" y="382137"/>
            <a:ext cx="6932865" cy="5946312"/>
          </a:xfrm>
        </p:spPr>
      </p:pic>
      <p:sp>
        <p:nvSpPr>
          <p:cNvPr id="9" name="Text Placeholder 8"/>
          <p:cNvSpPr>
            <a:spLocks noGrp="1"/>
          </p:cNvSpPr>
          <p:nvPr>
            <p:ph type="body" sz="half" idx="2"/>
          </p:nvPr>
        </p:nvSpPr>
        <p:spPr>
          <a:xfrm>
            <a:off x="464026" y="1937981"/>
            <a:ext cx="4353634" cy="4503761"/>
          </a:xfrm>
        </p:spPr>
        <p:txBody>
          <a:bodyPr>
            <a:normAutofit/>
          </a:bodyPr>
          <a:lstStyle/>
          <a:p>
            <a:pPr marL="342900" indent="-342900">
              <a:buFont typeface="+mj-lt"/>
              <a:buAutoNum type="arabicPeriod"/>
            </a:pPr>
            <a:r>
              <a:rPr lang="en-US" sz="1800" dirty="0">
                <a:latin typeface="+mj-lt"/>
              </a:rPr>
              <a:t>Loan </a:t>
            </a:r>
            <a:r>
              <a:rPr lang="en-US" sz="1800" dirty="0" err="1">
                <a:latin typeface="+mj-lt"/>
              </a:rPr>
              <a:t>ammount</a:t>
            </a:r>
            <a:r>
              <a:rPr lang="en-US" sz="1800" dirty="0">
                <a:latin typeface="+mj-lt"/>
              </a:rPr>
              <a:t> and Installments have max correlation and are directly proportional.</a:t>
            </a:r>
          </a:p>
          <a:p>
            <a:pPr marL="342900" indent="-342900">
              <a:buFont typeface="+mj-lt"/>
              <a:buAutoNum type="arabicPeriod"/>
            </a:pPr>
            <a:r>
              <a:rPr lang="en-US" sz="1800" dirty="0">
                <a:latin typeface="+mj-lt"/>
              </a:rPr>
              <a:t>Installments are inversely proportional to the interest rate. More the interest, lesser the </a:t>
            </a:r>
            <a:r>
              <a:rPr lang="en-US" sz="1800" dirty="0" err="1">
                <a:latin typeface="+mj-lt"/>
              </a:rPr>
              <a:t>mmount</a:t>
            </a:r>
            <a:r>
              <a:rPr lang="en-US" sz="1800" dirty="0">
                <a:latin typeface="+mj-lt"/>
              </a:rPr>
              <a:t> of installments.</a:t>
            </a:r>
          </a:p>
          <a:p>
            <a:pPr marL="342900" indent="-342900">
              <a:buFont typeface="+mj-lt"/>
              <a:buAutoNum type="arabicPeriod"/>
            </a:pPr>
            <a:r>
              <a:rPr lang="en-US" sz="1800" dirty="0">
                <a:latin typeface="+mj-lt"/>
              </a:rPr>
              <a:t>People who have max interest on the loan </a:t>
            </a:r>
            <a:r>
              <a:rPr lang="en-US" sz="1800" dirty="0" err="1">
                <a:latin typeface="+mj-lt"/>
              </a:rPr>
              <a:t>ammount</a:t>
            </a:r>
            <a:r>
              <a:rPr lang="en-US" sz="1800" dirty="0">
                <a:latin typeface="+mj-lt"/>
              </a:rPr>
              <a:t> have </a:t>
            </a:r>
            <a:r>
              <a:rPr lang="en-US" sz="1800" dirty="0" err="1">
                <a:latin typeface="+mj-lt"/>
              </a:rPr>
              <a:t>leat</a:t>
            </a:r>
            <a:r>
              <a:rPr lang="en-US" sz="1800" dirty="0">
                <a:latin typeface="+mj-lt"/>
              </a:rPr>
              <a:t> number of accounts open and also less length of employment.</a:t>
            </a:r>
          </a:p>
          <a:p>
            <a:pPr marL="342900" indent="-342900">
              <a:buFont typeface="+mj-lt"/>
              <a:buAutoNum type="arabicPeriod"/>
            </a:pPr>
            <a:r>
              <a:rPr lang="en-US" sz="1800" dirty="0">
                <a:latin typeface="+mj-lt"/>
              </a:rPr>
              <a:t>Total </a:t>
            </a:r>
            <a:r>
              <a:rPr lang="en-US" sz="1800" dirty="0" err="1">
                <a:latin typeface="+mj-lt"/>
              </a:rPr>
              <a:t>ammount</a:t>
            </a:r>
            <a:r>
              <a:rPr lang="en-US" sz="1800" dirty="0">
                <a:latin typeface="+mj-lt"/>
              </a:rPr>
              <a:t> repaid is inversely proportional to the employment length</a:t>
            </a:r>
            <a:r>
              <a:rPr lang="en-US" sz="1800" dirty="0" smtClean="0">
                <a:latin typeface="+mj-lt"/>
              </a:rPr>
              <a:t>.</a:t>
            </a:r>
            <a:endParaRPr lang="en-US" sz="1800" dirty="0">
              <a:latin typeface="+mj-lt"/>
            </a:endParaRPr>
          </a:p>
        </p:txBody>
      </p:sp>
    </p:spTree>
    <p:extLst>
      <p:ext uri="{BB962C8B-B14F-4D97-AF65-F5344CB8AC3E}">
        <p14:creationId xmlns:p14="http://schemas.microsoft.com/office/powerpoint/2010/main" val="2291595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94" y="286603"/>
            <a:ext cx="10176886" cy="1284619"/>
          </a:xfrm>
        </p:spPr>
        <p:txBody>
          <a:bodyPr>
            <a:normAutofit/>
          </a:bodyPr>
          <a:lstStyle/>
          <a:p>
            <a:r>
              <a:rPr lang="en-IN" sz="4000" dirty="0" smtClean="0">
                <a:solidFill>
                  <a:schemeClr val="tx1"/>
                </a:solidFill>
                <a:latin typeface="Franklin Gothic Medium" panose="020B0603020102020204" pitchFamily="34" charset="0"/>
              </a:rPr>
              <a:t>Problem Statement :</a:t>
            </a:r>
            <a:endParaRPr lang="en-IN" sz="4000" dirty="0">
              <a:solidFill>
                <a:schemeClr val="tx1"/>
              </a:solidFill>
              <a:latin typeface="Franklin Gothic Medium" panose="020B0603020102020204" pitchFamily="34" charset="0"/>
            </a:endParaRPr>
          </a:p>
        </p:txBody>
      </p:sp>
      <p:sp>
        <p:nvSpPr>
          <p:cNvPr id="3" name="Content Placeholder 2"/>
          <p:cNvSpPr>
            <a:spLocks noGrp="1"/>
          </p:cNvSpPr>
          <p:nvPr>
            <p:ph idx="1"/>
          </p:nvPr>
        </p:nvSpPr>
        <p:spPr>
          <a:xfrm>
            <a:off x="1050916" y="1571222"/>
            <a:ext cx="10282223" cy="4838229"/>
          </a:xfrm>
        </p:spPr>
        <p:txBody>
          <a:bodyPr>
            <a:normAutofit/>
          </a:bodyPr>
          <a:lstStyle/>
          <a:p>
            <a:pPr marL="0" indent="0">
              <a:buNone/>
            </a:pPr>
            <a:r>
              <a:rPr lang="en-IN" sz="1800" dirty="0" smtClean="0">
                <a:latin typeface="+mj-lt"/>
              </a:rPr>
              <a:t>We have a dataset from the </a:t>
            </a:r>
            <a:r>
              <a:rPr lang="en-US" sz="1800" dirty="0">
                <a:latin typeface="+mj-lt"/>
              </a:rPr>
              <a:t>largest online loan marketplace facilitating personal </a:t>
            </a:r>
            <a:r>
              <a:rPr lang="en-US" sz="1800" dirty="0" smtClean="0">
                <a:latin typeface="+mj-lt"/>
              </a:rPr>
              <a:t>loans. </a:t>
            </a:r>
            <a:r>
              <a:rPr lang="en-IN" sz="1800" dirty="0" smtClean="0">
                <a:latin typeface="+mj-lt"/>
              </a:rPr>
              <a:t>The </a:t>
            </a:r>
            <a:r>
              <a:rPr lang="en-IN" sz="1800" dirty="0">
                <a:latin typeface="+mj-lt"/>
              </a:rPr>
              <a:t>company wants to </a:t>
            </a:r>
            <a:r>
              <a:rPr lang="en-US" sz="1800" dirty="0">
                <a:latin typeface="+mj-lt"/>
              </a:rPr>
              <a:t>understand the driving factors (or driver variables) behind loan default, i.e. the variables which are strong indicators of default.</a:t>
            </a:r>
            <a:r>
              <a:rPr lang="en-IN" sz="1800" dirty="0" smtClean="0">
                <a:latin typeface="+mj-lt"/>
              </a:rPr>
              <a:t>.</a:t>
            </a:r>
          </a:p>
          <a:p>
            <a:pPr marL="0" indent="0">
              <a:buNone/>
            </a:pPr>
            <a:r>
              <a:rPr lang="en-IN" sz="1800" dirty="0" smtClean="0">
                <a:latin typeface="+mj-lt"/>
              </a:rPr>
              <a:t>This is achieved by EDA (Exploratory Data Analysis) on bank data, wherein we analyse the pattern present in data and help bank in mitigating two types of risks associated with loan approvals: </a:t>
            </a:r>
            <a:endParaRPr lang="en-IN" sz="1800" dirty="0">
              <a:latin typeface="+mj-lt"/>
            </a:endParaRPr>
          </a:p>
          <a:p>
            <a:r>
              <a:rPr lang="en-IN" sz="1800" dirty="0" smtClean="0">
                <a:latin typeface="+mj-lt"/>
              </a:rPr>
              <a:t>If the applicant is likely to repay the loan, then not approving the loan results in a loss of business to the company.</a:t>
            </a:r>
          </a:p>
          <a:p>
            <a:r>
              <a:rPr lang="en-IN" sz="1800" dirty="0" smtClean="0">
                <a:latin typeface="+mj-lt"/>
              </a:rPr>
              <a:t>If the applicant is not likely to repay the loan, </a:t>
            </a:r>
            <a:r>
              <a:rPr lang="en-IN" sz="1800" dirty="0" err="1" smtClean="0">
                <a:latin typeface="+mj-lt"/>
              </a:rPr>
              <a:t>i.e</a:t>
            </a:r>
            <a:r>
              <a:rPr lang="en-IN" sz="1800" dirty="0" smtClean="0">
                <a:latin typeface="+mj-lt"/>
              </a:rPr>
              <a:t> he/she is likely to default, then approving the loan may lead to a financial loss to the company.</a:t>
            </a:r>
          </a:p>
          <a:p>
            <a:pPr marL="0" indent="0">
              <a:buNone/>
            </a:pPr>
            <a:endParaRPr lang="en-IN" sz="1800" dirty="0" smtClean="0">
              <a:latin typeface="+mj-lt"/>
            </a:endParaRPr>
          </a:p>
          <a:p>
            <a:pPr marL="0" indent="0">
              <a:buNone/>
            </a:pPr>
            <a:r>
              <a:rPr lang="en-US" sz="1800" dirty="0">
                <a:latin typeface="+mj-lt"/>
              </a:rPr>
              <a:t>Credit loss is the amount of money lost by the lender when the borrower refuses to pay or absconds with the money owed. In other words, borrowers who default cause the biggest losses to lenders. In this case, customers labelled as ‘charged-off’ are the ‘defaulters’.</a:t>
            </a:r>
          </a:p>
          <a:p>
            <a:r>
              <a:rPr lang="en-US" sz="1800" dirty="0">
                <a:latin typeface="+mj-lt"/>
              </a:rPr>
              <a:t> The aim of this EDA Case study is to identify patterns indicating that a person is likely to default and to identify these risky loan applicants so that such loans can be reduced, thereby cutting down the amount of credit </a:t>
            </a:r>
            <a:r>
              <a:rPr lang="en-US" sz="1800" dirty="0" smtClean="0">
                <a:latin typeface="+mj-lt"/>
              </a:rPr>
              <a:t>loss.</a:t>
            </a:r>
            <a:endParaRPr lang="en-IN" sz="1800" dirty="0">
              <a:latin typeface="+mj-lt"/>
            </a:endParaRPr>
          </a:p>
        </p:txBody>
      </p:sp>
      <p:cxnSp>
        <p:nvCxnSpPr>
          <p:cNvPr id="5" name="Straight Connector 4"/>
          <p:cNvCxnSpPr/>
          <p:nvPr/>
        </p:nvCxnSpPr>
        <p:spPr>
          <a:xfrm>
            <a:off x="1050916" y="1326527"/>
            <a:ext cx="9965672" cy="0"/>
          </a:xfrm>
          <a:prstGeom prst="line">
            <a:avLst/>
          </a:prstGeom>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87148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5910" y="245660"/>
            <a:ext cx="4226115" cy="1583140"/>
          </a:xfrm>
        </p:spPr>
        <p:txBody>
          <a:bodyPr/>
          <a:lstStyle/>
          <a:p>
            <a:r>
              <a:rPr lang="en-IN" b="1" u="sng" dirty="0"/>
              <a:t>Correlation between various factors for </a:t>
            </a:r>
            <a:r>
              <a:rPr lang="en-IN" b="1" u="sng" dirty="0" smtClean="0"/>
              <a:t>Charged Off loans </a:t>
            </a:r>
            <a:r>
              <a:rPr lang="en-IN" b="1" u="sng" dirty="0"/>
              <a:t>:</a:t>
            </a:r>
            <a:endParaRPr lang="en-IN" dirty="0"/>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76" b="130"/>
          <a:stretch/>
        </p:blipFill>
        <p:spPr>
          <a:xfrm>
            <a:off x="4772025" y="389790"/>
            <a:ext cx="6855867" cy="5932931"/>
          </a:xfrm>
        </p:spPr>
      </p:pic>
      <p:sp>
        <p:nvSpPr>
          <p:cNvPr id="6" name="Text Placeholder 5"/>
          <p:cNvSpPr>
            <a:spLocks noGrp="1"/>
          </p:cNvSpPr>
          <p:nvPr>
            <p:ph type="body" sz="half" idx="2"/>
          </p:nvPr>
        </p:nvSpPr>
        <p:spPr>
          <a:xfrm>
            <a:off x="545910" y="2169994"/>
            <a:ext cx="4226115" cy="4107976"/>
          </a:xfrm>
        </p:spPr>
        <p:txBody>
          <a:bodyPr/>
          <a:lstStyle/>
          <a:p>
            <a:pPr marL="342900" indent="-342900">
              <a:buFont typeface="+mj-lt"/>
              <a:buAutoNum type="arabicPeriod"/>
            </a:pPr>
            <a:r>
              <a:rPr lang="en-US" sz="1800" dirty="0">
                <a:latin typeface="+mj-lt"/>
              </a:rPr>
              <a:t>Total repayments </a:t>
            </a:r>
            <a:r>
              <a:rPr lang="en-US" sz="1800" dirty="0" err="1">
                <a:latin typeface="+mj-lt"/>
              </a:rPr>
              <a:t>recieved</a:t>
            </a:r>
            <a:r>
              <a:rPr lang="en-US" sz="1800" dirty="0">
                <a:latin typeface="+mj-lt"/>
              </a:rPr>
              <a:t> are having maximum installment </a:t>
            </a:r>
            <a:r>
              <a:rPr lang="en-US" sz="1800" dirty="0" err="1">
                <a:latin typeface="+mj-lt"/>
              </a:rPr>
              <a:t>ammounts</a:t>
            </a:r>
            <a:r>
              <a:rPr lang="en-US" sz="1800" dirty="0">
                <a:latin typeface="+mj-lt"/>
              </a:rPr>
              <a:t> as well as maximum </a:t>
            </a:r>
            <a:r>
              <a:rPr lang="en-US" sz="1800" dirty="0" err="1">
                <a:latin typeface="+mj-lt"/>
              </a:rPr>
              <a:t>recieved</a:t>
            </a:r>
            <a:r>
              <a:rPr lang="en-US" sz="1800" dirty="0">
                <a:latin typeface="+mj-lt"/>
              </a:rPr>
              <a:t> interest.</a:t>
            </a:r>
          </a:p>
          <a:p>
            <a:pPr marL="342900" indent="-342900">
              <a:buFont typeface="+mj-lt"/>
              <a:buAutoNum type="arabicPeriod"/>
            </a:pPr>
            <a:r>
              <a:rPr lang="en-US" sz="1800" dirty="0">
                <a:latin typeface="+mj-lt"/>
              </a:rPr>
              <a:t>People who have max interest on the loan </a:t>
            </a:r>
            <a:r>
              <a:rPr lang="en-US" sz="1800" dirty="0" err="1">
                <a:latin typeface="+mj-lt"/>
              </a:rPr>
              <a:t>ammount</a:t>
            </a:r>
            <a:r>
              <a:rPr lang="en-US" sz="1800" dirty="0">
                <a:latin typeface="+mj-lt"/>
              </a:rPr>
              <a:t> have </a:t>
            </a:r>
            <a:r>
              <a:rPr lang="en-US" sz="1800" dirty="0" err="1">
                <a:latin typeface="+mj-lt"/>
              </a:rPr>
              <a:t>leat</a:t>
            </a:r>
            <a:r>
              <a:rPr lang="en-US" sz="1800" dirty="0">
                <a:latin typeface="+mj-lt"/>
              </a:rPr>
              <a:t> number of accounts open and also less length of employment.</a:t>
            </a:r>
          </a:p>
          <a:p>
            <a:pPr marL="342900" indent="-342900">
              <a:buFont typeface="+mj-lt"/>
              <a:buAutoNum type="arabicPeriod"/>
            </a:pPr>
            <a:r>
              <a:rPr lang="en-US" sz="1800" dirty="0">
                <a:latin typeface="+mj-lt"/>
              </a:rPr>
              <a:t>Employment length is directly proportional to the installment </a:t>
            </a:r>
            <a:r>
              <a:rPr lang="en-US" sz="1800" dirty="0" err="1">
                <a:latin typeface="+mj-lt"/>
              </a:rPr>
              <a:t>ammount</a:t>
            </a:r>
            <a:r>
              <a:rPr lang="en-US" dirty="0" smtClean="0"/>
              <a:t>.</a:t>
            </a:r>
            <a:endParaRPr lang="en-US" dirty="0"/>
          </a:p>
        </p:txBody>
      </p:sp>
    </p:spTree>
    <p:extLst>
      <p:ext uri="{BB962C8B-B14F-4D97-AF65-F5344CB8AC3E}">
        <p14:creationId xmlns:p14="http://schemas.microsoft.com/office/powerpoint/2010/main" val="2715783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945060"/>
          </a:xfrm>
        </p:spPr>
        <p:txBody>
          <a:bodyPr>
            <a:normAutofit/>
          </a:bodyPr>
          <a:lstStyle/>
          <a:p>
            <a:r>
              <a:rPr lang="en-IN" u="sng" dirty="0" smtClean="0">
                <a:latin typeface="Franklin Gothic Medium" panose="020B0603020102020204" pitchFamily="34" charset="0"/>
              </a:rPr>
              <a:t>Insights :</a:t>
            </a:r>
            <a:endParaRPr lang="en-IN" u="sng" dirty="0">
              <a:latin typeface="Franklin Gothic Medium" panose="020B0603020102020204" pitchFamily="34" charset="0"/>
            </a:endParaRPr>
          </a:p>
        </p:txBody>
      </p:sp>
      <p:sp>
        <p:nvSpPr>
          <p:cNvPr id="6" name="Content Placeholder 5"/>
          <p:cNvSpPr>
            <a:spLocks noGrp="1"/>
          </p:cNvSpPr>
          <p:nvPr>
            <p:ph idx="1"/>
          </p:nvPr>
        </p:nvSpPr>
        <p:spPr>
          <a:xfrm>
            <a:off x="655093" y="1596788"/>
            <a:ext cx="10698707" cy="4913194"/>
          </a:xfrm>
        </p:spPr>
        <p:txBody>
          <a:bodyPr>
            <a:normAutofit fontScale="55000" lnSpcReduction="20000"/>
          </a:bodyPr>
          <a:lstStyle/>
          <a:p>
            <a:r>
              <a:rPr lang="en-US" sz="3800" dirty="0"/>
              <a:t>Bank should focus more on older people having more length of employment than those having lesser employment years to ensure repayments.</a:t>
            </a:r>
          </a:p>
          <a:p>
            <a:r>
              <a:rPr lang="en-US" sz="3800" dirty="0"/>
              <a:t>2. Bank should check many times while providing loans to purposes like 'Buying a house', 'Credit card' and '</a:t>
            </a:r>
            <a:r>
              <a:rPr lang="en-US" sz="3800" dirty="0" err="1"/>
              <a:t>debt_consolidation</a:t>
            </a:r>
            <a:r>
              <a:rPr lang="en-US" sz="3800" dirty="0"/>
              <a:t>' as these types have highest default rate.</a:t>
            </a:r>
          </a:p>
          <a:p>
            <a:r>
              <a:rPr lang="en-US" sz="3800" dirty="0"/>
              <a:t>3. The annual incomes should be </a:t>
            </a:r>
            <a:r>
              <a:rPr lang="en-US" sz="3800" dirty="0" err="1"/>
              <a:t>verfied</a:t>
            </a:r>
            <a:r>
              <a:rPr lang="en-US" sz="3800" dirty="0"/>
              <a:t> to avoid any risk.</a:t>
            </a:r>
          </a:p>
          <a:p>
            <a:r>
              <a:rPr lang="en-US" sz="3800" dirty="0"/>
              <a:t>4. Mortgage loans are a good option for increasing business which is the safest option for banks to reduce unsuccessful payments.</a:t>
            </a:r>
          </a:p>
          <a:p>
            <a:r>
              <a:rPr lang="en-US" sz="3800" dirty="0"/>
              <a:t>5. Families with less income should be focused to increase business.</a:t>
            </a:r>
          </a:p>
          <a:p>
            <a:r>
              <a:rPr lang="en-US" sz="3800" dirty="0"/>
              <a:t>6. Also loans with more interest are at high risk of getting charged off. So, bank should not exceed the interest rate more than 15% on higher credits as they might not </a:t>
            </a:r>
            <a:r>
              <a:rPr lang="en-US" sz="3800" dirty="0" err="1"/>
              <a:t>br</a:t>
            </a:r>
            <a:r>
              <a:rPr lang="en-US" sz="3800" dirty="0"/>
              <a:t> </a:t>
            </a:r>
            <a:r>
              <a:rPr lang="en-US" sz="3800" dirty="0" err="1"/>
              <a:t>repayed</a:t>
            </a:r>
            <a:r>
              <a:rPr lang="en-US" sz="3800" dirty="0"/>
              <a:t> fully. Instead the interest rate should be in range of 7% to 12% max.</a:t>
            </a:r>
          </a:p>
          <a:p>
            <a:r>
              <a:rPr lang="en-US" sz="3800" dirty="0"/>
              <a:t>7. Also with loan purpose ‘Small Business’ and 'Credit Card' is having higher number of unsuccessful payments on time, so avoiding these purposes is a good option.</a:t>
            </a:r>
          </a:p>
          <a:p>
            <a:r>
              <a:rPr lang="en-US" sz="3800" dirty="0"/>
              <a:t>8. Get as much as clients from housing type ‘With parents’ as they are having least number of unsuccessful payments.</a:t>
            </a:r>
          </a:p>
          <a:p>
            <a:pPr marL="0" indent="0">
              <a:buNone/>
            </a:pPr>
            <a:endParaRPr lang="en-IN" dirty="0"/>
          </a:p>
        </p:txBody>
      </p:sp>
    </p:spTree>
    <p:extLst>
      <p:ext uri="{BB962C8B-B14F-4D97-AF65-F5344CB8AC3E}">
        <p14:creationId xmlns:p14="http://schemas.microsoft.com/office/powerpoint/2010/main" val="877790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a:bodyPr>
          <a:lstStyle/>
          <a:p>
            <a:r>
              <a:rPr lang="en-IN" sz="4000" dirty="0">
                <a:latin typeface="Franklin Gothic Medium" panose="020B0603020102020204" pitchFamily="34" charset="0"/>
              </a:rPr>
              <a:t>Dataset </a:t>
            </a:r>
            <a:r>
              <a:rPr lang="en-IN" sz="4000" dirty="0" smtClean="0">
                <a:latin typeface="Franklin Gothic Medium" panose="020B0603020102020204" pitchFamily="34" charset="0"/>
              </a:rPr>
              <a:t>Overview :</a:t>
            </a:r>
            <a:endParaRPr lang="en-IN" sz="4000" dirty="0">
              <a:latin typeface="Franklin Gothic Medium" panose="020B0603020102020204" pitchFamily="34" charset="0"/>
            </a:endParaRPr>
          </a:p>
        </p:txBody>
      </p:sp>
      <p:sp>
        <p:nvSpPr>
          <p:cNvPr id="3" name="Content Placeholder 2"/>
          <p:cNvSpPr>
            <a:spLocks noGrp="1"/>
          </p:cNvSpPr>
          <p:nvPr>
            <p:ph idx="1"/>
          </p:nvPr>
        </p:nvSpPr>
        <p:spPr/>
        <p:txBody>
          <a:bodyPr>
            <a:normAutofit/>
          </a:bodyPr>
          <a:lstStyle/>
          <a:p>
            <a:r>
              <a:rPr lang="en-US" sz="2400" dirty="0">
                <a:latin typeface="+mj-lt"/>
              </a:rPr>
              <a:t>The </a:t>
            </a:r>
            <a:r>
              <a:rPr lang="en-US" sz="2400" dirty="0" smtClean="0">
                <a:latin typeface="+mj-lt"/>
              </a:rPr>
              <a:t>data is collected from a </a:t>
            </a:r>
            <a:r>
              <a:rPr lang="en-US" sz="2400" dirty="0">
                <a:latin typeface="+mj-lt"/>
              </a:rPr>
              <a:t>company </a:t>
            </a:r>
            <a:r>
              <a:rPr lang="en-US" sz="2400" dirty="0" smtClean="0">
                <a:latin typeface="+mj-lt"/>
              </a:rPr>
              <a:t>which is </a:t>
            </a:r>
            <a:r>
              <a:rPr lang="en-US" sz="2400" dirty="0">
                <a:latin typeface="+mj-lt"/>
              </a:rPr>
              <a:t>the largest online loan marketplace facilitating personal loans, business loans, and the financing of medical procedures. </a:t>
            </a:r>
            <a:endParaRPr lang="en-US" sz="2400" dirty="0" smtClean="0">
              <a:latin typeface="+mj-lt"/>
            </a:endParaRPr>
          </a:p>
          <a:p>
            <a:r>
              <a:rPr lang="en-US" sz="2400" dirty="0" smtClean="0">
                <a:latin typeface="+mj-lt"/>
              </a:rPr>
              <a:t>The dataset contains </a:t>
            </a:r>
            <a:r>
              <a:rPr lang="en-US" sz="2400" dirty="0">
                <a:latin typeface="+mj-lt"/>
              </a:rPr>
              <a:t>information about past loan applicants and whether they ‘defaulted’. </a:t>
            </a:r>
            <a:endParaRPr lang="en-US" sz="2400" dirty="0" smtClean="0">
              <a:latin typeface="+mj-lt"/>
            </a:endParaRPr>
          </a:p>
          <a:p>
            <a:r>
              <a:rPr lang="en-US" sz="2400" dirty="0">
                <a:latin typeface="+mj-lt"/>
              </a:rPr>
              <a:t>It contains the complete loan data for all loans issued from 2007 to 2011</a:t>
            </a:r>
            <a:r>
              <a:rPr lang="en-US" sz="2400" dirty="0" smtClean="0">
                <a:latin typeface="+mj-lt"/>
              </a:rPr>
              <a:t>.</a:t>
            </a:r>
          </a:p>
          <a:p>
            <a:r>
              <a:rPr lang="en-US" sz="2400" dirty="0">
                <a:latin typeface="+mj-lt"/>
              </a:rPr>
              <a:t>There are </a:t>
            </a:r>
            <a:r>
              <a:rPr lang="en-US" sz="2400" dirty="0" smtClean="0">
                <a:latin typeface="+mj-lt"/>
              </a:rPr>
              <a:t>39717 rows and 111 </a:t>
            </a:r>
            <a:r>
              <a:rPr lang="en-US" sz="2400" dirty="0">
                <a:latin typeface="+mj-lt"/>
              </a:rPr>
              <a:t>columns in total</a:t>
            </a:r>
            <a:r>
              <a:rPr lang="en-US" sz="2400" dirty="0" smtClean="0">
                <a:latin typeface="+mj-lt"/>
              </a:rPr>
              <a:t>.</a:t>
            </a:r>
          </a:p>
          <a:p>
            <a:r>
              <a:rPr lang="en-US" sz="2400" dirty="0" smtClean="0">
                <a:latin typeface="+mj-lt"/>
              </a:rPr>
              <a:t>The analysis is mainly done on the information like loan amount, term length, interest rate, annual income, installment, employee title, employee length, issue date, purpose, total payment, total received interest and the target variable “Loan Status”.</a:t>
            </a:r>
          </a:p>
        </p:txBody>
      </p:sp>
      <p:cxnSp>
        <p:nvCxnSpPr>
          <p:cNvPr id="5" name="Straight Connector 4"/>
          <p:cNvCxnSpPr/>
          <p:nvPr/>
        </p:nvCxnSpPr>
        <p:spPr>
          <a:xfrm flipV="1">
            <a:off x="889179" y="1416676"/>
            <a:ext cx="10413642" cy="12879"/>
          </a:xfrm>
          <a:prstGeom prst="line">
            <a:avLst/>
          </a:prstGeom>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7830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a:bodyPr>
          <a:lstStyle/>
          <a:p>
            <a:r>
              <a:rPr lang="en-IN" sz="4000" dirty="0">
                <a:latin typeface="Franklin Gothic Medium" panose="020B0603020102020204" pitchFamily="34" charset="0"/>
              </a:rPr>
              <a:t>Data </a:t>
            </a:r>
            <a:r>
              <a:rPr lang="en-IN" sz="4000" dirty="0" smtClean="0">
                <a:latin typeface="Franklin Gothic Medium" panose="020B0603020102020204" pitchFamily="34" charset="0"/>
              </a:rPr>
              <a:t>Cleaning :</a:t>
            </a:r>
            <a:endParaRPr lang="en-IN" sz="4000" dirty="0">
              <a:latin typeface="Franklin Gothic Medium" panose="020B0603020102020204" pitchFamily="34" charset="0"/>
            </a:endParaRPr>
          </a:p>
        </p:txBody>
      </p:sp>
      <p:sp>
        <p:nvSpPr>
          <p:cNvPr id="3" name="Content Placeholder 2"/>
          <p:cNvSpPr>
            <a:spLocks noGrp="1"/>
          </p:cNvSpPr>
          <p:nvPr>
            <p:ph idx="1"/>
          </p:nvPr>
        </p:nvSpPr>
        <p:spPr>
          <a:xfrm>
            <a:off x="838200" y="2009103"/>
            <a:ext cx="10515600" cy="4167859"/>
          </a:xfrm>
        </p:spPr>
        <p:txBody>
          <a:bodyPr>
            <a:normAutofit/>
          </a:bodyPr>
          <a:lstStyle/>
          <a:p>
            <a:pPr marL="0" indent="0">
              <a:buNone/>
            </a:pPr>
            <a:r>
              <a:rPr lang="en-IN" sz="2400" dirty="0" smtClean="0">
                <a:latin typeface="+mj-lt"/>
              </a:rPr>
              <a:t>The data set is cleaned by following the below steps:</a:t>
            </a:r>
          </a:p>
          <a:p>
            <a:pPr marL="514350" indent="-514350">
              <a:buFont typeface="+mj-lt"/>
              <a:buAutoNum type="arabicPeriod"/>
            </a:pPr>
            <a:r>
              <a:rPr lang="en-IN" sz="2400" dirty="0" smtClean="0">
                <a:latin typeface="+mj-lt"/>
              </a:rPr>
              <a:t>Dropping unwanted columns with more than 80% missing values.</a:t>
            </a:r>
          </a:p>
          <a:p>
            <a:pPr marL="514350" indent="-514350">
              <a:buFont typeface="+mj-lt"/>
              <a:buAutoNum type="arabicPeriod"/>
            </a:pPr>
            <a:r>
              <a:rPr lang="en-IN" sz="2400" dirty="0" smtClean="0">
                <a:latin typeface="+mj-lt"/>
              </a:rPr>
              <a:t>Missing values were imputed or replaced in some columns. Another way to deal with is to drop them completely.</a:t>
            </a:r>
          </a:p>
          <a:p>
            <a:pPr marL="514350" indent="-514350">
              <a:buFont typeface="+mj-lt"/>
              <a:buAutoNum type="arabicPeriod"/>
            </a:pPr>
            <a:r>
              <a:rPr lang="en-IN" sz="2400" dirty="0" smtClean="0">
                <a:latin typeface="+mj-lt"/>
              </a:rPr>
              <a:t>The outliers were present in columns like annual income, interest rate and loan amount which couldn’t be ignored. So, outliers were kept as it is.</a:t>
            </a:r>
          </a:p>
          <a:p>
            <a:pPr marL="514350" indent="-514350">
              <a:buFont typeface="+mj-lt"/>
              <a:buAutoNum type="arabicPeriod"/>
            </a:pPr>
            <a:r>
              <a:rPr lang="en-IN" sz="2400" dirty="0" smtClean="0">
                <a:latin typeface="+mj-lt"/>
              </a:rPr>
              <a:t>The data type of column like interest rate is changed to integer type to facilitate the numerical comparison. </a:t>
            </a:r>
            <a:endParaRPr lang="en-IN" sz="2400" dirty="0">
              <a:latin typeface="+mj-lt"/>
            </a:endParaRPr>
          </a:p>
        </p:txBody>
      </p:sp>
      <p:cxnSp>
        <p:nvCxnSpPr>
          <p:cNvPr id="5" name="Straight Connector 4"/>
          <p:cNvCxnSpPr/>
          <p:nvPr/>
        </p:nvCxnSpPr>
        <p:spPr>
          <a:xfrm>
            <a:off x="896154" y="1429554"/>
            <a:ext cx="10399691" cy="0"/>
          </a:xfrm>
          <a:prstGeom prst="line">
            <a:avLst/>
          </a:prstGeom>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7883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60" y="457200"/>
            <a:ext cx="6465709" cy="817808"/>
          </a:xfrm>
        </p:spPr>
        <p:txBody>
          <a:bodyPr>
            <a:normAutofit/>
          </a:bodyPr>
          <a:lstStyle/>
          <a:p>
            <a:r>
              <a:rPr lang="en-IN" sz="4000" dirty="0" err="1" smtClean="0">
                <a:latin typeface="Franklin Gothic Medium" panose="020B0603020102020204" pitchFamily="34" charset="0"/>
              </a:rPr>
              <a:t>Univariate</a:t>
            </a:r>
            <a:r>
              <a:rPr lang="en-IN" sz="4000" dirty="0" smtClean="0">
                <a:latin typeface="Franklin Gothic Medium" panose="020B0603020102020204" pitchFamily="34" charset="0"/>
              </a:rPr>
              <a:t> Analysis :</a:t>
            </a:r>
            <a:endParaRPr lang="en-IN" sz="4000" dirty="0">
              <a:latin typeface="Franklin Gothic Medium" panose="020B0603020102020204" pitchFamily="34" charset="0"/>
            </a:endParaRPr>
          </a:p>
        </p:txBody>
      </p:sp>
      <p:cxnSp>
        <p:nvCxnSpPr>
          <p:cNvPr id="5" name="Straight Connector 4"/>
          <p:cNvCxnSpPr/>
          <p:nvPr/>
        </p:nvCxnSpPr>
        <p:spPr>
          <a:xfrm flipV="1">
            <a:off x="839788" y="1287886"/>
            <a:ext cx="10605752" cy="12882"/>
          </a:xfrm>
          <a:prstGeom prst="line">
            <a:avLst/>
          </a:prstGeom>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6177" t="4458" b="3503"/>
          <a:stretch/>
        </p:blipFill>
        <p:spPr>
          <a:xfrm>
            <a:off x="5053820" y="2057400"/>
            <a:ext cx="6846838" cy="3979190"/>
          </a:xfrm>
          <a:prstGeom prst="rect">
            <a:avLst/>
          </a:prstGeom>
        </p:spPr>
      </p:pic>
      <p:sp>
        <p:nvSpPr>
          <p:cNvPr id="12" name="Rectangle 11"/>
          <p:cNvSpPr/>
          <p:nvPr/>
        </p:nvSpPr>
        <p:spPr>
          <a:xfrm>
            <a:off x="9942490" y="5821251"/>
            <a:ext cx="1867437" cy="553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ontent Placeholder 13"/>
          <p:cNvSpPr>
            <a:spLocks noGrp="1"/>
          </p:cNvSpPr>
          <p:nvPr>
            <p:ph type="body" sz="half" idx="2"/>
          </p:nvPr>
        </p:nvSpPr>
        <p:spPr>
          <a:xfrm>
            <a:off x="839788" y="1596979"/>
            <a:ext cx="3932237" cy="4584879"/>
          </a:xfrm>
        </p:spPr>
        <p:txBody>
          <a:bodyPr>
            <a:normAutofit/>
          </a:bodyPr>
          <a:lstStyle/>
          <a:p>
            <a:endParaRPr lang="en-IN" sz="2400" b="1" u="sng" dirty="0" smtClean="0"/>
          </a:p>
          <a:p>
            <a:r>
              <a:rPr lang="en-IN" sz="2400" b="1" u="sng" dirty="0" smtClean="0"/>
              <a:t>Percentage of Defaulters :</a:t>
            </a:r>
          </a:p>
          <a:p>
            <a:pPr marL="342900" indent="-342900">
              <a:buFont typeface="+mj-lt"/>
              <a:buAutoNum type="arabicPeriod"/>
            </a:pPr>
            <a:endParaRPr lang="en-IN" sz="1800" dirty="0" smtClean="0">
              <a:latin typeface="+mj-lt"/>
            </a:endParaRPr>
          </a:p>
          <a:p>
            <a:pPr marL="342900" indent="-342900">
              <a:buFont typeface="+mj-lt"/>
              <a:buAutoNum type="arabicPeriod"/>
            </a:pPr>
            <a:r>
              <a:rPr lang="en-IN" sz="1800" dirty="0" smtClean="0">
                <a:latin typeface="+mj-lt"/>
              </a:rPr>
              <a:t>83% people have repaid their loan instalments on time.</a:t>
            </a:r>
          </a:p>
          <a:p>
            <a:pPr marL="342900" indent="-342900">
              <a:buFont typeface="+mj-lt"/>
              <a:buAutoNum type="arabicPeriod"/>
            </a:pPr>
            <a:r>
              <a:rPr lang="en-IN" sz="1800" dirty="0" smtClean="0">
                <a:latin typeface="+mj-lt"/>
              </a:rPr>
              <a:t>2.87% people are currently paying loans which means they have ongoing instalments.</a:t>
            </a:r>
          </a:p>
          <a:p>
            <a:pPr marL="342900" indent="-342900">
              <a:buFont typeface="+mj-lt"/>
              <a:buAutoNum type="arabicPeriod"/>
            </a:pPr>
            <a:r>
              <a:rPr lang="en-US" sz="1800" dirty="0">
                <a:latin typeface="+mj-lt"/>
              </a:rPr>
              <a:t>About 14% of loans are Charged off which is a big loss to the company</a:t>
            </a:r>
            <a:r>
              <a:rPr lang="en-US" sz="1800" dirty="0" smtClean="0">
                <a:latin typeface="+mj-lt"/>
              </a:rPr>
              <a:t>.</a:t>
            </a:r>
          </a:p>
          <a:p>
            <a:pPr marL="342900" indent="-342900">
              <a:buFont typeface="+mj-lt"/>
              <a:buAutoNum type="arabicPeriod"/>
            </a:pPr>
            <a:r>
              <a:rPr lang="en-US" sz="1800" dirty="0">
                <a:latin typeface="+mj-lt"/>
              </a:rPr>
              <a:t>We'll analyze the ways to reduce this loss in following analysis.</a:t>
            </a:r>
            <a:endParaRPr lang="en-US" sz="1800" dirty="0" smtClean="0">
              <a:latin typeface="+mj-lt"/>
            </a:endParaRPr>
          </a:p>
          <a:p>
            <a:pPr marL="342900" indent="-342900">
              <a:buFont typeface="+mj-lt"/>
              <a:buAutoNum type="arabicPeriod"/>
            </a:pPr>
            <a:endParaRPr lang="en-IN" sz="1800" dirty="0">
              <a:latin typeface="+mj-lt"/>
            </a:endParaRPr>
          </a:p>
        </p:txBody>
      </p:sp>
      <p:sp>
        <p:nvSpPr>
          <p:cNvPr id="17" name="Rectangle 16"/>
          <p:cNvSpPr/>
          <p:nvPr/>
        </p:nvSpPr>
        <p:spPr>
          <a:xfrm>
            <a:off x="10457645" y="5731099"/>
            <a:ext cx="1443013" cy="90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913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89397" y="327547"/>
            <a:ext cx="5383369" cy="2177528"/>
          </a:xfrm>
        </p:spPr>
        <p:txBody>
          <a:bodyPr>
            <a:normAutofit fontScale="92500" lnSpcReduction="10000"/>
          </a:bodyPr>
          <a:lstStyle/>
          <a:p>
            <a:r>
              <a:rPr lang="en-IN" sz="3100" u="sng" dirty="0" smtClean="0"/>
              <a:t>Interest rate over loan </a:t>
            </a:r>
            <a:r>
              <a:rPr lang="en-IN" sz="3100" u="sng" dirty="0" err="1" smtClean="0"/>
              <a:t>statu</a:t>
            </a:r>
            <a:r>
              <a:rPr lang="en-IN" sz="3100" u="sng" dirty="0" smtClean="0"/>
              <a:t>:</a:t>
            </a:r>
            <a:endParaRPr lang="en-IN" sz="3100" u="sng" dirty="0"/>
          </a:p>
          <a:p>
            <a:pPr marL="457200" indent="-457200">
              <a:buFont typeface="+mj-lt"/>
              <a:buAutoNum type="arabicPeriod"/>
            </a:pPr>
            <a:r>
              <a:rPr lang="en-US" sz="1900" b="0" dirty="0">
                <a:latin typeface="+mj-lt"/>
              </a:rPr>
              <a:t>The median interest rate on fully paid loans is about 11%.</a:t>
            </a:r>
          </a:p>
          <a:p>
            <a:pPr marL="457200" indent="-457200">
              <a:buFont typeface="+mj-lt"/>
              <a:buAutoNum type="arabicPeriod"/>
            </a:pPr>
            <a:r>
              <a:rPr lang="en-US" sz="1900" b="0" dirty="0">
                <a:latin typeface="+mj-lt"/>
              </a:rPr>
              <a:t>The median interest rate on charged off loans is about 14%.</a:t>
            </a:r>
          </a:p>
          <a:p>
            <a:pPr marL="457200" indent="-457200">
              <a:buFont typeface="+mj-lt"/>
              <a:buAutoNum type="arabicPeriod"/>
            </a:pPr>
            <a:r>
              <a:rPr lang="en-US" sz="1900" b="0" dirty="0">
                <a:latin typeface="+mj-lt"/>
              </a:rPr>
              <a:t>Overall, the charged off loans have higher rate of interest.</a:t>
            </a:r>
          </a:p>
        </p:txBody>
      </p:sp>
      <p:sp>
        <p:nvSpPr>
          <p:cNvPr id="7" name="Text Placeholder 6"/>
          <p:cNvSpPr>
            <a:spLocks noGrp="1"/>
          </p:cNvSpPr>
          <p:nvPr>
            <p:ph type="body" sz="quarter" idx="3"/>
          </p:nvPr>
        </p:nvSpPr>
        <p:spPr>
          <a:xfrm>
            <a:off x="6172200" y="579549"/>
            <a:ext cx="5183188" cy="1803042"/>
          </a:xfrm>
        </p:spPr>
        <p:txBody>
          <a:bodyPr/>
          <a:lstStyle/>
          <a:p>
            <a:r>
              <a:rPr lang="en-IN" u="sng" dirty="0" smtClean="0"/>
              <a:t>Loan term length:</a:t>
            </a:r>
          </a:p>
          <a:p>
            <a:pPr marL="342900" indent="-342900">
              <a:buFont typeface="+mj-lt"/>
              <a:buAutoNum type="arabicPeriod"/>
            </a:pPr>
            <a:r>
              <a:rPr lang="en-US" sz="1800" b="0" dirty="0" smtClean="0">
                <a:latin typeface="+mj-lt"/>
              </a:rPr>
              <a:t>More </a:t>
            </a:r>
            <a:r>
              <a:rPr lang="en-US" sz="1800" b="0" dirty="0">
                <a:latin typeface="+mj-lt"/>
              </a:rPr>
              <a:t>than 70% of loans are having a term of 36 months and nearly 26% have 60 months term </a:t>
            </a:r>
            <a:r>
              <a:rPr lang="en-US" sz="1800" b="0" dirty="0" smtClean="0">
                <a:latin typeface="+mj-lt"/>
              </a:rPr>
              <a:t>plan.</a:t>
            </a:r>
            <a:endParaRPr lang="en-IN" sz="1800" dirty="0" smtClean="0">
              <a:latin typeface="+mj-lt"/>
            </a:endParaRPr>
          </a:p>
          <a:p>
            <a:endParaRPr lang="en-IN" sz="1800" dirty="0">
              <a:latin typeface="+mj-lt"/>
            </a:endParaRPr>
          </a:p>
        </p:txBody>
      </p:sp>
      <p:pic>
        <p:nvPicPr>
          <p:cNvPr id="3" name="Content Placeholder 2"/>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279176"/>
            <a:ext cx="5183188" cy="4339987"/>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9397" y="2505074"/>
            <a:ext cx="5157931" cy="4114089"/>
          </a:xfrm>
        </p:spPr>
      </p:pic>
    </p:spTree>
    <p:extLst>
      <p:ext uri="{BB962C8B-B14F-4D97-AF65-F5344CB8AC3E}">
        <p14:creationId xmlns:p14="http://schemas.microsoft.com/office/powerpoint/2010/main" val="2135445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296215"/>
            <a:ext cx="5157787" cy="1600824"/>
          </a:xfrm>
        </p:spPr>
        <p:txBody>
          <a:bodyPr/>
          <a:lstStyle/>
          <a:p>
            <a:r>
              <a:rPr lang="en-IN" u="sng" dirty="0" smtClean="0"/>
              <a:t>Loan status over Grades:</a:t>
            </a:r>
            <a:endParaRPr lang="en-IN" u="sng" dirty="0" smtClean="0"/>
          </a:p>
          <a:p>
            <a:pPr marL="342900" indent="-342900">
              <a:buFont typeface="+mj-lt"/>
              <a:buAutoNum type="arabicPeriod"/>
            </a:pPr>
            <a:r>
              <a:rPr lang="en-US" sz="1600" b="0" dirty="0" smtClean="0"/>
              <a:t>Clearly</a:t>
            </a:r>
            <a:r>
              <a:rPr lang="en-US" sz="1600" b="0" dirty="0"/>
              <a:t>, as the grade of loan goes from A to G, the default rate increases. This is expected because the grade is decided by Lending Club based on the riskiness of the loan.</a:t>
            </a:r>
          </a:p>
        </p:txBody>
      </p:sp>
      <p:sp>
        <p:nvSpPr>
          <p:cNvPr id="7" name="Text Placeholder 6"/>
          <p:cNvSpPr>
            <a:spLocks noGrp="1"/>
          </p:cNvSpPr>
          <p:nvPr>
            <p:ph type="body" sz="quarter" idx="3"/>
          </p:nvPr>
        </p:nvSpPr>
        <p:spPr>
          <a:xfrm>
            <a:off x="6172200" y="296215"/>
            <a:ext cx="5183188" cy="2034862"/>
          </a:xfrm>
        </p:spPr>
        <p:txBody>
          <a:bodyPr>
            <a:normAutofit fontScale="92500"/>
          </a:bodyPr>
          <a:lstStyle/>
          <a:p>
            <a:r>
              <a:rPr lang="en-IN" sz="2800" u="sng" dirty="0" smtClean="0"/>
              <a:t>Number of loans over interest rate:</a:t>
            </a:r>
          </a:p>
          <a:p>
            <a:pPr marL="457200" indent="-457200">
              <a:buFont typeface="+mj-lt"/>
              <a:buAutoNum type="arabicPeriod"/>
            </a:pPr>
            <a:r>
              <a:rPr lang="en-US" sz="1700" b="0" dirty="0">
                <a:latin typeface="+mj-lt"/>
              </a:rPr>
              <a:t>Maximum loans of interest of between 11 to 12%. Also, similar range is present for 7.5% interest.</a:t>
            </a:r>
          </a:p>
          <a:p>
            <a:pPr marL="457200" indent="-457200">
              <a:buFont typeface="+mj-lt"/>
              <a:buAutoNum type="arabicPeriod"/>
            </a:pPr>
            <a:r>
              <a:rPr lang="en-US" sz="1700" b="0" dirty="0">
                <a:latin typeface="+mj-lt"/>
              </a:rPr>
              <a:t>Max interest rate charged by bank is 24.59% per year which may affect the payment of loan on time. More the interest rate, less likely is the loan to be repaid</a:t>
            </a:r>
            <a:r>
              <a:rPr lang="en-US" sz="1700" b="0" dirty="0" smtClean="0">
                <a:latin typeface="+mj-lt"/>
              </a:rPr>
              <a:t>.</a:t>
            </a:r>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505075"/>
            <a:ext cx="5547575" cy="4101786"/>
          </a:xfrm>
        </p:spPr>
      </p:pic>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3206" y="1897039"/>
            <a:ext cx="4623987" cy="4558352"/>
          </a:xfrm>
        </p:spPr>
      </p:pic>
    </p:spTree>
    <p:extLst>
      <p:ext uri="{BB962C8B-B14F-4D97-AF65-F5344CB8AC3E}">
        <p14:creationId xmlns:p14="http://schemas.microsoft.com/office/powerpoint/2010/main" val="3839625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55093" y="464024"/>
            <a:ext cx="5342481" cy="1897039"/>
          </a:xfrm>
        </p:spPr>
        <p:txBody>
          <a:bodyPr>
            <a:normAutofit fontScale="92500" lnSpcReduction="10000"/>
          </a:bodyPr>
          <a:lstStyle/>
          <a:p>
            <a:r>
              <a:rPr lang="en-IN" u="sng" dirty="0" smtClean="0"/>
              <a:t>Employment length:</a:t>
            </a:r>
          </a:p>
          <a:p>
            <a:pPr marL="342900" indent="-342900">
              <a:buFont typeface="+mj-lt"/>
              <a:buAutoNum type="arabicPeriod"/>
            </a:pPr>
            <a:r>
              <a:rPr lang="en-US" sz="1800" b="0" dirty="0"/>
              <a:t>About 25% of the people taking loan have a employment length of more than 10 years. And lending money to these people is safer as there are high chances of </a:t>
            </a:r>
            <a:r>
              <a:rPr lang="en-US" sz="1800" b="0" dirty="0" smtClean="0"/>
              <a:t>repayment.</a:t>
            </a:r>
          </a:p>
          <a:p>
            <a:pPr marL="342900" indent="-342900">
              <a:buFont typeface="+mj-lt"/>
              <a:buAutoNum type="arabicPeriod"/>
            </a:pPr>
            <a:r>
              <a:rPr lang="en-US" sz="1800" b="0" dirty="0"/>
              <a:t>About 19% people have employment experience of a year or less.</a:t>
            </a:r>
          </a:p>
          <a:p>
            <a:pPr marL="342900" indent="-342900">
              <a:buFont typeface="+mj-lt"/>
              <a:buAutoNum type="arabicPeriod"/>
            </a:pPr>
            <a:endParaRPr lang="en-IN" sz="1800" b="0" dirty="0">
              <a:latin typeface="+mj-lt"/>
            </a:endParaRP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8683" y="2047164"/>
            <a:ext cx="5395697" cy="4367284"/>
          </a:xfrm>
        </p:spPr>
      </p:pic>
      <p:sp>
        <p:nvSpPr>
          <p:cNvPr id="5" name="Text Placeholder 4"/>
          <p:cNvSpPr>
            <a:spLocks noGrp="1"/>
          </p:cNvSpPr>
          <p:nvPr>
            <p:ph type="body" sz="quarter" idx="3"/>
          </p:nvPr>
        </p:nvSpPr>
        <p:spPr>
          <a:xfrm>
            <a:off x="5997574" y="166261"/>
            <a:ext cx="5494292" cy="1171220"/>
          </a:xfrm>
        </p:spPr>
        <p:txBody>
          <a:bodyPr/>
          <a:lstStyle/>
          <a:p>
            <a:r>
              <a:rPr lang="en-IN" u="sng" dirty="0" err="1" smtClean="0"/>
              <a:t>Dti</a:t>
            </a:r>
            <a:r>
              <a:rPr lang="en-IN" u="sng" dirty="0" smtClean="0"/>
              <a:t> </a:t>
            </a:r>
            <a:r>
              <a:rPr lang="en-IN" u="sng" dirty="0" err="1" smtClean="0"/>
              <a:t>Vs</a:t>
            </a:r>
            <a:r>
              <a:rPr lang="en-IN" u="sng" dirty="0" smtClean="0"/>
              <a:t> </a:t>
            </a:r>
            <a:r>
              <a:rPr lang="en-IN" u="sng" dirty="0" err="1" smtClean="0"/>
              <a:t>Loan_status</a:t>
            </a:r>
            <a:r>
              <a:rPr lang="en-IN" u="sng" dirty="0" smtClean="0"/>
              <a:t>:</a:t>
            </a:r>
          </a:p>
          <a:p>
            <a:pPr marL="457200" indent="-457200">
              <a:buFont typeface="+mj-lt"/>
              <a:buAutoNum type="arabicPeriod"/>
            </a:pPr>
            <a:r>
              <a:rPr lang="en-US" sz="1800" b="0" dirty="0"/>
              <a:t>Obviously the high </a:t>
            </a:r>
            <a:r>
              <a:rPr lang="en-US" sz="1800" b="0" dirty="0" err="1"/>
              <a:t>dti</a:t>
            </a:r>
            <a:r>
              <a:rPr lang="en-US" sz="1800" b="0" dirty="0"/>
              <a:t> ratio will lead to more defaults.</a:t>
            </a:r>
            <a:endParaRPr lang="en-IN" sz="1800" b="0" dirty="0">
              <a:latin typeface="+mj-lt"/>
            </a:endParaRPr>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05266" y="1774209"/>
            <a:ext cx="4817659" cy="4640239"/>
          </a:xfrm>
        </p:spPr>
      </p:pic>
    </p:spTree>
    <p:extLst>
      <p:ext uri="{BB962C8B-B14F-4D97-AF65-F5344CB8AC3E}">
        <p14:creationId xmlns:p14="http://schemas.microsoft.com/office/powerpoint/2010/main" val="206484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4901" y="450376"/>
            <a:ext cx="3753135" cy="2616101"/>
          </a:xfrm>
          <a:prstGeom prst="rect">
            <a:avLst/>
          </a:prstGeom>
          <a:noFill/>
        </p:spPr>
        <p:txBody>
          <a:bodyPr wrap="square" rtlCol="0">
            <a:spAutoFit/>
          </a:bodyPr>
          <a:lstStyle/>
          <a:p>
            <a:r>
              <a:rPr lang="en-US" sz="2000" b="1" u="sng" dirty="0" smtClean="0"/>
              <a:t>Home Ownership </a:t>
            </a:r>
            <a:r>
              <a:rPr lang="en-US" sz="2000" b="1" u="sng" dirty="0" err="1" smtClean="0"/>
              <a:t>Vs</a:t>
            </a:r>
            <a:r>
              <a:rPr lang="en-US" sz="2000" b="1" u="sng" dirty="0" smtClean="0"/>
              <a:t> Loan Status :</a:t>
            </a:r>
          </a:p>
          <a:p>
            <a:r>
              <a:rPr lang="en-US" dirty="0" smtClean="0"/>
              <a:t>38</a:t>
            </a:r>
            <a:r>
              <a:rPr lang="en-US" dirty="0"/>
              <a:t>% people have mortgage type </a:t>
            </a:r>
            <a:r>
              <a:rPr lang="en-US" dirty="0" err="1"/>
              <a:t>home_ownership</a:t>
            </a:r>
            <a:r>
              <a:rPr lang="en-US" dirty="0"/>
              <a:t> meaning they took a home loan. Maximum of which have repaid their loan.</a:t>
            </a:r>
          </a:p>
          <a:p>
            <a:r>
              <a:rPr lang="en-US" dirty="0"/>
              <a:t>Least count of people having </a:t>
            </a:r>
            <a:r>
              <a:rPr lang="en-US" dirty="0" smtClean="0"/>
              <a:t>their </a:t>
            </a:r>
            <a:r>
              <a:rPr lang="en-US" dirty="0"/>
              <a:t>loans charged off are having </a:t>
            </a:r>
            <a:r>
              <a:rPr lang="en-US" dirty="0" smtClean="0"/>
              <a:t>their </a:t>
            </a:r>
            <a:r>
              <a:rPr lang="en-US" dirty="0"/>
              <a:t>own home.</a:t>
            </a:r>
          </a:p>
          <a:p>
            <a:endParaRPr lang="en-IN" dirty="0"/>
          </a:p>
        </p:txBody>
      </p:sp>
      <p:sp>
        <p:nvSpPr>
          <p:cNvPr id="6" name="TextBox 5"/>
          <p:cNvSpPr txBox="1"/>
          <p:nvPr/>
        </p:nvSpPr>
        <p:spPr>
          <a:xfrm>
            <a:off x="7192370" y="450376"/>
            <a:ext cx="3480180" cy="1815882"/>
          </a:xfrm>
          <a:prstGeom prst="rect">
            <a:avLst/>
          </a:prstGeom>
          <a:noFill/>
        </p:spPr>
        <p:txBody>
          <a:bodyPr wrap="square" rtlCol="0">
            <a:spAutoFit/>
          </a:bodyPr>
          <a:lstStyle/>
          <a:p>
            <a:r>
              <a:rPr lang="en-US" sz="2000" b="1" u="sng" dirty="0" smtClean="0"/>
              <a:t>Verification of Annual income </a:t>
            </a:r>
            <a:r>
              <a:rPr lang="en-US" sz="2000" b="1" u="sng" dirty="0" err="1" smtClean="0"/>
              <a:t>Vs</a:t>
            </a:r>
            <a:r>
              <a:rPr lang="en-US" sz="2000" b="1" u="sng" dirty="0" smtClean="0"/>
              <a:t> Loan status :</a:t>
            </a:r>
          </a:p>
          <a:p>
            <a:endParaRPr lang="en-US" dirty="0"/>
          </a:p>
          <a:p>
            <a:r>
              <a:rPr lang="en-US" dirty="0" smtClean="0"/>
              <a:t>People whose annual income was verified have the lowest count of charged off loans.</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298" y="2893324"/>
            <a:ext cx="9648967" cy="3480179"/>
          </a:xfrm>
          <a:prstGeom prst="rect">
            <a:avLst/>
          </a:prstGeom>
        </p:spPr>
      </p:pic>
    </p:spTree>
    <p:extLst>
      <p:ext uri="{BB962C8B-B14F-4D97-AF65-F5344CB8AC3E}">
        <p14:creationId xmlns:p14="http://schemas.microsoft.com/office/powerpoint/2010/main" val="585800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502</TotalTime>
  <Words>1285</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Adobe Garamond Pro Bold</vt:lpstr>
      <vt:lpstr>Arial</vt:lpstr>
      <vt:lpstr>Calibri</vt:lpstr>
      <vt:lpstr>Calibri Light</vt:lpstr>
      <vt:lpstr>Franklin Gothic Medium</vt:lpstr>
      <vt:lpstr>Office Theme</vt:lpstr>
      <vt:lpstr>Loan Credit Defaulter Analysis  EDA Case Study:</vt:lpstr>
      <vt:lpstr>Problem Statement :</vt:lpstr>
      <vt:lpstr>Dataset Overview :</vt:lpstr>
      <vt:lpstr>Data Cleaning :</vt:lpstr>
      <vt:lpstr>Univariate Analysis :</vt:lpstr>
      <vt:lpstr>PowerPoint Presentation</vt:lpstr>
      <vt:lpstr>PowerPoint Presentation</vt:lpstr>
      <vt:lpstr>PowerPoint Presentation</vt:lpstr>
      <vt:lpstr>PowerPoint Presentation</vt:lpstr>
      <vt:lpstr>PowerPoint Presentation</vt:lpstr>
      <vt:lpstr>PowerPoint Presentation</vt:lpstr>
      <vt:lpstr>Loan Status over different loan purposes :</vt:lpstr>
      <vt:lpstr>Loan_ammount Vs Purpose Vs Loan_status:  1. The credit amount of Loan purposes like 'Buying a house' or 'Home improvement', 'Credit card' and 'Small business' is higher with maximum defaulter rate. 2. Money for 'Car loan' , 'Vacation' and 'Education' is having less credits applied for.  3. The default rate is also very less for these purposes. </vt:lpstr>
      <vt:lpstr>Segmented Analysis:</vt:lpstr>
      <vt:lpstr>Loan_status over years for various purposes: </vt:lpstr>
      <vt:lpstr>Loan Status over grades and Purposes:</vt:lpstr>
      <vt:lpstr>Multivariate Analysis :</vt:lpstr>
      <vt:lpstr>A pairplot showing correlation between loan amount, annual income and  total received interest:</vt:lpstr>
      <vt:lpstr>Correlation between various factors for Paid loans :</vt:lpstr>
      <vt:lpstr>Correlation between various factors for Charged Off loans :</vt:lpstr>
      <vt:lpstr>Insights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Cre EDA Case Study</dc:title>
  <dc:creator>Microsoft account</dc:creator>
  <cp:lastModifiedBy>Shubham</cp:lastModifiedBy>
  <cp:revision>37</cp:revision>
  <dcterms:created xsi:type="dcterms:W3CDTF">2023-07-12T09:19:26Z</dcterms:created>
  <dcterms:modified xsi:type="dcterms:W3CDTF">2023-08-13T15:07:24Z</dcterms:modified>
</cp:coreProperties>
</file>