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IN"/>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35158FC-DAE7-40C5-960E-5275F2E3F8DF}" type="datetimeFigureOut">
              <a:rPr lang="en-IN" smtClean="0"/>
              <a:t>17-11-2022</a:t>
            </a:fld>
            <a:endParaRPr lang="en-IN"/>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IN"/>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IN"/>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F1FB8E7-3220-481F-BB0E-C732B2171819}" type="slidenum">
              <a:rPr lang="en-IN" smtClean="0"/>
              <a:t>‹#›</a:t>
            </a:fld>
            <a:endParaRPr lang="en-IN"/>
          </a:p>
        </p:txBody>
      </p:sp>
    </p:spTree>
    <p:extLst>
      <p:ext uri="{BB962C8B-B14F-4D97-AF65-F5344CB8AC3E}">
        <p14:creationId xmlns:p14="http://schemas.microsoft.com/office/powerpoint/2010/main" val="4002590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F1FB8E7-3220-481F-BB0E-C732B2171819}" type="slidenum">
              <a:rPr lang="en-IN" smtClean="0"/>
              <a:t>2</a:t>
            </a:fld>
            <a:endParaRPr lang="en-IN"/>
          </a:p>
        </p:txBody>
      </p:sp>
    </p:spTree>
    <p:extLst>
      <p:ext uri="{BB962C8B-B14F-4D97-AF65-F5344CB8AC3E}">
        <p14:creationId xmlns:p14="http://schemas.microsoft.com/office/powerpoint/2010/main" val="694221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F63E6BF-BCDA-4A53-A30E-9E34FADA8FA9}" type="datetime1">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83F59-BE22-479A-9A22-820C1988A479}" type="slidenum">
              <a:rPr lang="en-IN" smtClean="0"/>
              <a:t>‹#›</a:t>
            </a:fld>
            <a:endParaRPr lang="en-IN"/>
          </a:p>
        </p:txBody>
      </p:sp>
    </p:spTree>
    <p:extLst>
      <p:ext uri="{BB962C8B-B14F-4D97-AF65-F5344CB8AC3E}">
        <p14:creationId xmlns:p14="http://schemas.microsoft.com/office/powerpoint/2010/main" val="3203808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2AE77A-DC27-4BD6-A525-597508FCE9B5}" type="datetime1">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83F59-BE22-479A-9A22-820C1988A479}" type="slidenum">
              <a:rPr lang="en-IN" smtClean="0"/>
              <a:t>‹#›</a:t>
            </a:fld>
            <a:endParaRPr lang="en-IN"/>
          </a:p>
        </p:txBody>
      </p:sp>
    </p:spTree>
    <p:extLst>
      <p:ext uri="{BB962C8B-B14F-4D97-AF65-F5344CB8AC3E}">
        <p14:creationId xmlns:p14="http://schemas.microsoft.com/office/powerpoint/2010/main" val="3062850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79C4585-838B-425F-8D26-3D4279BA6DB7}" type="datetime1">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83F59-BE22-479A-9A22-820C1988A479}" type="slidenum">
              <a:rPr lang="en-IN" smtClean="0"/>
              <a:t>‹#›</a:t>
            </a:fld>
            <a:endParaRPr lang="en-IN"/>
          </a:p>
        </p:txBody>
      </p:sp>
    </p:spTree>
    <p:extLst>
      <p:ext uri="{BB962C8B-B14F-4D97-AF65-F5344CB8AC3E}">
        <p14:creationId xmlns:p14="http://schemas.microsoft.com/office/powerpoint/2010/main" val="2562117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1F8B5BB-334D-4C37-A97D-D67AC75DFC6E}" type="datetime1">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83F59-BE22-479A-9A22-820C1988A479}" type="slidenum">
              <a:rPr lang="en-IN" smtClean="0"/>
              <a:t>‹#›</a:t>
            </a:fld>
            <a:endParaRPr lang="en-IN"/>
          </a:p>
        </p:txBody>
      </p:sp>
    </p:spTree>
    <p:extLst>
      <p:ext uri="{BB962C8B-B14F-4D97-AF65-F5344CB8AC3E}">
        <p14:creationId xmlns:p14="http://schemas.microsoft.com/office/powerpoint/2010/main" val="3269578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1E237B-309C-4E0F-91A0-5F97D02DE6A6}" type="datetime1">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83F59-BE22-479A-9A22-820C1988A479}" type="slidenum">
              <a:rPr lang="en-IN" smtClean="0"/>
              <a:t>‹#›</a:t>
            </a:fld>
            <a:endParaRPr lang="en-IN"/>
          </a:p>
        </p:txBody>
      </p:sp>
    </p:spTree>
    <p:extLst>
      <p:ext uri="{BB962C8B-B14F-4D97-AF65-F5344CB8AC3E}">
        <p14:creationId xmlns:p14="http://schemas.microsoft.com/office/powerpoint/2010/main" val="1506404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FFCCA71-E426-4C12-8739-7CF3A7EA08B6}" type="datetime1">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283F59-BE22-479A-9A22-820C1988A479}" type="slidenum">
              <a:rPr lang="en-IN" smtClean="0"/>
              <a:t>‹#›</a:t>
            </a:fld>
            <a:endParaRPr lang="en-IN"/>
          </a:p>
        </p:txBody>
      </p:sp>
    </p:spTree>
    <p:extLst>
      <p:ext uri="{BB962C8B-B14F-4D97-AF65-F5344CB8AC3E}">
        <p14:creationId xmlns:p14="http://schemas.microsoft.com/office/powerpoint/2010/main" val="3935036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60C6258-497D-4623-9E41-09A84E3D149E}" type="datetime1">
              <a:rPr lang="en-IN" smtClean="0"/>
              <a:t>17-11-2022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283F59-BE22-479A-9A22-820C1988A479}" type="slidenum">
              <a:rPr lang="en-IN" smtClean="0"/>
              <a:t>‹#›</a:t>
            </a:fld>
            <a:endParaRPr lang="en-IN"/>
          </a:p>
        </p:txBody>
      </p:sp>
    </p:spTree>
    <p:extLst>
      <p:ext uri="{BB962C8B-B14F-4D97-AF65-F5344CB8AC3E}">
        <p14:creationId xmlns:p14="http://schemas.microsoft.com/office/powerpoint/2010/main" val="2989421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186BF92-1AC4-4AA7-982E-A75D7B860280}" type="datetime1">
              <a:rPr lang="en-IN" smtClean="0"/>
              <a:t>17-11-2022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283F59-BE22-479A-9A22-820C1988A479}" type="slidenum">
              <a:rPr lang="en-IN" smtClean="0"/>
              <a:t>‹#›</a:t>
            </a:fld>
            <a:endParaRPr lang="en-IN"/>
          </a:p>
        </p:txBody>
      </p:sp>
    </p:spTree>
    <p:extLst>
      <p:ext uri="{BB962C8B-B14F-4D97-AF65-F5344CB8AC3E}">
        <p14:creationId xmlns:p14="http://schemas.microsoft.com/office/powerpoint/2010/main" val="3794782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AA7BB6-6EE8-4DED-ACD6-B40F9E3257C1}" type="datetime1">
              <a:rPr lang="en-IN" smtClean="0"/>
              <a:t>17-11-2022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283F59-BE22-479A-9A22-820C1988A479}" type="slidenum">
              <a:rPr lang="en-IN" smtClean="0"/>
              <a:t>‹#›</a:t>
            </a:fld>
            <a:endParaRPr lang="en-IN"/>
          </a:p>
        </p:txBody>
      </p:sp>
    </p:spTree>
    <p:extLst>
      <p:ext uri="{BB962C8B-B14F-4D97-AF65-F5344CB8AC3E}">
        <p14:creationId xmlns:p14="http://schemas.microsoft.com/office/powerpoint/2010/main" val="3578095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3E8B7F-1A0E-4207-90DD-EF2CBB140140}" type="datetime1">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283F59-BE22-479A-9A22-820C1988A479}" type="slidenum">
              <a:rPr lang="en-IN" smtClean="0"/>
              <a:t>‹#›</a:t>
            </a:fld>
            <a:endParaRPr lang="en-IN"/>
          </a:p>
        </p:txBody>
      </p:sp>
    </p:spTree>
    <p:extLst>
      <p:ext uri="{BB962C8B-B14F-4D97-AF65-F5344CB8AC3E}">
        <p14:creationId xmlns:p14="http://schemas.microsoft.com/office/powerpoint/2010/main" val="372975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F8AA1A-29B1-458C-AF95-F11C10AC3BBB}" type="datetime1">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283F59-BE22-479A-9A22-820C1988A479}" type="slidenum">
              <a:rPr lang="en-IN" smtClean="0"/>
              <a:t>‹#›</a:t>
            </a:fld>
            <a:endParaRPr lang="en-IN"/>
          </a:p>
        </p:txBody>
      </p:sp>
    </p:spTree>
    <p:extLst>
      <p:ext uri="{BB962C8B-B14F-4D97-AF65-F5344CB8AC3E}">
        <p14:creationId xmlns:p14="http://schemas.microsoft.com/office/powerpoint/2010/main" val="3064324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10333-8551-4667-AC19-0F6B9A0D689A}" type="datetime1">
              <a:rPr lang="en-IN" smtClean="0"/>
              <a:t>17-11-2022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283F59-BE22-479A-9A22-820C1988A479}" type="slidenum">
              <a:rPr lang="en-IN" smtClean="0"/>
              <a:t>‹#›</a:t>
            </a:fld>
            <a:endParaRPr lang="en-IN"/>
          </a:p>
        </p:txBody>
      </p:sp>
    </p:spTree>
    <p:extLst>
      <p:ext uri="{BB962C8B-B14F-4D97-AF65-F5344CB8AC3E}">
        <p14:creationId xmlns:p14="http://schemas.microsoft.com/office/powerpoint/2010/main" val="2809183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C43F12-808F-4186-9F89-1027F65966A9}" type="slidenum">
              <a:rPr lang="en-US" smtClean="0"/>
              <a:pPr/>
              <a:t>1</a:t>
            </a:fld>
            <a:endParaRPr lang="en-US"/>
          </a:p>
        </p:txBody>
      </p:sp>
      <p:sp>
        <p:nvSpPr>
          <p:cNvPr id="4" name="Title 1"/>
          <p:cNvSpPr txBox="1">
            <a:spLocks/>
          </p:cNvSpPr>
          <p:nvPr/>
        </p:nvSpPr>
        <p:spPr>
          <a:xfrm>
            <a:off x="1202786" y="222210"/>
            <a:ext cx="9786428" cy="7676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smtClean="0">
                <a:solidFill>
                  <a:srgbClr val="FF0000"/>
                </a:solidFill>
                <a:latin typeface="Times New Roman" panose="02020603050405020304" pitchFamily="18" charset="0"/>
                <a:cs typeface="Times New Roman" panose="02020603050405020304" pitchFamily="18" charset="0"/>
              </a:rPr>
              <a:t>Non-Traditional Machining (NTM)</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19448" y="1472521"/>
            <a:ext cx="11953103" cy="3785652"/>
          </a:xfrm>
          <a:prstGeom prst="rect">
            <a:avLst/>
          </a:prstGeom>
          <a:noFill/>
        </p:spPr>
        <p:txBody>
          <a:bodyPr wrap="square" rtlCol="0">
            <a:spAutoFit/>
          </a:bodyPr>
          <a:lstStyle/>
          <a:p>
            <a:pPr algn="just"/>
            <a:r>
              <a:rPr lang="en-IN" sz="2400" b="1" dirty="0" smtClean="0">
                <a:solidFill>
                  <a:srgbClr val="FF0000"/>
                </a:solidFill>
                <a:latin typeface="Times New Roman" panose="02020603050405020304" pitchFamily="18" charset="0"/>
                <a:cs typeface="Times New Roman" panose="02020603050405020304" pitchFamily="18" charset="0"/>
              </a:rPr>
              <a:t>Limitations</a:t>
            </a:r>
            <a:r>
              <a:rPr lang="en-IN" sz="2400" dirty="0" smtClean="0">
                <a:latin typeface="Times New Roman" panose="02020603050405020304" pitchFamily="18" charset="0"/>
                <a:cs typeface="Times New Roman" panose="02020603050405020304" pitchFamily="18" charset="0"/>
              </a:rPr>
              <a:t> in conventional machining:</a:t>
            </a:r>
          </a:p>
          <a:p>
            <a:pPr algn="just"/>
            <a:endParaRPr lang="en-IN" sz="2400" i="1"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400" dirty="0" smtClean="0">
                <a:solidFill>
                  <a:srgbClr val="C00000"/>
                </a:solidFill>
                <a:latin typeface="Times New Roman" panose="02020603050405020304" pitchFamily="18" charset="0"/>
                <a:cs typeface="Times New Roman" panose="02020603050405020304" pitchFamily="18" charset="0"/>
              </a:rPr>
              <a:t>The tool needs to be harder than the job/</a:t>
            </a:r>
            <a:r>
              <a:rPr lang="en-IN" sz="2400" dirty="0" err="1" smtClean="0">
                <a:solidFill>
                  <a:srgbClr val="C00000"/>
                </a:solidFill>
                <a:latin typeface="Times New Roman" panose="02020603050405020304" pitchFamily="18" charset="0"/>
                <a:cs typeface="Times New Roman" panose="02020603050405020304" pitchFamily="18" charset="0"/>
              </a:rPr>
              <a:t>workpiece</a:t>
            </a:r>
            <a:r>
              <a:rPr lang="en-IN" sz="2400" dirty="0" smtClean="0">
                <a:solidFill>
                  <a:srgbClr val="C00000"/>
                </a:solidFill>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In that case how do you machine very hard materials ? </a:t>
            </a:r>
            <a:endParaRPr lang="en-IN" sz="2400" i="1"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Intricate  dimensional and accuracy requirements</a:t>
            </a:r>
            <a:r>
              <a:rPr lang="en-IN" sz="2400" i="1"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endParaRPr lang="en-IN" sz="2400" i="1"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Difficult to achieve higher production rates. </a:t>
            </a:r>
            <a:r>
              <a:rPr lang="en-IN" sz="2400" i="1" dirty="0" smtClean="0">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IN" sz="2400" i="1" u="sng" dirty="0">
              <a:latin typeface="Times New Roman" panose="02020603050405020304" pitchFamily="18" charset="0"/>
              <a:cs typeface="Times New Roman" panose="02020603050405020304" pitchFamily="18" charset="0"/>
            </a:endParaRPr>
          </a:p>
          <a:p>
            <a:r>
              <a:rPr lang="en-IN" sz="2400" b="1" i="1" u="sng" dirty="0" smtClean="0">
                <a:solidFill>
                  <a:srgbClr val="FF0000"/>
                </a:solidFill>
                <a:latin typeface="Times New Roman" panose="02020603050405020304" pitchFamily="18" charset="0"/>
                <a:cs typeface="Times New Roman" panose="02020603050405020304" pitchFamily="18" charset="0"/>
              </a:rPr>
              <a:t>Non-Traditional Machining can overcome these limitations</a:t>
            </a:r>
            <a:endParaRPr lang="en-IN" sz="2400" b="1" i="1" u="sng"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0538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C43F12-808F-4186-9F89-1027F65966A9}" type="slidenum">
              <a:rPr lang="en-US" smtClean="0"/>
              <a:pPr/>
              <a:t>10</a:t>
            </a:fld>
            <a:endParaRPr lang="en-US"/>
          </a:p>
        </p:txBody>
      </p:sp>
      <p:sp>
        <p:nvSpPr>
          <p:cNvPr id="4" name="Title 1"/>
          <p:cNvSpPr txBox="1">
            <a:spLocks/>
          </p:cNvSpPr>
          <p:nvPr/>
        </p:nvSpPr>
        <p:spPr>
          <a:xfrm>
            <a:off x="1066390" y="-57665"/>
            <a:ext cx="9786428" cy="7676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smtClean="0">
                <a:solidFill>
                  <a:srgbClr val="FF0000"/>
                </a:solidFill>
                <a:latin typeface="Times New Roman" panose="02020603050405020304" pitchFamily="18" charset="0"/>
                <a:cs typeface="Times New Roman" panose="02020603050405020304" pitchFamily="18" charset="0"/>
              </a:rPr>
              <a:t>ECM-Process Summary</a:t>
            </a:r>
            <a:endParaRPr lang="en-IN" sz="3600" b="1"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435528420"/>
                  </p:ext>
                </p:extLst>
              </p:nvPr>
            </p:nvGraphicFramePr>
            <p:xfrm>
              <a:off x="115323" y="448326"/>
              <a:ext cx="11870730" cy="6273149"/>
            </p:xfrm>
            <a:graphic>
              <a:graphicData uri="http://schemas.openxmlformats.org/drawingml/2006/table">
                <a:tbl>
                  <a:tblPr firstRow="1" bandRow="1">
                    <a:tableStyleId>{3B4B98B0-60AC-42C2-AFA5-B58CD77FA1E5}</a:tableStyleId>
                  </a:tblPr>
                  <a:tblGrid>
                    <a:gridCol w="5935365"/>
                    <a:gridCol w="5935365"/>
                  </a:tblGrid>
                  <a:tr h="707416">
                    <a:tc>
                      <a:txBody>
                        <a:bodyPr/>
                        <a:lstStyle/>
                        <a:p>
                          <a:pPr algn="just"/>
                          <a:r>
                            <a:rPr lang="en-IN" sz="2100" dirty="0" smtClean="0">
                              <a:latin typeface="Times New Roman" panose="02020603050405020304" pitchFamily="18" charset="0"/>
                              <a:cs typeface="Times New Roman" panose="02020603050405020304" pitchFamily="18" charset="0"/>
                            </a:rPr>
                            <a:t>Mechanics of Material</a:t>
                          </a:r>
                          <a:r>
                            <a:rPr lang="en-IN" sz="2100" baseline="0" dirty="0" smtClean="0">
                              <a:latin typeface="Times New Roman" panose="02020603050405020304" pitchFamily="18" charset="0"/>
                              <a:cs typeface="Times New Roman" panose="02020603050405020304" pitchFamily="18" charset="0"/>
                            </a:rPr>
                            <a:t> Removal</a:t>
                          </a:r>
                          <a:endParaRPr lang="en-IN" sz="2100" dirty="0">
                            <a:latin typeface="Times New Roman" panose="02020603050405020304" pitchFamily="18" charset="0"/>
                            <a:cs typeface="Times New Roman" panose="02020603050405020304" pitchFamily="18" charset="0"/>
                          </a:endParaRPr>
                        </a:p>
                      </a:txBody>
                      <a:tcPr/>
                    </a:tc>
                    <a:tc>
                      <a:txBody>
                        <a:bodyPr/>
                        <a:lstStyle/>
                        <a:p>
                          <a:pPr algn="just"/>
                          <a:r>
                            <a:rPr lang="en-IN" sz="2100" dirty="0" smtClean="0">
                              <a:latin typeface="Times New Roman" panose="02020603050405020304" pitchFamily="18" charset="0"/>
                              <a:cs typeface="Times New Roman" panose="02020603050405020304" pitchFamily="18" charset="0"/>
                            </a:rPr>
                            <a:t>Electrolysis</a:t>
                          </a:r>
                          <a:endParaRPr lang="en-IN" sz="2100" dirty="0">
                            <a:latin typeface="Times New Roman" panose="02020603050405020304" pitchFamily="18" charset="0"/>
                            <a:cs typeface="Times New Roman" panose="02020603050405020304" pitchFamily="18" charset="0"/>
                          </a:endParaRPr>
                        </a:p>
                      </a:txBody>
                      <a:tcPr/>
                    </a:tc>
                  </a:tr>
                  <a:tr h="409852">
                    <a:tc>
                      <a:txBody>
                        <a:bodyPr/>
                        <a:lstStyle/>
                        <a:p>
                          <a:pPr algn="just"/>
                          <a:r>
                            <a:rPr lang="en-IN" sz="2100" dirty="0" smtClean="0">
                              <a:latin typeface="Times New Roman" panose="02020603050405020304" pitchFamily="18" charset="0"/>
                              <a:cs typeface="Times New Roman" panose="02020603050405020304" pitchFamily="18" charset="0"/>
                            </a:rPr>
                            <a:t>Medium</a:t>
                          </a:r>
                          <a:endParaRPr lang="en-IN" sz="2100" dirty="0">
                            <a:latin typeface="Times New Roman" panose="02020603050405020304" pitchFamily="18" charset="0"/>
                            <a:cs typeface="Times New Roman" panose="02020603050405020304" pitchFamily="18" charset="0"/>
                          </a:endParaRPr>
                        </a:p>
                      </a:txBody>
                      <a:tcPr/>
                    </a:tc>
                    <a:tc>
                      <a:txBody>
                        <a:bodyPr/>
                        <a:lstStyle/>
                        <a:p>
                          <a:pPr algn="just"/>
                          <a:r>
                            <a:rPr lang="en-IN" sz="2100" dirty="0" smtClean="0">
                              <a:latin typeface="Times New Roman" panose="02020603050405020304" pitchFamily="18" charset="0"/>
                              <a:cs typeface="Times New Roman" panose="02020603050405020304" pitchFamily="18" charset="0"/>
                            </a:rPr>
                            <a:t>Conducting</a:t>
                          </a:r>
                          <a:r>
                            <a:rPr lang="en-IN" sz="2100" baseline="0" dirty="0" smtClean="0">
                              <a:latin typeface="Times New Roman" panose="02020603050405020304" pitchFamily="18" charset="0"/>
                              <a:cs typeface="Times New Roman" panose="02020603050405020304" pitchFamily="18" charset="0"/>
                            </a:rPr>
                            <a:t> Electrolyte</a:t>
                          </a:r>
                          <a:endParaRPr lang="en-IN" sz="2100" dirty="0" smtClean="0">
                            <a:latin typeface="Times New Roman" panose="02020603050405020304" pitchFamily="18" charset="0"/>
                            <a:cs typeface="Times New Roman" panose="02020603050405020304" pitchFamily="18" charset="0"/>
                          </a:endParaRPr>
                        </a:p>
                      </a:txBody>
                      <a:tcPr/>
                    </a:tc>
                  </a:tr>
                  <a:tr h="409852">
                    <a:tc>
                      <a:txBody>
                        <a:bodyPr/>
                        <a:lstStyle/>
                        <a:p>
                          <a:pPr algn="just"/>
                          <a:r>
                            <a:rPr lang="en-IN" sz="2100" dirty="0" smtClean="0">
                              <a:latin typeface="Times New Roman" panose="02020603050405020304" pitchFamily="18" charset="0"/>
                              <a:cs typeface="Times New Roman" panose="02020603050405020304" pitchFamily="18" charset="0"/>
                            </a:rPr>
                            <a:t>Tool Materials</a:t>
                          </a:r>
                          <a:endParaRPr lang="en-IN" sz="2100" dirty="0">
                            <a:latin typeface="Times New Roman" panose="02020603050405020304" pitchFamily="18" charset="0"/>
                            <a:cs typeface="Times New Roman" panose="02020603050405020304" pitchFamily="18" charset="0"/>
                          </a:endParaRPr>
                        </a:p>
                      </a:txBody>
                      <a:tcPr/>
                    </a:tc>
                    <a:tc>
                      <a:txBody>
                        <a:bodyPr/>
                        <a:lstStyle/>
                        <a:p>
                          <a:pPr algn="just"/>
                          <a:r>
                            <a:rPr lang="en-IN" sz="2100" dirty="0" smtClean="0">
                              <a:latin typeface="Times New Roman" panose="02020603050405020304" pitchFamily="18" charset="0"/>
                              <a:cs typeface="Times New Roman" panose="02020603050405020304" pitchFamily="18" charset="0"/>
                            </a:rPr>
                            <a:t>Cu, brass, steel</a:t>
                          </a:r>
                          <a:endParaRPr lang="en-IN" sz="2100" dirty="0">
                            <a:latin typeface="Times New Roman" panose="02020603050405020304" pitchFamily="18" charset="0"/>
                            <a:cs typeface="Times New Roman" panose="02020603050405020304" pitchFamily="18" charset="0"/>
                          </a:endParaRPr>
                        </a:p>
                      </a:txBody>
                      <a:tcPr/>
                    </a:tc>
                  </a:tr>
                  <a:tr h="544879">
                    <a:tc>
                      <a:txBody>
                        <a:bodyPr/>
                        <a:lstStyle/>
                        <a:p>
                          <a:pPr algn="just"/>
                          <a14:m>
                            <m:oMathPara xmlns:m="http://schemas.openxmlformats.org/officeDocument/2006/math">
                              <m:oMathParaPr>
                                <m:jc m:val="centerGroup"/>
                              </m:oMathParaPr>
                              <m:oMath xmlns:m="http://schemas.openxmlformats.org/officeDocument/2006/math">
                                <m:f>
                                  <m:fPr>
                                    <m:ctrlPr>
                                      <a:rPr lang="en-IN" sz="2100" i="1" smtClean="0">
                                        <a:latin typeface="Cambria Math" panose="02040503050406030204" pitchFamily="18" charset="0"/>
                                      </a:rPr>
                                    </m:ctrlPr>
                                  </m:fPr>
                                  <m:num>
                                    <m:r>
                                      <a:rPr lang="en-IN" sz="2100" b="0" i="1" smtClean="0">
                                        <a:latin typeface="Cambria Math" panose="02040503050406030204" pitchFamily="18" charset="0"/>
                                      </a:rPr>
                                      <m:t>𝑀𝑎𝑡𝑒𝑟𝑖𝑎𝑙</m:t>
                                    </m:r>
                                    <m:r>
                                      <a:rPr lang="en-IN" sz="2100" b="0" i="1" smtClean="0">
                                        <a:latin typeface="Cambria Math" panose="02040503050406030204" pitchFamily="18" charset="0"/>
                                      </a:rPr>
                                      <m:t> </m:t>
                                    </m:r>
                                    <m:r>
                                      <a:rPr lang="en-IN" sz="2100" b="0" i="1" smtClean="0">
                                        <a:latin typeface="Cambria Math" panose="02040503050406030204" pitchFamily="18" charset="0"/>
                                      </a:rPr>
                                      <m:t>𝑅𝑒𝑚𝑜𝑣𝑎𝑙</m:t>
                                    </m:r>
                                    <m:r>
                                      <a:rPr lang="en-IN" sz="2100" b="0" i="1" smtClean="0">
                                        <a:latin typeface="Cambria Math" panose="02040503050406030204" pitchFamily="18" charset="0"/>
                                      </a:rPr>
                                      <m:t> </m:t>
                                    </m:r>
                                    <m:r>
                                      <a:rPr lang="en-IN" sz="2100" b="0" i="1" smtClean="0">
                                        <a:latin typeface="Cambria Math" panose="02040503050406030204" pitchFamily="18" charset="0"/>
                                      </a:rPr>
                                      <m:t>𝑅𝑎𝑡𝑒</m:t>
                                    </m:r>
                                    <m:r>
                                      <a:rPr lang="en-IN" sz="2100" b="0" i="1" smtClean="0">
                                        <a:latin typeface="Cambria Math" panose="02040503050406030204" pitchFamily="18" charset="0"/>
                                      </a:rPr>
                                      <m:t>(</m:t>
                                    </m:r>
                                    <m:r>
                                      <a:rPr lang="en-IN" sz="2100" b="0" i="1" smtClean="0">
                                        <a:latin typeface="Cambria Math" panose="02040503050406030204" pitchFamily="18" charset="0"/>
                                      </a:rPr>
                                      <m:t>𝑀𝑅𝑅</m:t>
                                    </m:r>
                                    <m:r>
                                      <a:rPr lang="en-IN" sz="2100" b="0" i="1" smtClean="0">
                                        <a:latin typeface="Cambria Math" panose="02040503050406030204" pitchFamily="18" charset="0"/>
                                      </a:rPr>
                                      <m:t>)</m:t>
                                    </m:r>
                                  </m:num>
                                  <m:den>
                                    <m:r>
                                      <a:rPr lang="en-IN" sz="2100" b="0" i="1" smtClean="0">
                                        <a:latin typeface="Cambria Math" panose="02040503050406030204" pitchFamily="18" charset="0"/>
                                      </a:rPr>
                                      <m:t>𝑇𝑜𝑜𝑙</m:t>
                                    </m:r>
                                    <m:r>
                                      <a:rPr lang="en-IN" sz="2100" b="0" i="1" smtClean="0">
                                        <a:latin typeface="Cambria Math" panose="02040503050406030204" pitchFamily="18" charset="0"/>
                                      </a:rPr>
                                      <m:t> </m:t>
                                    </m:r>
                                    <m:r>
                                      <a:rPr lang="en-IN" sz="2100" b="0" i="1" smtClean="0">
                                        <a:latin typeface="Cambria Math" panose="02040503050406030204" pitchFamily="18" charset="0"/>
                                      </a:rPr>
                                      <m:t>𝑤𝑒𝑎𝑟</m:t>
                                    </m:r>
                                    <m:r>
                                      <a:rPr lang="en-IN" sz="2100" b="0" i="1" smtClean="0">
                                        <a:latin typeface="Cambria Math" panose="02040503050406030204" pitchFamily="18" charset="0"/>
                                      </a:rPr>
                                      <m:t> </m:t>
                                    </m:r>
                                    <m:r>
                                      <a:rPr lang="en-IN" sz="2100" b="0" i="1" smtClean="0">
                                        <a:latin typeface="Cambria Math" panose="02040503050406030204" pitchFamily="18" charset="0"/>
                                      </a:rPr>
                                      <m:t>𝑟𝑎𝑡𝑒</m:t>
                                    </m:r>
                                  </m:den>
                                </m:f>
                              </m:oMath>
                            </m:oMathPara>
                          </a14:m>
                          <a:endParaRPr lang="en-IN" sz="2100" dirty="0">
                            <a:latin typeface="Times New Roman" panose="02020603050405020304" pitchFamily="18" charset="0"/>
                            <a:cs typeface="Times New Roman" panose="02020603050405020304" pitchFamily="18" charset="0"/>
                          </a:endParaRPr>
                        </a:p>
                      </a:txBody>
                      <a:tcPr/>
                    </a:tc>
                    <a:tc>
                      <a:txBody>
                        <a:bodyPr/>
                        <a:lstStyle/>
                        <a:p>
                          <a:pPr algn="just"/>
                          <a:r>
                            <a:rPr lang="en-IN" sz="2100" dirty="0" smtClean="0">
                              <a:latin typeface="Times New Roman" panose="02020603050405020304" pitchFamily="18" charset="0"/>
                              <a:cs typeface="Times New Roman" panose="02020603050405020304" pitchFamily="18" charset="0"/>
                            </a:rPr>
                            <a:t>Infinity</a:t>
                          </a:r>
                          <a:endParaRPr lang="en-IN" sz="2100" dirty="0">
                            <a:latin typeface="Times New Roman" panose="02020603050405020304" pitchFamily="18" charset="0"/>
                            <a:cs typeface="Times New Roman" panose="02020603050405020304" pitchFamily="18" charset="0"/>
                          </a:endParaRPr>
                        </a:p>
                      </a:txBody>
                      <a:tcPr/>
                    </a:tc>
                  </a:tr>
                  <a:tr h="409852">
                    <a:tc>
                      <a:txBody>
                        <a:bodyPr/>
                        <a:lstStyle/>
                        <a:p>
                          <a:pPr algn="just"/>
                          <a:r>
                            <a:rPr lang="en-IN" sz="2100" dirty="0" smtClean="0">
                              <a:latin typeface="Times New Roman" panose="02020603050405020304" pitchFamily="18" charset="0"/>
                              <a:cs typeface="Times New Roman" panose="02020603050405020304" pitchFamily="18" charset="0"/>
                            </a:rPr>
                            <a:t>Gap</a:t>
                          </a:r>
                          <a:endParaRPr lang="en-IN" sz="2100" dirty="0">
                            <a:latin typeface="Times New Roman" panose="02020603050405020304" pitchFamily="18" charset="0"/>
                            <a:cs typeface="Times New Roman" panose="02020603050405020304" pitchFamily="18" charset="0"/>
                          </a:endParaRPr>
                        </a:p>
                      </a:txBody>
                      <a:tcPr/>
                    </a:tc>
                    <a:tc>
                      <a:txBody>
                        <a:bodyPr/>
                        <a:lstStyle/>
                        <a:p>
                          <a:pPr algn="just"/>
                          <a:r>
                            <a:rPr lang="en-IN" sz="2100" dirty="0" smtClean="0">
                              <a:latin typeface="Times New Roman" panose="02020603050405020304" pitchFamily="18" charset="0"/>
                              <a:cs typeface="Times New Roman" panose="02020603050405020304" pitchFamily="18" charset="0"/>
                            </a:rPr>
                            <a:t>50-300 </a:t>
                          </a:r>
                          <a14:m>
                            <m:oMath xmlns:m="http://schemas.openxmlformats.org/officeDocument/2006/math">
                              <m:r>
                                <a:rPr lang="en-IN" sz="2100" i="1" smtClean="0">
                                  <a:latin typeface="Cambria Math" panose="02040503050406030204" pitchFamily="18" charset="0"/>
                                  <a:ea typeface="Cambria Math" panose="02040503050406030204" pitchFamily="18" charset="0"/>
                                </a:rPr>
                                <m:t>𝜇</m:t>
                              </m:r>
                              <m:r>
                                <a:rPr lang="en-IN" sz="2100" b="0" i="1" smtClean="0">
                                  <a:latin typeface="Cambria Math" panose="02040503050406030204" pitchFamily="18" charset="0"/>
                                  <a:ea typeface="Cambria Math" panose="02040503050406030204" pitchFamily="18" charset="0"/>
                                </a:rPr>
                                <m:t>𝑚</m:t>
                              </m:r>
                            </m:oMath>
                          </a14:m>
                          <a:endParaRPr lang="en-IN" sz="2100" dirty="0">
                            <a:latin typeface="Times New Roman" panose="02020603050405020304" pitchFamily="18" charset="0"/>
                            <a:cs typeface="Times New Roman" panose="02020603050405020304" pitchFamily="18" charset="0"/>
                          </a:endParaRPr>
                        </a:p>
                      </a:txBody>
                      <a:tcPr/>
                    </a:tc>
                  </a:tr>
                  <a:tr h="409852">
                    <a:tc>
                      <a:txBody>
                        <a:bodyPr/>
                        <a:lstStyle/>
                        <a:p>
                          <a:pPr algn="just"/>
                          <a:r>
                            <a:rPr lang="en-IN" sz="2100" dirty="0" smtClean="0">
                              <a:latin typeface="Times New Roman" panose="02020603050405020304" pitchFamily="18" charset="0"/>
                              <a:cs typeface="Times New Roman" panose="02020603050405020304" pitchFamily="18" charset="0"/>
                            </a:rPr>
                            <a:t>Maximum MRR</a:t>
                          </a:r>
                          <a:endParaRPr lang="en-IN" sz="2100" dirty="0">
                            <a:latin typeface="Times New Roman" panose="02020603050405020304" pitchFamily="18" charset="0"/>
                            <a:cs typeface="Times New Roman" panose="02020603050405020304" pitchFamily="18" charset="0"/>
                          </a:endParaRPr>
                        </a:p>
                      </a:txBody>
                      <a:tcPr/>
                    </a:tc>
                    <a:tc>
                      <a:txBody>
                        <a:bodyPr/>
                        <a:lstStyle/>
                        <a:p>
                          <a:pPr algn="just"/>
                          <a:r>
                            <a:rPr lang="en-IN" sz="2100" dirty="0" smtClean="0">
                              <a:latin typeface="Times New Roman" panose="02020603050405020304" pitchFamily="18" charset="0"/>
                              <a:cs typeface="Times New Roman" panose="02020603050405020304" pitchFamily="18" charset="0"/>
                            </a:rPr>
                            <a:t>15 X 10</a:t>
                          </a:r>
                          <a:r>
                            <a:rPr lang="en-IN" sz="2100" baseline="30000" dirty="0" smtClean="0">
                              <a:latin typeface="Times New Roman" panose="02020603050405020304" pitchFamily="18" charset="0"/>
                              <a:cs typeface="Times New Roman" panose="02020603050405020304" pitchFamily="18" charset="0"/>
                            </a:rPr>
                            <a:t>3</a:t>
                          </a:r>
                          <a:r>
                            <a:rPr lang="en-IN" sz="2100" baseline="0" dirty="0" smtClean="0">
                              <a:latin typeface="Times New Roman" panose="02020603050405020304" pitchFamily="18" charset="0"/>
                              <a:cs typeface="Times New Roman" panose="02020603050405020304" pitchFamily="18" charset="0"/>
                            </a:rPr>
                            <a:t> mm</a:t>
                          </a:r>
                          <a:r>
                            <a:rPr lang="en-IN" sz="2100" baseline="30000" dirty="0" smtClean="0">
                              <a:latin typeface="Times New Roman" panose="02020603050405020304" pitchFamily="18" charset="0"/>
                              <a:cs typeface="Times New Roman" panose="02020603050405020304" pitchFamily="18" charset="0"/>
                            </a:rPr>
                            <a:t>3</a:t>
                          </a:r>
                          <a:r>
                            <a:rPr lang="en-IN" sz="2100" baseline="0" dirty="0" smtClean="0">
                              <a:latin typeface="Times New Roman" panose="02020603050405020304" pitchFamily="18" charset="0"/>
                              <a:cs typeface="Times New Roman" panose="02020603050405020304" pitchFamily="18" charset="0"/>
                            </a:rPr>
                            <a:t>/min</a:t>
                          </a:r>
                          <a:endParaRPr lang="en-IN" sz="2100" dirty="0">
                            <a:latin typeface="Times New Roman" panose="02020603050405020304" pitchFamily="18" charset="0"/>
                            <a:cs typeface="Times New Roman" panose="02020603050405020304" pitchFamily="18" charset="0"/>
                          </a:endParaRPr>
                        </a:p>
                      </a:txBody>
                      <a:tcPr/>
                    </a:tc>
                  </a:tr>
                  <a:tr h="404237">
                    <a:tc>
                      <a:txBody>
                        <a:bodyPr/>
                        <a:lstStyle/>
                        <a:p>
                          <a:pPr algn="just"/>
                          <a:r>
                            <a:rPr lang="en-IN" sz="2100" dirty="0" smtClean="0">
                              <a:latin typeface="Times New Roman" panose="02020603050405020304" pitchFamily="18" charset="0"/>
                              <a:cs typeface="Times New Roman" panose="02020603050405020304" pitchFamily="18" charset="0"/>
                            </a:rPr>
                            <a:t>Specific Power Consumption (typical)</a:t>
                          </a:r>
                          <a:endParaRPr lang="en-IN" sz="21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100" baseline="0" dirty="0" smtClean="0">
                              <a:latin typeface="Times New Roman" panose="02020603050405020304" pitchFamily="18" charset="0"/>
                              <a:cs typeface="Times New Roman" panose="02020603050405020304" pitchFamily="18" charset="0"/>
                            </a:rPr>
                            <a:t>7 W/mm</a:t>
                          </a:r>
                          <a:r>
                            <a:rPr lang="en-IN" sz="2100" baseline="30000" dirty="0" smtClean="0">
                              <a:latin typeface="Times New Roman" panose="02020603050405020304" pitchFamily="18" charset="0"/>
                              <a:cs typeface="Times New Roman" panose="02020603050405020304" pitchFamily="18" charset="0"/>
                            </a:rPr>
                            <a:t>3</a:t>
                          </a:r>
                          <a:r>
                            <a:rPr lang="en-IN" sz="2100" baseline="0" dirty="0" smtClean="0">
                              <a:latin typeface="Times New Roman" panose="02020603050405020304" pitchFamily="18" charset="0"/>
                              <a:cs typeface="Times New Roman" panose="02020603050405020304" pitchFamily="18" charset="0"/>
                            </a:rPr>
                            <a:t>/min</a:t>
                          </a:r>
                          <a:endParaRPr lang="en-IN" sz="2100" dirty="0" smtClean="0">
                            <a:latin typeface="Times New Roman" panose="02020603050405020304" pitchFamily="18" charset="0"/>
                            <a:cs typeface="Times New Roman" panose="02020603050405020304" pitchFamily="18" charset="0"/>
                          </a:endParaRPr>
                        </a:p>
                      </a:txBody>
                      <a:tcPr/>
                    </a:tc>
                  </a:tr>
                  <a:tr h="612606">
                    <a:tc>
                      <a:txBody>
                        <a:bodyPr/>
                        <a:lstStyle/>
                        <a:p>
                          <a:pPr algn="just"/>
                          <a:r>
                            <a:rPr lang="en-IN" sz="2100" dirty="0" smtClean="0">
                              <a:latin typeface="Times New Roman" panose="02020603050405020304" pitchFamily="18" charset="0"/>
                              <a:cs typeface="Times New Roman" panose="02020603050405020304" pitchFamily="18" charset="0"/>
                            </a:rPr>
                            <a:t>Critical Parameters</a:t>
                          </a:r>
                          <a:endParaRPr lang="en-IN" sz="2100" dirty="0">
                            <a:latin typeface="Times New Roman" panose="02020603050405020304" pitchFamily="18" charset="0"/>
                            <a:cs typeface="Times New Roman" panose="02020603050405020304" pitchFamily="18" charset="0"/>
                          </a:endParaRPr>
                        </a:p>
                      </a:txBody>
                      <a:tcPr/>
                    </a:tc>
                    <a:tc>
                      <a:txBody>
                        <a:bodyPr/>
                        <a:lstStyle/>
                        <a:p>
                          <a:pPr algn="just"/>
                          <a:r>
                            <a:rPr lang="en-IN" sz="2100" dirty="0" smtClean="0">
                              <a:latin typeface="Times New Roman" panose="02020603050405020304" pitchFamily="18" charset="0"/>
                              <a:cs typeface="Times New Roman" panose="02020603050405020304" pitchFamily="18" charset="0"/>
                            </a:rPr>
                            <a:t>Voltage, Current, feed</a:t>
                          </a:r>
                          <a:r>
                            <a:rPr lang="en-IN" sz="2100" baseline="0" dirty="0" smtClean="0">
                              <a:latin typeface="Times New Roman" panose="02020603050405020304" pitchFamily="18" charset="0"/>
                              <a:cs typeface="Times New Roman" panose="02020603050405020304" pitchFamily="18" charset="0"/>
                            </a:rPr>
                            <a:t> rate</a:t>
                          </a:r>
                          <a:r>
                            <a:rPr lang="en-IN" sz="2100" dirty="0" smtClean="0">
                              <a:latin typeface="Times New Roman" panose="02020603050405020304" pitchFamily="18" charset="0"/>
                              <a:cs typeface="Times New Roman" panose="02020603050405020304" pitchFamily="18" charset="0"/>
                            </a:rPr>
                            <a:t>, electrolyte</a:t>
                          </a:r>
                          <a:endParaRPr lang="en-IN" sz="2100" dirty="0">
                            <a:latin typeface="Times New Roman" panose="02020603050405020304" pitchFamily="18" charset="0"/>
                            <a:cs typeface="Times New Roman" panose="02020603050405020304" pitchFamily="18" charset="0"/>
                          </a:endParaRPr>
                        </a:p>
                      </a:txBody>
                      <a:tcPr/>
                    </a:tc>
                  </a:tr>
                  <a:tr h="409852">
                    <a:tc>
                      <a:txBody>
                        <a:bodyPr/>
                        <a:lstStyle/>
                        <a:p>
                          <a:pPr algn="just"/>
                          <a:r>
                            <a:rPr lang="en-IN" sz="2100" dirty="0" smtClean="0">
                              <a:latin typeface="Times New Roman" panose="02020603050405020304" pitchFamily="18" charset="0"/>
                              <a:cs typeface="Times New Roman" panose="02020603050405020304" pitchFamily="18" charset="0"/>
                            </a:rPr>
                            <a:t>Materials</a:t>
                          </a:r>
                          <a:r>
                            <a:rPr lang="en-IN" sz="2100" baseline="0" dirty="0" smtClean="0">
                              <a:latin typeface="Times New Roman" panose="02020603050405020304" pitchFamily="18" charset="0"/>
                              <a:cs typeface="Times New Roman" panose="02020603050405020304" pitchFamily="18" charset="0"/>
                            </a:rPr>
                            <a:t> application</a:t>
                          </a:r>
                          <a:endParaRPr lang="en-IN" sz="2100" dirty="0">
                            <a:latin typeface="Times New Roman" panose="02020603050405020304" pitchFamily="18" charset="0"/>
                            <a:cs typeface="Times New Roman" panose="02020603050405020304" pitchFamily="18" charset="0"/>
                          </a:endParaRPr>
                        </a:p>
                      </a:txBody>
                      <a:tcPr/>
                    </a:tc>
                    <a:tc>
                      <a:txBody>
                        <a:bodyPr/>
                        <a:lstStyle/>
                        <a:p>
                          <a:pPr algn="just"/>
                          <a:r>
                            <a:rPr lang="en-IN" sz="2100" dirty="0" smtClean="0">
                              <a:latin typeface="Times New Roman" panose="02020603050405020304" pitchFamily="18" charset="0"/>
                              <a:cs typeface="Times New Roman" panose="02020603050405020304" pitchFamily="18" charset="0"/>
                            </a:rPr>
                            <a:t>All conducting materials and alloys</a:t>
                          </a:r>
                          <a:endParaRPr lang="en-IN" sz="2100" dirty="0">
                            <a:latin typeface="Times New Roman" panose="02020603050405020304" pitchFamily="18" charset="0"/>
                            <a:cs typeface="Times New Roman" panose="02020603050405020304" pitchFamily="18" charset="0"/>
                          </a:endParaRPr>
                        </a:p>
                      </a:txBody>
                      <a:tcPr/>
                    </a:tc>
                  </a:tr>
                  <a:tr h="612606">
                    <a:tc>
                      <a:txBody>
                        <a:bodyPr/>
                        <a:lstStyle/>
                        <a:p>
                          <a:pPr algn="just"/>
                          <a:r>
                            <a:rPr lang="en-IN" sz="2100" dirty="0" smtClean="0">
                              <a:latin typeface="Times New Roman" panose="02020603050405020304" pitchFamily="18" charset="0"/>
                              <a:cs typeface="Times New Roman" panose="02020603050405020304" pitchFamily="18" charset="0"/>
                            </a:rPr>
                            <a:t>Shape application </a:t>
                          </a:r>
                          <a:endParaRPr lang="en-IN" sz="2100" dirty="0">
                            <a:latin typeface="Times New Roman" panose="02020603050405020304" pitchFamily="18" charset="0"/>
                            <a:cs typeface="Times New Roman" panose="02020603050405020304" pitchFamily="18" charset="0"/>
                          </a:endParaRPr>
                        </a:p>
                      </a:txBody>
                      <a:tcPr/>
                    </a:tc>
                    <a:tc>
                      <a:txBody>
                        <a:bodyPr/>
                        <a:lstStyle/>
                        <a:p>
                          <a:pPr algn="just"/>
                          <a:r>
                            <a:rPr lang="en-IN" sz="2100" dirty="0" smtClean="0">
                              <a:latin typeface="Times New Roman" panose="02020603050405020304" pitchFamily="18" charset="0"/>
                              <a:cs typeface="Times New Roman" panose="02020603050405020304" pitchFamily="18" charset="0"/>
                            </a:rPr>
                            <a:t>Blind Complex cavities, curved</a:t>
                          </a:r>
                          <a:r>
                            <a:rPr lang="en-IN" sz="2100" baseline="0" dirty="0" smtClean="0">
                              <a:latin typeface="Times New Roman" panose="02020603050405020304" pitchFamily="18" charset="0"/>
                              <a:cs typeface="Times New Roman" panose="02020603050405020304" pitchFamily="18" charset="0"/>
                            </a:rPr>
                            <a:t> surfaces, narrow slots.</a:t>
                          </a:r>
                          <a:endParaRPr lang="en-IN" sz="2100" dirty="0">
                            <a:latin typeface="Times New Roman" panose="02020603050405020304" pitchFamily="18" charset="0"/>
                            <a:cs typeface="Times New Roman" panose="02020603050405020304" pitchFamily="18" charset="0"/>
                          </a:endParaRPr>
                        </a:p>
                      </a:txBody>
                      <a:tcPr/>
                    </a:tc>
                  </a:tr>
                  <a:tr h="875151">
                    <a:tc>
                      <a:txBody>
                        <a:bodyPr/>
                        <a:lstStyle/>
                        <a:p>
                          <a:pPr algn="just"/>
                          <a:r>
                            <a:rPr lang="en-IN" sz="2100" dirty="0" smtClean="0">
                              <a:latin typeface="Times New Roman" panose="02020603050405020304" pitchFamily="18" charset="0"/>
                              <a:cs typeface="Times New Roman" panose="02020603050405020304" pitchFamily="18" charset="0"/>
                            </a:rPr>
                            <a:t>Limitations</a:t>
                          </a:r>
                          <a:endParaRPr lang="en-IN" sz="2100" dirty="0">
                            <a:latin typeface="Times New Roman" panose="02020603050405020304" pitchFamily="18" charset="0"/>
                            <a:cs typeface="Times New Roman" panose="02020603050405020304" pitchFamily="18" charset="0"/>
                          </a:endParaRPr>
                        </a:p>
                      </a:txBody>
                      <a:tcPr/>
                    </a:tc>
                    <a:tc>
                      <a:txBody>
                        <a:bodyPr/>
                        <a:lstStyle/>
                        <a:p>
                          <a:pPr algn="just"/>
                          <a:r>
                            <a:rPr lang="en-IN" sz="2100" baseline="0" dirty="0" smtClean="0">
                              <a:solidFill>
                                <a:srgbClr val="FF0000"/>
                              </a:solidFill>
                              <a:latin typeface="Times New Roman" panose="02020603050405020304" pitchFamily="18" charset="0"/>
                              <a:cs typeface="Times New Roman" panose="02020603050405020304" pitchFamily="18" charset="0"/>
                            </a:rPr>
                            <a:t>150 times higher specific power consumption compared to conventional machining</a:t>
                          </a:r>
                          <a:r>
                            <a:rPr lang="en-IN" sz="2100" baseline="0" dirty="0" smtClean="0">
                              <a:latin typeface="Times New Roman" panose="02020603050405020304" pitchFamily="18" charset="0"/>
                              <a:cs typeface="Times New Roman" panose="02020603050405020304" pitchFamily="18" charset="0"/>
                            </a:rPr>
                            <a:t>. Very Expensive machine</a:t>
                          </a:r>
                          <a:endParaRPr lang="en-IN" sz="2100" dirty="0">
                            <a:latin typeface="Times New Roman" panose="02020603050405020304" pitchFamily="18" charset="0"/>
                            <a:cs typeface="Times New Roman" panose="02020603050405020304" pitchFamily="18" charset="0"/>
                          </a:endParaRPr>
                        </a:p>
                      </a:txBody>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435528420"/>
                  </p:ext>
                </p:extLst>
              </p:nvPr>
            </p:nvGraphicFramePr>
            <p:xfrm>
              <a:off x="115323" y="448326"/>
              <a:ext cx="11870730" cy="6273149"/>
            </p:xfrm>
            <a:graphic>
              <a:graphicData uri="http://schemas.openxmlformats.org/drawingml/2006/table">
                <a:tbl>
                  <a:tblPr firstRow="1" bandRow="1">
                    <a:tableStyleId>{3B4B98B0-60AC-42C2-AFA5-B58CD77FA1E5}</a:tableStyleId>
                  </a:tblPr>
                  <a:tblGrid>
                    <a:gridCol w="5935365"/>
                    <a:gridCol w="5935365"/>
                  </a:tblGrid>
                  <a:tr h="707416">
                    <a:tc>
                      <a:txBody>
                        <a:bodyPr/>
                        <a:lstStyle/>
                        <a:p>
                          <a:pPr algn="just"/>
                          <a:r>
                            <a:rPr lang="en-IN" sz="2100" dirty="0" smtClean="0">
                              <a:latin typeface="Times New Roman" panose="02020603050405020304" pitchFamily="18" charset="0"/>
                              <a:cs typeface="Times New Roman" panose="02020603050405020304" pitchFamily="18" charset="0"/>
                            </a:rPr>
                            <a:t>Mechanics of Material</a:t>
                          </a:r>
                          <a:r>
                            <a:rPr lang="en-IN" sz="2100" baseline="0" dirty="0" smtClean="0">
                              <a:latin typeface="Times New Roman" panose="02020603050405020304" pitchFamily="18" charset="0"/>
                              <a:cs typeface="Times New Roman" panose="02020603050405020304" pitchFamily="18" charset="0"/>
                            </a:rPr>
                            <a:t> Removal</a:t>
                          </a:r>
                          <a:endParaRPr lang="en-IN" sz="2100" dirty="0">
                            <a:latin typeface="Times New Roman" panose="02020603050405020304" pitchFamily="18" charset="0"/>
                            <a:cs typeface="Times New Roman" panose="02020603050405020304" pitchFamily="18" charset="0"/>
                          </a:endParaRPr>
                        </a:p>
                      </a:txBody>
                      <a:tcPr/>
                    </a:tc>
                    <a:tc>
                      <a:txBody>
                        <a:bodyPr/>
                        <a:lstStyle/>
                        <a:p>
                          <a:pPr algn="just"/>
                          <a:r>
                            <a:rPr lang="en-IN" sz="2100" dirty="0" smtClean="0">
                              <a:latin typeface="Times New Roman" panose="02020603050405020304" pitchFamily="18" charset="0"/>
                              <a:cs typeface="Times New Roman" panose="02020603050405020304" pitchFamily="18" charset="0"/>
                            </a:rPr>
                            <a:t>Electrolysis</a:t>
                          </a:r>
                          <a:endParaRPr lang="en-IN" sz="2100" dirty="0">
                            <a:latin typeface="Times New Roman" panose="02020603050405020304" pitchFamily="18" charset="0"/>
                            <a:cs typeface="Times New Roman" panose="02020603050405020304" pitchFamily="18" charset="0"/>
                          </a:endParaRPr>
                        </a:p>
                      </a:txBody>
                      <a:tcPr/>
                    </a:tc>
                  </a:tr>
                  <a:tr h="411480">
                    <a:tc>
                      <a:txBody>
                        <a:bodyPr/>
                        <a:lstStyle/>
                        <a:p>
                          <a:pPr algn="just"/>
                          <a:r>
                            <a:rPr lang="en-IN" sz="2100" dirty="0" smtClean="0">
                              <a:latin typeface="Times New Roman" panose="02020603050405020304" pitchFamily="18" charset="0"/>
                              <a:cs typeface="Times New Roman" panose="02020603050405020304" pitchFamily="18" charset="0"/>
                            </a:rPr>
                            <a:t>Medium</a:t>
                          </a:r>
                          <a:endParaRPr lang="en-IN" sz="2100" dirty="0">
                            <a:latin typeface="Times New Roman" panose="02020603050405020304" pitchFamily="18" charset="0"/>
                            <a:cs typeface="Times New Roman" panose="02020603050405020304" pitchFamily="18" charset="0"/>
                          </a:endParaRPr>
                        </a:p>
                      </a:txBody>
                      <a:tcPr/>
                    </a:tc>
                    <a:tc>
                      <a:txBody>
                        <a:bodyPr/>
                        <a:lstStyle/>
                        <a:p>
                          <a:pPr algn="just"/>
                          <a:r>
                            <a:rPr lang="en-IN" sz="2100" dirty="0" smtClean="0">
                              <a:latin typeface="Times New Roman" panose="02020603050405020304" pitchFamily="18" charset="0"/>
                              <a:cs typeface="Times New Roman" panose="02020603050405020304" pitchFamily="18" charset="0"/>
                            </a:rPr>
                            <a:t>Conducting</a:t>
                          </a:r>
                          <a:r>
                            <a:rPr lang="en-IN" sz="2100" baseline="0" dirty="0" smtClean="0">
                              <a:latin typeface="Times New Roman" panose="02020603050405020304" pitchFamily="18" charset="0"/>
                              <a:cs typeface="Times New Roman" panose="02020603050405020304" pitchFamily="18" charset="0"/>
                            </a:rPr>
                            <a:t> Electrolyte</a:t>
                          </a:r>
                          <a:endParaRPr lang="en-IN" sz="2100" dirty="0" smtClean="0">
                            <a:latin typeface="Times New Roman" panose="02020603050405020304" pitchFamily="18" charset="0"/>
                            <a:cs typeface="Times New Roman" panose="02020603050405020304" pitchFamily="18" charset="0"/>
                          </a:endParaRPr>
                        </a:p>
                      </a:txBody>
                      <a:tcPr/>
                    </a:tc>
                  </a:tr>
                  <a:tr h="411480">
                    <a:tc>
                      <a:txBody>
                        <a:bodyPr/>
                        <a:lstStyle/>
                        <a:p>
                          <a:pPr algn="just"/>
                          <a:r>
                            <a:rPr lang="en-IN" sz="2100" dirty="0" smtClean="0">
                              <a:latin typeface="Times New Roman" panose="02020603050405020304" pitchFamily="18" charset="0"/>
                              <a:cs typeface="Times New Roman" panose="02020603050405020304" pitchFamily="18" charset="0"/>
                            </a:rPr>
                            <a:t>Tool Materials</a:t>
                          </a:r>
                          <a:endParaRPr lang="en-IN" sz="2100" dirty="0">
                            <a:latin typeface="Times New Roman" panose="02020603050405020304" pitchFamily="18" charset="0"/>
                            <a:cs typeface="Times New Roman" panose="02020603050405020304" pitchFamily="18" charset="0"/>
                          </a:endParaRPr>
                        </a:p>
                      </a:txBody>
                      <a:tcPr/>
                    </a:tc>
                    <a:tc>
                      <a:txBody>
                        <a:bodyPr/>
                        <a:lstStyle/>
                        <a:p>
                          <a:pPr algn="just"/>
                          <a:r>
                            <a:rPr lang="en-IN" sz="2100" dirty="0" smtClean="0">
                              <a:latin typeface="Times New Roman" panose="02020603050405020304" pitchFamily="18" charset="0"/>
                              <a:cs typeface="Times New Roman" panose="02020603050405020304" pitchFamily="18" charset="0"/>
                            </a:rPr>
                            <a:t>Cu, brass, steel</a:t>
                          </a:r>
                          <a:endParaRPr lang="en-IN" sz="2100" dirty="0">
                            <a:latin typeface="Times New Roman" panose="02020603050405020304" pitchFamily="18" charset="0"/>
                            <a:cs typeface="Times New Roman" panose="02020603050405020304" pitchFamily="18" charset="0"/>
                          </a:endParaRPr>
                        </a:p>
                      </a:txBody>
                      <a:tcPr/>
                    </a:tc>
                  </a:tr>
                  <a:tr h="701167">
                    <a:tc>
                      <a:txBody>
                        <a:bodyPr/>
                        <a:lstStyle/>
                        <a:p>
                          <a:endParaRPr lang="en-US"/>
                        </a:p>
                      </a:txBody>
                      <a:tcPr>
                        <a:blipFill rotWithShape="0">
                          <a:blip r:embed="rId2"/>
                          <a:stretch>
                            <a:fillRect t="-223478" r="-100000" b="-594783"/>
                          </a:stretch>
                        </a:blipFill>
                      </a:tcPr>
                    </a:tc>
                    <a:tc>
                      <a:txBody>
                        <a:bodyPr/>
                        <a:lstStyle/>
                        <a:p>
                          <a:pPr algn="just"/>
                          <a:r>
                            <a:rPr lang="en-IN" sz="2100" dirty="0" smtClean="0">
                              <a:latin typeface="Times New Roman" panose="02020603050405020304" pitchFamily="18" charset="0"/>
                              <a:cs typeface="Times New Roman" panose="02020603050405020304" pitchFamily="18" charset="0"/>
                            </a:rPr>
                            <a:t>Infinity</a:t>
                          </a:r>
                          <a:endParaRPr lang="en-IN" sz="2100" dirty="0">
                            <a:latin typeface="Times New Roman" panose="02020603050405020304" pitchFamily="18" charset="0"/>
                            <a:cs typeface="Times New Roman" panose="02020603050405020304" pitchFamily="18" charset="0"/>
                          </a:endParaRPr>
                        </a:p>
                      </a:txBody>
                      <a:tcPr/>
                    </a:tc>
                  </a:tr>
                  <a:tr h="411480">
                    <a:tc>
                      <a:txBody>
                        <a:bodyPr/>
                        <a:lstStyle/>
                        <a:p>
                          <a:pPr algn="just"/>
                          <a:r>
                            <a:rPr lang="en-IN" sz="2100" dirty="0" smtClean="0">
                              <a:latin typeface="Times New Roman" panose="02020603050405020304" pitchFamily="18" charset="0"/>
                              <a:cs typeface="Times New Roman" panose="02020603050405020304" pitchFamily="18" charset="0"/>
                            </a:rPr>
                            <a:t>Gap</a:t>
                          </a:r>
                          <a:endParaRPr lang="en-IN" sz="2100"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rotWithShape="0">
                          <a:blip r:embed="rId2"/>
                          <a:stretch>
                            <a:fillRect l="-100103" t="-547059" r="-103" b="-905882"/>
                          </a:stretch>
                        </a:blipFill>
                      </a:tcPr>
                    </a:tc>
                  </a:tr>
                  <a:tr h="411480">
                    <a:tc>
                      <a:txBody>
                        <a:bodyPr/>
                        <a:lstStyle/>
                        <a:p>
                          <a:pPr algn="just"/>
                          <a:r>
                            <a:rPr lang="en-IN" sz="2100" dirty="0" smtClean="0">
                              <a:latin typeface="Times New Roman" panose="02020603050405020304" pitchFamily="18" charset="0"/>
                              <a:cs typeface="Times New Roman" panose="02020603050405020304" pitchFamily="18" charset="0"/>
                            </a:rPr>
                            <a:t>Maximum MRR</a:t>
                          </a:r>
                          <a:endParaRPr lang="en-IN" sz="2100" dirty="0">
                            <a:latin typeface="Times New Roman" panose="02020603050405020304" pitchFamily="18" charset="0"/>
                            <a:cs typeface="Times New Roman" panose="02020603050405020304" pitchFamily="18" charset="0"/>
                          </a:endParaRPr>
                        </a:p>
                      </a:txBody>
                      <a:tcPr/>
                    </a:tc>
                    <a:tc>
                      <a:txBody>
                        <a:bodyPr/>
                        <a:lstStyle/>
                        <a:p>
                          <a:pPr algn="just"/>
                          <a:r>
                            <a:rPr lang="en-IN" sz="2100" dirty="0" smtClean="0">
                              <a:latin typeface="Times New Roman" panose="02020603050405020304" pitchFamily="18" charset="0"/>
                              <a:cs typeface="Times New Roman" panose="02020603050405020304" pitchFamily="18" charset="0"/>
                            </a:rPr>
                            <a:t>15 X 10</a:t>
                          </a:r>
                          <a:r>
                            <a:rPr lang="en-IN" sz="2100" baseline="30000" dirty="0" smtClean="0">
                              <a:latin typeface="Times New Roman" panose="02020603050405020304" pitchFamily="18" charset="0"/>
                              <a:cs typeface="Times New Roman" panose="02020603050405020304" pitchFamily="18" charset="0"/>
                            </a:rPr>
                            <a:t>3</a:t>
                          </a:r>
                          <a:r>
                            <a:rPr lang="en-IN" sz="2100" baseline="0" dirty="0" smtClean="0">
                              <a:latin typeface="Times New Roman" panose="02020603050405020304" pitchFamily="18" charset="0"/>
                              <a:cs typeface="Times New Roman" panose="02020603050405020304" pitchFamily="18" charset="0"/>
                            </a:rPr>
                            <a:t> mm</a:t>
                          </a:r>
                          <a:r>
                            <a:rPr lang="en-IN" sz="2100" baseline="30000" dirty="0" smtClean="0">
                              <a:latin typeface="Times New Roman" panose="02020603050405020304" pitchFamily="18" charset="0"/>
                              <a:cs typeface="Times New Roman" panose="02020603050405020304" pitchFamily="18" charset="0"/>
                            </a:rPr>
                            <a:t>3</a:t>
                          </a:r>
                          <a:r>
                            <a:rPr lang="en-IN" sz="2100" baseline="0" dirty="0" smtClean="0">
                              <a:latin typeface="Times New Roman" panose="02020603050405020304" pitchFamily="18" charset="0"/>
                              <a:cs typeface="Times New Roman" panose="02020603050405020304" pitchFamily="18" charset="0"/>
                            </a:rPr>
                            <a:t>/min</a:t>
                          </a:r>
                          <a:endParaRPr lang="en-IN" sz="2100" dirty="0">
                            <a:latin typeface="Times New Roman" panose="02020603050405020304" pitchFamily="18" charset="0"/>
                            <a:cs typeface="Times New Roman" panose="02020603050405020304" pitchFamily="18" charset="0"/>
                          </a:endParaRPr>
                        </a:p>
                      </a:txBody>
                      <a:tcPr/>
                    </a:tc>
                  </a:tr>
                  <a:tr h="411480">
                    <a:tc>
                      <a:txBody>
                        <a:bodyPr/>
                        <a:lstStyle/>
                        <a:p>
                          <a:pPr algn="just"/>
                          <a:r>
                            <a:rPr lang="en-IN" sz="2100" dirty="0" smtClean="0">
                              <a:latin typeface="Times New Roman" panose="02020603050405020304" pitchFamily="18" charset="0"/>
                              <a:cs typeface="Times New Roman" panose="02020603050405020304" pitchFamily="18" charset="0"/>
                            </a:rPr>
                            <a:t>Specific Power Consumption (typical)</a:t>
                          </a:r>
                          <a:endParaRPr lang="en-IN" sz="21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100" baseline="0" dirty="0" smtClean="0">
                              <a:latin typeface="Times New Roman" panose="02020603050405020304" pitchFamily="18" charset="0"/>
                              <a:cs typeface="Times New Roman" panose="02020603050405020304" pitchFamily="18" charset="0"/>
                            </a:rPr>
                            <a:t>7 W/mm</a:t>
                          </a:r>
                          <a:r>
                            <a:rPr lang="en-IN" sz="2100" baseline="30000" dirty="0" smtClean="0">
                              <a:latin typeface="Times New Roman" panose="02020603050405020304" pitchFamily="18" charset="0"/>
                              <a:cs typeface="Times New Roman" panose="02020603050405020304" pitchFamily="18" charset="0"/>
                            </a:rPr>
                            <a:t>3</a:t>
                          </a:r>
                          <a:r>
                            <a:rPr lang="en-IN" sz="2100" baseline="0" dirty="0" smtClean="0">
                              <a:latin typeface="Times New Roman" panose="02020603050405020304" pitchFamily="18" charset="0"/>
                              <a:cs typeface="Times New Roman" panose="02020603050405020304" pitchFamily="18" charset="0"/>
                            </a:rPr>
                            <a:t>/min</a:t>
                          </a:r>
                          <a:endParaRPr lang="en-IN" sz="2100" dirty="0" smtClean="0">
                            <a:latin typeface="Times New Roman" panose="02020603050405020304" pitchFamily="18" charset="0"/>
                            <a:cs typeface="Times New Roman" panose="02020603050405020304" pitchFamily="18" charset="0"/>
                          </a:endParaRPr>
                        </a:p>
                      </a:txBody>
                      <a:tcPr/>
                    </a:tc>
                  </a:tr>
                  <a:tr h="612606">
                    <a:tc>
                      <a:txBody>
                        <a:bodyPr/>
                        <a:lstStyle/>
                        <a:p>
                          <a:pPr algn="just"/>
                          <a:r>
                            <a:rPr lang="en-IN" sz="2100" dirty="0" smtClean="0">
                              <a:latin typeface="Times New Roman" panose="02020603050405020304" pitchFamily="18" charset="0"/>
                              <a:cs typeface="Times New Roman" panose="02020603050405020304" pitchFamily="18" charset="0"/>
                            </a:rPr>
                            <a:t>Critical Parameters</a:t>
                          </a:r>
                          <a:endParaRPr lang="en-IN" sz="2100" dirty="0">
                            <a:latin typeface="Times New Roman" panose="02020603050405020304" pitchFamily="18" charset="0"/>
                            <a:cs typeface="Times New Roman" panose="02020603050405020304" pitchFamily="18" charset="0"/>
                          </a:endParaRPr>
                        </a:p>
                      </a:txBody>
                      <a:tcPr/>
                    </a:tc>
                    <a:tc>
                      <a:txBody>
                        <a:bodyPr/>
                        <a:lstStyle/>
                        <a:p>
                          <a:pPr algn="just"/>
                          <a:r>
                            <a:rPr lang="en-IN" sz="2100" dirty="0" smtClean="0">
                              <a:latin typeface="Times New Roman" panose="02020603050405020304" pitchFamily="18" charset="0"/>
                              <a:cs typeface="Times New Roman" panose="02020603050405020304" pitchFamily="18" charset="0"/>
                            </a:rPr>
                            <a:t>Voltage, Current, feed</a:t>
                          </a:r>
                          <a:r>
                            <a:rPr lang="en-IN" sz="2100" baseline="0" dirty="0" smtClean="0">
                              <a:latin typeface="Times New Roman" panose="02020603050405020304" pitchFamily="18" charset="0"/>
                              <a:cs typeface="Times New Roman" panose="02020603050405020304" pitchFamily="18" charset="0"/>
                            </a:rPr>
                            <a:t> rate</a:t>
                          </a:r>
                          <a:r>
                            <a:rPr lang="en-IN" sz="2100" dirty="0" smtClean="0">
                              <a:latin typeface="Times New Roman" panose="02020603050405020304" pitchFamily="18" charset="0"/>
                              <a:cs typeface="Times New Roman" panose="02020603050405020304" pitchFamily="18" charset="0"/>
                            </a:rPr>
                            <a:t>, electrolyte</a:t>
                          </a:r>
                          <a:endParaRPr lang="en-IN" sz="2100" dirty="0">
                            <a:latin typeface="Times New Roman" panose="02020603050405020304" pitchFamily="18" charset="0"/>
                            <a:cs typeface="Times New Roman" panose="02020603050405020304" pitchFamily="18" charset="0"/>
                          </a:endParaRPr>
                        </a:p>
                      </a:txBody>
                      <a:tcPr/>
                    </a:tc>
                  </a:tr>
                  <a:tr h="411480">
                    <a:tc>
                      <a:txBody>
                        <a:bodyPr/>
                        <a:lstStyle/>
                        <a:p>
                          <a:pPr algn="just"/>
                          <a:r>
                            <a:rPr lang="en-IN" sz="2100" dirty="0" smtClean="0">
                              <a:latin typeface="Times New Roman" panose="02020603050405020304" pitchFamily="18" charset="0"/>
                              <a:cs typeface="Times New Roman" panose="02020603050405020304" pitchFamily="18" charset="0"/>
                            </a:rPr>
                            <a:t>Materials</a:t>
                          </a:r>
                          <a:r>
                            <a:rPr lang="en-IN" sz="2100" baseline="0" dirty="0" smtClean="0">
                              <a:latin typeface="Times New Roman" panose="02020603050405020304" pitchFamily="18" charset="0"/>
                              <a:cs typeface="Times New Roman" panose="02020603050405020304" pitchFamily="18" charset="0"/>
                            </a:rPr>
                            <a:t> application</a:t>
                          </a:r>
                          <a:endParaRPr lang="en-IN" sz="2100" dirty="0">
                            <a:latin typeface="Times New Roman" panose="02020603050405020304" pitchFamily="18" charset="0"/>
                            <a:cs typeface="Times New Roman" panose="02020603050405020304" pitchFamily="18" charset="0"/>
                          </a:endParaRPr>
                        </a:p>
                      </a:txBody>
                      <a:tcPr/>
                    </a:tc>
                    <a:tc>
                      <a:txBody>
                        <a:bodyPr/>
                        <a:lstStyle/>
                        <a:p>
                          <a:pPr algn="just"/>
                          <a:r>
                            <a:rPr lang="en-IN" sz="2100" dirty="0" smtClean="0">
                              <a:latin typeface="Times New Roman" panose="02020603050405020304" pitchFamily="18" charset="0"/>
                              <a:cs typeface="Times New Roman" panose="02020603050405020304" pitchFamily="18" charset="0"/>
                            </a:rPr>
                            <a:t>All conducting materials and alloys</a:t>
                          </a:r>
                          <a:endParaRPr lang="en-IN" sz="2100" dirty="0">
                            <a:latin typeface="Times New Roman" panose="02020603050405020304" pitchFamily="18" charset="0"/>
                            <a:cs typeface="Times New Roman" panose="02020603050405020304" pitchFamily="18" charset="0"/>
                          </a:endParaRPr>
                        </a:p>
                      </a:txBody>
                      <a:tcPr/>
                    </a:tc>
                  </a:tr>
                  <a:tr h="731520">
                    <a:tc>
                      <a:txBody>
                        <a:bodyPr/>
                        <a:lstStyle/>
                        <a:p>
                          <a:pPr algn="just"/>
                          <a:r>
                            <a:rPr lang="en-IN" sz="2100" dirty="0" smtClean="0">
                              <a:latin typeface="Times New Roman" panose="02020603050405020304" pitchFamily="18" charset="0"/>
                              <a:cs typeface="Times New Roman" panose="02020603050405020304" pitchFamily="18" charset="0"/>
                            </a:rPr>
                            <a:t>Shape application </a:t>
                          </a:r>
                          <a:endParaRPr lang="en-IN" sz="2100" dirty="0">
                            <a:latin typeface="Times New Roman" panose="02020603050405020304" pitchFamily="18" charset="0"/>
                            <a:cs typeface="Times New Roman" panose="02020603050405020304" pitchFamily="18" charset="0"/>
                          </a:endParaRPr>
                        </a:p>
                      </a:txBody>
                      <a:tcPr/>
                    </a:tc>
                    <a:tc>
                      <a:txBody>
                        <a:bodyPr/>
                        <a:lstStyle/>
                        <a:p>
                          <a:pPr algn="just"/>
                          <a:r>
                            <a:rPr lang="en-IN" sz="2100" dirty="0" smtClean="0">
                              <a:latin typeface="Times New Roman" panose="02020603050405020304" pitchFamily="18" charset="0"/>
                              <a:cs typeface="Times New Roman" panose="02020603050405020304" pitchFamily="18" charset="0"/>
                            </a:rPr>
                            <a:t>Blind Complex cavities, curved</a:t>
                          </a:r>
                          <a:r>
                            <a:rPr lang="en-IN" sz="2100" baseline="0" dirty="0" smtClean="0">
                              <a:latin typeface="Times New Roman" panose="02020603050405020304" pitchFamily="18" charset="0"/>
                              <a:cs typeface="Times New Roman" panose="02020603050405020304" pitchFamily="18" charset="0"/>
                            </a:rPr>
                            <a:t> surfaces, narrow slots.</a:t>
                          </a:r>
                          <a:endParaRPr lang="en-IN" sz="2100" dirty="0">
                            <a:latin typeface="Times New Roman" panose="02020603050405020304" pitchFamily="18" charset="0"/>
                            <a:cs typeface="Times New Roman" panose="02020603050405020304" pitchFamily="18" charset="0"/>
                          </a:endParaRPr>
                        </a:p>
                      </a:txBody>
                      <a:tcPr/>
                    </a:tc>
                  </a:tr>
                  <a:tr h="1051560">
                    <a:tc>
                      <a:txBody>
                        <a:bodyPr/>
                        <a:lstStyle/>
                        <a:p>
                          <a:pPr algn="just"/>
                          <a:r>
                            <a:rPr lang="en-IN" sz="2100" dirty="0" smtClean="0">
                              <a:latin typeface="Times New Roman" panose="02020603050405020304" pitchFamily="18" charset="0"/>
                              <a:cs typeface="Times New Roman" panose="02020603050405020304" pitchFamily="18" charset="0"/>
                            </a:rPr>
                            <a:t>Limitations</a:t>
                          </a:r>
                          <a:endParaRPr lang="en-IN" sz="2100" dirty="0">
                            <a:latin typeface="Times New Roman" panose="02020603050405020304" pitchFamily="18" charset="0"/>
                            <a:cs typeface="Times New Roman" panose="02020603050405020304" pitchFamily="18" charset="0"/>
                          </a:endParaRPr>
                        </a:p>
                      </a:txBody>
                      <a:tcPr/>
                    </a:tc>
                    <a:tc>
                      <a:txBody>
                        <a:bodyPr/>
                        <a:lstStyle/>
                        <a:p>
                          <a:pPr algn="just"/>
                          <a:r>
                            <a:rPr lang="en-IN" sz="2100" baseline="0" dirty="0" smtClean="0">
                              <a:solidFill>
                                <a:srgbClr val="FF0000"/>
                              </a:solidFill>
                              <a:latin typeface="Times New Roman" panose="02020603050405020304" pitchFamily="18" charset="0"/>
                              <a:cs typeface="Times New Roman" panose="02020603050405020304" pitchFamily="18" charset="0"/>
                            </a:rPr>
                            <a:t>150 times higher specific power consumption compared to conventional machining</a:t>
                          </a:r>
                          <a:r>
                            <a:rPr lang="en-IN" sz="2100" baseline="0" dirty="0" smtClean="0">
                              <a:latin typeface="Times New Roman" panose="02020603050405020304" pitchFamily="18" charset="0"/>
                              <a:cs typeface="Times New Roman" panose="02020603050405020304" pitchFamily="18" charset="0"/>
                            </a:rPr>
                            <a:t>. Very Expensive machine</a:t>
                          </a:r>
                          <a:endParaRPr lang="en-IN" sz="2100" dirty="0">
                            <a:latin typeface="Times New Roman" panose="02020603050405020304" pitchFamily="18" charset="0"/>
                            <a:cs typeface="Times New Roman" panose="02020603050405020304" pitchFamily="18" charset="0"/>
                          </a:endParaRPr>
                        </a:p>
                      </a:txBody>
                      <a:tcPr/>
                    </a:tc>
                  </a:tr>
                </a:tbl>
              </a:graphicData>
            </a:graphic>
          </p:graphicFrame>
        </mc:Fallback>
      </mc:AlternateContent>
    </p:spTree>
    <p:extLst>
      <p:ext uri="{BB962C8B-B14F-4D97-AF65-F5344CB8AC3E}">
        <p14:creationId xmlns:p14="http://schemas.microsoft.com/office/powerpoint/2010/main" val="2682132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796" y="222250"/>
            <a:ext cx="8839200" cy="995045"/>
          </a:xfrm>
        </p:spPr>
        <p:txBody>
          <a:bodyPr>
            <a:normAutofit fontScale="90000"/>
          </a:bodyPr>
          <a:lstStyle/>
          <a:p>
            <a:r>
              <a:rPr lang="en-US" sz="6700" b="1" dirty="0">
                <a:solidFill>
                  <a:srgbClr val="FF0000"/>
                </a:solidFill>
                <a:latin typeface="Times New Roman" panose="02020603050405020304" pitchFamily="18" charset="0"/>
                <a:cs typeface="Times New Roman" panose="02020603050405020304" pitchFamily="18" charset="0"/>
                <a:sym typeface="+mn-ea"/>
              </a:rPr>
              <a:t>Problem 1</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
            </a:r>
            <a:b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br>
            <a:endParaRPr lang="en-US" dirty="0"/>
          </a:p>
        </p:txBody>
      </p:sp>
      <p:sp>
        <p:nvSpPr>
          <p:cNvPr id="3" name="Content Placeholder 2"/>
          <p:cNvSpPr>
            <a:spLocks noGrp="1"/>
          </p:cNvSpPr>
          <p:nvPr>
            <p:ph idx="1"/>
          </p:nvPr>
        </p:nvSpPr>
        <p:spPr>
          <a:xfrm>
            <a:off x="467360" y="1200150"/>
            <a:ext cx="11123278" cy="4195445"/>
          </a:xfrm>
        </p:spPr>
        <p:txBody>
          <a:bodyPr>
            <a:noAutofit/>
          </a:bodyPr>
          <a:lstStyle/>
          <a:p>
            <a:pPr algn="just"/>
            <a:r>
              <a:rPr lang="en-US" sz="5400" dirty="0" smtClean="0">
                <a:latin typeface="Times New Roman" panose="02020603050405020304" pitchFamily="18" charset="0"/>
                <a:cs typeface="Times New Roman" panose="02020603050405020304" pitchFamily="18" charset="0"/>
              </a:rPr>
              <a:t>In</a:t>
            </a:r>
            <a:r>
              <a:rPr lang="en-US" sz="6000" dirty="0" smtClean="0">
                <a:latin typeface="Times New Roman" panose="02020603050405020304" pitchFamily="18" charset="0"/>
                <a:cs typeface="Times New Roman" panose="02020603050405020304" pitchFamily="18" charset="0"/>
              </a:rPr>
              <a:t> </a:t>
            </a:r>
            <a:r>
              <a:rPr lang="en-US" sz="6000" dirty="0">
                <a:latin typeface="Times New Roman" panose="02020603050405020304" pitchFamily="18" charset="0"/>
                <a:cs typeface="Times New Roman" panose="02020603050405020304" pitchFamily="18" charset="0"/>
              </a:rPr>
              <a:t>electrochemical machining of pure iron a material removal rate of 5</a:t>
            </a:r>
            <a:r>
              <a:rPr lang="en-US" sz="6000" dirty="0" smtClean="0">
                <a:latin typeface="Times New Roman" panose="02020603050405020304" pitchFamily="18" charset="0"/>
                <a:cs typeface="Times New Roman" panose="02020603050405020304" pitchFamily="18" charset="0"/>
              </a:rPr>
              <a:t> </a:t>
            </a:r>
            <a:r>
              <a:rPr lang="en-US" sz="6000" dirty="0">
                <a:latin typeface="Times New Roman" panose="02020603050405020304" pitchFamily="18" charset="0"/>
                <a:cs typeface="Times New Roman" panose="02020603050405020304" pitchFamily="18" charset="0"/>
              </a:rPr>
              <a:t>c</a:t>
            </a:r>
            <a:r>
              <a:rPr lang="en-US" sz="6000" dirty="0" smtClean="0">
                <a:latin typeface="Times New Roman" panose="02020603050405020304" pitchFamily="18" charset="0"/>
                <a:cs typeface="Times New Roman" panose="02020603050405020304" pitchFamily="18" charset="0"/>
              </a:rPr>
              <a:t>m</a:t>
            </a:r>
            <a:r>
              <a:rPr lang="en-US" sz="6000" baseline="30000" dirty="0" smtClean="0">
                <a:latin typeface="Times New Roman" panose="02020603050405020304" pitchFamily="18" charset="0"/>
                <a:cs typeface="Times New Roman" panose="02020603050405020304" pitchFamily="18" charset="0"/>
              </a:rPr>
              <a:t>3</a:t>
            </a:r>
            <a:r>
              <a:rPr lang="en-US" sz="6000" dirty="0" smtClean="0">
                <a:latin typeface="Times New Roman" panose="02020603050405020304" pitchFamily="18" charset="0"/>
                <a:cs typeface="Times New Roman" panose="02020603050405020304" pitchFamily="18" charset="0"/>
              </a:rPr>
              <a:t>/min </a:t>
            </a:r>
            <a:r>
              <a:rPr lang="en-US" sz="6000" dirty="0">
                <a:latin typeface="Times New Roman" panose="02020603050405020304" pitchFamily="18" charset="0"/>
                <a:cs typeface="Times New Roman" panose="02020603050405020304" pitchFamily="18" charset="0"/>
              </a:rPr>
              <a:t>is required. Estimate current requirement.</a:t>
            </a:r>
          </a:p>
        </p:txBody>
      </p:sp>
      <p:sp>
        <p:nvSpPr>
          <p:cNvPr id="5" name="Slide Number Placeholder 4"/>
          <p:cNvSpPr>
            <a:spLocks noGrp="1"/>
          </p:cNvSpPr>
          <p:nvPr>
            <p:ph type="sldNum" sz="quarter" idx="12"/>
          </p:nvPr>
        </p:nvSpPr>
        <p:spPr/>
        <p:txBody>
          <a:bodyPr/>
          <a:lstStyle/>
          <a:p>
            <a:fld id="{6EC43F12-808F-4186-9F89-1027F65966A9}" type="slidenum">
              <a:rPr lang="en-US" smtClean="0"/>
              <a:pPr/>
              <a:t>11</a:t>
            </a:fld>
            <a:endParaRPr lang="en-US"/>
          </a:p>
        </p:txBody>
      </p:sp>
    </p:spTree>
    <p:extLst>
      <p:ext uri="{BB962C8B-B14F-4D97-AF65-F5344CB8AC3E}">
        <p14:creationId xmlns:p14="http://schemas.microsoft.com/office/powerpoint/2010/main" val="27877831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643" y="-304803"/>
            <a:ext cx="10515600" cy="1325563"/>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Problem 2</a:t>
            </a:r>
            <a:endParaRPr lang="en-US" dirty="0"/>
          </a:p>
        </p:txBody>
      </p:sp>
      <p:sp>
        <p:nvSpPr>
          <p:cNvPr id="5" name="Slide Number Placeholder 4"/>
          <p:cNvSpPr>
            <a:spLocks noGrp="1"/>
          </p:cNvSpPr>
          <p:nvPr>
            <p:ph type="sldNum" sz="quarter" idx="12"/>
          </p:nvPr>
        </p:nvSpPr>
        <p:spPr/>
        <p:txBody>
          <a:bodyPr/>
          <a:lstStyle/>
          <a:p>
            <a:fld id="{6EC43F12-808F-4186-9F89-1027F65966A9}" type="slidenum">
              <a:rPr lang="en-US" smtClean="0"/>
              <a:pPr/>
              <a:t>12</a:t>
            </a:fld>
            <a:endParaRPr lang="en-US"/>
          </a:p>
        </p:txBody>
      </p:sp>
      <p:sp>
        <p:nvSpPr>
          <p:cNvPr id="3" name="Content Placeholder 2"/>
          <p:cNvSpPr>
            <a:spLocks noGrp="1"/>
          </p:cNvSpPr>
          <p:nvPr>
            <p:ph idx="1"/>
          </p:nvPr>
        </p:nvSpPr>
        <p:spPr>
          <a:xfrm>
            <a:off x="483973" y="545636"/>
            <a:ext cx="11708027" cy="4351338"/>
          </a:xfrm>
        </p:spPr>
        <p:txBody>
          <a:bodyPr/>
          <a:lstStyle/>
          <a:p>
            <a:pPr marL="0" indent="0" algn="just">
              <a:buNone/>
            </a:pPr>
            <a:r>
              <a:rPr lang="en-IN" sz="2400" dirty="0" smtClean="0">
                <a:latin typeface="Times New Roman" panose="02020603050405020304" pitchFamily="18" charset="0"/>
                <a:cs typeface="Times New Roman" panose="02020603050405020304" pitchFamily="18" charset="0"/>
              </a:rPr>
              <a:t>The composition by % weight of the </a:t>
            </a:r>
            <a:r>
              <a:rPr lang="en-IN" sz="2400" dirty="0" err="1" smtClean="0">
                <a:latin typeface="Times New Roman" panose="02020603050405020304" pitchFamily="18" charset="0"/>
                <a:cs typeface="Times New Roman" panose="02020603050405020304" pitchFamily="18" charset="0"/>
              </a:rPr>
              <a:t>Nimonic</a:t>
            </a:r>
            <a:r>
              <a:rPr lang="en-IN" sz="2400" dirty="0" smtClean="0">
                <a:latin typeface="Times New Roman" panose="02020603050405020304" pitchFamily="18" charset="0"/>
                <a:cs typeface="Times New Roman" panose="02020603050405020304" pitchFamily="18" charset="0"/>
              </a:rPr>
              <a:t> 75 alloy is given as:</a:t>
            </a:r>
          </a:p>
          <a:p>
            <a:pPr marL="0" indent="0" algn="just">
              <a:buNone/>
            </a:pPr>
            <a:r>
              <a:rPr lang="en-IN" sz="2400" dirty="0" smtClean="0">
                <a:latin typeface="Times New Roman" panose="02020603050405020304" pitchFamily="18" charset="0"/>
                <a:cs typeface="Times New Roman" panose="02020603050405020304" pitchFamily="18" charset="0"/>
              </a:rPr>
              <a:t>Ni </a:t>
            </a:r>
            <a:r>
              <a:rPr lang="en-IN" sz="2400" dirty="0" smtClean="0">
                <a:solidFill>
                  <a:srgbClr val="FF0000"/>
                </a:solidFill>
                <a:latin typeface="Times New Roman" panose="02020603050405020304" pitchFamily="18" charset="0"/>
                <a:cs typeface="Times New Roman" panose="02020603050405020304" pitchFamily="18" charset="0"/>
              </a:rPr>
              <a:t>72.5</a:t>
            </a:r>
            <a:r>
              <a:rPr lang="en-IN" sz="2400" dirty="0" smtClean="0">
                <a:latin typeface="Times New Roman" panose="02020603050405020304" pitchFamily="18" charset="0"/>
                <a:cs typeface="Times New Roman" panose="02020603050405020304" pitchFamily="18" charset="0"/>
              </a:rPr>
              <a:t>, Cr </a:t>
            </a:r>
            <a:r>
              <a:rPr lang="en-IN" sz="2400" dirty="0" smtClean="0">
                <a:solidFill>
                  <a:srgbClr val="FF0000"/>
                </a:solidFill>
                <a:latin typeface="Times New Roman" panose="02020603050405020304" pitchFamily="18" charset="0"/>
                <a:cs typeface="Times New Roman" panose="02020603050405020304" pitchFamily="18" charset="0"/>
              </a:rPr>
              <a:t>19.5</a:t>
            </a:r>
            <a:r>
              <a:rPr lang="en-IN" sz="2400" dirty="0" smtClean="0">
                <a:latin typeface="Times New Roman" panose="02020603050405020304" pitchFamily="18" charset="0"/>
                <a:cs typeface="Times New Roman" panose="02020603050405020304" pitchFamily="18" charset="0"/>
              </a:rPr>
              <a:t>, Fe </a:t>
            </a:r>
            <a:r>
              <a:rPr lang="en-IN" sz="2400" dirty="0" smtClean="0">
                <a:solidFill>
                  <a:srgbClr val="FF0000"/>
                </a:solidFill>
                <a:latin typeface="Times New Roman" panose="02020603050405020304" pitchFamily="18" charset="0"/>
                <a:cs typeface="Times New Roman" panose="02020603050405020304" pitchFamily="18" charset="0"/>
              </a:rPr>
              <a:t>5.0</a:t>
            </a:r>
            <a:r>
              <a:rPr lang="en-IN" sz="2400" dirty="0" smtClean="0">
                <a:latin typeface="Times New Roman" panose="02020603050405020304" pitchFamily="18" charset="0"/>
                <a:cs typeface="Times New Roman" panose="02020603050405020304" pitchFamily="18" charset="0"/>
              </a:rPr>
              <a:t>, Ti  </a:t>
            </a:r>
            <a:r>
              <a:rPr lang="en-IN" sz="2400" dirty="0" smtClean="0">
                <a:solidFill>
                  <a:srgbClr val="FF0000"/>
                </a:solidFill>
                <a:latin typeface="Times New Roman" panose="02020603050405020304" pitchFamily="18" charset="0"/>
                <a:cs typeface="Times New Roman" panose="02020603050405020304" pitchFamily="18" charset="0"/>
              </a:rPr>
              <a:t>0.4</a:t>
            </a:r>
            <a:r>
              <a:rPr lang="en-IN" sz="2400" dirty="0" smtClean="0">
                <a:latin typeface="Times New Roman" panose="02020603050405020304" pitchFamily="18" charset="0"/>
                <a:cs typeface="Times New Roman" panose="02020603050405020304" pitchFamily="18" charset="0"/>
              </a:rPr>
              <a:t>, S </a:t>
            </a:r>
            <a:r>
              <a:rPr lang="en-IN" sz="2400" dirty="0" smtClean="0">
                <a:solidFill>
                  <a:srgbClr val="FF0000"/>
                </a:solidFill>
                <a:latin typeface="Times New Roman" panose="02020603050405020304" pitchFamily="18" charset="0"/>
                <a:cs typeface="Times New Roman" panose="02020603050405020304" pitchFamily="18" charset="0"/>
              </a:rPr>
              <a:t>1.0</a:t>
            </a:r>
            <a:r>
              <a:rPr lang="en-IN"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Mn</a:t>
            </a:r>
            <a:r>
              <a:rPr lang="en-IN" sz="2400" dirty="0" smtClean="0">
                <a:latin typeface="Times New Roman" panose="02020603050405020304" pitchFamily="18" charset="0"/>
                <a:cs typeface="Times New Roman" panose="02020603050405020304" pitchFamily="18" charset="0"/>
              </a:rPr>
              <a:t> </a:t>
            </a:r>
            <a:r>
              <a:rPr lang="en-IN" sz="2400" dirty="0" smtClean="0">
                <a:solidFill>
                  <a:srgbClr val="FF0000"/>
                </a:solidFill>
                <a:latin typeface="Times New Roman" panose="02020603050405020304" pitchFamily="18" charset="0"/>
                <a:cs typeface="Times New Roman" panose="02020603050405020304" pitchFamily="18" charset="0"/>
              </a:rPr>
              <a:t>1.0</a:t>
            </a:r>
            <a:r>
              <a:rPr lang="en-IN" sz="2400" dirty="0" smtClean="0">
                <a:latin typeface="Times New Roman" panose="02020603050405020304" pitchFamily="18" charset="0"/>
                <a:cs typeface="Times New Roman" panose="02020603050405020304" pitchFamily="18" charset="0"/>
              </a:rPr>
              <a:t>, Cu </a:t>
            </a:r>
            <a:r>
              <a:rPr lang="en-IN" sz="2400" dirty="0" smtClean="0">
                <a:solidFill>
                  <a:srgbClr val="FF0000"/>
                </a:solidFill>
                <a:latin typeface="Times New Roman" panose="02020603050405020304" pitchFamily="18" charset="0"/>
                <a:cs typeface="Times New Roman" panose="02020603050405020304" pitchFamily="18" charset="0"/>
              </a:rPr>
              <a:t>0.6</a:t>
            </a:r>
            <a:r>
              <a:rPr lang="en-IN" sz="2400" dirty="0" smtClean="0">
                <a:latin typeface="Times New Roman" panose="02020603050405020304" pitchFamily="18" charset="0"/>
                <a:cs typeface="Times New Roman" panose="02020603050405020304" pitchFamily="18" charset="0"/>
              </a:rPr>
              <a:t>. Calculate the removal rate in cc/min when 1000 A current is passed. Use the lowest </a:t>
            </a:r>
            <a:r>
              <a:rPr lang="en-IN" sz="2400" dirty="0" err="1" smtClean="0">
                <a:latin typeface="Times New Roman" panose="02020603050405020304" pitchFamily="18" charset="0"/>
                <a:cs typeface="Times New Roman" panose="02020603050405020304" pitchFamily="18" charset="0"/>
              </a:rPr>
              <a:t>valency</a:t>
            </a:r>
            <a:r>
              <a:rPr lang="en-IN" sz="2400" dirty="0" smtClean="0">
                <a:latin typeface="Times New Roman" panose="02020603050405020304" pitchFamily="18" charset="0"/>
                <a:cs typeface="Times New Roman" panose="02020603050405020304" pitchFamily="18" charset="0"/>
              </a:rPr>
              <a:t> of each element</a:t>
            </a:r>
          </a:p>
          <a:p>
            <a:pPr marL="0" indent="0">
              <a:buNone/>
            </a:pP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2455" y="1730179"/>
            <a:ext cx="6656172" cy="5127822"/>
          </a:xfrm>
          <a:prstGeom prst="rect">
            <a:avLst/>
          </a:prstGeom>
        </p:spPr>
      </p:pic>
    </p:spTree>
    <p:extLst>
      <p:ext uri="{BB962C8B-B14F-4D97-AF65-F5344CB8AC3E}">
        <p14:creationId xmlns:p14="http://schemas.microsoft.com/office/powerpoint/2010/main" val="978116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C43F12-808F-4186-9F89-1027F65966A9}" type="slidenum">
              <a:rPr lang="en-US" smtClean="0"/>
              <a:pPr/>
              <a:t>13</a:t>
            </a:fld>
            <a:endParaRPr lang="en-US"/>
          </a:p>
        </p:txBody>
      </p:sp>
      <p:sp>
        <p:nvSpPr>
          <p:cNvPr id="4" name="Title 1"/>
          <p:cNvSpPr txBox="1">
            <a:spLocks/>
          </p:cNvSpPr>
          <p:nvPr/>
        </p:nvSpPr>
        <p:spPr>
          <a:xfrm>
            <a:off x="1235736" y="65692"/>
            <a:ext cx="9786428" cy="7676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solidFill>
                  <a:srgbClr val="FF0000"/>
                </a:solidFill>
                <a:latin typeface="Times New Roman" panose="02020603050405020304" pitchFamily="18" charset="0"/>
                <a:cs typeface="Times New Roman" panose="02020603050405020304" pitchFamily="18" charset="0"/>
              </a:rPr>
              <a:t>Electric Discharge Machining (EDM)</a:t>
            </a:r>
          </a:p>
        </p:txBody>
      </p:sp>
      <p:sp>
        <p:nvSpPr>
          <p:cNvPr id="6" name="TextBox 5"/>
          <p:cNvSpPr txBox="1"/>
          <p:nvPr/>
        </p:nvSpPr>
        <p:spPr>
          <a:xfrm>
            <a:off x="238896" y="1035323"/>
            <a:ext cx="11532973" cy="2062103"/>
          </a:xfrm>
          <a:prstGeom prst="rect">
            <a:avLst/>
          </a:prstGeom>
          <a:noFill/>
        </p:spPr>
        <p:txBody>
          <a:bodyPr wrap="square" rtlCol="0">
            <a:spAutoFit/>
          </a:bodyPr>
          <a:lstStyle/>
          <a:p>
            <a:pPr algn="just"/>
            <a:r>
              <a:rPr lang="en-US" sz="3200" u="sng" dirty="0">
                <a:solidFill>
                  <a:srgbClr val="FF0000"/>
                </a:solidFill>
                <a:latin typeface="Times New Roman" panose="02020603050405020304" pitchFamily="18" charset="0"/>
                <a:cs typeface="Times New Roman" panose="02020603050405020304" pitchFamily="18" charset="0"/>
              </a:rPr>
              <a:t>Definition</a:t>
            </a:r>
            <a:r>
              <a:rPr lang="en-US" sz="3200" dirty="0">
                <a:latin typeface="Times New Roman" panose="02020603050405020304" pitchFamily="18" charset="0"/>
                <a:cs typeface="Times New Roman" panose="02020603050405020304" pitchFamily="18" charset="0"/>
              </a:rPr>
              <a:t>-Electro Discharge Machining (EDM) is an electro-thermal non-traditional machining process, where electrical energy is used to generate electrical spark and </a:t>
            </a:r>
            <a:r>
              <a:rPr lang="en-US" sz="3200" dirty="0">
                <a:solidFill>
                  <a:srgbClr val="FF0000"/>
                </a:solidFill>
                <a:latin typeface="Times New Roman" panose="02020603050405020304" pitchFamily="18" charset="0"/>
                <a:cs typeface="Times New Roman" panose="02020603050405020304" pitchFamily="18" charset="0"/>
              </a:rPr>
              <a:t>material removal mainly occurs due to thermal energy of the spark. </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20" name="TextBox 19"/>
          <p:cNvSpPr txBox="1"/>
          <p:nvPr/>
        </p:nvSpPr>
        <p:spPr>
          <a:xfrm>
            <a:off x="383058" y="3708499"/>
            <a:ext cx="11532973" cy="2062103"/>
          </a:xfrm>
          <a:prstGeom prst="rect">
            <a:avLst/>
          </a:prstGeom>
          <a:noFill/>
        </p:spPr>
        <p:txBody>
          <a:bodyPr wrap="square" rtlCol="0">
            <a:spAutoFit/>
          </a:bodyPr>
          <a:lstStyle/>
          <a:p>
            <a:pPr algn="just"/>
            <a:r>
              <a:rPr lang="en-IN" sz="3200" b="1" dirty="0">
                <a:solidFill>
                  <a:srgbClr val="FF0000"/>
                </a:solidFill>
                <a:latin typeface="Times New Roman" panose="02020603050405020304" pitchFamily="18" charset="0"/>
                <a:cs typeface="Times New Roman" panose="02020603050405020304" pitchFamily="18" charset="0"/>
              </a:rPr>
              <a:t>Why EDM? </a:t>
            </a:r>
            <a:r>
              <a:rPr lang="en-US" sz="3200" dirty="0">
                <a:latin typeface="Times New Roman" panose="02020603050405020304" pitchFamily="18" charset="0"/>
                <a:cs typeface="Times New Roman" panose="02020603050405020304" pitchFamily="18" charset="0"/>
              </a:rPr>
              <a:t>EDM is mainly used to machine </a:t>
            </a:r>
            <a:r>
              <a:rPr lang="en-US" sz="3200" dirty="0">
                <a:solidFill>
                  <a:srgbClr val="FF0000"/>
                </a:solidFill>
                <a:latin typeface="Times New Roman" panose="02020603050405020304" pitchFamily="18" charset="0"/>
                <a:cs typeface="Times New Roman" panose="02020603050405020304" pitchFamily="18" charset="0"/>
              </a:rPr>
              <a:t>difficult-to-machine materials </a:t>
            </a:r>
            <a:r>
              <a:rPr lang="en-US" sz="3200" dirty="0">
                <a:latin typeface="Times New Roman" panose="02020603050405020304" pitchFamily="18" charset="0"/>
                <a:cs typeface="Times New Roman" panose="02020603050405020304" pitchFamily="18" charset="0"/>
              </a:rPr>
              <a:t>and</a:t>
            </a:r>
            <a:r>
              <a:rPr lang="en-US" sz="3200" dirty="0">
                <a:solidFill>
                  <a:srgbClr val="FF0000"/>
                </a:solidFill>
                <a:latin typeface="Times New Roman" panose="02020603050405020304" pitchFamily="18" charset="0"/>
                <a:cs typeface="Times New Roman" panose="02020603050405020304" pitchFamily="18" charset="0"/>
              </a:rPr>
              <a:t> high strength temperature resistant alloys</a:t>
            </a:r>
            <a:r>
              <a:rPr lang="en-US" sz="3200" dirty="0">
                <a:latin typeface="Times New Roman" panose="02020603050405020304" pitchFamily="18" charset="0"/>
                <a:cs typeface="Times New Roman" panose="02020603050405020304" pitchFamily="18" charset="0"/>
              </a:rPr>
              <a:t>. EDM can be used to machine difficult geometries in small batches. </a:t>
            </a:r>
            <a:r>
              <a:rPr lang="en-US" sz="3200" u="sng" dirty="0">
                <a:solidFill>
                  <a:srgbClr val="FF0000"/>
                </a:solidFill>
                <a:latin typeface="Times New Roman" panose="02020603050405020304" pitchFamily="18" charset="0"/>
                <a:cs typeface="Times New Roman" panose="02020603050405020304" pitchFamily="18" charset="0"/>
              </a:rPr>
              <a:t>Work material </a:t>
            </a:r>
            <a:r>
              <a:rPr lang="en-US" sz="3200" dirty="0">
                <a:latin typeface="Times New Roman" panose="02020603050405020304" pitchFamily="18" charset="0"/>
                <a:cs typeface="Times New Roman" panose="02020603050405020304" pitchFamily="18" charset="0"/>
              </a:rPr>
              <a:t>to be machined by EDM</a:t>
            </a:r>
            <a:r>
              <a:rPr lang="en-US" sz="3200" u="sng" dirty="0">
                <a:solidFill>
                  <a:srgbClr val="FF0000"/>
                </a:solidFill>
                <a:latin typeface="Times New Roman" panose="02020603050405020304" pitchFamily="18" charset="0"/>
                <a:cs typeface="Times New Roman" panose="02020603050405020304" pitchFamily="18" charset="0"/>
              </a:rPr>
              <a:t> has to be electrically conductive</a:t>
            </a:r>
            <a:r>
              <a:rPr lang="en-US" sz="3200" dirty="0">
                <a:latin typeface="Times New Roman" panose="02020603050405020304" pitchFamily="18" charset="0"/>
                <a:cs typeface="Times New Roman" panose="02020603050405020304" pitchFamily="18" charset="0"/>
              </a:rPr>
              <a:t>. </a:t>
            </a:r>
            <a:endParaRPr lang="en-I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12035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CECBE0-6CF0-4F37-42AA-651FE8465165}"/>
              </a:ext>
            </a:extLst>
          </p:cNvPr>
          <p:cNvSpPr>
            <a:spLocks noGrp="1"/>
          </p:cNvSpPr>
          <p:nvPr>
            <p:ph type="title"/>
          </p:nvPr>
        </p:nvSpPr>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Electric Discharge Machining (EDM)</a:t>
            </a:r>
          </a:p>
        </p:txBody>
      </p:sp>
      <p:sp>
        <p:nvSpPr>
          <p:cNvPr id="3" name="Content Placeholder 2">
            <a:extLst>
              <a:ext uri="{FF2B5EF4-FFF2-40B4-BE49-F238E27FC236}">
                <a16:creationId xmlns="" xmlns:a16="http://schemas.microsoft.com/office/drawing/2014/main" id="{5AD3F272-BB3B-476F-24F2-986661134C42}"/>
              </a:ext>
            </a:extLst>
          </p:cNvPr>
          <p:cNvSpPr>
            <a:spLocks noGrp="1"/>
          </p:cNvSpPr>
          <p:nvPr>
            <p:ph idx="1"/>
          </p:nvPr>
        </p:nvSpPr>
        <p:spPr>
          <a:xfrm>
            <a:off x="838199" y="1825625"/>
            <a:ext cx="10010313" cy="4351338"/>
          </a:xfrm>
        </p:spPr>
        <p:txBody>
          <a:bodyPr>
            <a:normAutofit/>
          </a:bodyPr>
          <a:lstStyle/>
          <a:p>
            <a:pPr algn="just"/>
            <a:r>
              <a:rPr lang="en-US" dirty="0">
                <a:latin typeface="Times New Roman" panose="02020603050405020304" pitchFamily="18" charset="0"/>
                <a:cs typeface="Times New Roman" panose="02020603050405020304" pitchFamily="18" charset="0"/>
              </a:rPr>
              <a:t>EDM is the process of material removal by a controlled erosion through a series of </a:t>
            </a:r>
            <a:r>
              <a:rPr lang="en-US" dirty="0">
                <a:solidFill>
                  <a:srgbClr val="FF0000"/>
                </a:solidFill>
                <a:latin typeface="Times New Roman" panose="02020603050405020304" pitchFamily="18" charset="0"/>
                <a:cs typeface="Times New Roman" panose="02020603050405020304" pitchFamily="18" charset="0"/>
              </a:rPr>
              <a:t>electric sparks</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Developed in USSR around </a:t>
            </a:r>
            <a:r>
              <a:rPr lang="en-US" dirty="0" smtClean="0">
                <a:solidFill>
                  <a:srgbClr val="FF0000"/>
                </a:solidFill>
                <a:latin typeface="Times New Roman" panose="02020603050405020304" pitchFamily="18" charset="0"/>
                <a:cs typeface="Times New Roman" panose="02020603050405020304" pitchFamily="18" charset="0"/>
              </a:rPr>
              <a:t>1943.</a:t>
            </a:r>
            <a:endParaRPr lang="en-US" dirty="0">
              <a:solidFill>
                <a:srgbClr val="FF0000"/>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When a discharge takes place between two points of the anode and cathode the </a:t>
            </a:r>
            <a:r>
              <a:rPr lang="en-US" dirty="0">
                <a:solidFill>
                  <a:srgbClr val="FF0000"/>
                </a:solidFill>
                <a:latin typeface="Times New Roman" panose="02020603050405020304" pitchFamily="18" charset="0"/>
                <a:cs typeface="Times New Roman" panose="02020603050405020304" pitchFamily="18" charset="0"/>
              </a:rPr>
              <a:t>intense heat generated near the zone melts </a:t>
            </a:r>
            <a:r>
              <a:rPr lang="en-US" dirty="0">
                <a:latin typeface="Times New Roman" panose="02020603050405020304" pitchFamily="18" charset="0"/>
                <a:cs typeface="Times New Roman" panose="02020603050405020304" pitchFamily="18" charset="0"/>
              </a:rPr>
              <a:t>and </a:t>
            </a:r>
            <a:r>
              <a:rPr lang="en-US" dirty="0">
                <a:solidFill>
                  <a:srgbClr val="FF0000"/>
                </a:solidFill>
                <a:latin typeface="Times New Roman" panose="02020603050405020304" pitchFamily="18" charset="0"/>
                <a:cs typeface="Times New Roman" panose="02020603050405020304" pitchFamily="18" charset="0"/>
              </a:rPr>
              <a:t>evaporates </a:t>
            </a:r>
            <a:r>
              <a:rPr lang="en-US" dirty="0">
                <a:latin typeface="Times New Roman" panose="02020603050405020304" pitchFamily="18" charset="0"/>
                <a:cs typeface="Times New Roman" panose="02020603050405020304" pitchFamily="18" charset="0"/>
              </a:rPr>
              <a:t>the materials in the sparking zone.</a:t>
            </a:r>
          </a:p>
          <a:p>
            <a:pPr algn="just"/>
            <a:r>
              <a:rPr lang="en-US" dirty="0">
                <a:latin typeface="Times New Roman" panose="02020603050405020304" pitchFamily="18" charset="0"/>
                <a:cs typeface="Times New Roman" panose="02020603050405020304" pitchFamily="18" charset="0"/>
              </a:rPr>
              <a:t>For improving the effectiveness the workpiece and tool are submerged in a </a:t>
            </a:r>
            <a:r>
              <a:rPr lang="en-US" dirty="0">
                <a:solidFill>
                  <a:srgbClr val="FF0000"/>
                </a:solidFill>
                <a:latin typeface="Times New Roman" panose="02020603050405020304" pitchFamily="18" charset="0"/>
                <a:cs typeface="Times New Roman" panose="02020603050405020304" pitchFamily="18" charset="0"/>
              </a:rPr>
              <a:t>dielectric </a:t>
            </a:r>
            <a:r>
              <a:rPr lang="en-US" dirty="0" smtClean="0">
                <a:solidFill>
                  <a:srgbClr val="FF0000"/>
                </a:solidFill>
                <a:latin typeface="Times New Roman" panose="02020603050405020304" pitchFamily="18" charset="0"/>
                <a:cs typeface="Times New Roman" panose="02020603050405020304" pitchFamily="18" charset="0"/>
              </a:rPr>
              <a:t>fluid </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Mineral oils or hydrocarbons)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1922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C43F12-808F-4186-9F89-1027F65966A9}" type="slidenum">
              <a:rPr lang="en-US" smtClean="0"/>
              <a:pPr/>
              <a:t>15</a:t>
            </a:fld>
            <a:endParaRPr lang="en-US"/>
          </a:p>
        </p:txBody>
      </p:sp>
      <p:sp>
        <p:nvSpPr>
          <p:cNvPr id="55" name="Title 1"/>
          <p:cNvSpPr txBox="1">
            <a:spLocks/>
          </p:cNvSpPr>
          <p:nvPr/>
        </p:nvSpPr>
        <p:spPr>
          <a:xfrm>
            <a:off x="1235736" y="65692"/>
            <a:ext cx="9786428" cy="7676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solidFill>
                  <a:srgbClr val="FF0000"/>
                </a:solidFill>
                <a:latin typeface="Times New Roman" panose="02020603050405020304" pitchFamily="18" charset="0"/>
                <a:cs typeface="Times New Roman" panose="02020603050405020304" pitchFamily="18" charset="0"/>
              </a:rPr>
              <a:t>Schematic of  EDM</a:t>
            </a:r>
          </a:p>
        </p:txBody>
      </p:sp>
      <p:sp>
        <p:nvSpPr>
          <p:cNvPr id="56" name="TextBox 55"/>
          <p:cNvSpPr txBox="1"/>
          <p:nvPr/>
        </p:nvSpPr>
        <p:spPr>
          <a:xfrm>
            <a:off x="4113552" y="6289554"/>
            <a:ext cx="3278659" cy="584775"/>
          </a:xfrm>
          <a:prstGeom prst="rect">
            <a:avLst/>
          </a:prstGeom>
          <a:noFill/>
        </p:spPr>
        <p:txBody>
          <a:bodyPr wrap="square" rtlCol="0">
            <a:spAutoFit/>
          </a:bodyPr>
          <a:lstStyle/>
          <a:p>
            <a:pPr algn="ctr"/>
            <a:r>
              <a:rPr lang="en-IN" sz="3200" dirty="0"/>
              <a:t>Schematic of EDM</a:t>
            </a:r>
          </a:p>
        </p:txBody>
      </p:sp>
      <p:grpSp>
        <p:nvGrpSpPr>
          <p:cNvPr id="72" name="Group 71"/>
          <p:cNvGrpSpPr/>
          <p:nvPr/>
        </p:nvGrpSpPr>
        <p:grpSpPr>
          <a:xfrm>
            <a:off x="584886" y="1290276"/>
            <a:ext cx="11211700" cy="4789247"/>
            <a:chOff x="584886" y="1290276"/>
            <a:chExt cx="11211700" cy="4789247"/>
          </a:xfrm>
        </p:grpSpPr>
        <p:grpSp>
          <p:nvGrpSpPr>
            <p:cNvPr id="54" name="Group 53"/>
            <p:cNvGrpSpPr/>
            <p:nvPr/>
          </p:nvGrpSpPr>
          <p:grpSpPr>
            <a:xfrm>
              <a:off x="584886" y="1290276"/>
              <a:ext cx="11211700" cy="4789247"/>
              <a:chOff x="780537" y="313037"/>
              <a:chExt cx="11040762" cy="4621428"/>
            </a:xfrm>
          </p:grpSpPr>
          <p:sp>
            <p:nvSpPr>
              <p:cNvPr id="25" name="Rectangle 24"/>
              <p:cNvSpPr/>
              <p:nvPr/>
            </p:nvSpPr>
            <p:spPr>
              <a:xfrm>
                <a:off x="4147751" y="3476066"/>
                <a:ext cx="3336324" cy="145839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5053913" y="313037"/>
                <a:ext cx="1565190" cy="1507524"/>
              </a:xfrm>
              <a:prstGeom prst="rect">
                <a:avLst/>
              </a:prstGeom>
              <a:solidFill>
                <a:schemeClr val="accent5">
                  <a:lumMod val="60000"/>
                  <a:lumOff val="40000"/>
                </a:schemeClr>
              </a:solidFill>
              <a:scene3d>
                <a:camera prst="orthographicFront"/>
                <a:lightRig rig="threePt" dir="t"/>
              </a:scene3d>
              <a:sp3d>
                <a:bevel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 name="Rectangle 4"/>
              <p:cNvSpPr/>
              <p:nvPr/>
            </p:nvSpPr>
            <p:spPr>
              <a:xfrm>
                <a:off x="5511114" y="1820561"/>
                <a:ext cx="650789" cy="428368"/>
              </a:xfrm>
              <a:prstGeom prst="rect">
                <a:avLst/>
              </a:prstGeom>
              <a:solidFill>
                <a:schemeClr val="accent5">
                  <a:lumMod val="60000"/>
                  <a:lumOff val="40000"/>
                </a:schemeClr>
              </a:solidFill>
              <a:scene3d>
                <a:camera prst="orthographicFront"/>
                <a:lightRig rig="threePt" dir="t"/>
              </a:scene3d>
              <a:sp3d>
                <a:bevel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6" name="Rectangle 5"/>
              <p:cNvSpPr/>
              <p:nvPr/>
            </p:nvSpPr>
            <p:spPr>
              <a:xfrm>
                <a:off x="5700584" y="2257167"/>
                <a:ext cx="288325" cy="1539875"/>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c 6"/>
              <p:cNvSpPr/>
              <p:nvPr/>
            </p:nvSpPr>
            <p:spPr>
              <a:xfrm>
                <a:off x="3233351" y="3018866"/>
                <a:ext cx="914400" cy="914400"/>
              </a:xfrm>
              <a:prstGeom prst="arc">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cxnSp>
            <p:nvCxnSpPr>
              <p:cNvPr id="8" name="Straight Connector 7"/>
              <p:cNvCxnSpPr>
                <a:stCxn id="7" idx="0"/>
                <a:endCxn id="9" idx="0"/>
              </p:cNvCxnSpPr>
              <p:nvPr/>
            </p:nvCxnSpPr>
            <p:spPr>
              <a:xfrm>
                <a:off x="3690551" y="3018866"/>
                <a:ext cx="4250725" cy="0"/>
              </a:xfrm>
              <a:prstGeom prst="line">
                <a:avLst/>
              </a:prstGeom>
            </p:spPr>
            <p:style>
              <a:lnRef idx="3">
                <a:schemeClr val="dk1"/>
              </a:lnRef>
              <a:fillRef idx="0">
                <a:schemeClr val="dk1"/>
              </a:fillRef>
              <a:effectRef idx="2">
                <a:schemeClr val="dk1"/>
              </a:effectRef>
              <a:fontRef idx="minor">
                <a:schemeClr val="tx1"/>
              </a:fontRef>
            </p:style>
          </p:cxnSp>
          <p:sp>
            <p:nvSpPr>
              <p:cNvPr id="9" name="Arc 8"/>
              <p:cNvSpPr/>
              <p:nvPr/>
            </p:nvSpPr>
            <p:spPr>
              <a:xfrm flipH="1">
                <a:off x="7484076" y="3018866"/>
                <a:ext cx="914400" cy="914400"/>
              </a:xfrm>
              <a:prstGeom prst="arc">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cxnSp>
            <p:nvCxnSpPr>
              <p:cNvPr id="10" name="Straight Connector 9"/>
              <p:cNvCxnSpPr>
                <a:endCxn id="9" idx="2"/>
              </p:cNvCxnSpPr>
              <p:nvPr/>
            </p:nvCxnSpPr>
            <p:spPr>
              <a:xfrm>
                <a:off x="4147751" y="3476066"/>
                <a:ext cx="3336325"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4147751" y="3476066"/>
                <a:ext cx="0" cy="1458399"/>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flipH="1">
                <a:off x="7484075" y="3476066"/>
                <a:ext cx="3" cy="1458399"/>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4147751" y="4934465"/>
                <a:ext cx="3336324" cy="0"/>
              </a:xfrm>
              <a:prstGeom prst="line">
                <a:avLst/>
              </a:prstGeom>
            </p:spPr>
            <p:style>
              <a:lnRef idx="3">
                <a:schemeClr val="dk1"/>
              </a:lnRef>
              <a:fillRef idx="0">
                <a:schemeClr val="dk1"/>
              </a:fillRef>
              <a:effectRef idx="2">
                <a:schemeClr val="dk1"/>
              </a:effectRef>
              <a:fontRef idx="minor">
                <a:schemeClr val="tx1"/>
              </a:fontRef>
            </p:style>
          </p:cxnSp>
          <p:sp>
            <p:nvSpPr>
              <p:cNvPr id="24" name="Rectangle 23"/>
              <p:cNvSpPr/>
              <p:nvPr/>
            </p:nvSpPr>
            <p:spPr>
              <a:xfrm>
                <a:off x="4909751" y="4028303"/>
                <a:ext cx="1869989" cy="90616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Elbow Connector 26"/>
              <p:cNvCxnSpPr/>
              <p:nvPr/>
            </p:nvCxnSpPr>
            <p:spPr>
              <a:xfrm flipV="1">
                <a:off x="6779740" y="2907957"/>
                <a:ext cx="3202460" cy="1573427"/>
              </a:xfrm>
              <a:prstGeom prst="bentConnector3">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29" name="Straight Arrow Connector 28"/>
              <p:cNvCxnSpPr/>
              <p:nvPr/>
            </p:nvCxnSpPr>
            <p:spPr>
              <a:xfrm>
                <a:off x="5988909" y="2376011"/>
                <a:ext cx="39624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0140778" y="2376011"/>
                <a:ext cx="263611" cy="0"/>
              </a:xfrm>
              <a:prstGeom prst="line">
                <a:avLst/>
              </a:prstGeom>
              <a:ln w="76200"/>
            </p:spPr>
            <p:style>
              <a:lnRef idx="3">
                <a:schemeClr val="dk1"/>
              </a:lnRef>
              <a:fillRef idx="0">
                <a:schemeClr val="dk1"/>
              </a:fillRef>
              <a:effectRef idx="2">
                <a:schemeClr val="dk1"/>
              </a:effectRef>
              <a:fontRef idx="minor">
                <a:schemeClr val="tx1"/>
              </a:fontRef>
            </p:style>
          </p:cxnSp>
          <p:cxnSp>
            <p:nvCxnSpPr>
              <p:cNvPr id="32" name="Straight Connector 31"/>
              <p:cNvCxnSpPr/>
              <p:nvPr/>
            </p:nvCxnSpPr>
            <p:spPr>
              <a:xfrm>
                <a:off x="10140778" y="2907957"/>
                <a:ext cx="263611" cy="0"/>
              </a:xfrm>
              <a:prstGeom prst="line">
                <a:avLst/>
              </a:prstGeom>
              <a:ln w="76200"/>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rot="16200000">
                <a:off x="10140778" y="2920312"/>
                <a:ext cx="263611" cy="0"/>
              </a:xfrm>
              <a:prstGeom prst="line">
                <a:avLst/>
              </a:prstGeom>
              <a:ln w="76200"/>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a:off x="6619103" y="1066799"/>
                <a:ext cx="17793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2364259" y="2636108"/>
                <a:ext cx="33363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4" idx="1"/>
              </p:cNvCxnSpPr>
              <p:nvPr/>
            </p:nvCxnSpPr>
            <p:spPr>
              <a:xfrm flipH="1">
                <a:off x="2372497" y="4481384"/>
                <a:ext cx="2537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2339546" y="3735558"/>
                <a:ext cx="2010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8382000" y="856563"/>
                <a:ext cx="1661983" cy="369332"/>
              </a:xfrm>
              <a:prstGeom prst="rect">
                <a:avLst/>
              </a:prstGeom>
              <a:noFill/>
            </p:spPr>
            <p:txBody>
              <a:bodyPr wrap="square" rtlCol="0">
                <a:spAutoFit/>
              </a:bodyPr>
              <a:lstStyle/>
              <a:p>
                <a:r>
                  <a:rPr lang="en-IN" dirty="0"/>
                  <a:t>Servo-control</a:t>
                </a:r>
              </a:p>
            </p:txBody>
          </p:sp>
          <p:sp>
            <p:nvSpPr>
              <p:cNvPr id="50" name="TextBox 49"/>
              <p:cNvSpPr txBox="1"/>
              <p:nvPr/>
            </p:nvSpPr>
            <p:spPr>
              <a:xfrm>
                <a:off x="1244943" y="2451442"/>
                <a:ext cx="1661983" cy="369332"/>
              </a:xfrm>
              <a:prstGeom prst="rect">
                <a:avLst/>
              </a:prstGeom>
              <a:noFill/>
            </p:spPr>
            <p:txBody>
              <a:bodyPr wrap="square" rtlCol="0">
                <a:spAutoFit/>
              </a:bodyPr>
              <a:lstStyle/>
              <a:p>
                <a:pPr algn="ctr"/>
                <a:r>
                  <a:rPr lang="en-IN" dirty="0"/>
                  <a:t>Tool</a:t>
                </a:r>
              </a:p>
            </p:txBody>
          </p:sp>
          <p:sp>
            <p:nvSpPr>
              <p:cNvPr id="51" name="TextBox 50"/>
              <p:cNvSpPr txBox="1"/>
              <p:nvPr/>
            </p:nvSpPr>
            <p:spPr>
              <a:xfrm>
                <a:off x="780537" y="3545935"/>
                <a:ext cx="1661983" cy="369332"/>
              </a:xfrm>
              <a:prstGeom prst="rect">
                <a:avLst/>
              </a:prstGeom>
              <a:noFill/>
            </p:spPr>
            <p:txBody>
              <a:bodyPr wrap="square" rtlCol="0">
                <a:spAutoFit/>
              </a:bodyPr>
              <a:lstStyle/>
              <a:p>
                <a:pPr algn="ctr"/>
                <a:r>
                  <a:rPr lang="en-IN" dirty="0"/>
                  <a:t>Dielectric Fluid</a:t>
                </a:r>
              </a:p>
            </p:txBody>
          </p:sp>
          <p:sp>
            <p:nvSpPr>
              <p:cNvPr id="52" name="TextBox 51"/>
              <p:cNvSpPr txBox="1"/>
              <p:nvPr/>
            </p:nvSpPr>
            <p:spPr>
              <a:xfrm>
                <a:off x="932936" y="4262626"/>
                <a:ext cx="1661983" cy="369332"/>
              </a:xfrm>
              <a:prstGeom prst="rect">
                <a:avLst/>
              </a:prstGeom>
              <a:noFill/>
            </p:spPr>
            <p:txBody>
              <a:bodyPr wrap="square" rtlCol="0">
                <a:spAutoFit/>
              </a:bodyPr>
              <a:lstStyle/>
              <a:p>
                <a:pPr algn="ctr"/>
                <a:r>
                  <a:rPr lang="en-IN" dirty="0"/>
                  <a:t>Work-piece</a:t>
                </a:r>
              </a:p>
            </p:txBody>
          </p:sp>
          <p:sp>
            <p:nvSpPr>
              <p:cNvPr id="53" name="TextBox 52"/>
              <p:cNvSpPr txBox="1"/>
              <p:nvPr/>
            </p:nvSpPr>
            <p:spPr>
              <a:xfrm>
                <a:off x="10445577" y="2174443"/>
                <a:ext cx="1375722" cy="923330"/>
              </a:xfrm>
              <a:prstGeom prst="rect">
                <a:avLst/>
              </a:prstGeom>
              <a:noFill/>
            </p:spPr>
            <p:txBody>
              <a:bodyPr wrap="square" rtlCol="0">
                <a:spAutoFit/>
              </a:bodyPr>
              <a:lstStyle/>
              <a:p>
                <a:r>
                  <a:rPr lang="en-IN" dirty="0"/>
                  <a:t>Spark Generating Source</a:t>
                </a:r>
              </a:p>
            </p:txBody>
          </p:sp>
        </p:grpSp>
        <p:cxnSp>
          <p:nvCxnSpPr>
            <p:cNvPr id="58" name="Curved Connector 57"/>
            <p:cNvCxnSpPr/>
            <p:nvPr/>
          </p:nvCxnSpPr>
          <p:spPr>
            <a:xfrm rot="5400000">
              <a:off x="5541611" y="4940293"/>
              <a:ext cx="239658" cy="160666"/>
            </a:xfrm>
            <a:prstGeom prst="curvedConnector3">
              <a:avLst/>
            </a:prstGeom>
            <a:ln>
              <a:solidFill>
                <a:srgbClr val="FF0000"/>
              </a:solidFill>
              <a:headEnd type="none" w="med" len="med"/>
              <a:tailEnd type="none" w="med" len="med"/>
            </a:ln>
            <a:effectLst>
              <a:glow rad="228600">
                <a:schemeClr val="accent5">
                  <a:satMod val="175000"/>
                  <a:alpha val="40000"/>
                </a:schemeClr>
              </a:glow>
            </a:effectLst>
          </p:spPr>
          <p:style>
            <a:lnRef idx="3">
              <a:schemeClr val="accent5"/>
            </a:lnRef>
            <a:fillRef idx="0">
              <a:schemeClr val="accent5"/>
            </a:fillRef>
            <a:effectRef idx="2">
              <a:schemeClr val="accent5"/>
            </a:effectRef>
            <a:fontRef idx="minor">
              <a:schemeClr val="tx1"/>
            </a:fontRef>
          </p:style>
        </p:cxnSp>
        <p:cxnSp>
          <p:nvCxnSpPr>
            <p:cNvPr id="62" name="Straight Connector 61"/>
            <p:cNvCxnSpPr/>
            <p:nvPr/>
          </p:nvCxnSpPr>
          <p:spPr>
            <a:xfrm>
              <a:off x="5873896" y="4900797"/>
              <a:ext cx="477477" cy="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5972432" y="5140455"/>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351373" y="4900797"/>
              <a:ext cx="0" cy="23965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67" name="TextBox 66"/>
            <p:cNvSpPr txBox="1"/>
            <p:nvPr/>
          </p:nvSpPr>
          <p:spPr>
            <a:xfrm>
              <a:off x="7588079" y="4800675"/>
              <a:ext cx="1010487" cy="646331"/>
            </a:xfrm>
            <a:prstGeom prst="rect">
              <a:avLst/>
            </a:prstGeom>
            <a:noFill/>
          </p:spPr>
          <p:txBody>
            <a:bodyPr wrap="square" rtlCol="0">
              <a:spAutoFit/>
            </a:bodyPr>
            <a:lstStyle/>
            <a:p>
              <a:r>
                <a:rPr lang="en-IN" dirty="0"/>
                <a:t>Spark gap</a:t>
              </a:r>
            </a:p>
          </p:txBody>
        </p:sp>
        <p:cxnSp>
          <p:nvCxnSpPr>
            <p:cNvPr id="69" name="Curved Connector 68"/>
            <p:cNvCxnSpPr>
              <a:endCxn id="67" idx="1"/>
            </p:cNvCxnSpPr>
            <p:nvPr/>
          </p:nvCxnSpPr>
          <p:spPr>
            <a:xfrm>
              <a:off x="6351372" y="5020626"/>
              <a:ext cx="1236707" cy="1032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3295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55B83B-DBC9-9428-E245-6F908DF37AD6}"/>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Electric Discharge Machining (EDM)</a:t>
            </a:r>
            <a:br>
              <a:rPr lang="en-IN" b="1" dirty="0">
                <a:solidFill>
                  <a:srgbClr val="FF0000"/>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 xmlns:a16="http://schemas.microsoft.com/office/drawing/2014/main" id="{DA5A44E1-C474-A801-1348-E469E97FBCE3}"/>
              </a:ext>
            </a:extLst>
          </p:cNvPr>
          <p:cNvSpPr>
            <a:spLocks noGrp="1"/>
          </p:cNvSpPr>
          <p:nvPr>
            <p:ph idx="1"/>
          </p:nvPr>
        </p:nvSpPr>
        <p:spPr>
          <a:xfrm>
            <a:off x="838200" y="1429789"/>
            <a:ext cx="10515600" cy="4747174"/>
          </a:xfrm>
        </p:spPr>
        <p:txBody>
          <a:bodyPr>
            <a:normAutofit fontScale="70000" lnSpcReduction="20000"/>
          </a:bodyPr>
          <a:lstStyle/>
          <a:p>
            <a:pPr algn="just">
              <a:lnSpc>
                <a:spcPct val="120000"/>
              </a:lnSpc>
            </a:pPr>
            <a:r>
              <a:rPr lang="en-US" dirty="0">
                <a:latin typeface="Times New Roman" panose="02020603050405020304" pitchFamily="18" charset="0"/>
                <a:cs typeface="Times New Roman" panose="02020603050405020304" pitchFamily="18" charset="0"/>
              </a:rPr>
              <a:t>The </a:t>
            </a:r>
            <a:r>
              <a:rPr lang="en-US" dirty="0">
                <a:solidFill>
                  <a:srgbClr val="FF0000"/>
                </a:solidFill>
                <a:latin typeface="Times New Roman" panose="02020603050405020304" pitchFamily="18" charset="0"/>
                <a:cs typeface="Times New Roman" panose="02020603050405020304" pitchFamily="18" charset="0"/>
              </a:rPr>
              <a:t>workpiece</a:t>
            </a:r>
            <a:r>
              <a:rPr lang="en-US" dirty="0">
                <a:latin typeface="Times New Roman" panose="02020603050405020304" pitchFamily="18" charset="0"/>
                <a:cs typeface="Times New Roman" panose="02020603050405020304" pitchFamily="18" charset="0"/>
              </a:rPr>
              <a:t> is generally made the </a:t>
            </a:r>
            <a:r>
              <a:rPr lang="en-US" dirty="0">
                <a:solidFill>
                  <a:srgbClr val="FF0000"/>
                </a:solidFill>
                <a:latin typeface="Times New Roman" panose="02020603050405020304" pitchFamily="18" charset="0"/>
                <a:cs typeface="Times New Roman" panose="02020603050405020304" pitchFamily="18" charset="0"/>
              </a:rPr>
              <a:t>anode</a:t>
            </a:r>
            <a:r>
              <a:rPr lang="en-US" dirty="0">
                <a:latin typeface="Times New Roman" panose="02020603050405020304" pitchFamily="18" charset="0"/>
                <a:cs typeface="Times New Roman" panose="02020603050405020304" pitchFamily="18" charset="0"/>
              </a:rPr>
              <a:t>.</a:t>
            </a:r>
          </a:p>
          <a:p>
            <a:pPr algn="just">
              <a:lnSpc>
                <a:spcPct val="120000"/>
              </a:lnSpc>
            </a:pPr>
            <a:r>
              <a:rPr lang="en-US" dirty="0">
                <a:latin typeface="Times New Roman" panose="02020603050405020304" pitchFamily="18" charset="0"/>
                <a:cs typeface="Times New Roman" panose="02020603050405020304" pitchFamily="18" charset="0"/>
              </a:rPr>
              <a:t>In an EDM process electrons emanating from the cathode first strike the neutral molecules of the electrolyte and these undergo </a:t>
            </a:r>
            <a:r>
              <a:rPr lang="en-US" dirty="0">
                <a:solidFill>
                  <a:srgbClr val="FF0000"/>
                </a:solidFill>
                <a:latin typeface="Times New Roman" panose="02020603050405020304" pitchFamily="18" charset="0"/>
                <a:cs typeface="Times New Roman" panose="02020603050405020304" pitchFamily="18" charset="0"/>
              </a:rPr>
              <a:t>electrolytic dissociation </a:t>
            </a:r>
            <a:r>
              <a:rPr lang="en-US" dirty="0">
                <a:latin typeface="Times New Roman" panose="02020603050405020304" pitchFamily="18" charset="0"/>
                <a:cs typeface="Times New Roman" panose="02020603050405020304" pitchFamily="18" charset="0"/>
              </a:rPr>
              <a:t>producing </a:t>
            </a:r>
            <a:r>
              <a:rPr lang="en-US" dirty="0">
                <a:solidFill>
                  <a:srgbClr val="FF0000"/>
                </a:solidFill>
                <a:latin typeface="Times New Roman" panose="02020603050405020304" pitchFamily="18" charset="0"/>
                <a:cs typeface="Times New Roman" panose="02020603050405020304" pitchFamily="18" charset="0"/>
              </a:rPr>
              <a:t>cations and more electrons</a:t>
            </a:r>
            <a:r>
              <a:rPr lang="en-US" dirty="0">
                <a:latin typeface="Times New Roman" panose="02020603050405020304" pitchFamily="18" charset="0"/>
                <a:cs typeface="Times New Roman" panose="02020603050405020304" pitchFamily="18" charset="0"/>
              </a:rPr>
              <a:t>.</a:t>
            </a:r>
          </a:p>
          <a:p>
            <a:pPr algn="just">
              <a:lnSpc>
                <a:spcPct val="120000"/>
              </a:lnSpc>
            </a:pPr>
            <a:r>
              <a:rPr lang="en-US" dirty="0">
                <a:latin typeface="Times New Roman" panose="02020603050405020304" pitchFamily="18" charset="0"/>
                <a:cs typeface="Times New Roman" panose="02020603050405020304" pitchFamily="18" charset="0"/>
              </a:rPr>
              <a:t>The electrons are </a:t>
            </a:r>
            <a:r>
              <a:rPr lang="en-US" dirty="0">
                <a:solidFill>
                  <a:srgbClr val="FF0000"/>
                </a:solidFill>
                <a:latin typeface="Times New Roman" panose="02020603050405020304" pitchFamily="18" charset="0"/>
                <a:cs typeface="Times New Roman" panose="02020603050405020304" pitchFamily="18" charset="0"/>
              </a:rPr>
              <a:t>accelerated</a:t>
            </a:r>
            <a:r>
              <a:rPr lang="en-US" dirty="0">
                <a:latin typeface="Times New Roman" panose="02020603050405020304" pitchFamily="18" charset="0"/>
                <a:cs typeface="Times New Roman" panose="02020603050405020304" pitchFamily="18" charset="0"/>
              </a:rPr>
              <a:t> due to the </a:t>
            </a:r>
            <a:r>
              <a:rPr lang="en-US" dirty="0">
                <a:solidFill>
                  <a:srgbClr val="FF0000"/>
                </a:solidFill>
                <a:latin typeface="Times New Roman" panose="02020603050405020304" pitchFamily="18" charset="0"/>
                <a:cs typeface="Times New Roman" panose="02020603050405020304" pitchFamily="18" charset="0"/>
              </a:rPr>
              <a:t>electric field </a:t>
            </a:r>
            <a:r>
              <a:rPr lang="en-US" dirty="0">
                <a:latin typeface="Times New Roman" panose="02020603050405020304" pitchFamily="18" charset="0"/>
                <a:cs typeface="Times New Roman" panose="02020603050405020304" pitchFamily="18" charset="0"/>
              </a:rPr>
              <a:t>and may ultimately dislodge other electrons and ions.</a:t>
            </a:r>
          </a:p>
          <a:p>
            <a:pPr algn="just">
              <a:lnSpc>
                <a:spcPct val="120000"/>
              </a:lnSpc>
            </a:pPr>
            <a:r>
              <a:rPr lang="en-US" dirty="0">
                <a:latin typeface="Times New Roman" panose="02020603050405020304" pitchFamily="18" charset="0"/>
                <a:cs typeface="Times New Roman" panose="02020603050405020304" pitchFamily="18" charset="0"/>
              </a:rPr>
              <a:t>A suitable gap, known as the </a:t>
            </a:r>
            <a:r>
              <a:rPr lang="en-US" dirty="0">
                <a:solidFill>
                  <a:srgbClr val="FF0000"/>
                </a:solidFill>
                <a:latin typeface="Times New Roman" panose="02020603050405020304" pitchFamily="18" charset="0"/>
                <a:cs typeface="Times New Roman" panose="02020603050405020304" pitchFamily="18" charset="0"/>
              </a:rPr>
              <a:t>spark gap</a:t>
            </a:r>
            <a:r>
              <a:rPr lang="en-US" dirty="0">
                <a:latin typeface="Times New Roman" panose="02020603050405020304" pitchFamily="18" charset="0"/>
                <a:cs typeface="Times New Roman" panose="02020603050405020304" pitchFamily="18" charset="0"/>
              </a:rPr>
              <a:t>, is maintained between the tool and the workpiece surfaces.</a:t>
            </a:r>
          </a:p>
          <a:p>
            <a:pPr algn="just">
              <a:lnSpc>
                <a:spcPct val="120000"/>
              </a:lnSpc>
            </a:pPr>
            <a:r>
              <a:rPr lang="en-US" dirty="0">
                <a:latin typeface="Times New Roman" panose="02020603050405020304" pitchFamily="18" charset="0"/>
                <a:cs typeface="Times New Roman" panose="02020603050405020304" pitchFamily="18" charset="0"/>
              </a:rPr>
              <a:t>The sparks are made to discharge at a </a:t>
            </a:r>
            <a:r>
              <a:rPr lang="en-US" dirty="0">
                <a:solidFill>
                  <a:srgbClr val="FF0000"/>
                </a:solidFill>
                <a:latin typeface="Times New Roman" panose="02020603050405020304" pitchFamily="18" charset="0"/>
                <a:cs typeface="Times New Roman" panose="02020603050405020304" pitchFamily="18" charset="0"/>
              </a:rPr>
              <a:t>high frequency </a:t>
            </a:r>
            <a:r>
              <a:rPr lang="en-US" dirty="0">
                <a:latin typeface="Times New Roman" panose="02020603050405020304" pitchFamily="18" charset="0"/>
                <a:cs typeface="Times New Roman" panose="02020603050405020304" pitchFamily="18" charset="0"/>
              </a:rPr>
              <a:t>with a suitable source.</a:t>
            </a:r>
          </a:p>
          <a:p>
            <a:pPr algn="just">
              <a:lnSpc>
                <a:spcPct val="120000"/>
              </a:lnSpc>
            </a:pPr>
            <a:r>
              <a:rPr lang="en-US" dirty="0">
                <a:latin typeface="Times New Roman" panose="02020603050405020304" pitchFamily="18" charset="0"/>
                <a:cs typeface="Times New Roman" panose="02020603050405020304" pitchFamily="18" charset="0"/>
              </a:rPr>
              <a:t>Since, the spark occurs at a spot where the tool and the workpiece surfaces are the </a:t>
            </a:r>
            <a:r>
              <a:rPr lang="en-US" dirty="0">
                <a:solidFill>
                  <a:srgbClr val="FF0000"/>
                </a:solidFill>
                <a:latin typeface="Times New Roman" panose="02020603050405020304" pitchFamily="18" charset="0"/>
                <a:cs typeface="Times New Roman" panose="02020603050405020304" pitchFamily="18" charset="0"/>
              </a:rPr>
              <a:t>closest</a:t>
            </a:r>
            <a:r>
              <a:rPr lang="en-US" dirty="0">
                <a:latin typeface="Times New Roman" panose="02020603050405020304" pitchFamily="18" charset="0"/>
                <a:cs typeface="Times New Roman" panose="02020603050405020304" pitchFamily="18" charset="0"/>
              </a:rPr>
              <a:t> and since the spot changes after each spark , the </a:t>
            </a:r>
            <a:r>
              <a:rPr lang="en-US" dirty="0">
                <a:solidFill>
                  <a:srgbClr val="FF0000"/>
                </a:solidFill>
                <a:latin typeface="Times New Roman" panose="02020603050405020304" pitchFamily="18" charset="0"/>
                <a:cs typeface="Times New Roman" panose="02020603050405020304" pitchFamily="18" charset="0"/>
              </a:rPr>
              <a:t>spark travel all over the surface</a:t>
            </a:r>
            <a:r>
              <a:rPr lang="en-US" dirty="0">
                <a:latin typeface="Times New Roman" panose="02020603050405020304" pitchFamily="18" charset="0"/>
                <a:cs typeface="Times New Roman" panose="02020603050405020304" pitchFamily="18" charset="0"/>
              </a:rPr>
              <a:t>.</a:t>
            </a:r>
          </a:p>
          <a:p>
            <a:pPr algn="just">
              <a:lnSpc>
                <a:spcPct val="120000"/>
              </a:lnSpc>
            </a:pPr>
            <a:r>
              <a:rPr lang="en-US" dirty="0">
                <a:latin typeface="Times New Roman" panose="02020603050405020304" pitchFamily="18" charset="0"/>
                <a:cs typeface="Times New Roman" panose="02020603050405020304" pitchFamily="18" charset="0"/>
              </a:rPr>
              <a:t>This results in an </a:t>
            </a:r>
            <a:r>
              <a:rPr lang="en-US" dirty="0">
                <a:solidFill>
                  <a:srgbClr val="FF0000"/>
                </a:solidFill>
                <a:latin typeface="Times New Roman" panose="02020603050405020304" pitchFamily="18" charset="0"/>
                <a:cs typeface="Times New Roman" panose="02020603050405020304" pitchFamily="18" charset="0"/>
              </a:rPr>
              <a:t>uniform material removal </a:t>
            </a:r>
            <a:r>
              <a:rPr lang="en-US" dirty="0">
                <a:latin typeface="Times New Roman" panose="02020603050405020304" pitchFamily="18" charset="0"/>
                <a:cs typeface="Times New Roman" panose="02020603050405020304" pitchFamily="18" charset="0"/>
              </a:rPr>
              <a:t>all over the surface, and finally the workpiece conforms to the tool surface.</a:t>
            </a:r>
          </a:p>
          <a:p>
            <a:pPr algn="just">
              <a:lnSpc>
                <a:spcPct val="120000"/>
              </a:lnSpc>
            </a:pPr>
            <a:r>
              <a:rPr lang="en-US" dirty="0">
                <a:latin typeface="Times New Roman" panose="02020603050405020304" pitchFamily="18" charset="0"/>
                <a:cs typeface="Times New Roman" panose="02020603050405020304" pitchFamily="18" charset="0"/>
              </a:rPr>
              <a:t>Thus the tool produces the required </a:t>
            </a:r>
            <a:r>
              <a:rPr lang="en-US" dirty="0">
                <a:solidFill>
                  <a:srgbClr val="FF0000"/>
                </a:solidFill>
                <a:latin typeface="Times New Roman" panose="02020603050405020304" pitchFamily="18" charset="0"/>
                <a:cs typeface="Times New Roman" panose="02020603050405020304" pitchFamily="18" charset="0"/>
              </a:rPr>
              <a:t>impression in the workpiece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5798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354B4F-378C-CB40-32A6-AF6CD36FC468}"/>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Electric Discharge Machining (EDM)</a:t>
            </a:r>
            <a:br>
              <a:rPr lang="en-IN" b="1" dirty="0">
                <a:solidFill>
                  <a:srgbClr val="FF0000"/>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 xmlns:a16="http://schemas.microsoft.com/office/drawing/2014/main" id="{24669168-870C-487B-CB2D-B65AC03F7E5E}"/>
              </a:ext>
            </a:extLst>
          </p:cNvPr>
          <p:cNvSpPr>
            <a:spLocks noGrp="1"/>
          </p:cNvSpPr>
          <p:nvPr>
            <p:ph idx="1"/>
          </p:nvPr>
        </p:nvSpPr>
        <p:spPr>
          <a:xfrm>
            <a:off x="721821" y="1521229"/>
            <a:ext cx="10515600" cy="5503025"/>
          </a:xfrm>
        </p:spPr>
        <p:txBody>
          <a:bodyPr>
            <a:normAutofit fontScale="70000" lnSpcReduction="20000"/>
          </a:bodyPr>
          <a:lstStyle/>
          <a:p>
            <a:pPr>
              <a:lnSpc>
                <a:spcPct val="110000"/>
              </a:lnSpc>
            </a:pPr>
            <a:r>
              <a:rPr lang="en-US" dirty="0">
                <a:latin typeface="Times New Roman" panose="02020603050405020304" pitchFamily="18" charset="0"/>
                <a:cs typeface="Times New Roman" panose="02020603050405020304" pitchFamily="18" charset="0"/>
              </a:rPr>
              <a:t>For maintaining the predetermined spark gap, </a:t>
            </a:r>
            <a:r>
              <a:rPr lang="en-US" dirty="0">
                <a:solidFill>
                  <a:srgbClr val="FF0000"/>
                </a:solidFill>
                <a:latin typeface="Times New Roman" panose="02020603050405020304" pitchFamily="18" charset="0"/>
                <a:cs typeface="Times New Roman" panose="02020603050405020304" pitchFamily="18" charset="0"/>
              </a:rPr>
              <a:t>servo control unit </a:t>
            </a:r>
            <a:r>
              <a:rPr lang="en-US" dirty="0">
                <a:latin typeface="Times New Roman" panose="02020603050405020304" pitchFamily="18" charset="0"/>
                <a:cs typeface="Times New Roman" panose="02020603050405020304" pitchFamily="18" charset="0"/>
              </a:rPr>
              <a:t>is generally used.</a:t>
            </a:r>
          </a:p>
          <a:p>
            <a:pPr>
              <a:lnSpc>
                <a:spcPct val="110000"/>
              </a:lnSpc>
            </a:pPr>
            <a:r>
              <a:rPr lang="en-US" dirty="0">
                <a:latin typeface="Times New Roman" panose="02020603050405020304" pitchFamily="18" charset="0"/>
                <a:cs typeface="Times New Roman" panose="02020603050405020304" pitchFamily="18" charset="0"/>
              </a:rPr>
              <a:t>The gap is </a:t>
            </a:r>
            <a:r>
              <a:rPr lang="en-US" dirty="0">
                <a:solidFill>
                  <a:srgbClr val="FF0000"/>
                </a:solidFill>
                <a:latin typeface="Times New Roman" panose="02020603050405020304" pitchFamily="18" charset="0"/>
                <a:cs typeface="Times New Roman" panose="02020603050405020304" pitchFamily="18" charset="0"/>
              </a:rPr>
              <a:t>sensed</a:t>
            </a:r>
            <a:r>
              <a:rPr lang="en-US" dirty="0">
                <a:latin typeface="Times New Roman" panose="02020603050405020304" pitchFamily="18" charset="0"/>
                <a:cs typeface="Times New Roman" panose="02020603050405020304" pitchFamily="18" charset="0"/>
              </a:rPr>
              <a:t> through an </a:t>
            </a:r>
            <a:r>
              <a:rPr lang="en-US" dirty="0">
                <a:solidFill>
                  <a:srgbClr val="FF0000"/>
                </a:solidFill>
                <a:latin typeface="Times New Roman" panose="02020603050405020304" pitchFamily="18" charset="0"/>
                <a:cs typeface="Times New Roman" panose="02020603050405020304" pitchFamily="18" charset="0"/>
              </a:rPr>
              <a:t>average voltage </a:t>
            </a:r>
            <a:r>
              <a:rPr lang="en-US" dirty="0">
                <a:latin typeface="Times New Roman" panose="02020603050405020304" pitchFamily="18" charset="0"/>
                <a:cs typeface="Times New Roman" panose="02020603050405020304" pitchFamily="18" charset="0"/>
              </a:rPr>
              <a:t>across it and this is compared with preset value.</a:t>
            </a:r>
          </a:p>
          <a:p>
            <a:pPr>
              <a:lnSpc>
                <a:spcPct val="110000"/>
              </a:lnSpc>
            </a:pPr>
            <a:r>
              <a:rPr lang="en-US" dirty="0">
                <a:latin typeface="Times New Roman" panose="02020603050405020304" pitchFamily="18" charset="0"/>
                <a:cs typeface="Times New Roman" panose="02020603050405020304" pitchFamily="18" charset="0"/>
              </a:rPr>
              <a:t>The </a:t>
            </a:r>
            <a:r>
              <a:rPr lang="en-US" dirty="0">
                <a:solidFill>
                  <a:srgbClr val="FF0000"/>
                </a:solidFill>
                <a:latin typeface="Times New Roman" panose="02020603050405020304" pitchFamily="18" charset="0"/>
                <a:cs typeface="Times New Roman" panose="02020603050405020304" pitchFamily="18" charset="0"/>
              </a:rPr>
              <a:t>difference is used </a:t>
            </a:r>
            <a:r>
              <a:rPr lang="en-US" dirty="0">
                <a:latin typeface="Times New Roman" panose="02020603050405020304" pitchFamily="18" charset="0"/>
                <a:cs typeface="Times New Roman" panose="02020603050405020304" pitchFamily="18" charset="0"/>
              </a:rPr>
              <a:t>to control a servomotor.</a:t>
            </a:r>
          </a:p>
          <a:p>
            <a:pPr>
              <a:lnSpc>
                <a:spcPct val="110000"/>
              </a:lnSpc>
            </a:pPr>
            <a:r>
              <a:rPr lang="en-US" dirty="0">
                <a:latin typeface="Times New Roman" panose="02020603050405020304" pitchFamily="18" charset="0"/>
                <a:cs typeface="Times New Roman" panose="02020603050405020304" pitchFamily="18" charset="0"/>
              </a:rPr>
              <a:t>A </a:t>
            </a:r>
            <a:r>
              <a:rPr lang="en-US" dirty="0">
                <a:solidFill>
                  <a:srgbClr val="FF0000"/>
                </a:solidFill>
                <a:latin typeface="Times New Roman" panose="02020603050405020304" pitchFamily="18" charset="0"/>
                <a:cs typeface="Times New Roman" panose="02020603050405020304" pitchFamily="18" charset="0"/>
              </a:rPr>
              <a:t>solenoid control </a:t>
            </a:r>
            <a:r>
              <a:rPr lang="en-US" dirty="0">
                <a:latin typeface="Times New Roman" panose="02020603050405020304" pitchFamily="18" charset="0"/>
                <a:cs typeface="Times New Roman" panose="02020603050405020304" pitchFamily="18" charset="0"/>
              </a:rPr>
              <a:t>is also possible for maintaining the gap voltage.</a:t>
            </a:r>
          </a:p>
          <a:p>
            <a:pPr>
              <a:lnSpc>
                <a:spcPct val="110000"/>
              </a:lnSpc>
            </a:pPr>
            <a:r>
              <a:rPr lang="en-US" dirty="0">
                <a:latin typeface="Times New Roman" panose="02020603050405020304" pitchFamily="18" charset="0"/>
                <a:cs typeface="Times New Roman" panose="02020603050405020304" pitchFamily="18" charset="0"/>
              </a:rPr>
              <a:t>The spark frequency is normally in the range of </a:t>
            </a:r>
            <a:r>
              <a:rPr lang="en-US" dirty="0">
                <a:solidFill>
                  <a:srgbClr val="FF0000"/>
                </a:solidFill>
                <a:latin typeface="Times New Roman" panose="02020603050405020304" pitchFamily="18" charset="0"/>
                <a:cs typeface="Times New Roman" panose="02020603050405020304" pitchFamily="18" charset="0"/>
              </a:rPr>
              <a:t>200-50000 Hz</a:t>
            </a:r>
            <a:r>
              <a:rPr lang="en-US" dirty="0">
                <a:latin typeface="Times New Roman" panose="02020603050405020304" pitchFamily="18" charset="0"/>
                <a:cs typeface="Times New Roman" panose="02020603050405020304" pitchFamily="18" charset="0"/>
              </a:rPr>
              <a:t>. The spark gap is around </a:t>
            </a:r>
            <a:r>
              <a:rPr lang="en-US" dirty="0">
                <a:solidFill>
                  <a:srgbClr val="FF0000"/>
                </a:solidFill>
                <a:latin typeface="Times New Roman" panose="02020603050405020304" pitchFamily="18" charset="0"/>
                <a:cs typeface="Times New Roman" panose="02020603050405020304" pitchFamily="18" charset="0"/>
              </a:rPr>
              <a:t>0.025-0.05 mm</a:t>
            </a:r>
            <a:r>
              <a:rPr lang="en-US" dirty="0">
                <a:latin typeface="Times New Roman" panose="02020603050405020304" pitchFamily="18" charset="0"/>
                <a:cs typeface="Times New Roman" panose="02020603050405020304" pitchFamily="18" charset="0"/>
              </a:rPr>
              <a:t>.</a:t>
            </a:r>
          </a:p>
          <a:p>
            <a:pPr>
              <a:lnSpc>
                <a:spcPct val="110000"/>
              </a:lnSpc>
            </a:pPr>
            <a:r>
              <a:rPr lang="en-US" dirty="0">
                <a:latin typeface="Times New Roman" panose="02020603050405020304" pitchFamily="18" charset="0"/>
                <a:cs typeface="Times New Roman" panose="02020603050405020304" pitchFamily="18" charset="0"/>
              </a:rPr>
              <a:t>The peak voltage across the gap is kept in the range of </a:t>
            </a:r>
            <a:r>
              <a:rPr lang="en-US" dirty="0">
                <a:solidFill>
                  <a:srgbClr val="FF0000"/>
                </a:solidFill>
                <a:latin typeface="Times New Roman" panose="02020603050405020304" pitchFamily="18" charset="0"/>
                <a:cs typeface="Times New Roman" panose="02020603050405020304" pitchFamily="18" charset="0"/>
              </a:rPr>
              <a:t>30-250</a:t>
            </a:r>
            <a:r>
              <a:rPr lang="en-US" dirty="0">
                <a:latin typeface="Times New Roman" panose="02020603050405020304" pitchFamily="18" charset="0"/>
                <a:cs typeface="Times New Roman" panose="02020603050405020304" pitchFamily="18" charset="0"/>
              </a:rPr>
              <a:t> volts.</a:t>
            </a:r>
          </a:p>
          <a:p>
            <a:pPr>
              <a:lnSpc>
                <a:spcPct val="110000"/>
              </a:lnSpc>
            </a:pPr>
            <a:r>
              <a:rPr lang="en-US" dirty="0">
                <a:latin typeface="Times New Roman" panose="02020603050405020304" pitchFamily="18" charset="0"/>
                <a:cs typeface="Times New Roman" panose="02020603050405020304" pitchFamily="18" charset="0"/>
              </a:rPr>
              <a:t>A material removal rate up to </a:t>
            </a:r>
            <a:r>
              <a:rPr lang="en-US" dirty="0">
                <a:solidFill>
                  <a:srgbClr val="FF0000"/>
                </a:solidFill>
                <a:latin typeface="Times New Roman" panose="02020603050405020304" pitchFamily="18" charset="0"/>
                <a:cs typeface="Times New Roman" panose="02020603050405020304" pitchFamily="18" charset="0"/>
              </a:rPr>
              <a:t>300 mm^3/min </a:t>
            </a:r>
            <a:r>
              <a:rPr lang="en-US" dirty="0">
                <a:latin typeface="Times New Roman" panose="02020603050405020304" pitchFamily="18" charset="0"/>
                <a:cs typeface="Times New Roman" panose="02020603050405020304" pitchFamily="18" charset="0"/>
              </a:rPr>
              <a:t>can be obtained with this process.</a:t>
            </a:r>
          </a:p>
          <a:p>
            <a:pPr>
              <a:lnSpc>
                <a:spcPct val="110000"/>
              </a:lnSpc>
            </a:pPr>
            <a:r>
              <a:rPr lang="en-US" dirty="0">
                <a:latin typeface="Times New Roman" panose="02020603050405020304" pitchFamily="18" charset="0"/>
                <a:cs typeface="Times New Roman" panose="02020603050405020304" pitchFamily="18" charset="0"/>
              </a:rPr>
              <a:t>The specific power is around </a:t>
            </a:r>
            <a:r>
              <a:rPr lang="en-US" dirty="0">
                <a:solidFill>
                  <a:srgbClr val="FF0000"/>
                </a:solidFill>
                <a:latin typeface="Times New Roman" panose="02020603050405020304" pitchFamily="18" charset="0"/>
                <a:cs typeface="Times New Roman" panose="02020603050405020304" pitchFamily="18" charset="0"/>
              </a:rPr>
              <a:t>10W/mm^3/min</a:t>
            </a:r>
            <a:r>
              <a:rPr lang="en-US" dirty="0">
                <a:latin typeface="Times New Roman" panose="02020603050405020304" pitchFamily="18" charset="0"/>
                <a:cs typeface="Times New Roman" panose="02020603050405020304" pitchFamily="18" charset="0"/>
              </a:rPr>
              <a:t>.</a:t>
            </a:r>
          </a:p>
          <a:p>
            <a:pPr>
              <a:lnSpc>
                <a:spcPct val="110000"/>
              </a:lnSpc>
            </a:pPr>
            <a:r>
              <a:rPr lang="en-US" dirty="0">
                <a:latin typeface="Times New Roman" panose="02020603050405020304" pitchFamily="18" charset="0"/>
                <a:cs typeface="Times New Roman" panose="02020603050405020304" pitchFamily="18" charset="0"/>
              </a:rPr>
              <a:t>The efficiency of performance increases if a </a:t>
            </a:r>
            <a:r>
              <a:rPr lang="en-US" dirty="0">
                <a:solidFill>
                  <a:srgbClr val="FF0000"/>
                </a:solidFill>
                <a:latin typeface="Times New Roman" panose="02020603050405020304" pitchFamily="18" charset="0"/>
                <a:cs typeface="Times New Roman" panose="02020603050405020304" pitchFamily="18" charset="0"/>
              </a:rPr>
              <a:t>forced circulation </a:t>
            </a:r>
            <a:r>
              <a:rPr lang="en-US" dirty="0">
                <a:latin typeface="Times New Roman" panose="02020603050405020304" pitchFamily="18" charset="0"/>
                <a:cs typeface="Times New Roman" panose="02020603050405020304" pitchFamily="18" charset="0"/>
              </a:rPr>
              <a:t>of dielectric fluid is provided.</a:t>
            </a:r>
          </a:p>
          <a:p>
            <a:pPr>
              <a:lnSpc>
                <a:spcPct val="110000"/>
              </a:lnSpc>
            </a:pPr>
            <a:r>
              <a:rPr lang="en-US" dirty="0">
                <a:latin typeface="Times New Roman" panose="02020603050405020304" pitchFamily="18" charset="0"/>
                <a:cs typeface="Times New Roman" panose="02020603050405020304" pitchFamily="18" charset="0"/>
              </a:rPr>
              <a:t>The most commonly used dielectric fluid is </a:t>
            </a:r>
            <a:r>
              <a:rPr lang="en-US" dirty="0">
                <a:solidFill>
                  <a:srgbClr val="FF0000"/>
                </a:solidFill>
                <a:latin typeface="Times New Roman" panose="02020603050405020304" pitchFamily="18" charset="0"/>
                <a:cs typeface="Times New Roman" panose="02020603050405020304" pitchFamily="18" charset="0"/>
              </a:rPr>
              <a:t>kerosene</a:t>
            </a:r>
            <a:r>
              <a:rPr lang="en-US" dirty="0">
                <a:latin typeface="Times New Roman" panose="02020603050405020304" pitchFamily="18" charset="0"/>
                <a:cs typeface="Times New Roman" panose="02020603050405020304" pitchFamily="18" charset="0"/>
              </a:rPr>
              <a:t>.</a:t>
            </a:r>
          </a:p>
          <a:p>
            <a:pPr>
              <a:lnSpc>
                <a:spcPct val="110000"/>
              </a:lnSpc>
            </a:pPr>
            <a:r>
              <a:rPr lang="en-US" dirty="0">
                <a:latin typeface="Times New Roman" panose="02020603050405020304" pitchFamily="18" charset="0"/>
                <a:cs typeface="Times New Roman" panose="02020603050405020304" pitchFamily="18" charset="0"/>
              </a:rPr>
              <a:t>The tool is generally made of </a:t>
            </a:r>
            <a:r>
              <a:rPr lang="en-US" dirty="0">
                <a:solidFill>
                  <a:srgbClr val="FF0000"/>
                </a:solidFill>
                <a:latin typeface="Times New Roman" panose="02020603050405020304" pitchFamily="18" charset="0"/>
                <a:cs typeface="Times New Roman" panose="02020603050405020304" pitchFamily="18" charset="0"/>
              </a:rPr>
              <a:t>brass or a copper alloy</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2437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C43F12-808F-4186-9F89-1027F65966A9}" type="slidenum">
              <a:rPr lang="en-US" smtClean="0"/>
              <a:pPr/>
              <a:t>18</a:t>
            </a:fld>
            <a:endParaRPr lang="en-US"/>
          </a:p>
        </p:txBody>
      </p:sp>
      <p:sp>
        <p:nvSpPr>
          <p:cNvPr id="55" name="Title 1"/>
          <p:cNvSpPr txBox="1">
            <a:spLocks/>
          </p:cNvSpPr>
          <p:nvPr/>
        </p:nvSpPr>
        <p:spPr>
          <a:xfrm>
            <a:off x="1276925" y="0"/>
            <a:ext cx="9786428" cy="7676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solidFill>
                  <a:srgbClr val="FF0000"/>
                </a:solidFill>
                <a:latin typeface="Times New Roman" panose="02020603050405020304" pitchFamily="18" charset="0"/>
                <a:cs typeface="Times New Roman" panose="02020603050405020304" pitchFamily="18" charset="0"/>
              </a:rPr>
              <a:t>Mechanics of EDM- Spark Propagation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6694" y="4580879"/>
            <a:ext cx="6094460" cy="1991088"/>
          </a:xfrm>
          <a:prstGeom prst="rect">
            <a:avLst/>
          </a:prstGeom>
        </p:spPr>
      </p:pic>
      <p:sp>
        <p:nvSpPr>
          <p:cNvPr id="6" name="TextBox 5"/>
          <p:cNvSpPr txBox="1"/>
          <p:nvPr/>
        </p:nvSpPr>
        <p:spPr>
          <a:xfrm>
            <a:off x="308917" y="935345"/>
            <a:ext cx="11722443"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spark produces a </a:t>
            </a:r>
            <a:r>
              <a:rPr lang="en-US" sz="2000" dirty="0">
                <a:solidFill>
                  <a:srgbClr val="FF0000"/>
                </a:solidFill>
                <a:latin typeface="Times New Roman" panose="02020603050405020304" pitchFamily="18" charset="0"/>
                <a:cs typeface="Times New Roman" panose="02020603050405020304" pitchFamily="18" charset="0"/>
              </a:rPr>
              <a:t>compression shock wave </a:t>
            </a:r>
            <a:r>
              <a:rPr lang="en-US" sz="2000" dirty="0">
                <a:latin typeface="Times New Roman" panose="02020603050405020304" pitchFamily="18" charset="0"/>
                <a:cs typeface="Times New Roman" panose="02020603050405020304" pitchFamily="18" charset="0"/>
              </a:rPr>
              <a:t>which results in the development of a </a:t>
            </a:r>
            <a:r>
              <a:rPr lang="en-US" sz="2000" dirty="0">
                <a:solidFill>
                  <a:srgbClr val="FF0000"/>
                </a:solidFill>
                <a:latin typeface="Times New Roman" panose="02020603050405020304" pitchFamily="18" charset="0"/>
                <a:cs typeface="Times New Roman" panose="02020603050405020304" pitchFamily="18" charset="0"/>
              </a:rPr>
              <a:t>very high temperature </a:t>
            </a:r>
            <a:r>
              <a:rPr lang="en-US" sz="2000" dirty="0">
                <a:latin typeface="Times New Roman" panose="02020603050405020304" pitchFamily="18" charset="0"/>
                <a:cs typeface="Times New Roman" panose="02020603050405020304" pitchFamily="18" charset="0"/>
              </a:rPr>
              <a:t>near the region hit by the spark and this </a:t>
            </a:r>
            <a:r>
              <a:rPr lang="en-US" sz="2000" dirty="0">
                <a:solidFill>
                  <a:srgbClr val="FF0000"/>
                </a:solidFill>
                <a:latin typeface="Times New Roman" panose="02020603050405020304" pitchFamily="18" charset="0"/>
                <a:cs typeface="Times New Roman" panose="02020603050405020304" pitchFamily="18" charset="0"/>
              </a:rPr>
              <a:t>melts and vaporizes </a:t>
            </a:r>
            <a:r>
              <a:rPr lang="en-US" sz="2000" dirty="0">
                <a:latin typeface="Times New Roman" panose="02020603050405020304" pitchFamily="18" charset="0"/>
                <a:cs typeface="Times New Roman" panose="02020603050405020304" pitchFamily="18" charset="0"/>
              </a:rPr>
              <a:t>the anodic material.</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melt or vapors are further removed by the </a:t>
            </a:r>
            <a:r>
              <a:rPr lang="en-US" sz="2000" dirty="0">
                <a:solidFill>
                  <a:srgbClr val="FF0000"/>
                </a:solidFill>
                <a:latin typeface="Times New Roman" panose="02020603050405020304" pitchFamily="18" charset="0"/>
                <a:cs typeface="Times New Roman" panose="02020603050405020304" pitchFamily="18" charset="0"/>
              </a:rPr>
              <a:t>mechanical blast </a:t>
            </a:r>
            <a:r>
              <a:rPr lang="en-US" sz="2000" dirty="0">
                <a:latin typeface="Times New Roman" panose="02020603050405020304" pitchFamily="18" charset="0"/>
                <a:cs typeface="Times New Roman" panose="02020603050405020304" pitchFamily="18" charset="0"/>
              </a:rPr>
              <a:t>and results in </a:t>
            </a:r>
            <a:r>
              <a:rPr lang="en-US" sz="2000" dirty="0">
                <a:solidFill>
                  <a:srgbClr val="FF0000"/>
                </a:solidFill>
                <a:latin typeface="Times New Roman" panose="02020603050405020304" pitchFamily="18" charset="0"/>
                <a:cs typeface="Times New Roman" panose="02020603050405020304" pitchFamily="18" charset="0"/>
              </a:rPr>
              <a:t>pitting</a:t>
            </a:r>
            <a:r>
              <a:rPr lang="en-US" sz="2000" dirty="0">
                <a:latin typeface="Times New Roman" panose="02020603050405020304" pitchFamily="18" charset="0"/>
                <a:cs typeface="Times New Roman" panose="02020603050405020304" pitchFamily="18" charset="0"/>
              </a:rPr>
              <a:t> on the electrode surface.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temperature in the melting zone is in the range of </a:t>
            </a:r>
            <a:r>
              <a:rPr lang="en-US" sz="2000" dirty="0">
                <a:solidFill>
                  <a:srgbClr val="FF0000"/>
                </a:solidFill>
                <a:latin typeface="Times New Roman" panose="02020603050405020304" pitchFamily="18" charset="0"/>
                <a:cs typeface="Times New Roman" panose="02020603050405020304" pitchFamily="18" charset="0"/>
              </a:rPr>
              <a:t>10000 -12000 </a:t>
            </a:r>
            <a:r>
              <a:rPr lang="en-US" sz="2000" dirty="0" err="1">
                <a:solidFill>
                  <a:srgbClr val="FF0000"/>
                </a:solidFill>
                <a:latin typeface="Times New Roman" panose="02020603050405020304" pitchFamily="18" charset="0"/>
                <a:cs typeface="Times New Roman" panose="02020603050405020304" pitchFamily="18" charset="0"/>
              </a:rPr>
              <a:t>deg.C</a:t>
            </a:r>
            <a:endParaRPr lang="en-US" sz="2000" dirty="0">
              <a:solidFill>
                <a:srgbClr val="FF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results in </a:t>
            </a:r>
            <a:r>
              <a:rPr lang="en-US" sz="2000" dirty="0">
                <a:solidFill>
                  <a:srgbClr val="FF0000"/>
                </a:solidFill>
                <a:latin typeface="Times New Roman" panose="02020603050405020304" pitchFamily="18" charset="0"/>
                <a:cs typeface="Times New Roman" panose="02020603050405020304" pitchFamily="18" charset="0"/>
              </a:rPr>
              <a:t>small craters </a:t>
            </a:r>
            <a:r>
              <a:rPr lang="en-US" sz="2000" dirty="0">
                <a:latin typeface="Times New Roman" panose="02020603050405020304" pitchFamily="18" charset="0"/>
                <a:cs typeface="Times New Roman" panose="02020603050405020304" pitchFamily="18" charset="0"/>
              </a:rPr>
              <a:t>in both electrode surfaces.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surface irregularities causes the local spark gap to vary. At the point of minimum gap (say at ‘A’) the spark first occurs. As soon as this happens, the gap between the electrodes at A increases, the next location of the shortest gap is somewhere else (say at ‘B’). In this way, the spark wanders all over the electrode and, ultimately, the process results in a uniform gap. So, depending on the negative electrode shape, an impression is created on the other electrode. </a:t>
            </a:r>
          </a:p>
        </p:txBody>
      </p:sp>
    </p:spTree>
    <p:extLst>
      <p:ext uri="{BB962C8B-B14F-4D97-AF65-F5344CB8AC3E}">
        <p14:creationId xmlns:p14="http://schemas.microsoft.com/office/powerpoint/2010/main" val="9702998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B437B72-3CB4-294D-C70F-8CBA8EC7CF5A}"/>
              </a:ext>
            </a:extLst>
          </p:cNvPr>
          <p:cNvSpPr>
            <a:spLocks noGrp="1"/>
          </p:cNvSpPr>
          <p:nvPr>
            <p:ph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Therefore, a </a:t>
            </a:r>
            <a:r>
              <a:rPr lang="en-US" dirty="0">
                <a:solidFill>
                  <a:srgbClr val="FF0000"/>
                </a:solidFill>
                <a:latin typeface="Times New Roman" panose="02020603050405020304" pitchFamily="18" charset="0"/>
                <a:cs typeface="Times New Roman" panose="02020603050405020304" pitchFamily="18" charset="0"/>
              </a:rPr>
              <a:t>negative of the electrode shape </a:t>
            </a:r>
            <a:r>
              <a:rPr lang="en-US" dirty="0">
                <a:latin typeface="Times New Roman" panose="02020603050405020304" pitchFamily="18" charset="0"/>
                <a:cs typeface="Times New Roman" panose="02020603050405020304" pitchFamily="18" charset="0"/>
              </a:rPr>
              <a:t>is created over the workpiece electrode.</a:t>
            </a:r>
          </a:p>
          <a:p>
            <a:pPr algn="just"/>
            <a:r>
              <a:rPr lang="en-US" dirty="0">
                <a:latin typeface="Times New Roman" panose="02020603050405020304" pitchFamily="18" charset="0"/>
                <a:cs typeface="Times New Roman" panose="02020603050405020304" pitchFamily="18" charset="0"/>
              </a:rPr>
              <a:t>Generally, the </a:t>
            </a:r>
            <a:r>
              <a:rPr lang="en-US" dirty="0">
                <a:solidFill>
                  <a:srgbClr val="FF0000"/>
                </a:solidFill>
                <a:latin typeface="Times New Roman" panose="02020603050405020304" pitchFamily="18" charset="0"/>
                <a:cs typeface="Times New Roman" panose="02020603050405020304" pitchFamily="18" charset="0"/>
              </a:rPr>
              <a:t>MRR from the cathode is comparatively less </a:t>
            </a:r>
            <a:r>
              <a:rPr lang="en-US" dirty="0">
                <a:latin typeface="Times New Roman" panose="02020603050405020304" pitchFamily="18" charset="0"/>
                <a:cs typeface="Times New Roman" panose="02020603050405020304" pitchFamily="18" charset="0"/>
              </a:rPr>
              <a:t>than that from the anode due to the following reason:</a:t>
            </a:r>
          </a:p>
          <a:p>
            <a:pPr marL="0" indent="0" algn="just">
              <a:buNone/>
            </a:pPr>
            <a:r>
              <a:rPr lang="en-US" dirty="0">
                <a:latin typeface="Times New Roman" panose="02020603050405020304" pitchFamily="18" charset="0"/>
                <a:cs typeface="Times New Roman" panose="02020603050405020304" pitchFamily="18" charset="0"/>
              </a:rPr>
              <a:t>1. The momentum with which the stream of </a:t>
            </a:r>
            <a:r>
              <a:rPr lang="en-US" dirty="0">
                <a:solidFill>
                  <a:srgbClr val="FF0000"/>
                </a:solidFill>
                <a:latin typeface="Times New Roman" panose="02020603050405020304" pitchFamily="18" charset="0"/>
                <a:cs typeface="Times New Roman" panose="02020603050405020304" pitchFamily="18" charset="0"/>
              </a:rPr>
              <a:t>electrons strike the anode </a:t>
            </a:r>
            <a:r>
              <a:rPr lang="en-US" dirty="0">
                <a:latin typeface="Times New Roman" panose="02020603050405020304" pitchFamily="18" charset="0"/>
                <a:cs typeface="Times New Roman" panose="02020603050405020304" pitchFamily="18" charset="0"/>
              </a:rPr>
              <a:t>is much more that due to the stream of positive ions impinging on the cathode through the mass of individual electron is less than that of the positive </a:t>
            </a:r>
            <a:r>
              <a:rPr lang="en-US" dirty="0" smtClean="0">
                <a:latin typeface="Times New Roman" panose="02020603050405020304" pitchFamily="18" charset="0"/>
                <a:cs typeface="Times New Roman" panose="02020603050405020304" pitchFamily="18" charset="0"/>
              </a:rPr>
              <a:t>ions</a:t>
            </a:r>
            <a:r>
              <a:rPr lang="en-US" dirty="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2. The compressive force is developed on the </a:t>
            </a:r>
            <a:r>
              <a:rPr lang="en-US" dirty="0">
                <a:solidFill>
                  <a:srgbClr val="FF0000"/>
                </a:solidFill>
                <a:latin typeface="Times New Roman" panose="02020603050405020304" pitchFamily="18" charset="0"/>
                <a:cs typeface="Times New Roman" panose="02020603050405020304" pitchFamily="18" charset="0"/>
              </a:rPr>
              <a:t>cathode surface </a:t>
            </a:r>
            <a:r>
              <a:rPr lang="en-US" dirty="0">
                <a:latin typeface="Times New Roman" panose="02020603050405020304" pitchFamily="18" charset="0"/>
                <a:cs typeface="Times New Roman" panose="02020603050405020304" pitchFamily="18" charset="0"/>
              </a:rPr>
              <a:t>primarily due to </a:t>
            </a:r>
            <a:r>
              <a:rPr lang="en-US" dirty="0">
                <a:solidFill>
                  <a:srgbClr val="FF0000"/>
                </a:solidFill>
                <a:latin typeface="Times New Roman" panose="02020603050405020304" pitchFamily="18" charset="0"/>
                <a:cs typeface="Times New Roman" panose="02020603050405020304" pitchFamily="18" charset="0"/>
              </a:rPr>
              <a:t>cations</a:t>
            </a:r>
            <a:r>
              <a:rPr lang="en-US" dirty="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Therefore, normally, the </a:t>
            </a:r>
            <a:r>
              <a:rPr lang="en-US" dirty="0">
                <a:solidFill>
                  <a:srgbClr val="FF0000"/>
                </a:solidFill>
                <a:latin typeface="Times New Roman" panose="02020603050405020304" pitchFamily="18" charset="0"/>
                <a:cs typeface="Times New Roman" panose="02020603050405020304" pitchFamily="18" charset="0"/>
              </a:rPr>
              <a:t>tool </a:t>
            </a:r>
            <a:r>
              <a:rPr lang="en-US" dirty="0">
                <a:latin typeface="Times New Roman" panose="02020603050405020304" pitchFamily="18" charset="0"/>
                <a:cs typeface="Times New Roman" panose="02020603050405020304" pitchFamily="18" charset="0"/>
              </a:rPr>
              <a:t>is connected to </a:t>
            </a:r>
            <a:r>
              <a:rPr lang="en-US" dirty="0">
                <a:solidFill>
                  <a:srgbClr val="FF0000"/>
                </a:solidFill>
                <a:latin typeface="Times New Roman" panose="02020603050405020304" pitchFamily="18" charset="0"/>
                <a:cs typeface="Times New Roman" panose="02020603050405020304" pitchFamily="18" charset="0"/>
              </a:rPr>
              <a:t>negative terminal </a:t>
            </a:r>
            <a:r>
              <a:rPr lang="en-US" dirty="0">
                <a:latin typeface="Times New Roman" panose="02020603050405020304" pitchFamily="18" charset="0"/>
                <a:cs typeface="Times New Roman" panose="02020603050405020304" pitchFamily="18" charset="0"/>
              </a:rPr>
              <a:t>of the dc source.</a:t>
            </a:r>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 xmlns:a16="http://schemas.microsoft.com/office/drawing/2014/main" id="{D7581815-EB06-038B-53DC-7FD81E05C56E}"/>
              </a:ext>
            </a:extLst>
          </p:cNvPr>
          <p:cNvSpPr txBox="1">
            <a:spLocks noGrp="1"/>
          </p:cNvSpPr>
          <p:nvPr>
            <p:ph type="title"/>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solidFill>
                  <a:srgbClr val="FF0000"/>
                </a:solidFill>
                <a:latin typeface="Times New Roman" panose="02020603050405020304" pitchFamily="18" charset="0"/>
                <a:cs typeface="Times New Roman" panose="02020603050405020304" pitchFamily="18" charset="0"/>
              </a:rPr>
              <a:t>Mechanics of EDM- Spark Propagation</a:t>
            </a:r>
          </a:p>
        </p:txBody>
      </p:sp>
    </p:spTree>
    <p:extLst>
      <p:ext uri="{BB962C8B-B14F-4D97-AF65-F5344CB8AC3E}">
        <p14:creationId xmlns:p14="http://schemas.microsoft.com/office/powerpoint/2010/main" val="1275145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C43F12-808F-4186-9F89-1027F65966A9}" type="slidenum">
              <a:rPr lang="en-US" smtClean="0"/>
              <a:pPr/>
              <a:t>2</a:t>
            </a:fld>
            <a:endParaRPr lang="en-US"/>
          </a:p>
        </p:txBody>
      </p:sp>
      <p:sp>
        <p:nvSpPr>
          <p:cNvPr id="4" name="Title 1"/>
          <p:cNvSpPr txBox="1">
            <a:spLocks/>
          </p:cNvSpPr>
          <p:nvPr/>
        </p:nvSpPr>
        <p:spPr>
          <a:xfrm>
            <a:off x="1202786" y="222210"/>
            <a:ext cx="9786428" cy="7676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smtClean="0">
                <a:solidFill>
                  <a:srgbClr val="FF0000"/>
                </a:solidFill>
                <a:latin typeface="Times New Roman" panose="02020603050405020304" pitchFamily="18" charset="0"/>
                <a:cs typeface="Times New Roman" panose="02020603050405020304" pitchFamily="18" charset="0"/>
              </a:rPr>
              <a:t>Non-Traditional Machining</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3955029" y="1844350"/>
            <a:ext cx="4281941" cy="3416320"/>
          </a:xfrm>
          <a:prstGeom prst="rect">
            <a:avLst/>
          </a:prstGeom>
        </p:spPr>
        <p:txBody>
          <a:bodyPr wrap="none">
            <a:spAutoFit/>
          </a:bodyPr>
          <a:lstStyle/>
          <a:p>
            <a:r>
              <a:rPr lang="en-IN" dirty="0" smtClean="0">
                <a:latin typeface="Times New Roman" panose="02020603050405020304" pitchFamily="18" charset="0"/>
                <a:cs typeface="Times New Roman" panose="02020603050405020304" pitchFamily="18" charset="0"/>
              </a:rPr>
              <a:t>Some non-traditional machining techniques:</a:t>
            </a:r>
          </a:p>
          <a:p>
            <a:pPr marL="457200" indent="-4572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Electric Discharge Machining </a:t>
            </a:r>
            <a:r>
              <a:rPr lang="en-IN" dirty="0">
                <a:solidFill>
                  <a:srgbClr val="FF0000"/>
                </a:solidFill>
                <a:latin typeface="Times New Roman" panose="02020603050405020304" pitchFamily="18" charset="0"/>
                <a:cs typeface="Times New Roman" panose="02020603050405020304" pitchFamily="18" charset="0"/>
              </a:rPr>
              <a:t>(</a:t>
            </a:r>
            <a:r>
              <a:rPr lang="en-IN" dirty="0" smtClean="0">
                <a:solidFill>
                  <a:srgbClr val="FF0000"/>
                </a:solidFill>
                <a:latin typeface="Times New Roman" panose="02020603050405020304" pitchFamily="18" charset="0"/>
                <a:cs typeface="Times New Roman" panose="02020603050405020304" pitchFamily="18" charset="0"/>
              </a:rPr>
              <a:t>EDM)</a:t>
            </a:r>
            <a:endParaRPr lang="en-IN"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Electrochemical Machining </a:t>
            </a:r>
            <a:r>
              <a:rPr lang="en-IN" dirty="0" smtClean="0">
                <a:solidFill>
                  <a:srgbClr val="FF0000"/>
                </a:solidFill>
                <a:latin typeface="Times New Roman" panose="02020603050405020304" pitchFamily="18" charset="0"/>
                <a:cs typeface="Times New Roman" panose="02020603050405020304" pitchFamily="18" charset="0"/>
              </a:rPr>
              <a:t>(ECM)</a:t>
            </a:r>
          </a:p>
          <a:p>
            <a:endParaRPr lang="en-IN"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Abrasive Jet Machining </a:t>
            </a:r>
            <a:r>
              <a:rPr lang="en-IN" dirty="0" smtClean="0">
                <a:solidFill>
                  <a:srgbClr val="FF0000"/>
                </a:solidFill>
                <a:latin typeface="Times New Roman" panose="02020603050405020304" pitchFamily="18" charset="0"/>
                <a:cs typeface="Times New Roman" panose="02020603050405020304" pitchFamily="18" charset="0"/>
              </a:rPr>
              <a:t>(AJM)</a:t>
            </a:r>
          </a:p>
          <a:p>
            <a:endParaRPr lang="en-IN"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Laser Beam Machining </a:t>
            </a:r>
            <a:r>
              <a:rPr lang="en-IN" dirty="0" smtClean="0">
                <a:solidFill>
                  <a:srgbClr val="FF0000"/>
                </a:solidFill>
                <a:latin typeface="Times New Roman" panose="02020603050405020304" pitchFamily="18" charset="0"/>
                <a:cs typeface="Times New Roman" panose="02020603050405020304" pitchFamily="18" charset="0"/>
              </a:rPr>
              <a:t>(LBM)</a:t>
            </a:r>
          </a:p>
          <a:p>
            <a:pPr marL="457200" indent="-4572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33089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C43F12-808F-4186-9F89-1027F65966A9}" type="slidenum">
              <a:rPr lang="en-US" smtClean="0"/>
              <a:pPr/>
              <a:t>20</a:t>
            </a:fld>
            <a:endParaRPr lang="en-US"/>
          </a:p>
        </p:txBody>
      </p:sp>
      <p:sp>
        <p:nvSpPr>
          <p:cNvPr id="55" name="Title 1"/>
          <p:cNvSpPr txBox="1">
            <a:spLocks/>
          </p:cNvSpPr>
          <p:nvPr/>
        </p:nvSpPr>
        <p:spPr>
          <a:xfrm>
            <a:off x="1041676" y="-16477"/>
            <a:ext cx="9786428" cy="7676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solidFill>
                  <a:srgbClr val="FF0000"/>
                </a:solidFill>
                <a:latin typeface="Times New Roman" panose="02020603050405020304" pitchFamily="18" charset="0"/>
                <a:cs typeface="Times New Roman" panose="02020603050405020304" pitchFamily="18" charset="0"/>
              </a:rPr>
              <a:t> EDM-Role of Dielectric</a:t>
            </a:r>
          </a:p>
        </p:txBody>
      </p:sp>
      <p:sp>
        <p:nvSpPr>
          <p:cNvPr id="4" name="TextBox 3"/>
          <p:cNvSpPr txBox="1"/>
          <p:nvPr/>
        </p:nvSpPr>
        <p:spPr>
          <a:xfrm>
            <a:off x="123566" y="523886"/>
            <a:ext cx="12068433" cy="6401753"/>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Material removal occurs due to intense heating, resulting in  vaporization and melting of </a:t>
            </a:r>
            <a:r>
              <a:rPr lang="en-US" sz="2800" dirty="0" err="1">
                <a:latin typeface="Times New Roman" panose="02020603050405020304" pitchFamily="18" charset="0"/>
                <a:cs typeface="Times New Roman" panose="02020603050405020304" pitchFamily="18" charset="0"/>
              </a:rPr>
              <a:t>workpiece</a:t>
            </a:r>
            <a:r>
              <a:rPr lang="en-US" sz="2800" dirty="0">
                <a:latin typeface="Times New Roman" panose="02020603050405020304" pitchFamily="18" charset="0"/>
                <a:cs typeface="Times New Roman" panose="02020603050405020304" pitchFamily="18" charset="0"/>
              </a:rPr>
              <a:t>. This needs to be executed in </a:t>
            </a:r>
            <a:r>
              <a:rPr lang="en-US" sz="2800" dirty="0">
                <a:solidFill>
                  <a:srgbClr val="FF0000"/>
                </a:solidFill>
                <a:latin typeface="Times New Roman" panose="02020603050405020304" pitchFamily="18" charset="0"/>
                <a:cs typeface="Times New Roman" panose="02020603050405020304" pitchFamily="18" charset="0"/>
              </a:rPr>
              <a:t>absence of oxygen </a:t>
            </a:r>
            <a:r>
              <a:rPr lang="en-US" sz="2800" dirty="0">
                <a:latin typeface="Times New Roman" panose="02020603050405020304" pitchFamily="18" charset="0"/>
                <a:cs typeface="Times New Roman" panose="02020603050405020304" pitchFamily="18" charset="0"/>
              </a:rPr>
              <a:t>so that oxidation is avoided. Oxidation often leads to poor surface conductivity (electrical) of the </a:t>
            </a:r>
            <a:r>
              <a:rPr lang="en-US" sz="2800" dirty="0" err="1">
                <a:latin typeface="Times New Roman" panose="02020603050405020304" pitchFamily="18" charset="0"/>
                <a:cs typeface="Times New Roman" panose="02020603050405020304" pitchFamily="18" charset="0"/>
              </a:rPr>
              <a:t>workpiece</a:t>
            </a:r>
            <a:r>
              <a:rPr lang="en-US" sz="2800" dirty="0">
                <a:latin typeface="Times New Roman" panose="02020603050405020304" pitchFamily="18" charset="0"/>
                <a:cs typeface="Times New Roman" panose="02020603050405020304" pitchFamily="18" charset="0"/>
              </a:rPr>
              <a:t> hindering further machining. </a:t>
            </a:r>
            <a:r>
              <a:rPr lang="en-US" sz="2800" dirty="0">
                <a:solidFill>
                  <a:srgbClr val="FF0000"/>
                </a:solidFill>
                <a:latin typeface="Times New Roman" panose="02020603050405020304" pitchFamily="18" charset="0"/>
                <a:cs typeface="Times New Roman" panose="02020603050405020304" pitchFamily="18" charset="0"/>
              </a:rPr>
              <a:t>Dielectric fluid should provide an oxygen free machining environment</a:t>
            </a:r>
            <a:r>
              <a:rPr lang="en-US" sz="2800" dirty="0">
                <a:latin typeface="Times New Roman" panose="02020603050405020304" pitchFamily="18" charset="0"/>
                <a:cs typeface="Times New Roman" panose="02020603050405020304" pitchFamily="18" charset="0"/>
              </a:rPr>
              <a:t>.  Dielectric medium is generally flushed around the spark zone to achieve efficient removal of molten material. </a:t>
            </a:r>
          </a:p>
          <a:p>
            <a:pPr algn="ctr"/>
            <a:endParaRPr lang="en-US" sz="2800" dirty="0">
              <a:latin typeface="Times New Roman" panose="02020603050405020304" pitchFamily="18" charset="0"/>
              <a:cs typeface="Times New Roman" panose="02020603050405020304" pitchFamily="18" charset="0"/>
            </a:endParaRPr>
          </a:p>
          <a:p>
            <a:r>
              <a:rPr lang="en-US" sz="2800" u="sng" dirty="0">
                <a:latin typeface="Times New Roman" panose="02020603050405020304" pitchFamily="18" charset="0"/>
                <a:cs typeface="Times New Roman" panose="02020603050405020304" pitchFamily="18" charset="0"/>
              </a:rPr>
              <a:t>Basic requirements of an ideal dielectric fluid:</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Low viscosity</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Absence of toxic vapors</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Chemical neutrality</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Readily available /low cost</a:t>
            </a:r>
          </a:p>
          <a:p>
            <a:endParaRPr lang="en-US" sz="2800" b="1" i="1" dirty="0">
              <a:solidFill>
                <a:srgbClr val="FF0000"/>
              </a:solidFill>
              <a:latin typeface="Times New Roman" panose="02020603050405020304" pitchFamily="18" charset="0"/>
              <a:cs typeface="Times New Roman" panose="02020603050405020304" pitchFamily="18" charset="0"/>
            </a:endParaRPr>
          </a:p>
          <a:p>
            <a:r>
              <a:rPr lang="en-US" sz="2800" i="1" dirty="0">
                <a:solidFill>
                  <a:srgbClr val="FF0000"/>
                </a:solidFill>
                <a:latin typeface="Times New Roman" panose="02020603050405020304" pitchFamily="18" charset="0"/>
                <a:cs typeface="Times New Roman" panose="02020603050405020304" pitchFamily="18" charset="0"/>
              </a:rPr>
              <a:t>Kerosene, </a:t>
            </a:r>
            <a:r>
              <a:rPr lang="en-US" sz="2800" i="1" dirty="0" err="1">
                <a:solidFill>
                  <a:srgbClr val="FF0000"/>
                </a:solidFill>
                <a:latin typeface="Times New Roman" panose="02020603050405020304" pitchFamily="18" charset="0"/>
                <a:cs typeface="Times New Roman" panose="02020603050405020304" pitchFamily="18" charset="0"/>
              </a:rPr>
              <a:t>Parrafin</a:t>
            </a:r>
            <a:r>
              <a:rPr lang="en-US" sz="2800" i="1" dirty="0">
                <a:solidFill>
                  <a:srgbClr val="FF0000"/>
                </a:solidFill>
                <a:latin typeface="Times New Roman" panose="02020603050405020304" pitchFamily="18" charset="0"/>
                <a:cs typeface="Times New Roman" panose="02020603050405020304" pitchFamily="18" charset="0"/>
              </a:rPr>
              <a:t> Oil,</a:t>
            </a:r>
            <a:r>
              <a:rPr lang="en-US" sz="2800" dirty="0">
                <a:latin typeface="Times New Roman" panose="02020603050405020304" pitchFamily="18" charset="0"/>
                <a:cs typeface="Times New Roman" panose="02020603050405020304" pitchFamily="18" charset="0"/>
              </a:rPr>
              <a:t> </a:t>
            </a:r>
            <a:r>
              <a:rPr lang="en-US" sz="2800" i="1" dirty="0" err="1">
                <a:solidFill>
                  <a:srgbClr val="FF0000"/>
                </a:solidFill>
                <a:latin typeface="Times New Roman" panose="02020603050405020304" pitchFamily="18" charset="0"/>
                <a:cs typeface="Times New Roman" panose="02020603050405020304" pitchFamily="18" charset="0"/>
              </a:rPr>
              <a:t>Deionised</a:t>
            </a:r>
            <a:r>
              <a:rPr lang="en-US" sz="2800" i="1" dirty="0">
                <a:solidFill>
                  <a:srgbClr val="FF0000"/>
                </a:solidFill>
                <a:latin typeface="Times New Roman" panose="02020603050405020304" pitchFamily="18" charset="0"/>
                <a:cs typeface="Times New Roman" panose="02020603050405020304" pitchFamily="18" charset="0"/>
              </a:rPr>
              <a:t> water </a:t>
            </a:r>
            <a:r>
              <a:rPr lang="en-US" sz="2800" dirty="0">
                <a:latin typeface="Times New Roman" panose="02020603050405020304" pitchFamily="18" charset="0"/>
                <a:cs typeface="Times New Roman" panose="02020603050405020304" pitchFamily="18" charset="0"/>
              </a:rPr>
              <a:t>are used as dielectric fluids in EDM </a:t>
            </a:r>
          </a:p>
          <a:p>
            <a:pPr marL="342900" indent="-342900" algn="just">
              <a:buFont typeface="+mj-lt"/>
              <a:buAutoNum type="alphaLcParen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9283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C43F12-808F-4186-9F89-1027F65966A9}" type="slidenum">
              <a:rPr lang="en-US" smtClean="0"/>
              <a:pPr/>
              <a:t>21</a:t>
            </a:fld>
            <a:endParaRPr lang="en-US"/>
          </a:p>
        </p:txBody>
      </p:sp>
      <p:sp>
        <p:nvSpPr>
          <p:cNvPr id="55" name="Title 1"/>
          <p:cNvSpPr txBox="1">
            <a:spLocks/>
          </p:cNvSpPr>
          <p:nvPr/>
        </p:nvSpPr>
        <p:spPr>
          <a:xfrm>
            <a:off x="1041676" y="-16477"/>
            <a:ext cx="9786428" cy="7676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solidFill>
                  <a:srgbClr val="FF0000"/>
                </a:solidFill>
                <a:latin typeface="Times New Roman" panose="02020603050405020304" pitchFamily="18" charset="0"/>
                <a:cs typeface="Times New Roman" panose="02020603050405020304" pitchFamily="18" charset="0"/>
              </a:rPr>
              <a:t>EDM- Choice of Tool materials</a:t>
            </a:r>
          </a:p>
        </p:txBody>
      </p:sp>
      <p:sp>
        <p:nvSpPr>
          <p:cNvPr id="2" name="TextBox 1"/>
          <p:cNvSpPr txBox="1"/>
          <p:nvPr/>
        </p:nvSpPr>
        <p:spPr>
          <a:xfrm>
            <a:off x="156520" y="560173"/>
            <a:ext cx="11605990" cy="6832640"/>
          </a:xfrm>
          <a:prstGeom prst="rect">
            <a:avLst/>
          </a:prstGeom>
          <a:noFill/>
        </p:spPr>
        <p:txBody>
          <a:bodyPr wrap="square" rtlCol="0">
            <a:spAutoFit/>
          </a:bodyPr>
          <a:lstStyle/>
          <a:p>
            <a:r>
              <a:rPr lang="en-US" sz="2800" u="sng" dirty="0">
                <a:latin typeface="Times New Roman" panose="02020603050405020304" pitchFamily="18" charset="0"/>
                <a:cs typeface="Times New Roman" panose="02020603050405020304" pitchFamily="18" charset="0"/>
              </a:rPr>
              <a:t>Basic requirements of the Tool material:</a:t>
            </a:r>
          </a:p>
          <a:p>
            <a:r>
              <a:rPr lang="en-US" sz="2800" dirty="0">
                <a:latin typeface="Times New Roman" panose="02020603050405020304" pitchFamily="18" charset="0"/>
                <a:cs typeface="Times New Roman" panose="02020603050405020304" pitchFamily="18" charset="0"/>
              </a:rPr>
              <a:t>1.  </a:t>
            </a:r>
            <a:r>
              <a:rPr lang="en-US" sz="2800" dirty="0">
                <a:solidFill>
                  <a:srgbClr val="FF0000"/>
                </a:solidFill>
                <a:latin typeface="Times New Roman" panose="02020603050405020304" pitchFamily="18" charset="0"/>
                <a:cs typeface="Times New Roman" panose="02020603050405020304" pitchFamily="18" charset="0"/>
              </a:rPr>
              <a:t>It should not undergo much wear when impinged by positive ions</a:t>
            </a:r>
            <a:r>
              <a:rPr lang="en-US" sz="2800" dirty="0">
                <a:latin typeface="Times New Roman" panose="02020603050405020304" pitchFamily="18" charset="0"/>
                <a:cs typeface="Times New Roman" panose="02020603050405020304" pitchFamily="18" charset="0"/>
              </a:rPr>
              <a:t>. </a:t>
            </a:r>
          </a:p>
          <a:p>
            <a:endParaRPr lang="en-US" sz="2800" dirty="0">
              <a:latin typeface="Times New Roman" panose="02020603050405020304" pitchFamily="18" charset="0"/>
              <a:cs typeface="Times New Roman" panose="02020603050405020304" pitchFamily="18" charset="0"/>
            </a:endParaRPr>
          </a:p>
          <a:p>
            <a:pPr marL="514350" indent="-514350">
              <a:buAutoNum type="arabicPeriod" startAt="2"/>
            </a:pPr>
            <a:r>
              <a:rPr lang="en-US" sz="2800" dirty="0">
                <a:latin typeface="Times New Roman" panose="02020603050405020304" pitchFamily="18" charset="0"/>
                <a:cs typeface="Times New Roman" panose="02020603050405020304" pitchFamily="18" charset="0"/>
              </a:rPr>
              <a:t>Also, it should be easily machinable, that is, it should have </a:t>
            </a:r>
            <a:r>
              <a:rPr lang="en-US" sz="2800" dirty="0">
                <a:solidFill>
                  <a:srgbClr val="FF0000"/>
                </a:solidFill>
                <a:latin typeface="Times New Roman" panose="02020603050405020304" pitchFamily="18" charset="0"/>
                <a:cs typeface="Times New Roman" panose="02020603050405020304" pitchFamily="18" charset="0"/>
              </a:rPr>
              <a:t>high machinability</a:t>
            </a:r>
            <a:r>
              <a:rPr lang="en-US" sz="2800" dirty="0">
                <a:latin typeface="Times New Roman" panose="02020603050405020304" pitchFamily="18" charset="0"/>
                <a:cs typeface="Times New Roman" panose="02020603050405020304" pitchFamily="18" charset="0"/>
              </a:rPr>
              <a:t>.   	This feature allows us to </a:t>
            </a:r>
            <a:r>
              <a:rPr lang="en-US" sz="2800" dirty="0">
                <a:solidFill>
                  <a:srgbClr val="FF0000"/>
                </a:solidFill>
                <a:latin typeface="Times New Roman" panose="02020603050405020304" pitchFamily="18" charset="0"/>
                <a:cs typeface="Times New Roman" panose="02020603050405020304" pitchFamily="18" charset="0"/>
              </a:rPr>
              <a:t>machine complicated shapes using conventional  	machining processes</a:t>
            </a:r>
            <a:r>
              <a:rPr lang="en-US" sz="2800" dirty="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r>
              <a:rPr lang="en-US" sz="2800" u="sng" dirty="0">
                <a:latin typeface="Times New Roman" panose="02020603050405020304" pitchFamily="18" charset="0"/>
                <a:cs typeface="Times New Roman" panose="02020603050405020304" pitchFamily="18" charset="0"/>
              </a:rPr>
              <a:t>Therefore, the Tool  material should exhibit:</a:t>
            </a:r>
          </a:p>
          <a:p>
            <a:r>
              <a:rPr lang="en-US" sz="2800" dirty="0">
                <a:solidFill>
                  <a:srgbClr val="FF0000"/>
                </a:solidFill>
                <a:latin typeface="Times New Roman" panose="02020603050405020304" pitchFamily="18" charset="0"/>
                <a:cs typeface="Times New Roman" panose="02020603050405020304" pitchFamily="18" charset="0"/>
              </a:rPr>
              <a:t>1. High electrical conductivity </a:t>
            </a:r>
            <a:r>
              <a:rPr lang="en-US" sz="2800" dirty="0">
                <a:latin typeface="Times New Roman" panose="02020603050405020304" pitchFamily="18" charset="0"/>
                <a:cs typeface="Times New Roman" panose="02020603050405020304" pitchFamily="18" charset="0"/>
              </a:rPr>
              <a:t>– electrons are cold emitted more easily and there is </a:t>
            </a:r>
            <a:r>
              <a:rPr lang="en-US" sz="2800" dirty="0">
                <a:solidFill>
                  <a:srgbClr val="FF0000"/>
                </a:solidFill>
                <a:latin typeface="Times New Roman" panose="02020603050405020304" pitchFamily="18" charset="0"/>
                <a:cs typeface="Times New Roman" panose="02020603050405020304" pitchFamily="18" charset="0"/>
              </a:rPr>
              <a:t>less bulk electrical heating</a:t>
            </a:r>
            <a:r>
              <a:rPr lang="en-US" sz="2800" dirty="0">
                <a:latin typeface="Times New Roman" panose="02020603050405020304" pitchFamily="18" charset="0"/>
                <a:cs typeface="Times New Roman" panose="02020603050405020304" pitchFamily="18" charset="0"/>
              </a:rPr>
              <a:t>.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2. </a:t>
            </a:r>
            <a:r>
              <a:rPr lang="en-US" sz="2800" dirty="0">
                <a:solidFill>
                  <a:srgbClr val="FF0000"/>
                </a:solidFill>
                <a:latin typeface="Times New Roman" panose="02020603050405020304" pitchFamily="18" charset="0"/>
                <a:cs typeface="Times New Roman" panose="02020603050405020304" pitchFamily="18" charset="0"/>
              </a:rPr>
              <a:t>High thermal conductivity </a:t>
            </a:r>
            <a:r>
              <a:rPr lang="en-US" sz="2800" dirty="0">
                <a:latin typeface="Times New Roman" panose="02020603050405020304" pitchFamily="18" charset="0"/>
                <a:cs typeface="Times New Roman" panose="02020603050405020304" pitchFamily="18" charset="0"/>
              </a:rPr>
              <a:t>– for the same heat load, the local </a:t>
            </a:r>
            <a:r>
              <a:rPr lang="en-US" sz="2800" dirty="0">
                <a:solidFill>
                  <a:srgbClr val="FF0000"/>
                </a:solidFill>
                <a:latin typeface="Times New Roman" panose="02020603050405020304" pitchFamily="18" charset="0"/>
                <a:cs typeface="Times New Roman" panose="02020603050405020304" pitchFamily="18" charset="0"/>
              </a:rPr>
              <a:t>temperature rise would be less</a:t>
            </a:r>
            <a:r>
              <a:rPr lang="en-US" sz="2800" dirty="0">
                <a:latin typeface="Times New Roman" panose="02020603050405020304" pitchFamily="18" charset="0"/>
                <a:cs typeface="Times New Roman" panose="02020603050405020304" pitchFamily="18" charset="0"/>
              </a:rPr>
              <a:t> due to faster heat conducted to the bulk of the tool, and therefore, less tool wear. </a:t>
            </a:r>
          </a:p>
          <a:p>
            <a:r>
              <a:rPr lang="en-US" sz="28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550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C43F12-808F-4186-9F89-1027F65966A9}" type="slidenum">
              <a:rPr lang="en-US" smtClean="0"/>
              <a:pPr/>
              <a:t>22</a:t>
            </a:fld>
            <a:endParaRPr lang="en-US"/>
          </a:p>
        </p:txBody>
      </p:sp>
      <p:sp>
        <p:nvSpPr>
          <p:cNvPr id="55" name="Title 1"/>
          <p:cNvSpPr txBox="1">
            <a:spLocks/>
          </p:cNvSpPr>
          <p:nvPr/>
        </p:nvSpPr>
        <p:spPr>
          <a:xfrm>
            <a:off x="1041676" y="-16477"/>
            <a:ext cx="9786428" cy="7676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solidFill>
                  <a:srgbClr val="FF0000"/>
                </a:solidFill>
                <a:latin typeface="Times New Roman" panose="02020603050405020304" pitchFamily="18" charset="0"/>
                <a:cs typeface="Times New Roman" panose="02020603050405020304" pitchFamily="18" charset="0"/>
              </a:rPr>
              <a:t>EDM- Choice of Tool materials</a:t>
            </a:r>
          </a:p>
        </p:txBody>
      </p:sp>
      <p:sp>
        <p:nvSpPr>
          <p:cNvPr id="2" name="TextBox 1"/>
          <p:cNvSpPr txBox="1"/>
          <p:nvPr/>
        </p:nvSpPr>
        <p:spPr>
          <a:xfrm>
            <a:off x="156519" y="518983"/>
            <a:ext cx="12035481" cy="5109091"/>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3. </a:t>
            </a:r>
            <a:r>
              <a:rPr lang="en-US" sz="2800" dirty="0">
                <a:solidFill>
                  <a:srgbClr val="FF0000"/>
                </a:solidFill>
                <a:latin typeface="Times New Roman" panose="02020603050405020304" pitchFamily="18" charset="0"/>
                <a:cs typeface="Times New Roman" panose="02020603050405020304" pitchFamily="18" charset="0"/>
              </a:rPr>
              <a:t>Higher density </a:t>
            </a:r>
            <a:r>
              <a:rPr lang="en-US" sz="2800" dirty="0">
                <a:latin typeface="Times New Roman" panose="02020603050405020304" pitchFamily="18" charset="0"/>
                <a:cs typeface="Times New Roman" panose="02020603050405020304" pitchFamily="18" charset="0"/>
              </a:rPr>
              <a:t>– for the same tool wear by weight there would be </a:t>
            </a:r>
            <a:r>
              <a:rPr lang="en-US" sz="2800" dirty="0">
                <a:solidFill>
                  <a:srgbClr val="FF0000"/>
                </a:solidFill>
                <a:latin typeface="Times New Roman" panose="02020603050405020304" pitchFamily="18" charset="0"/>
                <a:cs typeface="Times New Roman" panose="02020603050405020304" pitchFamily="18" charset="0"/>
              </a:rPr>
              <a:t>less volume removal or tool wear</a:t>
            </a:r>
            <a:r>
              <a:rPr lang="en-US" sz="2800" dirty="0">
                <a:latin typeface="Times New Roman" panose="02020603050405020304" pitchFamily="18" charset="0"/>
                <a:cs typeface="Times New Roman" panose="02020603050405020304" pitchFamily="18" charset="0"/>
              </a:rPr>
              <a:t> and thus </a:t>
            </a:r>
            <a:r>
              <a:rPr lang="en-US" sz="2800" dirty="0">
                <a:solidFill>
                  <a:srgbClr val="FF0000"/>
                </a:solidFill>
                <a:latin typeface="Times New Roman" panose="02020603050405020304" pitchFamily="18" charset="0"/>
                <a:cs typeface="Times New Roman" panose="02020603050405020304" pitchFamily="18" charset="0"/>
              </a:rPr>
              <a:t>less dimensional inaccuracy</a:t>
            </a:r>
            <a:r>
              <a:rPr lang="en-US" sz="2800" dirty="0">
                <a:latin typeface="Times New Roman" panose="02020603050405020304" pitchFamily="18" charset="0"/>
                <a:cs typeface="Times New Roman" panose="02020603050405020304" pitchFamily="18" charset="0"/>
              </a:rPr>
              <a:t>.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4. </a:t>
            </a:r>
            <a:r>
              <a:rPr lang="en-US" sz="2800" dirty="0">
                <a:solidFill>
                  <a:srgbClr val="FF0000"/>
                </a:solidFill>
                <a:latin typeface="Times New Roman" panose="02020603050405020304" pitchFamily="18" charset="0"/>
                <a:cs typeface="Times New Roman" panose="02020603050405020304" pitchFamily="18" charset="0"/>
              </a:rPr>
              <a:t>High melting point </a:t>
            </a:r>
            <a:r>
              <a:rPr lang="en-US" sz="2800" dirty="0">
                <a:latin typeface="Times New Roman" panose="02020603050405020304" pitchFamily="18" charset="0"/>
                <a:cs typeface="Times New Roman" panose="02020603050405020304" pitchFamily="18" charset="0"/>
              </a:rPr>
              <a:t>– high melting point leads to </a:t>
            </a:r>
            <a:r>
              <a:rPr lang="en-US" sz="2800" dirty="0">
                <a:solidFill>
                  <a:srgbClr val="FF0000"/>
                </a:solidFill>
                <a:latin typeface="Times New Roman" panose="02020603050405020304" pitchFamily="18" charset="0"/>
                <a:cs typeface="Times New Roman" panose="02020603050405020304" pitchFamily="18" charset="0"/>
              </a:rPr>
              <a:t>less tool wear </a:t>
            </a:r>
            <a:r>
              <a:rPr lang="en-US" sz="2800" dirty="0">
                <a:latin typeface="Times New Roman" panose="02020603050405020304" pitchFamily="18" charset="0"/>
                <a:cs typeface="Times New Roman" panose="02020603050405020304" pitchFamily="18" charset="0"/>
              </a:rPr>
              <a:t>due to less tool material melting for the same heat load.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5. </a:t>
            </a:r>
            <a:r>
              <a:rPr lang="en-US" sz="2800" dirty="0">
                <a:solidFill>
                  <a:srgbClr val="FF0000"/>
                </a:solidFill>
                <a:latin typeface="Times New Roman" panose="02020603050405020304" pitchFamily="18" charset="0"/>
                <a:cs typeface="Times New Roman" panose="02020603050405020304" pitchFamily="18" charset="0"/>
              </a:rPr>
              <a:t>Low cost and readily available. </a:t>
            </a:r>
          </a:p>
          <a:p>
            <a:r>
              <a:rPr lang="en-US" sz="2800" dirty="0">
                <a:solidFill>
                  <a:srgbClr val="FF0000"/>
                </a:solidFill>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Brass, Oxygen-free Copper, Tellurium-Copper, Graphite are commonly used.</a:t>
            </a:r>
          </a:p>
          <a:p>
            <a:endParaRPr lang="en-US" sz="2800" dirty="0">
              <a:solidFill>
                <a:srgbClr val="FF0000"/>
              </a:solidFill>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6.</a:t>
            </a:r>
            <a:r>
              <a:rPr lang="en-US" sz="2800" dirty="0">
                <a:solidFill>
                  <a:srgbClr val="FF0000"/>
                </a:solidFill>
                <a:latin typeface="Times New Roman" panose="02020603050405020304" pitchFamily="18" charset="0"/>
                <a:cs typeface="Times New Roman" panose="02020603050405020304" pitchFamily="18" charset="0"/>
              </a:rPr>
              <a:t> High machinability.</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3568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C43F12-808F-4186-9F89-1027F65966A9}" type="slidenum">
              <a:rPr lang="en-US" smtClean="0"/>
              <a:pPr/>
              <a:t>23</a:t>
            </a:fld>
            <a:endParaRPr lang="en-US"/>
          </a:p>
        </p:txBody>
      </p:sp>
      <p:sp>
        <p:nvSpPr>
          <p:cNvPr id="4" name="Title 1"/>
          <p:cNvSpPr txBox="1">
            <a:spLocks/>
          </p:cNvSpPr>
          <p:nvPr/>
        </p:nvSpPr>
        <p:spPr>
          <a:xfrm>
            <a:off x="1066390" y="-57665"/>
            <a:ext cx="9786428" cy="7676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solidFill>
                  <a:srgbClr val="FF0000"/>
                </a:solidFill>
                <a:latin typeface="Times New Roman" panose="02020603050405020304" pitchFamily="18" charset="0"/>
                <a:cs typeface="Times New Roman" panose="02020603050405020304" pitchFamily="18" charset="0"/>
              </a:rPr>
              <a:t>EDM-Process Summary</a:t>
            </a: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967328674"/>
                  </p:ext>
                </p:extLst>
              </p:nvPr>
            </p:nvGraphicFramePr>
            <p:xfrm>
              <a:off x="673331" y="565264"/>
              <a:ext cx="10939550" cy="6232118"/>
            </p:xfrm>
            <a:graphic>
              <a:graphicData uri="http://schemas.openxmlformats.org/drawingml/2006/table">
                <a:tbl>
                  <a:tblPr firstRow="1" bandRow="1">
                    <a:tableStyleId>{3B4B98B0-60AC-42C2-AFA5-B58CD77FA1E5}</a:tableStyleId>
                  </a:tblPr>
                  <a:tblGrid>
                    <a:gridCol w="5469775">
                      <a:extLst>
                        <a:ext uri="{9D8B030D-6E8A-4147-A177-3AD203B41FA5}">
                          <a16:colId xmlns="" xmlns:a16="http://schemas.microsoft.com/office/drawing/2014/main" val="20000"/>
                        </a:ext>
                      </a:extLst>
                    </a:gridCol>
                    <a:gridCol w="5469775">
                      <a:extLst>
                        <a:ext uri="{9D8B030D-6E8A-4147-A177-3AD203B41FA5}">
                          <a16:colId xmlns="" xmlns:a16="http://schemas.microsoft.com/office/drawing/2014/main" val="20001"/>
                        </a:ext>
                      </a:extLst>
                    </a:gridCol>
                  </a:tblGrid>
                  <a:tr h="547471">
                    <a:tc>
                      <a:txBody>
                        <a:bodyPr/>
                        <a:lstStyle/>
                        <a:p>
                          <a:pPr algn="just"/>
                          <a:r>
                            <a:rPr lang="en-IN" sz="2100" dirty="0">
                              <a:latin typeface="Times New Roman" panose="02020603050405020304" pitchFamily="18" charset="0"/>
                              <a:cs typeface="Times New Roman" panose="02020603050405020304" pitchFamily="18" charset="0"/>
                            </a:rPr>
                            <a:t>Mechanics of Material</a:t>
                          </a:r>
                          <a:r>
                            <a:rPr lang="en-IN" sz="2100" baseline="0" dirty="0">
                              <a:latin typeface="Times New Roman" panose="02020603050405020304" pitchFamily="18" charset="0"/>
                              <a:cs typeface="Times New Roman" panose="02020603050405020304" pitchFamily="18" charset="0"/>
                            </a:rPr>
                            <a:t> Removal</a:t>
                          </a:r>
                          <a:endParaRPr lang="en-IN" sz="2100" dirty="0">
                            <a:latin typeface="Times New Roman" panose="02020603050405020304" pitchFamily="18" charset="0"/>
                            <a:cs typeface="Times New Roman" panose="02020603050405020304" pitchFamily="18" charset="0"/>
                          </a:endParaRPr>
                        </a:p>
                      </a:txBody>
                      <a:tcPr/>
                    </a:tc>
                    <a:tc>
                      <a:txBody>
                        <a:bodyPr/>
                        <a:lstStyle/>
                        <a:p>
                          <a:pPr algn="just"/>
                          <a:r>
                            <a:rPr lang="en-IN" sz="2100" dirty="0">
                              <a:latin typeface="Times New Roman" panose="02020603050405020304" pitchFamily="18" charset="0"/>
                              <a:cs typeface="Times New Roman" panose="02020603050405020304" pitchFamily="18" charset="0"/>
                            </a:rPr>
                            <a:t>Melting and Evaporation aided by cavitation</a:t>
                          </a:r>
                        </a:p>
                      </a:txBody>
                      <a:tcPr/>
                    </a:tc>
                    <a:extLst>
                      <a:ext uri="{0D108BD9-81ED-4DB2-BD59-A6C34878D82A}">
                        <a16:rowId xmlns="" xmlns:a16="http://schemas.microsoft.com/office/drawing/2014/main" val="10000"/>
                      </a:ext>
                    </a:extLst>
                  </a:tr>
                  <a:tr h="387776">
                    <a:tc>
                      <a:txBody>
                        <a:bodyPr/>
                        <a:lstStyle/>
                        <a:p>
                          <a:pPr algn="just"/>
                          <a:r>
                            <a:rPr lang="en-IN" sz="2100" dirty="0">
                              <a:latin typeface="Times New Roman" panose="02020603050405020304" pitchFamily="18" charset="0"/>
                              <a:cs typeface="Times New Roman" panose="02020603050405020304" pitchFamily="18" charset="0"/>
                            </a:rPr>
                            <a:t>Medium</a:t>
                          </a:r>
                        </a:p>
                      </a:txBody>
                      <a:tcPr/>
                    </a:tc>
                    <a:tc>
                      <a:txBody>
                        <a:bodyPr/>
                        <a:lstStyle/>
                        <a:p>
                          <a:pPr algn="just"/>
                          <a:r>
                            <a:rPr lang="en-IN" sz="2100" dirty="0">
                              <a:latin typeface="Times New Roman" panose="02020603050405020304" pitchFamily="18" charset="0"/>
                              <a:cs typeface="Times New Roman" panose="02020603050405020304" pitchFamily="18" charset="0"/>
                            </a:rPr>
                            <a:t>Dielectric Fluid</a:t>
                          </a:r>
                        </a:p>
                      </a:txBody>
                      <a:tcPr/>
                    </a:tc>
                    <a:extLst>
                      <a:ext uri="{0D108BD9-81ED-4DB2-BD59-A6C34878D82A}">
                        <a16:rowId xmlns="" xmlns:a16="http://schemas.microsoft.com/office/drawing/2014/main" val="10001"/>
                      </a:ext>
                    </a:extLst>
                  </a:tr>
                  <a:tr h="387776">
                    <a:tc>
                      <a:txBody>
                        <a:bodyPr/>
                        <a:lstStyle/>
                        <a:p>
                          <a:pPr algn="just"/>
                          <a:r>
                            <a:rPr lang="en-IN" sz="2100" dirty="0">
                              <a:latin typeface="Times New Roman" panose="02020603050405020304" pitchFamily="18" charset="0"/>
                              <a:cs typeface="Times New Roman" panose="02020603050405020304" pitchFamily="18" charset="0"/>
                            </a:rPr>
                            <a:t>Tool Materials</a:t>
                          </a:r>
                        </a:p>
                      </a:txBody>
                      <a:tcPr/>
                    </a:tc>
                    <a:tc>
                      <a:txBody>
                        <a:bodyPr/>
                        <a:lstStyle/>
                        <a:p>
                          <a:pPr algn="just"/>
                          <a:r>
                            <a:rPr lang="en-IN" sz="2100" dirty="0">
                              <a:latin typeface="Times New Roman" panose="02020603050405020304" pitchFamily="18" charset="0"/>
                              <a:cs typeface="Times New Roman" panose="02020603050405020304" pitchFamily="18" charset="0"/>
                            </a:rPr>
                            <a:t>Cu, brass, graphite, Cu-W alloy</a:t>
                          </a:r>
                        </a:p>
                      </a:txBody>
                      <a:tcPr/>
                    </a:tc>
                    <a:extLst>
                      <a:ext uri="{0D108BD9-81ED-4DB2-BD59-A6C34878D82A}">
                        <a16:rowId xmlns="" xmlns:a16="http://schemas.microsoft.com/office/drawing/2014/main" val="10002"/>
                      </a:ext>
                    </a:extLst>
                  </a:tr>
                  <a:tr h="660775">
                    <a:tc>
                      <a:txBody>
                        <a:bodyPr/>
                        <a:lstStyle/>
                        <a:p>
                          <a:pPr algn="just"/>
                          <a14:m>
                            <m:oMathPara xmlns:m="http://schemas.openxmlformats.org/officeDocument/2006/math">
                              <m:oMathParaPr>
                                <m:jc m:val="centerGroup"/>
                              </m:oMathParaPr>
                              <m:oMath xmlns:m="http://schemas.openxmlformats.org/officeDocument/2006/math">
                                <m:f>
                                  <m:fPr>
                                    <m:ctrlPr>
                                      <a:rPr lang="en-IN" sz="2100" i="1" smtClean="0">
                                        <a:latin typeface="Cambria Math" panose="02040503050406030204" pitchFamily="18" charset="0"/>
                                      </a:rPr>
                                    </m:ctrlPr>
                                  </m:fPr>
                                  <m:num>
                                    <m:r>
                                      <a:rPr lang="en-IN" sz="2100" b="0" i="1" smtClean="0">
                                        <a:latin typeface="Cambria Math" panose="02040503050406030204" pitchFamily="18" charset="0"/>
                                      </a:rPr>
                                      <m:t>𝑀𝑎𝑡𝑒𝑟𝑖𝑎𝑙</m:t>
                                    </m:r>
                                    <m:r>
                                      <a:rPr lang="en-IN" sz="2100" b="0" i="1" smtClean="0">
                                        <a:latin typeface="Cambria Math" panose="02040503050406030204" pitchFamily="18" charset="0"/>
                                      </a:rPr>
                                      <m:t> </m:t>
                                    </m:r>
                                    <m:r>
                                      <a:rPr lang="en-IN" sz="2100" b="0" i="1" smtClean="0">
                                        <a:latin typeface="Cambria Math" panose="02040503050406030204" pitchFamily="18" charset="0"/>
                                      </a:rPr>
                                      <m:t>𝑅𝑒𝑚𝑜𝑣𝑎𝑙</m:t>
                                    </m:r>
                                    <m:r>
                                      <a:rPr lang="en-IN" sz="2100" b="0" i="1" smtClean="0">
                                        <a:latin typeface="Cambria Math" panose="02040503050406030204" pitchFamily="18" charset="0"/>
                                      </a:rPr>
                                      <m:t> </m:t>
                                    </m:r>
                                    <m:r>
                                      <a:rPr lang="en-IN" sz="2100" b="0" i="1" smtClean="0">
                                        <a:latin typeface="Cambria Math" panose="02040503050406030204" pitchFamily="18" charset="0"/>
                                      </a:rPr>
                                      <m:t>𝑅𝑎𝑡𝑒</m:t>
                                    </m:r>
                                    <m:r>
                                      <a:rPr lang="en-IN" sz="2100" b="0" i="1" smtClean="0">
                                        <a:latin typeface="Cambria Math" panose="02040503050406030204" pitchFamily="18" charset="0"/>
                                      </a:rPr>
                                      <m:t>(</m:t>
                                    </m:r>
                                    <m:r>
                                      <a:rPr lang="en-IN" sz="2100" b="0" i="1" smtClean="0">
                                        <a:latin typeface="Cambria Math" panose="02040503050406030204" pitchFamily="18" charset="0"/>
                                      </a:rPr>
                                      <m:t>𝑀𝑅𝑅</m:t>
                                    </m:r>
                                    <m:r>
                                      <a:rPr lang="en-IN" sz="2100" b="0" i="1" smtClean="0">
                                        <a:latin typeface="Cambria Math" panose="02040503050406030204" pitchFamily="18" charset="0"/>
                                      </a:rPr>
                                      <m:t>)</m:t>
                                    </m:r>
                                  </m:num>
                                  <m:den>
                                    <m:r>
                                      <a:rPr lang="en-IN" sz="2100" b="0" i="1" smtClean="0">
                                        <a:latin typeface="Cambria Math" panose="02040503050406030204" pitchFamily="18" charset="0"/>
                                      </a:rPr>
                                      <m:t>𝑇𝑜𝑜𝑙</m:t>
                                    </m:r>
                                    <m:r>
                                      <a:rPr lang="en-IN" sz="2100" b="0" i="1" smtClean="0">
                                        <a:latin typeface="Cambria Math" panose="02040503050406030204" pitchFamily="18" charset="0"/>
                                      </a:rPr>
                                      <m:t> </m:t>
                                    </m:r>
                                    <m:r>
                                      <a:rPr lang="en-IN" sz="2100" b="0" i="1" smtClean="0">
                                        <a:latin typeface="Cambria Math" panose="02040503050406030204" pitchFamily="18" charset="0"/>
                                      </a:rPr>
                                      <m:t>𝑤𝑒𝑎𝑟</m:t>
                                    </m:r>
                                    <m:r>
                                      <a:rPr lang="en-IN" sz="2100" b="0" i="1" smtClean="0">
                                        <a:latin typeface="Cambria Math" panose="02040503050406030204" pitchFamily="18" charset="0"/>
                                      </a:rPr>
                                      <m:t> </m:t>
                                    </m:r>
                                    <m:r>
                                      <a:rPr lang="en-IN" sz="2100" b="0" i="1" smtClean="0">
                                        <a:latin typeface="Cambria Math" panose="02040503050406030204" pitchFamily="18" charset="0"/>
                                      </a:rPr>
                                      <m:t>𝑟𝑎𝑡𝑒</m:t>
                                    </m:r>
                                  </m:den>
                                </m:f>
                              </m:oMath>
                            </m:oMathPara>
                          </a14:m>
                          <a:endParaRPr lang="en-IN" sz="2100" dirty="0">
                            <a:latin typeface="Times New Roman" panose="02020603050405020304" pitchFamily="18" charset="0"/>
                            <a:cs typeface="Times New Roman" panose="02020603050405020304" pitchFamily="18" charset="0"/>
                          </a:endParaRPr>
                        </a:p>
                      </a:txBody>
                      <a:tcPr/>
                    </a:tc>
                    <a:tc>
                      <a:txBody>
                        <a:bodyPr/>
                        <a:lstStyle/>
                        <a:p>
                          <a:pPr algn="just"/>
                          <a:r>
                            <a:rPr lang="en-IN" sz="2100" dirty="0">
                              <a:latin typeface="Times New Roman" panose="02020603050405020304" pitchFamily="18" charset="0"/>
                              <a:cs typeface="Times New Roman" panose="02020603050405020304" pitchFamily="18" charset="0"/>
                            </a:rPr>
                            <a:t>0.1-10</a:t>
                          </a:r>
                        </a:p>
                      </a:txBody>
                      <a:tcPr/>
                    </a:tc>
                    <a:extLst>
                      <a:ext uri="{0D108BD9-81ED-4DB2-BD59-A6C34878D82A}">
                        <a16:rowId xmlns="" xmlns:a16="http://schemas.microsoft.com/office/drawing/2014/main" val="10003"/>
                      </a:ext>
                    </a:extLst>
                  </a:tr>
                  <a:tr h="387776">
                    <a:tc>
                      <a:txBody>
                        <a:bodyPr/>
                        <a:lstStyle/>
                        <a:p>
                          <a:pPr algn="just"/>
                          <a:r>
                            <a:rPr lang="en-IN" sz="2100" dirty="0">
                              <a:latin typeface="Times New Roman" panose="02020603050405020304" pitchFamily="18" charset="0"/>
                              <a:cs typeface="Times New Roman" panose="02020603050405020304" pitchFamily="18" charset="0"/>
                            </a:rPr>
                            <a:t>Spark Gap</a:t>
                          </a:r>
                        </a:p>
                      </a:txBody>
                      <a:tcPr/>
                    </a:tc>
                    <a:tc>
                      <a:txBody>
                        <a:bodyPr/>
                        <a:lstStyle/>
                        <a:p>
                          <a:pPr algn="just"/>
                          <a:r>
                            <a:rPr lang="en-IN" sz="2100" dirty="0">
                              <a:latin typeface="Times New Roman" panose="02020603050405020304" pitchFamily="18" charset="0"/>
                              <a:cs typeface="Times New Roman" panose="02020603050405020304" pitchFamily="18" charset="0"/>
                            </a:rPr>
                            <a:t>10-125 </a:t>
                          </a:r>
                          <a14:m>
                            <m:oMath xmlns:m="http://schemas.openxmlformats.org/officeDocument/2006/math">
                              <m:r>
                                <a:rPr lang="en-IN" sz="2100" i="1" smtClean="0">
                                  <a:latin typeface="Cambria Math" panose="02040503050406030204" pitchFamily="18" charset="0"/>
                                  <a:ea typeface="Cambria Math" panose="02040503050406030204" pitchFamily="18" charset="0"/>
                                </a:rPr>
                                <m:t>𝜇</m:t>
                              </m:r>
                              <m:r>
                                <a:rPr lang="en-IN" sz="2100" b="0" i="1" smtClean="0">
                                  <a:latin typeface="Cambria Math" panose="02040503050406030204" pitchFamily="18" charset="0"/>
                                  <a:ea typeface="Cambria Math" panose="02040503050406030204" pitchFamily="18" charset="0"/>
                                </a:rPr>
                                <m:t>𝑚</m:t>
                              </m:r>
                            </m:oMath>
                          </a14:m>
                          <a:endParaRPr lang="en-IN" sz="21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4"/>
                      </a:ext>
                    </a:extLst>
                  </a:tr>
                  <a:tr h="387776">
                    <a:tc>
                      <a:txBody>
                        <a:bodyPr/>
                        <a:lstStyle/>
                        <a:p>
                          <a:pPr algn="just"/>
                          <a:r>
                            <a:rPr lang="en-IN" sz="2100" dirty="0">
                              <a:latin typeface="Times New Roman" panose="02020603050405020304" pitchFamily="18" charset="0"/>
                              <a:cs typeface="Times New Roman" panose="02020603050405020304" pitchFamily="18" charset="0"/>
                            </a:rPr>
                            <a:t>Maximum MRR</a:t>
                          </a:r>
                        </a:p>
                      </a:txBody>
                      <a:tcPr/>
                    </a:tc>
                    <a:tc>
                      <a:txBody>
                        <a:bodyPr/>
                        <a:lstStyle/>
                        <a:p>
                          <a:pPr algn="just"/>
                          <a:r>
                            <a:rPr lang="en-IN" sz="2100" dirty="0">
                              <a:latin typeface="Times New Roman" panose="02020603050405020304" pitchFamily="18" charset="0"/>
                              <a:cs typeface="Times New Roman" panose="02020603050405020304" pitchFamily="18" charset="0"/>
                            </a:rPr>
                            <a:t>5 X 10</a:t>
                          </a:r>
                          <a:r>
                            <a:rPr lang="en-IN" sz="2100" baseline="30000" dirty="0">
                              <a:latin typeface="Times New Roman" panose="02020603050405020304" pitchFamily="18" charset="0"/>
                              <a:cs typeface="Times New Roman" panose="02020603050405020304" pitchFamily="18" charset="0"/>
                            </a:rPr>
                            <a:t>3</a:t>
                          </a:r>
                          <a:r>
                            <a:rPr lang="en-IN" sz="2100" baseline="0" dirty="0">
                              <a:latin typeface="Times New Roman" panose="02020603050405020304" pitchFamily="18" charset="0"/>
                              <a:cs typeface="Times New Roman" panose="02020603050405020304" pitchFamily="18" charset="0"/>
                            </a:rPr>
                            <a:t> mm</a:t>
                          </a:r>
                          <a:r>
                            <a:rPr lang="en-IN" sz="2100" baseline="30000" dirty="0">
                              <a:latin typeface="Times New Roman" panose="02020603050405020304" pitchFamily="18" charset="0"/>
                              <a:cs typeface="Times New Roman" panose="02020603050405020304" pitchFamily="18" charset="0"/>
                            </a:rPr>
                            <a:t>3</a:t>
                          </a:r>
                          <a:r>
                            <a:rPr lang="en-IN" sz="2100" baseline="0" dirty="0">
                              <a:latin typeface="Times New Roman" panose="02020603050405020304" pitchFamily="18" charset="0"/>
                              <a:cs typeface="Times New Roman" panose="02020603050405020304" pitchFamily="18" charset="0"/>
                            </a:rPr>
                            <a:t>/min</a:t>
                          </a:r>
                          <a:endParaRPr lang="en-IN" sz="21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5"/>
                      </a:ext>
                    </a:extLst>
                  </a:tr>
                  <a:tr h="387776">
                    <a:tc>
                      <a:txBody>
                        <a:bodyPr/>
                        <a:lstStyle/>
                        <a:p>
                          <a:pPr algn="just"/>
                          <a:r>
                            <a:rPr lang="en-IN" sz="2100" dirty="0">
                              <a:latin typeface="Times New Roman" panose="02020603050405020304" pitchFamily="18" charset="0"/>
                              <a:cs typeface="Times New Roman" panose="02020603050405020304" pitchFamily="18" charset="0"/>
                            </a:rPr>
                            <a:t>Specific Power Consumption (typical)</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100" baseline="0" dirty="0">
                              <a:latin typeface="Times New Roman" panose="02020603050405020304" pitchFamily="18" charset="0"/>
                              <a:cs typeface="Times New Roman" panose="02020603050405020304" pitchFamily="18" charset="0"/>
                            </a:rPr>
                            <a:t>1.8 W/mm</a:t>
                          </a:r>
                          <a:r>
                            <a:rPr lang="en-IN" sz="2100" baseline="30000" dirty="0">
                              <a:latin typeface="Times New Roman" panose="02020603050405020304" pitchFamily="18" charset="0"/>
                              <a:cs typeface="Times New Roman" panose="02020603050405020304" pitchFamily="18" charset="0"/>
                            </a:rPr>
                            <a:t>3</a:t>
                          </a:r>
                          <a:r>
                            <a:rPr lang="en-IN" sz="2100" baseline="0" dirty="0">
                              <a:latin typeface="Times New Roman" panose="02020603050405020304" pitchFamily="18" charset="0"/>
                              <a:cs typeface="Times New Roman" panose="02020603050405020304" pitchFamily="18" charset="0"/>
                            </a:rPr>
                            <a:t>/min</a:t>
                          </a:r>
                          <a:endParaRPr lang="en-IN" sz="21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6"/>
                      </a:ext>
                    </a:extLst>
                  </a:tr>
                  <a:tr h="689380">
                    <a:tc>
                      <a:txBody>
                        <a:bodyPr/>
                        <a:lstStyle/>
                        <a:p>
                          <a:pPr algn="just"/>
                          <a:r>
                            <a:rPr lang="en-IN" sz="2100" dirty="0">
                              <a:latin typeface="Times New Roman" panose="02020603050405020304" pitchFamily="18" charset="0"/>
                              <a:cs typeface="Times New Roman" panose="02020603050405020304" pitchFamily="18" charset="0"/>
                            </a:rPr>
                            <a:t>Critical Parameters</a:t>
                          </a:r>
                        </a:p>
                      </a:txBody>
                      <a:tcPr/>
                    </a:tc>
                    <a:tc>
                      <a:txBody>
                        <a:bodyPr/>
                        <a:lstStyle/>
                        <a:p>
                          <a:pPr algn="just"/>
                          <a:r>
                            <a:rPr lang="en-IN" sz="2100" dirty="0">
                              <a:latin typeface="Times New Roman" panose="02020603050405020304" pitchFamily="18" charset="0"/>
                              <a:cs typeface="Times New Roman" panose="02020603050405020304" pitchFamily="18" charset="0"/>
                            </a:rPr>
                            <a:t>Voltage, Capacitance, spark gap, Dielectric Circulation, Melting Temperature</a:t>
                          </a:r>
                        </a:p>
                      </a:txBody>
                      <a:tcPr/>
                    </a:tc>
                    <a:extLst>
                      <a:ext uri="{0D108BD9-81ED-4DB2-BD59-A6C34878D82A}">
                        <a16:rowId xmlns="" xmlns:a16="http://schemas.microsoft.com/office/drawing/2014/main" val="10007"/>
                      </a:ext>
                    </a:extLst>
                  </a:tr>
                  <a:tr h="387776">
                    <a:tc>
                      <a:txBody>
                        <a:bodyPr/>
                        <a:lstStyle/>
                        <a:p>
                          <a:pPr algn="just"/>
                          <a:r>
                            <a:rPr lang="en-IN" sz="2100" dirty="0">
                              <a:latin typeface="Times New Roman" panose="02020603050405020304" pitchFamily="18" charset="0"/>
                              <a:cs typeface="Times New Roman" panose="02020603050405020304" pitchFamily="18" charset="0"/>
                            </a:rPr>
                            <a:t>Materials</a:t>
                          </a:r>
                          <a:r>
                            <a:rPr lang="en-IN" sz="2100" baseline="0" dirty="0">
                              <a:latin typeface="Times New Roman" panose="02020603050405020304" pitchFamily="18" charset="0"/>
                              <a:cs typeface="Times New Roman" panose="02020603050405020304" pitchFamily="18" charset="0"/>
                            </a:rPr>
                            <a:t> application</a:t>
                          </a:r>
                          <a:endParaRPr lang="en-IN" sz="2100" dirty="0">
                            <a:latin typeface="Times New Roman" panose="02020603050405020304" pitchFamily="18" charset="0"/>
                            <a:cs typeface="Times New Roman" panose="02020603050405020304" pitchFamily="18" charset="0"/>
                          </a:endParaRPr>
                        </a:p>
                      </a:txBody>
                      <a:tcPr/>
                    </a:tc>
                    <a:tc>
                      <a:txBody>
                        <a:bodyPr/>
                        <a:lstStyle/>
                        <a:p>
                          <a:pPr algn="just"/>
                          <a:r>
                            <a:rPr lang="en-IN" sz="2100" dirty="0">
                              <a:latin typeface="Times New Roman" panose="02020603050405020304" pitchFamily="18" charset="0"/>
                              <a:cs typeface="Times New Roman" panose="02020603050405020304" pitchFamily="18" charset="0"/>
                            </a:rPr>
                            <a:t>All conducting materials and alloys</a:t>
                          </a:r>
                        </a:p>
                      </a:txBody>
                      <a:tcPr/>
                    </a:tc>
                    <a:extLst>
                      <a:ext uri="{0D108BD9-81ED-4DB2-BD59-A6C34878D82A}">
                        <a16:rowId xmlns="" xmlns:a16="http://schemas.microsoft.com/office/drawing/2014/main" val="10008"/>
                      </a:ext>
                    </a:extLst>
                  </a:tr>
                  <a:tr h="689380">
                    <a:tc>
                      <a:txBody>
                        <a:bodyPr/>
                        <a:lstStyle/>
                        <a:p>
                          <a:pPr algn="just"/>
                          <a:r>
                            <a:rPr lang="en-IN" sz="2100" dirty="0">
                              <a:latin typeface="Times New Roman" panose="02020603050405020304" pitchFamily="18" charset="0"/>
                              <a:cs typeface="Times New Roman" panose="02020603050405020304" pitchFamily="18" charset="0"/>
                            </a:rPr>
                            <a:t>Shape application </a:t>
                          </a:r>
                        </a:p>
                      </a:txBody>
                      <a:tcPr/>
                    </a:tc>
                    <a:tc>
                      <a:txBody>
                        <a:bodyPr/>
                        <a:lstStyle/>
                        <a:p>
                          <a:pPr algn="just"/>
                          <a:r>
                            <a:rPr lang="en-IN" sz="2100" dirty="0">
                              <a:latin typeface="Times New Roman" panose="02020603050405020304" pitchFamily="18" charset="0"/>
                              <a:cs typeface="Times New Roman" panose="02020603050405020304" pitchFamily="18" charset="0"/>
                            </a:rPr>
                            <a:t>Blind Complex cavities, micro-holes for</a:t>
                          </a:r>
                          <a:r>
                            <a:rPr lang="en-IN" sz="2100" baseline="0" dirty="0">
                              <a:latin typeface="Times New Roman" panose="02020603050405020304" pitchFamily="18" charset="0"/>
                              <a:cs typeface="Times New Roman" panose="02020603050405020304" pitchFamily="18" charset="0"/>
                            </a:rPr>
                            <a:t> nozzles, narrow slots.</a:t>
                          </a:r>
                          <a:endParaRPr lang="en-IN" sz="21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9"/>
                      </a:ext>
                    </a:extLst>
                  </a:tr>
                  <a:tr h="990983">
                    <a:tc>
                      <a:txBody>
                        <a:bodyPr/>
                        <a:lstStyle/>
                        <a:p>
                          <a:pPr algn="just"/>
                          <a:r>
                            <a:rPr lang="en-IN" sz="2100" dirty="0">
                              <a:latin typeface="Times New Roman" panose="02020603050405020304" pitchFamily="18" charset="0"/>
                              <a:cs typeface="Times New Roman" panose="02020603050405020304" pitchFamily="18" charset="0"/>
                            </a:rPr>
                            <a:t>Limitations</a:t>
                          </a:r>
                        </a:p>
                      </a:txBody>
                      <a:tcPr/>
                    </a:tc>
                    <a:tc>
                      <a:txBody>
                        <a:bodyPr/>
                        <a:lstStyle/>
                        <a:p>
                          <a:pPr algn="just"/>
                          <a:r>
                            <a:rPr lang="en-IN" sz="2100" dirty="0">
                              <a:solidFill>
                                <a:srgbClr val="FF0000"/>
                              </a:solidFill>
                              <a:latin typeface="Times New Roman" panose="02020603050405020304" pitchFamily="18" charset="0"/>
                              <a:cs typeface="Times New Roman" panose="02020603050405020304" pitchFamily="18" charset="0"/>
                            </a:rPr>
                            <a:t>About</a:t>
                          </a:r>
                          <a:r>
                            <a:rPr lang="en-IN" sz="2100" baseline="0" dirty="0">
                              <a:solidFill>
                                <a:srgbClr val="FF0000"/>
                              </a:solidFill>
                              <a:latin typeface="Times New Roman" panose="02020603050405020304" pitchFamily="18" charset="0"/>
                              <a:cs typeface="Times New Roman" panose="02020603050405020304" pitchFamily="18" charset="0"/>
                            </a:rPr>
                            <a:t> 50 times high specific power consumption compared to conventional machining</a:t>
                          </a:r>
                          <a:r>
                            <a:rPr lang="en-IN" sz="2100" baseline="0" dirty="0">
                              <a:latin typeface="Times New Roman" panose="02020603050405020304" pitchFamily="18" charset="0"/>
                              <a:cs typeface="Times New Roman" panose="02020603050405020304" pitchFamily="18" charset="0"/>
                            </a:rPr>
                            <a:t>. Only for conducting materials and alloys. </a:t>
                          </a:r>
                          <a:endParaRPr lang="en-IN" sz="21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10"/>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967328674"/>
                  </p:ext>
                </p:extLst>
              </p:nvPr>
            </p:nvGraphicFramePr>
            <p:xfrm>
              <a:off x="673331" y="565264"/>
              <a:ext cx="10939550" cy="6232118"/>
            </p:xfrm>
            <a:graphic>
              <a:graphicData uri="http://schemas.openxmlformats.org/drawingml/2006/table">
                <a:tbl>
                  <a:tblPr firstRow="1" bandRow="1">
                    <a:tableStyleId>{3B4B98B0-60AC-42C2-AFA5-B58CD77FA1E5}</a:tableStyleId>
                  </a:tblPr>
                  <a:tblGrid>
                    <a:gridCol w="5469775">
                      <a:extLst>
                        <a:ext uri="{9D8B030D-6E8A-4147-A177-3AD203B41FA5}">
                          <a16:colId xmlns:a16="http://schemas.microsoft.com/office/drawing/2014/main" xmlns="" xmlns:a14="http://schemas.microsoft.com/office/drawing/2010/main" val="20000"/>
                        </a:ext>
                      </a:extLst>
                    </a:gridCol>
                    <a:gridCol w="5469775">
                      <a:extLst>
                        <a:ext uri="{9D8B030D-6E8A-4147-A177-3AD203B41FA5}">
                          <a16:colId xmlns:a16="http://schemas.microsoft.com/office/drawing/2014/main" xmlns="" xmlns:a14="http://schemas.microsoft.com/office/drawing/2010/main" val="20001"/>
                        </a:ext>
                      </a:extLst>
                    </a:gridCol>
                  </a:tblGrid>
                  <a:tr h="547471">
                    <a:tc>
                      <a:txBody>
                        <a:bodyPr/>
                        <a:lstStyle/>
                        <a:p>
                          <a:pPr algn="just"/>
                          <a:r>
                            <a:rPr lang="en-IN" sz="2100" dirty="0">
                              <a:latin typeface="Times New Roman" panose="02020603050405020304" pitchFamily="18" charset="0"/>
                              <a:cs typeface="Times New Roman" panose="02020603050405020304" pitchFamily="18" charset="0"/>
                            </a:rPr>
                            <a:t>Mechanics of Material</a:t>
                          </a:r>
                          <a:r>
                            <a:rPr lang="en-IN" sz="2100" baseline="0" dirty="0">
                              <a:latin typeface="Times New Roman" panose="02020603050405020304" pitchFamily="18" charset="0"/>
                              <a:cs typeface="Times New Roman" panose="02020603050405020304" pitchFamily="18" charset="0"/>
                            </a:rPr>
                            <a:t> Removal</a:t>
                          </a:r>
                          <a:endParaRPr lang="en-IN" sz="2100" dirty="0">
                            <a:latin typeface="Times New Roman" panose="02020603050405020304" pitchFamily="18" charset="0"/>
                            <a:cs typeface="Times New Roman" panose="02020603050405020304" pitchFamily="18" charset="0"/>
                          </a:endParaRPr>
                        </a:p>
                      </a:txBody>
                      <a:tcPr/>
                    </a:tc>
                    <a:tc>
                      <a:txBody>
                        <a:bodyPr/>
                        <a:lstStyle/>
                        <a:p>
                          <a:pPr algn="just"/>
                          <a:r>
                            <a:rPr lang="en-IN" sz="2100" dirty="0">
                              <a:latin typeface="Times New Roman" panose="02020603050405020304" pitchFamily="18" charset="0"/>
                              <a:cs typeface="Times New Roman" panose="02020603050405020304" pitchFamily="18" charset="0"/>
                            </a:rPr>
                            <a:t>Melting and Evaporation aided by cavitation</a:t>
                          </a:r>
                        </a:p>
                      </a:txBody>
                      <a:tcPr/>
                    </a:tc>
                    <a:extLst>
                      <a:ext uri="{0D108BD9-81ED-4DB2-BD59-A6C34878D82A}">
                        <a16:rowId xmlns:a16="http://schemas.microsoft.com/office/drawing/2014/main" xmlns="" xmlns:a14="http://schemas.microsoft.com/office/drawing/2010/main" val="10000"/>
                      </a:ext>
                    </a:extLst>
                  </a:tr>
                  <a:tr h="411480">
                    <a:tc>
                      <a:txBody>
                        <a:bodyPr/>
                        <a:lstStyle/>
                        <a:p>
                          <a:pPr algn="just"/>
                          <a:r>
                            <a:rPr lang="en-IN" sz="2100" dirty="0">
                              <a:latin typeface="Times New Roman" panose="02020603050405020304" pitchFamily="18" charset="0"/>
                              <a:cs typeface="Times New Roman" panose="02020603050405020304" pitchFamily="18" charset="0"/>
                            </a:rPr>
                            <a:t>Medium</a:t>
                          </a:r>
                        </a:p>
                      </a:txBody>
                      <a:tcPr/>
                    </a:tc>
                    <a:tc>
                      <a:txBody>
                        <a:bodyPr/>
                        <a:lstStyle/>
                        <a:p>
                          <a:pPr algn="just"/>
                          <a:r>
                            <a:rPr lang="en-IN" sz="2100" dirty="0">
                              <a:latin typeface="Times New Roman" panose="02020603050405020304" pitchFamily="18" charset="0"/>
                              <a:cs typeface="Times New Roman" panose="02020603050405020304" pitchFamily="18" charset="0"/>
                            </a:rPr>
                            <a:t>Dielectric Fluid</a:t>
                          </a:r>
                        </a:p>
                      </a:txBody>
                      <a:tcPr/>
                    </a:tc>
                    <a:extLst>
                      <a:ext uri="{0D108BD9-81ED-4DB2-BD59-A6C34878D82A}">
                        <a16:rowId xmlns:a16="http://schemas.microsoft.com/office/drawing/2014/main" xmlns="" xmlns:a14="http://schemas.microsoft.com/office/drawing/2010/main" val="10001"/>
                      </a:ext>
                    </a:extLst>
                  </a:tr>
                  <a:tr h="411480">
                    <a:tc>
                      <a:txBody>
                        <a:bodyPr/>
                        <a:lstStyle/>
                        <a:p>
                          <a:pPr algn="just"/>
                          <a:r>
                            <a:rPr lang="en-IN" sz="2100" dirty="0">
                              <a:latin typeface="Times New Roman" panose="02020603050405020304" pitchFamily="18" charset="0"/>
                              <a:cs typeface="Times New Roman" panose="02020603050405020304" pitchFamily="18" charset="0"/>
                            </a:rPr>
                            <a:t>Tool Materials</a:t>
                          </a:r>
                        </a:p>
                      </a:txBody>
                      <a:tcPr/>
                    </a:tc>
                    <a:tc>
                      <a:txBody>
                        <a:bodyPr/>
                        <a:lstStyle/>
                        <a:p>
                          <a:pPr algn="just"/>
                          <a:r>
                            <a:rPr lang="en-IN" sz="2100" dirty="0">
                              <a:latin typeface="Times New Roman" panose="02020603050405020304" pitchFamily="18" charset="0"/>
                              <a:cs typeface="Times New Roman" panose="02020603050405020304" pitchFamily="18" charset="0"/>
                            </a:rPr>
                            <a:t>Cu, brass, graphite, Cu-W alloy</a:t>
                          </a:r>
                        </a:p>
                      </a:txBody>
                      <a:tcPr/>
                    </a:tc>
                    <a:extLst>
                      <a:ext uri="{0D108BD9-81ED-4DB2-BD59-A6C34878D82A}">
                        <a16:rowId xmlns:a16="http://schemas.microsoft.com/office/drawing/2014/main" xmlns="" xmlns:a14="http://schemas.microsoft.com/office/drawing/2010/main" val="10002"/>
                      </a:ext>
                    </a:extLst>
                  </a:tr>
                  <a:tr h="701167">
                    <a:tc>
                      <a:txBody>
                        <a:bodyPr/>
                        <a:lstStyle/>
                        <a:p>
                          <a:endParaRPr lang="en-US"/>
                        </a:p>
                      </a:txBody>
                      <a:tcPr>
                        <a:blipFill rotWithShape="0">
                          <a:blip r:embed="rId2"/>
                          <a:stretch>
                            <a:fillRect t="-200870" r="-100111" b="-611304"/>
                          </a:stretch>
                        </a:blipFill>
                      </a:tcPr>
                    </a:tc>
                    <a:tc>
                      <a:txBody>
                        <a:bodyPr/>
                        <a:lstStyle/>
                        <a:p>
                          <a:pPr algn="just"/>
                          <a:r>
                            <a:rPr lang="en-IN" sz="2100" dirty="0">
                              <a:latin typeface="Times New Roman" panose="02020603050405020304" pitchFamily="18" charset="0"/>
                              <a:cs typeface="Times New Roman" panose="02020603050405020304" pitchFamily="18" charset="0"/>
                            </a:rPr>
                            <a:t>0.1-10</a:t>
                          </a:r>
                        </a:p>
                      </a:txBody>
                      <a:tcPr/>
                    </a:tc>
                    <a:extLst>
                      <a:ext uri="{0D108BD9-81ED-4DB2-BD59-A6C34878D82A}">
                        <a16:rowId xmlns:a16="http://schemas.microsoft.com/office/drawing/2014/main" xmlns="" xmlns:a14="http://schemas.microsoft.com/office/drawing/2010/main" val="10003"/>
                      </a:ext>
                    </a:extLst>
                  </a:tr>
                  <a:tr h="411480">
                    <a:tc>
                      <a:txBody>
                        <a:bodyPr/>
                        <a:lstStyle/>
                        <a:p>
                          <a:pPr algn="just"/>
                          <a:r>
                            <a:rPr lang="en-IN" sz="2100" dirty="0">
                              <a:latin typeface="Times New Roman" panose="02020603050405020304" pitchFamily="18" charset="0"/>
                              <a:cs typeface="Times New Roman" panose="02020603050405020304" pitchFamily="18" charset="0"/>
                            </a:rPr>
                            <a:t>Spark Gap</a:t>
                          </a:r>
                        </a:p>
                      </a:txBody>
                      <a:tcPr/>
                    </a:tc>
                    <a:tc>
                      <a:txBody>
                        <a:bodyPr/>
                        <a:lstStyle/>
                        <a:p>
                          <a:endParaRPr lang="en-US"/>
                        </a:p>
                      </a:txBody>
                      <a:tcPr>
                        <a:blipFill rotWithShape="0">
                          <a:blip r:embed="rId2"/>
                          <a:stretch>
                            <a:fillRect l="-100000" t="-508824" r="-111" b="-933824"/>
                          </a:stretch>
                        </a:blipFill>
                      </a:tcPr>
                    </a:tc>
                    <a:extLst>
                      <a:ext uri="{0D108BD9-81ED-4DB2-BD59-A6C34878D82A}">
                        <a16:rowId xmlns:a16="http://schemas.microsoft.com/office/drawing/2014/main" xmlns="" xmlns:a14="http://schemas.microsoft.com/office/drawing/2010/main" val="10004"/>
                      </a:ext>
                    </a:extLst>
                  </a:tr>
                  <a:tr h="411480">
                    <a:tc>
                      <a:txBody>
                        <a:bodyPr/>
                        <a:lstStyle/>
                        <a:p>
                          <a:pPr algn="just"/>
                          <a:r>
                            <a:rPr lang="en-IN" sz="2100" dirty="0">
                              <a:latin typeface="Times New Roman" panose="02020603050405020304" pitchFamily="18" charset="0"/>
                              <a:cs typeface="Times New Roman" panose="02020603050405020304" pitchFamily="18" charset="0"/>
                            </a:rPr>
                            <a:t>Maximum MRR</a:t>
                          </a:r>
                        </a:p>
                      </a:txBody>
                      <a:tcPr/>
                    </a:tc>
                    <a:tc>
                      <a:txBody>
                        <a:bodyPr/>
                        <a:lstStyle/>
                        <a:p>
                          <a:pPr algn="just"/>
                          <a:r>
                            <a:rPr lang="en-IN" sz="2100" dirty="0">
                              <a:latin typeface="Times New Roman" panose="02020603050405020304" pitchFamily="18" charset="0"/>
                              <a:cs typeface="Times New Roman" panose="02020603050405020304" pitchFamily="18" charset="0"/>
                            </a:rPr>
                            <a:t>5 X 10</a:t>
                          </a:r>
                          <a:r>
                            <a:rPr lang="en-IN" sz="2100" baseline="30000" dirty="0">
                              <a:latin typeface="Times New Roman" panose="02020603050405020304" pitchFamily="18" charset="0"/>
                              <a:cs typeface="Times New Roman" panose="02020603050405020304" pitchFamily="18" charset="0"/>
                            </a:rPr>
                            <a:t>3</a:t>
                          </a:r>
                          <a:r>
                            <a:rPr lang="en-IN" sz="2100" baseline="0" dirty="0">
                              <a:latin typeface="Times New Roman" panose="02020603050405020304" pitchFamily="18" charset="0"/>
                              <a:cs typeface="Times New Roman" panose="02020603050405020304" pitchFamily="18" charset="0"/>
                            </a:rPr>
                            <a:t> mm</a:t>
                          </a:r>
                          <a:r>
                            <a:rPr lang="en-IN" sz="2100" baseline="30000" dirty="0">
                              <a:latin typeface="Times New Roman" panose="02020603050405020304" pitchFamily="18" charset="0"/>
                              <a:cs typeface="Times New Roman" panose="02020603050405020304" pitchFamily="18" charset="0"/>
                            </a:rPr>
                            <a:t>3</a:t>
                          </a:r>
                          <a:r>
                            <a:rPr lang="en-IN" sz="2100" baseline="0" dirty="0">
                              <a:latin typeface="Times New Roman" panose="02020603050405020304" pitchFamily="18" charset="0"/>
                              <a:cs typeface="Times New Roman" panose="02020603050405020304" pitchFamily="18" charset="0"/>
                            </a:rPr>
                            <a:t>/min</a:t>
                          </a:r>
                          <a:endParaRPr lang="en-IN" sz="2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xmlns:a14="http://schemas.microsoft.com/office/drawing/2010/main" val="10005"/>
                      </a:ext>
                    </a:extLst>
                  </a:tr>
                  <a:tr h="411480">
                    <a:tc>
                      <a:txBody>
                        <a:bodyPr/>
                        <a:lstStyle/>
                        <a:p>
                          <a:pPr algn="just"/>
                          <a:r>
                            <a:rPr lang="en-IN" sz="2100" dirty="0">
                              <a:latin typeface="Times New Roman" panose="02020603050405020304" pitchFamily="18" charset="0"/>
                              <a:cs typeface="Times New Roman" panose="02020603050405020304" pitchFamily="18" charset="0"/>
                            </a:rPr>
                            <a:t>Specific Power Consumption (typical)</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100" baseline="0" dirty="0">
                              <a:latin typeface="Times New Roman" panose="02020603050405020304" pitchFamily="18" charset="0"/>
                              <a:cs typeface="Times New Roman" panose="02020603050405020304" pitchFamily="18" charset="0"/>
                            </a:rPr>
                            <a:t>1.8 W/mm</a:t>
                          </a:r>
                          <a:r>
                            <a:rPr lang="en-IN" sz="2100" baseline="30000" dirty="0">
                              <a:latin typeface="Times New Roman" panose="02020603050405020304" pitchFamily="18" charset="0"/>
                              <a:cs typeface="Times New Roman" panose="02020603050405020304" pitchFamily="18" charset="0"/>
                            </a:rPr>
                            <a:t>3</a:t>
                          </a:r>
                          <a:r>
                            <a:rPr lang="en-IN" sz="2100" baseline="0" dirty="0">
                              <a:latin typeface="Times New Roman" panose="02020603050405020304" pitchFamily="18" charset="0"/>
                              <a:cs typeface="Times New Roman" panose="02020603050405020304" pitchFamily="18" charset="0"/>
                            </a:rPr>
                            <a:t>/min</a:t>
                          </a:r>
                          <a:endParaRPr lang="en-IN" sz="2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xmlns:a14="http://schemas.microsoft.com/office/drawing/2010/main" val="10006"/>
                      </a:ext>
                    </a:extLst>
                  </a:tr>
                  <a:tr h="731520">
                    <a:tc>
                      <a:txBody>
                        <a:bodyPr/>
                        <a:lstStyle/>
                        <a:p>
                          <a:pPr algn="just"/>
                          <a:r>
                            <a:rPr lang="en-IN" sz="2100" dirty="0">
                              <a:latin typeface="Times New Roman" panose="02020603050405020304" pitchFamily="18" charset="0"/>
                              <a:cs typeface="Times New Roman" panose="02020603050405020304" pitchFamily="18" charset="0"/>
                            </a:rPr>
                            <a:t>Critical Parameters</a:t>
                          </a:r>
                        </a:p>
                      </a:txBody>
                      <a:tcPr/>
                    </a:tc>
                    <a:tc>
                      <a:txBody>
                        <a:bodyPr/>
                        <a:lstStyle/>
                        <a:p>
                          <a:pPr algn="just"/>
                          <a:r>
                            <a:rPr lang="en-IN" sz="2100" dirty="0">
                              <a:latin typeface="Times New Roman" panose="02020603050405020304" pitchFamily="18" charset="0"/>
                              <a:cs typeface="Times New Roman" panose="02020603050405020304" pitchFamily="18" charset="0"/>
                            </a:rPr>
                            <a:t>Voltage, Capacitance, spark gap, Dielectric Circulation, Melting Temperature</a:t>
                          </a:r>
                        </a:p>
                      </a:txBody>
                      <a:tcPr/>
                    </a:tc>
                    <a:extLst>
                      <a:ext uri="{0D108BD9-81ED-4DB2-BD59-A6C34878D82A}">
                        <a16:rowId xmlns:a16="http://schemas.microsoft.com/office/drawing/2014/main" xmlns="" xmlns:a14="http://schemas.microsoft.com/office/drawing/2010/main" val="10007"/>
                      </a:ext>
                    </a:extLst>
                  </a:tr>
                  <a:tr h="411480">
                    <a:tc>
                      <a:txBody>
                        <a:bodyPr/>
                        <a:lstStyle/>
                        <a:p>
                          <a:pPr algn="just"/>
                          <a:r>
                            <a:rPr lang="en-IN" sz="2100" dirty="0">
                              <a:latin typeface="Times New Roman" panose="02020603050405020304" pitchFamily="18" charset="0"/>
                              <a:cs typeface="Times New Roman" panose="02020603050405020304" pitchFamily="18" charset="0"/>
                            </a:rPr>
                            <a:t>Materials</a:t>
                          </a:r>
                          <a:r>
                            <a:rPr lang="en-IN" sz="2100" baseline="0" dirty="0">
                              <a:latin typeface="Times New Roman" panose="02020603050405020304" pitchFamily="18" charset="0"/>
                              <a:cs typeface="Times New Roman" panose="02020603050405020304" pitchFamily="18" charset="0"/>
                            </a:rPr>
                            <a:t> application</a:t>
                          </a:r>
                          <a:endParaRPr lang="en-IN" sz="2100" dirty="0">
                            <a:latin typeface="Times New Roman" panose="02020603050405020304" pitchFamily="18" charset="0"/>
                            <a:cs typeface="Times New Roman" panose="02020603050405020304" pitchFamily="18" charset="0"/>
                          </a:endParaRPr>
                        </a:p>
                      </a:txBody>
                      <a:tcPr/>
                    </a:tc>
                    <a:tc>
                      <a:txBody>
                        <a:bodyPr/>
                        <a:lstStyle/>
                        <a:p>
                          <a:pPr algn="just"/>
                          <a:r>
                            <a:rPr lang="en-IN" sz="2100" dirty="0">
                              <a:latin typeface="Times New Roman" panose="02020603050405020304" pitchFamily="18" charset="0"/>
                              <a:cs typeface="Times New Roman" panose="02020603050405020304" pitchFamily="18" charset="0"/>
                            </a:rPr>
                            <a:t>All conducting materials and alloys</a:t>
                          </a:r>
                        </a:p>
                      </a:txBody>
                      <a:tcPr/>
                    </a:tc>
                    <a:extLst>
                      <a:ext uri="{0D108BD9-81ED-4DB2-BD59-A6C34878D82A}">
                        <a16:rowId xmlns:a16="http://schemas.microsoft.com/office/drawing/2014/main" xmlns="" xmlns:a14="http://schemas.microsoft.com/office/drawing/2010/main" val="10008"/>
                      </a:ext>
                    </a:extLst>
                  </a:tr>
                  <a:tr h="731520">
                    <a:tc>
                      <a:txBody>
                        <a:bodyPr/>
                        <a:lstStyle/>
                        <a:p>
                          <a:pPr algn="just"/>
                          <a:r>
                            <a:rPr lang="en-IN" sz="2100" dirty="0">
                              <a:latin typeface="Times New Roman" panose="02020603050405020304" pitchFamily="18" charset="0"/>
                              <a:cs typeface="Times New Roman" panose="02020603050405020304" pitchFamily="18" charset="0"/>
                            </a:rPr>
                            <a:t>Shape application </a:t>
                          </a:r>
                        </a:p>
                      </a:txBody>
                      <a:tcPr/>
                    </a:tc>
                    <a:tc>
                      <a:txBody>
                        <a:bodyPr/>
                        <a:lstStyle/>
                        <a:p>
                          <a:pPr algn="just"/>
                          <a:r>
                            <a:rPr lang="en-IN" sz="2100" dirty="0">
                              <a:latin typeface="Times New Roman" panose="02020603050405020304" pitchFamily="18" charset="0"/>
                              <a:cs typeface="Times New Roman" panose="02020603050405020304" pitchFamily="18" charset="0"/>
                            </a:rPr>
                            <a:t>Blind Complex cavities, micro-holes for</a:t>
                          </a:r>
                          <a:r>
                            <a:rPr lang="en-IN" sz="2100" baseline="0" dirty="0">
                              <a:latin typeface="Times New Roman" panose="02020603050405020304" pitchFamily="18" charset="0"/>
                              <a:cs typeface="Times New Roman" panose="02020603050405020304" pitchFamily="18" charset="0"/>
                            </a:rPr>
                            <a:t> nozzles, narrow slots.</a:t>
                          </a:r>
                          <a:endParaRPr lang="en-IN" sz="2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xmlns:a14="http://schemas.microsoft.com/office/drawing/2010/main" val="10009"/>
                      </a:ext>
                    </a:extLst>
                  </a:tr>
                  <a:tr h="1051560">
                    <a:tc>
                      <a:txBody>
                        <a:bodyPr/>
                        <a:lstStyle/>
                        <a:p>
                          <a:pPr algn="just"/>
                          <a:r>
                            <a:rPr lang="en-IN" sz="2100" dirty="0">
                              <a:latin typeface="Times New Roman" panose="02020603050405020304" pitchFamily="18" charset="0"/>
                              <a:cs typeface="Times New Roman" panose="02020603050405020304" pitchFamily="18" charset="0"/>
                            </a:rPr>
                            <a:t>Limitations</a:t>
                          </a:r>
                        </a:p>
                      </a:txBody>
                      <a:tcPr/>
                    </a:tc>
                    <a:tc>
                      <a:txBody>
                        <a:bodyPr/>
                        <a:lstStyle/>
                        <a:p>
                          <a:pPr algn="just"/>
                          <a:r>
                            <a:rPr lang="en-IN" sz="2100" dirty="0">
                              <a:solidFill>
                                <a:srgbClr val="FF0000"/>
                              </a:solidFill>
                              <a:latin typeface="Times New Roman" panose="02020603050405020304" pitchFamily="18" charset="0"/>
                              <a:cs typeface="Times New Roman" panose="02020603050405020304" pitchFamily="18" charset="0"/>
                            </a:rPr>
                            <a:t>About</a:t>
                          </a:r>
                          <a:r>
                            <a:rPr lang="en-IN" sz="2100" baseline="0" dirty="0">
                              <a:solidFill>
                                <a:srgbClr val="FF0000"/>
                              </a:solidFill>
                              <a:latin typeface="Times New Roman" panose="02020603050405020304" pitchFamily="18" charset="0"/>
                              <a:cs typeface="Times New Roman" panose="02020603050405020304" pitchFamily="18" charset="0"/>
                            </a:rPr>
                            <a:t> 50 times high specific power consumption compared to conventional machining</a:t>
                          </a:r>
                          <a:r>
                            <a:rPr lang="en-IN" sz="2100" baseline="0" dirty="0">
                              <a:latin typeface="Times New Roman" panose="02020603050405020304" pitchFamily="18" charset="0"/>
                              <a:cs typeface="Times New Roman" panose="02020603050405020304" pitchFamily="18" charset="0"/>
                            </a:rPr>
                            <a:t>. Only for conducting materials and alloys. </a:t>
                          </a:r>
                          <a:endParaRPr lang="en-IN" sz="2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xmlns:a14="http://schemas.microsoft.com/office/drawing/2010/main" val="10010"/>
                      </a:ext>
                    </a:extLst>
                  </a:tr>
                </a:tbl>
              </a:graphicData>
            </a:graphic>
          </p:graphicFrame>
        </mc:Fallback>
      </mc:AlternateContent>
    </p:spTree>
    <p:extLst>
      <p:ext uri="{BB962C8B-B14F-4D97-AF65-F5344CB8AC3E}">
        <p14:creationId xmlns:p14="http://schemas.microsoft.com/office/powerpoint/2010/main" val="1889028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1990"/>
          </a:xfrm>
        </p:spPr>
        <p:txBody>
          <a:bodyPr/>
          <a:lstStyle/>
          <a:p>
            <a:r>
              <a:rPr lang="en-IN" dirty="0" smtClean="0">
                <a:latin typeface="Times New Roman" panose="02020603050405020304" pitchFamily="18" charset="0"/>
                <a:cs typeface="Times New Roman" panose="02020603050405020304" pitchFamily="18" charset="0"/>
              </a:rPr>
              <a:t>ECM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9194" y="1723259"/>
            <a:ext cx="8125590" cy="4351338"/>
          </a:xfrm>
        </p:spPr>
        <p:txBody>
          <a:bodyPr>
            <a:normAutofit/>
          </a:bodyPr>
          <a:lstStyle/>
          <a:p>
            <a:pPr>
              <a:lnSpc>
                <a:spcPct val="150000"/>
              </a:lnSpc>
            </a:pPr>
            <a:r>
              <a:rPr lang="en-US" sz="2000" dirty="0" smtClean="0">
                <a:latin typeface="Times New Roman" panose="02020603050405020304" pitchFamily="18" charset="0"/>
                <a:cs typeface="Times New Roman" panose="02020603050405020304" pitchFamily="18" charset="0"/>
              </a:rPr>
              <a:t>Die sinking process.</a:t>
            </a:r>
          </a:p>
          <a:p>
            <a:pPr>
              <a:lnSpc>
                <a:spcPct val="150000"/>
              </a:lnSpc>
            </a:pPr>
            <a:r>
              <a:rPr lang="en-US" sz="2000" dirty="0" smtClean="0">
                <a:solidFill>
                  <a:srgbClr val="FF0000"/>
                </a:solidFill>
                <a:latin typeface="Times New Roman" panose="02020603050405020304" pitchFamily="18" charset="0"/>
                <a:cs typeface="Times New Roman" panose="02020603050405020304" pitchFamily="18" charset="0"/>
              </a:rPr>
              <a:t>Principles of electrolysis and </a:t>
            </a:r>
            <a:r>
              <a:rPr lang="en-IN" sz="2000" dirty="0" smtClean="0">
                <a:latin typeface="Times New Roman" panose="02020603050405020304" pitchFamily="18" charset="0"/>
                <a:cs typeface="Times New Roman" panose="02020603050405020304" pitchFamily="18" charset="0"/>
              </a:rPr>
              <a:t>Reverse </a:t>
            </a:r>
            <a:r>
              <a:rPr lang="en-IN" sz="2000" dirty="0">
                <a:latin typeface="Times New Roman" panose="02020603050405020304" pitchFamily="18" charset="0"/>
                <a:cs typeface="Times New Roman" panose="02020603050405020304" pitchFamily="18" charset="0"/>
              </a:rPr>
              <a:t>of electroplating</a:t>
            </a:r>
            <a:endParaRPr lang="en-US" sz="2000" dirty="0" smtClean="0">
              <a:latin typeface="Times New Roman" panose="02020603050405020304" pitchFamily="18" charset="0"/>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shape or size of the electrode it would create just a </a:t>
            </a:r>
            <a:r>
              <a:rPr lang="en-US" sz="2000" i="1" dirty="0">
                <a:solidFill>
                  <a:srgbClr val="FF0000"/>
                </a:solidFill>
                <a:latin typeface="Times New Roman" panose="02020603050405020304" pitchFamily="18" charset="0"/>
                <a:cs typeface="Times New Roman" panose="02020603050405020304" pitchFamily="18" charset="0"/>
              </a:rPr>
              <a:t>negative map </a:t>
            </a:r>
            <a:r>
              <a:rPr lang="en-US" sz="2000" dirty="0">
                <a:latin typeface="Times New Roman" panose="02020603050405020304" pitchFamily="18" charset="0"/>
                <a:cs typeface="Times New Roman" panose="02020603050405020304" pitchFamily="18" charset="0"/>
              </a:rPr>
              <a:t>of itself on the on </a:t>
            </a:r>
            <a:r>
              <a:rPr lang="en-US" sz="2000" dirty="0" smtClean="0">
                <a:latin typeface="Times New Roman" panose="02020603050405020304" pitchFamily="18" charset="0"/>
                <a:cs typeface="Times New Roman" panose="02020603050405020304" pitchFamily="18" charset="0"/>
              </a:rPr>
              <a:t>the </a:t>
            </a:r>
            <a:r>
              <a:rPr lang="en-IN" sz="2000" dirty="0" smtClean="0">
                <a:latin typeface="Times New Roman" panose="02020603050405020304" pitchFamily="18" charset="0"/>
                <a:cs typeface="Times New Roman" panose="02020603050405020304" pitchFamily="18" charset="0"/>
              </a:rPr>
              <a:t>surface.</a:t>
            </a: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err="1" smtClean="0">
                <a:solidFill>
                  <a:srgbClr val="FF0000"/>
                </a:solidFill>
                <a:latin typeface="Times New Roman" panose="02020603050405020304" pitchFamily="18" charset="0"/>
                <a:cs typeface="Times New Roman" panose="02020603050405020304" pitchFamily="18" charset="0"/>
              </a:rPr>
              <a:t>workpiece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is generally connected to the </a:t>
            </a:r>
            <a:r>
              <a:rPr lang="en-US" sz="2000" dirty="0" smtClean="0">
                <a:solidFill>
                  <a:srgbClr val="FF0000"/>
                </a:solidFill>
                <a:latin typeface="Times New Roman" panose="02020603050405020304" pitchFamily="18" charset="0"/>
                <a:cs typeface="Times New Roman" panose="02020603050405020304" pitchFamily="18" charset="0"/>
              </a:rPr>
              <a:t>positive </a:t>
            </a:r>
            <a:r>
              <a:rPr lang="en-US" sz="2000" dirty="0" smtClean="0">
                <a:latin typeface="Times New Roman" panose="02020603050405020304" pitchFamily="18" charset="0"/>
                <a:cs typeface="Times New Roman" panose="02020603050405020304" pitchFamily="18" charset="0"/>
              </a:rPr>
              <a:t>terminal (anode). </a:t>
            </a:r>
          </a:p>
          <a:p>
            <a:pPr algn="just">
              <a:lnSpc>
                <a:spcPct val="150000"/>
              </a:lnSpc>
            </a:pPr>
            <a:r>
              <a:rPr lang="en-US" sz="2000" dirty="0" smtClean="0">
                <a:latin typeface="Times New Roman" panose="02020603050405020304" pitchFamily="18" charset="0"/>
                <a:cs typeface="Times New Roman" panose="02020603050405020304" pitchFamily="18" charset="0"/>
              </a:rPr>
              <a:t>When current is passed, a controlled anodic dissolution the work piece occurs with </a:t>
            </a:r>
            <a:r>
              <a:rPr lang="en-US" sz="2000" dirty="0" smtClean="0">
                <a:solidFill>
                  <a:srgbClr val="FF0000"/>
                </a:solidFill>
                <a:latin typeface="Times New Roman" panose="02020603050405020304" pitchFamily="18" charset="0"/>
                <a:cs typeface="Times New Roman" panose="02020603050405020304" pitchFamily="18" charset="0"/>
              </a:rPr>
              <a:t>almost no deposition or dissolution of the cathode </a:t>
            </a:r>
            <a:r>
              <a:rPr lang="en-US" sz="2000" dirty="0" smtClean="0">
                <a:latin typeface="Times New Roman" panose="02020603050405020304" pitchFamily="18" charset="0"/>
                <a:cs typeface="Times New Roman" panose="02020603050405020304" pitchFamily="18" charset="0"/>
              </a:rPr>
              <a:t>(tool). This is possible due to suitable choices of the electrodes and the electrolyte.</a:t>
            </a:r>
            <a:endParaRPr lang="en-US" sz="2000" dirty="0" smtClean="0">
              <a:solidFill>
                <a:srgbClr val="FFFF00"/>
              </a:solidFill>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1026" name="Picture 2" descr="Faraday's electrolysis experiment, 18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4784" y="1690688"/>
            <a:ext cx="3851160" cy="4146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9191339" y="5802954"/>
            <a:ext cx="1778051" cy="338554"/>
          </a:xfrm>
          <a:prstGeom prst="rect">
            <a:avLst/>
          </a:prstGeom>
        </p:spPr>
        <p:txBody>
          <a:bodyPr wrap="none">
            <a:spAutoFit/>
          </a:bodyPr>
          <a:lstStyle/>
          <a:p>
            <a:r>
              <a:rPr lang="en-IN" sz="1600" b="0" i="0" dirty="0" smtClean="0">
                <a:solidFill>
                  <a:srgbClr val="494848"/>
                </a:solidFill>
                <a:effectLst/>
                <a:latin typeface="Times New Roman" panose="02020603050405020304" pitchFamily="18" charset="0"/>
                <a:cs typeface="Times New Roman" panose="02020603050405020304" pitchFamily="18" charset="0"/>
              </a:rPr>
              <a:t>Physique </a:t>
            </a:r>
            <a:r>
              <a:rPr lang="en-IN" sz="1600" b="0" i="0" dirty="0" err="1" smtClean="0">
                <a:solidFill>
                  <a:srgbClr val="494848"/>
                </a:solidFill>
                <a:effectLst/>
                <a:latin typeface="Times New Roman" panose="02020603050405020304" pitchFamily="18" charset="0"/>
                <a:cs typeface="Times New Roman" panose="02020603050405020304" pitchFamily="18" charset="0"/>
              </a:rPr>
              <a:t>Populaire</a:t>
            </a:r>
            <a:endParaRPr lang="en-IN" sz="1600" dirty="0">
              <a:latin typeface="Times New Roman" panose="02020603050405020304" pitchFamily="18" charset="0"/>
              <a:cs typeface="Times New Roman" panose="02020603050405020304" pitchFamily="18" charset="0"/>
            </a:endParaRPr>
          </a:p>
        </p:txBody>
      </p:sp>
      <p:sp>
        <p:nvSpPr>
          <p:cNvPr id="7" name="Rectangle 6"/>
          <p:cNvSpPr/>
          <p:nvPr/>
        </p:nvSpPr>
        <p:spPr>
          <a:xfrm>
            <a:off x="83127" y="5905878"/>
            <a:ext cx="12028517" cy="861774"/>
          </a:xfrm>
          <a:prstGeom prst="rect">
            <a:avLst/>
          </a:prstGeom>
        </p:spPr>
        <p:txBody>
          <a:bodyPr wrap="square">
            <a:spAutoFit/>
          </a:bodyPr>
          <a:lstStyle/>
          <a:p>
            <a:pPr algn="just"/>
            <a:r>
              <a:rPr lang="en-US" sz="1000" b="0" dirty="0" smtClean="0">
                <a:solidFill>
                  <a:srgbClr val="444444"/>
                </a:solidFill>
                <a:effectLst/>
                <a:latin typeface="cabin"/>
              </a:rPr>
              <a:t>Description</a:t>
            </a:r>
          </a:p>
          <a:p>
            <a:pPr algn="just"/>
            <a:r>
              <a:rPr lang="en-US" sz="1000" b="0" dirty="0" smtClean="0">
                <a:solidFill>
                  <a:srgbClr val="666666"/>
                </a:solidFill>
                <a:effectLst/>
                <a:latin typeface="arial" panose="020B0604020202020204" pitchFamily="34" charset="0"/>
              </a:rPr>
              <a:t>Faraday's electrolysis experiment. Historical artwork of British chemist and physicist Michael Faraday (1791-1867) experimenting on electrolysis in 1833. The test tube (lower right) contains two platinum electrodes dipped in molten tin chloride heated by a spirit lamp. The electrodes are connected to a battery (not seen) and a voltmeter (bottom </a:t>
            </a:r>
            <a:r>
              <a:rPr lang="en-US" sz="1000" b="0" dirty="0" err="1" smtClean="0">
                <a:solidFill>
                  <a:srgbClr val="666666"/>
                </a:solidFill>
                <a:effectLst/>
                <a:latin typeface="arial" panose="020B0604020202020204" pitchFamily="34" charset="0"/>
              </a:rPr>
              <a:t>centre</a:t>
            </a:r>
            <a:r>
              <a:rPr lang="en-US" sz="1000" b="0" dirty="0" smtClean="0">
                <a:solidFill>
                  <a:srgbClr val="666666"/>
                </a:solidFill>
                <a:effectLst/>
                <a:latin typeface="arial" panose="020B0604020202020204" pitchFamily="34" charset="0"/>
              </a:rPr>
              <a:t>). The amount of hydrogen and oxygen gas produced in the voltmeter is a measure of the amount of electricity used. Chlorine is produced at the positive electrode (wire) and tin at the negative electrode (round coil). Weighing the coil showed that the amount of tin deposited was proportional to the amount of electricity. From Physique </a:t>
            </a:r>
            <a:r>
              <a:rPr lang="en-US" sz="1000" b="0" dirty="0" err="1" smtClean="0">
                <a:solidFill>
                  <a:srgbClr val="666666"/>
                </a:solidFill>
                <a:effectLst/>
                <a:latin typeface="arial" panose="020B0604020202020204" pitchFamily="34" charset="0"/>
              </a:rPr>
              <a:t>Populaire</a:t>
            </a:r>
            <a:r>
              <a:rPr lang="en-US" sz="1000" b="0" dirty="0" smtClean="0">
                <a:solidFill>
                  <a:srgbClr val="666666"/>
                </a:solidFill>
                <a:effectLst/>
                <a:latin typeface="arial" panose="020B0604020202020204" pitchFamily="34" charset="0"/>
              </a:rPr>
              <a:t> (E. </a:t>
            </a:r>
            <a:r>
              <a:rPr lang="en-US" sz="1000" b="0" dirty="0" err="1" smtClean="0">
                <a:solidFill>
                  <a:srgbClr val="666666"/>
                </a:solidFill>
                <a:effectLst/>
                <a:latin typeface="arial" panose="020B0604020202020204" pitchFamily="34" charset="0"/>
              </a:rPr>
              <a:t>Desbeaux</a:t>
            </a:r>
            <a:r>
              <a:rPr lang="en-US" sz="1000" b="0" dirty="0" smtClean="0">
                <a:solidFill>
                  <a:srgbClr val="666666"/>
                </a:solidFill>
                <a:effectLst/>
                <a:latin typeface="arial" panose="020B0604020202020204" pitchFamily="34" charset="0"/>
              </a:rPr>
              <a:t>, 1891).</a:t>
            </a:r>
            <a:endParaRPr lang="en-US" sz="1000" b="0" dirty="0">
              <a:solidFill>
                <a:srgbClr val="666666"/>
              </a:solidFill>
              <a:effectLst/>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1E283F59-BE22-479A-9A22-820C1988A479}" type="slidenum">
              <a:rPr lang="en-IN" smtClean="0"/>
              <a:t>3</a:t>
            </a:fld>
            <a:endParaRPr lang="en-IN"/>
          </a:p>
        </p:txBody>
      </p:sp>
    </p:spTree>
    <p:extLst>
      <p:ext uri="{BB962C8B-B14F-4D97-AF65-F5344CB8AC3E}">
        <p14:creationId xmlns:p14="http://schemas.microsoft.com/office/powerpoint/2010/main" val="2870308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anose="02020603050405020304" pitchFamily="18" charset="0"/>
                <a:cs typeface="Times New Roman" panose="02020603050405020304" pitchFamily="18" charset="0"/>
              </a:rPr>
              <a:t>ECM-Mechanism</a:t>
            </a:r>
            <a:endParaRPr lang="en-IN" dirty="0"/>
          </a:p>
        </p:txBody>
      </p:sp>
      <p:sp>
        <p:nvSpPr>
          <p:cNvPr id="3" name="Content Placeholder 2"/>
          <p:cNvSpPr>
            <a:spLocks noGrp="1"/>
          </p:cNvSpPr>
          <p:nvPr>
            <p:ph idx="1"/>
          </p:nvPr>
        </p:nvSpPr>
        <p:spPr>
          <a:xfrm>
            <a:off x="83127" y="1662546"/>
            <a:ext cx="7597833" cy="5195454"/>
          </a:xfrm>
        </p:spPr>
        <p:txBody>
          <a:bodyPr>
            <a:noAutofit/>
          </a:bodyPr>
          <a:lstStyle/>
          <a:p>
            <a:pPr algn="just"/>
            <a:r>
              <a:rPr lang="en-US" sz="2400" dirty="0" smtClean="0">
                <a:latin typeface="Times New Roman" panose="02020603050405020304" pitchFamily="18" charset="0"/>
                <a:cs typeface="Times New Roman" panose="02020603050405020304" pitchFamily="18" charset="0"/>
              </a:rPr>
              <a:t>In metal, </a:t>
            </a:r>
            <a:r>
              <a:rPr lang="en-US" sz="2400" dirty="0">
                <a:latin typeface="Times New Roman" panose="02020603050405020304" pitchFamily="18" charset="0"/>
                <a:cs typeface="Times New Roman" panose="02020603050405020304" pitchFamily="18" charset="0"/>
              </a:rPr>
              <a:t>electricity </a:t>
            </a:r>
            <a:r>
              <a:rPr lang="en-US" sz="2400" dirty="0" smtClean="0">
                <a:latin typeface="Times New Roman" panose="02020603050405020304" pitchFamily="18" charset="0"/>
                <a:cs typeface="Times New Roman" panose="02020603050405020304" pitchFamily="18" charset="0"/>
              </a:rPr>
              <a:t>is </a:t>
            </a:r>
            <a:r>
              <a:rPr lang="en-US" sz="2400" dirty="0">
                <a:latin typeface="Times New Roman" panose="02020603050405020304" pitchFamily="18" charset="0"/>
                <a:cs typeface="Times New Roman" panose="02020603050405020304" pitchFamily="18" charset="0"/>
              </a:rPr>
              <a:t>conducted by </a:t>
            </a:r>
            <a:r>
              <a:rPr lang="en-US" sz="2400" dirty="0">
                <a:solidFill>
                  <a:srgbClr val="FF0000"/>
                </a:solidFill>
                <a:latin typeface="Times New Roman" panose="02020603050405020304" pitchFamily="18" charset="0"/>
                <a:cs typeface="Times New Roman" panose="02020603050405020304" pitchFamily="18" charset="0"/>
              </a:rPr>
              <a:t>free electrons </a:t>
            </a:r>
            <a:r>
              <a:rPr lang="en-US" sz="2400" dirty="0" smtClean="0">
                <a:latin typeface="Times New Roman" panose="02020603050405020304" pitchFamily="18" charset="0"/>
                <a:cs typeface="Times New Roman" panose="02020603050405020304" pitchFamily="18" charset="0"/>
              </a:rPr>
              <a:t>but </a:t>
            </a:r>
            <a:r>
              <a:rPr lang="en-US" sz="2400" dirty="0">
                <a:latin typeface="Times New Roman" panose="02020603050405020304" pitchFamily="18" charset="0"/>
                <a:cs typeface="Times New Roman" panose="02020603050405020304" pitchFamily="18" charset="0"/>
              </a:rPr>
              <a:t>in the solution </a:t>
            </a:r>
            <a:r>
              <a:rPr lang="en-US" sz="2400" dirty="0" smtClean="0">
                <a:latin typeface="Times New Roman" panose="02020603050405020304" pitchFamily="18" charset="0"/>
                <a:cs typeface="Times New Roman" panose="02020603050405020304" pitchFamily="18" charset="0"/>
              </a:rPr>
              <a:t>the conduction </a:t>
            </a:r>
            <a:r>
              <a:rPr lang="en-US" sz="2400" dirty="0">
                <a:latin typeface="Times New Roman" panose="02020603050405020304" pitchFamily="18" charset="0"/>
                <a:cs typeface="Times New Roman" panose="02020603050405020304" pitchFamily="18" charset="0"/>
              </a:rPr>
              <a:t>of the electricity is attained by the movement of </a:t>
            </a:r>
            <a:r>
              <a:rPr lang="en-US" sz="2400" dirty="0">
                <a:solidFill>
                  <a:srgbClr val="FF0000"/>
                </a:solidFill>
                <a:latin typeface="Times New Roman" panose="02020603050405020304" pitchFamily="18" charset="0"/>
                <a:cs typeface="Times New Roman" panose="02020603050405020304" pitchFamily="18" charset="0"/>
              </a:rPr>
              <a:t>ions</a:t>
            </a:r>
            <a:r>
              <a:rPr lang="en-US" sz="2400" dirty="0" smtClean="0">
                <a:solidFill>
                  <a:srgbClr val="FF0000"/>
                </a:solidFill>
                <a:latin typeface="Times New Roman" panose="02020603050405020304" pitchFamily="18" charset="0"/>
                <a:cs typeface="Times New Roman" panose="02020603050405020304" pitchFamily="18" charset="0"/>
              </a:rPr>
              <a:t>.</a:t>
            </a:r>
          </a:p>
          <a:p>
            <a:pPr algn="just"/>
            <a:r>
              <a:rPr lang="en-IN" sz="2400" dirty="0" smtClean="0">
                <a:latin typeface="Times New Roman" panose="02020603050405020304" pitchFamily="18" charset="0"/>
                <a:cs typeface="Times New Roman" panose="02020603050405020304" pitchFamily="18" charset="0"/>
              </a:rPr>
              <a:t>The gap between the suitably-shaped tool and the </a:t>
            </a:r>
            <a:r>
              <a:rPr lang="en-IN" sz="2400" dirty="0" err="1" smtClean="0">
                <a:latin typeface="Times New Roman" panose="02020603050405020304" pitchFamily="18" charset="0"/>
                <a:cs typeface="Times New Roman" panose="02020603050405020304" pitchFamily="18" charset="0"/>
              </a:rPr>
              <a:t>workpiece</a:t>
            </a:r>
            <a:r>
              <a:rPr lang="en-IN" sz="2400" dirty="0" smtClean="0">
                <a:latin typeface="Times New Roman" panose="02020603050405020304" pitchFamily="18" charset="0"/>
                <a:cs typeface="Times New Roman" panose="02020603050405020304" pitchFamily="18" charset="0"/>
              </a:rPr>
              <a:t> is filled by </a:t>
            </a:r>
            <a:r>
              <a:rPr lang="en-IN" sz="2400" dirty="0" smtClean="0">
                <a:solidFill>
                  <a:srgbClr val="FF0000"/>
                </a:solidFill>
                <a:latin typeface="Times New Roman" panose="02020603050405020304" pitchFamily="18" charset="0"/>
                <a:cs typeface="Times New Roman" panose="02020603050405020304" pitchFamily="18" charset="0"/>
              </a:rPr>
              <a:t>electrolyte</a:t>
            </a:r>
            <a:r>
              <a:rPr lang="en-IN" sz="2400" dirty="0" smtClean="0">
                <a:latin typeface="Times New Roman" panose="02020603050405020304" pitchFamily="18" charset="0"/>
                <a:cs typeface="Times New Roman" panose="02020603050405020304" pitchFamily="18" charset="0"/>
              </a:rPr>
              <a:t>. </a:t>
            </a:r>
          </a:p>
          <a:p>
            <a:pPr algn="just"/>
            <a:r>
              <a:rPr lang="en-IN" sz="2400" dirty="0" smtClean="0">
                <a:latin typeface="Times New Roman" panose="02020603050405020304" pitchFamily="18" charset="0"/>
                <a:cs typeface="Times New Roman" panose="02020603050405020304" pitchFamily="18" charset="0"/>
              </a:rPr>
              <a:t>The </a:t>
            </a:r>
            <a:r>
              <a:rPr lang="en-IN" sz="2400" dirty="0" smtClean="0">
                <a:solidFill>
                  <a:srgbClr val="FF0000"/>
                </a:solidFill>
                <a:latin typeface="Times New Roman" panose="02020603050405020304" pitchFamily="18" charset="0"/>
                <a:cs typeface="Times New Roman" panose="02020603050405020304" pitchFamily="18" charset="0"/>
              </a:rPr>
              <a:t>rate of anodic dissolution is inversely proportional to this gap</a:t>
            </a:r>
            <a:r>
              <a:rPr lang="en-IN" sz="2400" dirty="0" smtClean="0">
                <a:latin typeface="Times New Roman" panose="02020603050405020304" pitchFamily="18" charset="0"/>
                <a:cs typeface="Times New Roman" panose="02020603050405020304" pitchFamily="18" charset="0"/>
              </a:rPr>
              <a:t>.</a:t>
            </a:r>
          </a:p>
          <a:p>
            <a:pPr algn="just"/>
            <a:r>
              <a:rPr lang="en-IN" sz="2400" dirty="0" smtClean="0">
                <a:latin typeface="Times New Roman" panose="02020603050405020304" pitchFamily="18" charset="0"/>
                <a:cs typeface="Times New Roman" panose="02020603050405020304" pitchFamily="18" charset="0"/>
              </a:rPr>
              <a:t>When tool is given </a:t>
            </a:r>
            <a:r>
              <a:rPr lang="en-IN" sz="2400" dirty="0" smtClean="0">
                <a:solidFill>
                  <a:srgbClr val="FF0000"/>
                </a:solidFill>
                <a:latin typeface="Times New Roman" panose="02020603050405020304" pitchFamily="18" charset="0"/>
                <a:cs typeface="Times New Roman" panose="02020603050405020304" pitchFamily="18" charset="0"/>
              </a:rPr>
              <a:t>downward motion</a:t>
            </a:r>
            <a:r>
              <a:rPr lang="en-IN" sz="2400" dirty="0" smtClean="0">
                <a:latin typeface="Times New Roman" panose="02020603050405020304" pitchFamily="18" charset="0"/>
                <a:cs typeface="Times New Roman" panose="02020603050405020304" pitchFamily="18" charset="0"/>
              </a:rPr>
              <a:t>, the work surface tends to take the same shape  as that of the tool.</a:t>
            </a:r>
          </a:p>
          <a:p>
            <a:pPr algn="just"/>
            <a:r>
              <a:rPr lang="en-IN" sz="2400" dirty="0" smtClean="0">
                <a:solidFill>
                  <a:srgbClr val="FF0000"/>
                </a:solidFill>
                <a:latin typeface="Times New Roman" panose="02020603050405020304" pitchFamily="18" charset="0"/>
                <a:cs typeface="Times New Roman" panose="02020603050405020304" pitchFamily="18" charset="0"/>
              </a:rPr>
              <a:t>At steady state the gap is uniform</a:t>
            </a:r>
            <a:r>
              <a:rPr lang="en-IN" sz="2400" dirty="0" smtClean="0">
                <a:latin typeface="Times New Roman" panose="02020603050405020304" pitchFamily="18" charset="0"/>
                <a:cs typeface="Times New Roman" panose="02020603050405020304" pitchFamily="18" charset="0"/>
              </a:rPr>
              <a:t>, and the shape of the tool is reproduced in the job. </a:t>
            </a:r>
          </a:p>
          <a:p>
            <a:pPr algn="just"/>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888779" y="3007399"/>
            <a:ext cx="4073459" cy="1550982"/>
          </a:xfrm>
          <a:prstGeom prst="rect">
            <a:avLst/>
          </a:prstGeom>
        </p:spPr>
      </p:pic>
      <p:sp>
        <p:nvSpPr>
          <p:cNvPr id="5" name="Slide Number Placeholder 4"/>
          <p:cNvSpPr>
            <a:spLocks noGrp="1"/>
          </p:cNvSpPr>
          <p:nvPr>
            <p:ph type="sldNum" sz="quarter" idx="12"/>
          </p:nvPr>
        </p:nvSpPr>
        <p:spPr/>
        <p:txBody>
          <a:bodyPr/>
          <a:lstStyle/>
          <a:p>
            <a:fld id="{1E283F59-BE22-479A-9A22-820C1988A479}" type="slidenum">
              <a:rPr lang="en-IN" smtClean="0"/>
              <a:t>4</a:t>
            </a:fld>
            <a:endParaRPr lang="en-IN"/>
          </a:p>
        </p:txBody>
      </p:sp>
    </p:spTree>
    <p:extLst>
      <p:ext uri="{BB962C8B-B14F-4D97-AF65-F5344CB8AC3E}">
        <p14:creationId xmlns:p14="http://schemas.microsoft.com/office/powerpoint/2010/main" val="3982140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anose="02020603050405020304" pitchFamily="18" charset="0"/>
                <a:cs typeface="Times New Roman" panose="02020603050405020304" pitchFamily="18" charset="0"/>
              </a:rPr>
              <a:t>ECM-Mechanism</a:t>
            </a:r>
            <a:endParaRPr lang="en-IN" dirty="0"/>
          </a:p>
        </p:txBody>
      </p:sp>
      <p:sp>
        <p:nvSpPr>
          <p:cNvPr id="3" name="Content Placeholder 2"/>
          <p:cNvSpPr>
            <a:spLocks noGrp="1"/>
          </p:cNvSpPr>
          <p:nvPr>
            <p:ph idx="1"/>
          </p:nvPr>
        </p:nvSpPr>
        <p:spPr>
          <a:xfrm>
            <a:off x="838200" y="1825625"/>
            <a:ext cx="10799618" cy="4351338"/>
          </a:xfrm>
        </p:spPr>
        <p:txBody>
          <a:bodyPr>
            <a:normAutofit fontScale="92500" lnSpcReduction="20000"/>
          </a:bodyPr>
          <a:lstStyle/>
          <a:p>
            <a:pPr algn="just">
              <a:lnSpc>
                <a:spcPct val="150000"/>
              </a:lnSpc>
            </a:pPr>
            <a:r>
              <a:rPr lang="en-IN" dirty="0" smtClean="0">
                <a:latin typeface="Times New Roman" panose="02020603050405020304" pitchFamily="18" charset="0"/>
                <a:cs typeface="Times New Roman" panose="02020603050405020304" pitchFamily="18" charset="0"/>
              </a:rPr>
              <a:t>The electrolyte </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pumped at a </a:t>
            </a:r>
            <a:r>
              <a:rPr lang="en-US" dirty="0">
                <a:solidFill>
                  <a:srgbClr val="FF0000"/>
                </a:solidFill>
                <a:latin typeface="Times New Roman" panose="02020603050405020304" pitchFamily="18" charset="0"/>
                <a:cs typeface="Times New Roman" panose="02020603050405020304" pitchFamily="18" charset="0"/>
              </a:rPr>
              <a:t>high pressure </a:t>
            </a:r>
            <a:r>
              <a:rPr lang="en-US" dirty="0">
                <a:latin typeface="Times New Roman" panose="02020603050405020304" pitchFamily="18" charset="0"/>
                <a:cs typeface="Times New Roman" panose="02020603050405020304" pitchFamily="18" charset="0"/>
              </a:rPr>
              <a:t>through the tool and a small gap between the tool in the work </a:t>
            </a:r>
            <a:r>
              <a:rPr lang="en-US" dirty="0" smtClean="0">
                <a:latin typeface="Times New Roman" panose="02020603050405020304" pitchFamily="18" charset="0"/>
                <a:cs typeface="Times New Roman" panose="02020603050405020304" pitchFamily="18" charset="0"/>
              </a:rPr>
              <a:t>piece.</a:t>
            </a:r>
          </a:p>
          <a:p>
            <a:pPr algn="just">
              <a:lnSpc>
                <a:spcPct val="150000"/>
              </a:lnSpc>
            </a:pP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electrolyte is so chosen that the anode is dissolved but there is </a:t>
            </a:r>
            <a:r>
              <a:rPr lang="en-US" dirty="0">
                <a:solidFill>
                  <a:srgbClr val="FF0000"/>
                </a:solidFill>
                <a:latin typeface="Times New Roman" panose="02020603050405020304" pitchFamily="18" charset="0"/>
                <a:cs typeface="Times New Roman" panose="02020603050405020304" pitchFamily="18" charset="0"/>
              </a:rPr>
              <a:t>no deposit back on the </a:t>
            </a:r>
            <a:r>
              <a:rPr lang="en-US" dirty="0" smtClean="0">
                <a:solidFill>
                  <a:srgbClr val="FF0000"/>
                </a:solidFill>
                <a:latin typeface="Times New Roman" panose="02020603050405020304" pitchFamily="18" charset="0"/>
                <a:cs typeface="Times New Roman" panose="02020603050405020304" pitchFamily="18" charset="0"/>
              </a:rPr>
              <a:t>cathode. </a:t>
            </a:r>
          </a:p>
          <a:p>
            <a:pPr algn="just">
              <a:lnSpc>
                <a:spcPct val="150000"/>
              </a:lnSpc>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order of the current and voltages </a:t>
            </a:r>
            <a:r>
              <a:rPr lang="en-US" dirty="0" smtClean="0">
                <a:latin typeface="Times New Roman" panose="02020603050405020304" pitchFamily="18" charset="0"/>
                <a:cs typeface="Times New Roman" panose="02020603050405020304" pitchFamily="18" charset="0"/>
              </a:rPr>
              <a:t>are </a:t>
            </a:r>
            <a:r>
              <a:rPr lang="en-US" dirty="0">
                <a:latin typeface="Times New Roman" panose="02020603050405020304" pitchFamily="18" charset="0"/>
                <a:cs typeface="Times New Roman" panose="02020603050405020304" pitchFamily="18" charset="0"/>
              </a:rPr>
              <a:t>about </a:t>
            </a:r>
            <a:r>
              <a:rPr lang="en-US" dirty="0">
                <a:solidFill>
                  <a:srgbClr val="FF0000"/>
                </a:solidFill>
                <a:latin typeface="Times New Roman" panose="02020603050405020304" pitchFamily="18" charset="0"/>
                <a:cs typeface="Times New Roman" panose="02020603050405020304" pitchFamily="18" charset="0"/>
              </a:rPr>
              <a:t>1000 </a:t>
            </a:r>
            <a:r>
              <a:rPr lang="en-US" dirty="0" smtClean="0">
                <a:solidFill>
                  <a:srgbClr val="FF0000"/>
                </a:solidFill>
                <a:latin typeface="Times New Roman" panose="02020603050405020304" pitchFamily="18" charset="0"/>
                <a:cs typeface="Times New Roman" panose="02020603050405020304" pitchFamily="18" charset="0"/>
              </a:rPr>
              <a:t>amps</a:t>
            </a:r>
            <a:r>
              <a:rPr lang="en-US" dirty="0" smtClean="0">
                <a:latin typeface="Times New Roman" panose="02020603050405020304" pitchFamily="18" charset="0"/>
                <a:cs typeface="Times New Roman" panose="02020603050405020304" pitchFamily="18" charset="0"/>
              </a:rPr>
              <a:t> and </a:t>
            </a:r>
            <a:r>
              <a:rPr lang="en-US" dirty="0" smtClean="0">
                <a:solidFill>
                  <a:srgbClr val="FF0000"/>
                </a:solidFill>
                <a:latin typeface="Times New Roman" panose="02020603050405020304" pitchFamily="18" charset="0"/>
                <a:cs typeface="Times New Roman" panose="02020603050405020304" pitchFamily="18" charset="0"/>
              </a:rPr>
              <a:t>8-20 volts.</a:t>
            </a:r>
          </a:p>
          <a:p>
            <a:pPr algn="just">
              <a:lnSpc>
                <a:spcPct val="150000"/>
              </a:lnSpc>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gap is of the order of about close to </a:t>
            </a:r>
            <a:r>
              <a:rPr lang="en-US" dirty="0">
                <a:solidFill>
                  <a:srgbClr val="FF0000"/>
                </a:solidFill>
                <a:latin typeface="Times New Roman" panose="02020603050405020304" pitchFamily="18" charset="0"/>
                <a:cs typeface="Times New Roman" panose="02020603050405020304" pitchFamily="18" charset="0"/>
              </a:rPr>
              <a:t>100 to 200 </a:t>
            </a:r>
            <a:r>
              <a:rPr lang="en-US" dirty="0" smtClean="0">
                <a:solidFill>
                  <a:srgbClr val="FF0000"/>
                </a:solidFill>
                <a:latin typeface="Times New Roman" panose="02020603050405020304" pitchFamily="18" charset="0"/>
                <a:cs typeface="Times New Roman" panose="02020603050405020304" pitchFamily="18" charset="0"/>
              </a:rPr>
              <a:t>microns</a:t>
            </a:r>
            <a:r>
              <a:rPr lang="en-US" dirty="0" smtClean="0">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metal removal </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about </a:t>
            </a:r>
            <a:r>
              <a:rPr lang="en-US" dirty="0" smtClean="0">
                <a:solidFill>
                  <a:srgbClr val="FF0000"/>
                </a:solidFill>
                <a:latin typeface="Times New Roman" panose="02020603050405020304" pitchFamily="18" charset="0"/>
                <a:cs typeface="Times New Roman" panose="02020603050405020304" pitchFamily="18" charset="0"/>
              </a:rPr>
              <a:t>1600 mm^3 </a:t>
            </a:r>
            <a:r>
              <a:rPr lang="en-US" dirty="0">
                <a:solidFill>
                  <a:srgbClr val="FF0000"/>
                </a:solidFill>
                <a:latin typeface="Times New Roman" panose="02020603050405020304" pitchFamily="18" charset="0"/>
                <a:cs typeface="Times New Roman" panose="02020603050405020304" pitchFamily="18" charset="0"/>
              </a:rPr>
              <a:t>/s </a:t>
            </a:r>
            <a:r>
              <a:rPr lang="en-US" dirty="0">
                <a:latin typeface="Times New Roman" panose="02020603050405020304" pitchFamily="18" charset="0"/>
                <a:cs typeface="Times New Roman" panose="02020603050405020304" pitchFamily="18" charset="0"/>
              </a:rPr>
              <a:t>for each one kilo </a:t>
            </a:r>
            <a:r>
              <a:rPr lang="en-US" dirty="0" smtClean="0">
                <a:latin typeface="Times New Roman" panose="02020603050405020304" pitchFamily="18" charset="0"/>
                <a:cs typeface="Times New Roman" panose="02020603050405020304" pitchFamily="18" charset="0"/>
              </a:rPr>
              <a:t>ampere current.</a:t>
            </a:r>
          </a:p>
          <a:p>
            <a:pPr algn="just">
              <a:lnSpc>
                <a:spcPct val="150000"/>
              </a:lnSpc>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E283F59-BE22-479A-9A22-820C1988A479}" type="slidenum">
              <a:rPr lang="en-IN" smtClean="0"/>
              <a:t>5</a:t>
            </a:fld>
            <a:endParaRPr lang="en-IN"/>
          </a:p>
        </p:txBody>
      </p:sp>
    </p:spTree>
    <p:extLst>
      <p:ext uri="{BB962C8B-B14F-4D97-AF65-F5344CB8AC3E}">
        <p14:creationId xmlns:p14="http://schemas.microsoft.com/office/powerpoint/2010/main" val="2542568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8533"/>
          </a:xfrm>
        </p:spPr>
        <p:txBody>
          <a:bodyPr>
            <a:normAutofit fontScale="90000"/>
          </a:bodyPr>
          <a:lstStyle/>
          <a:p>
            <a:r>
              <a:rPr lang="en-US" b="1" dirty="0" smtClean="0">
                <a:solidFill>
                  <a:srgbClr val="FF0000"/>
                </a:solidFill>
                <a:latin typeface="Times New Roman" panose="02020603050405020304" pitchFamily="18" charset="0"/>
                <a:cs typeface="Times New Roman" panose="02020603050405020304" pitchFamily="18" charset="0"/>
              </a:rPr>
              <a:t>ECM- Schematic of the Setup and Capability</a:t>
            </a:r>
            <a:endParaRPr lang="en-IN" dirty="0"/>
          </a:p>
        </p:txBody>
      </p:sp>
      <p:sp>
        <p:nvSpPr>
          <p:cNvPr id="3" name="Content Placeholder 2"/>
          <p:cNvSpPr>
            <a:spLocks noGrp="1"/>
          </p:cNvSpPr>
          <p:nvPr>
            <p:ph idx="1"/>
          </p:nvPr>
        </p:nvSpPr>
        <p:spPr>
          <a:xfrm>
            <a:off x="207818" y="1346662"/>
            <a:ext cx="7049192" cy="5245331"/>
          </a:xfrm>
        </p:spPr>
        <p:txBody>
          <a:bodyPr>
            <a:normAutofit fontScale="77500" lnSpcReduction="20000"/>
          </a:bodyPr>
          <a:lstStyle/>
          <a:p>
            <a:pPr algn="just">
              <a:lnSpc>
                <a:spcPct val="150000"/>
              </a:lnSpc>
            </a:pPr>
            <a:r>
              <a:rPr lang="en-IN" dirty="0" smtClean="0">
                <a:latin typeface="Times New Roman" panose="02020603050405020304" pitchFamily="18" charset="0"/>
                <a:cs typeface="Times New Roman" panose="02020603050405020304" pitchFamily="18" charset="0"/>
              </a:rPr>
              <a:t>Metal </a:t>
            </a:r>
            <a:r>
              <a:rPr lang="en-US" dirty="0" smtClean="0">
                <a:latin typeface="Times New Roman" panose="02020603050405020304" pitchFamily="18" charset="0"/>
                <a:cs typeface="Times New Roman" panose="02020603050405020304" pitchFamily="18" charset="0"/>
              </a:rPr>
              <a:t>removal </a:t>
            </a:r>
            <a:r>
              <a:rPr lang="en-US" dirty="0">
                <a:latin typeface="Times New Roman" panose="02020603050405020304" pitchFamily="18" charset="0"/>
                <a:cs typeface="Times New Roman" panose="02020603050405020304" pitchFamily="18" charset="0"/>
              </a:rPr>
              <a:t>is </a:t>
            </a:r>
            <a:r>
              <a:rPr lang="en-US" dirty="0">
                <a:solidFill>
                  <a:srgbClr val="FF0000"/>
                </a:solidFill>
                <a:latin typeface="Times New Roman" panose="02020603050405020304" pitchFamily="18" charset="0"/>
                <a:cs typeface="Times New Roman" panose="02020603050405020304" pitchFamily="18" charset="0"/>
              </a:rPr>
              <a:t>independent</a:t>
            </a:r>
            <a:r>
              <a:rPr lang="en-US" dirty="0">
                <a:latin typeface="Times New Roman" panose="02020603050405020304" pitchFamily="18" charset="0"/>
                <a:cs typeface="Times New Roman" panose="02020603050405020304" pitchFamily="18" charset="0"/>
              </a:rPr>
              <a:t> of the work piece </a:t>
            </a:r>
            <a:r>
              <a:rPr lang="en-US" dirty="0" smtClean="0">
                <a:solidFill>
                  <a:srgbClr val="FF0000"/>
                </a:solidFill>
                <a:latin typeface="Times New Roman" panose="02020603050405020304" pitchFamily="18" charset="0"/>
                <a:cs typeface="Times New Roman" panose="02020603050405020304" pitchFamily="18" charset="0"/>
              </a:rPr>
              <a:t>hardness.</a:t>
            </a:r>
          </a:p>
          <a:p>
            <a:pPr algn="just">
              <a:lnSpc>
                <a:spcPct val="150000"/>
              </a:lnSpc>
            </a:pPr>
            <a:r>
              <a:rPr lang="en-IN" dirty="0" smtClean="0">
                <a:latin typeface="Times New Roman" panose="02020603050405020304" pitchFamily="18" charset="0"/>
                <a:cs typeface="Times New Roman" panose="02020603050405020304" pitchFamily="18" charset="0"/>
              </a:rPr>
              <a:t>In </a:t>
            </a:r>
            <a:r>
              <a:rPr lang="en-US" dirty="0" smtClean="0">
                <a:latin typeface="Times New Roman" panose="02020603050405020304" pitchFamily="18" charset="0"/>
                <a:cs typeface="Times New Roman" panose="02020603050405020304" pitchFamily="18" charset="0"/>
              </a:rPr>
              <a:t>case </a:t>
            </a:r>
            <a:r>
              <a:rPr lang="en-US" dirty="0">
                <a:latin typeface="Times New Roman" panose="02020603050405020304" pitchFamily="18" charset="0"/>
                <a:cs typeface="Times New Roman" panose="02020603050405020304" pitchFamily="18" charset="0"/>
              </a:rPr>
              <a:t>of mechanical removal ECM becomes advantageous when either the work material </a:t>
            </a:r>
            <a:r>
              <a:rPr lang="en-US" dirty="0" smtClean="0">
                <a:latin typeface="Times New Roman" panose="02020603050405020304" pitchFamily="18" charset="0"/>
                <a:cs typeface="Times New Roman" panose="02020603050405020304" pitchFamily="18" charset="0"/>
              </a:rPr>
              <a:t>process is </a:t>
            </a:r>
            <a:r>
              <a:rPr lang="en-US" dirty="0">
                <a:latin typeface="Times New Roman" panose="02020603050405020304" pitchFamily="18" charset="0"/>
                <a:cs typeface="Times New Roman" panose="02020603050405020304" pitchFamily="18" charset="0"/>
              </a:rPr>
              <a:t>a </a:t>
            </a:r>
            <a:r>
              <a:rPr lang="en-US" dirty="0">
                <a:solidFill>
                  <a:srgbClr val="FF0000"/>
                </a:solidFill>
                <a:latin typeface="Times New Roman" panose="02020603050405020304" pitchFamily="18" charset="0"/>
                <a:cs typeface="Times New Roman" panose="02020603050405020304" pitchFamily="18" charset="0"/>
              </a:rPr>
              <a:t>very low </a:t>
            </a:r>
            <a:r>
              <a:rPr lang="en-US" dirty="0" smtClean="0">
                <a:solidFill>
                  <a:srgbClr val="FF0000"/>
                </a:solidFill>
                <a:latin typeface="Times New Roman" panose="02020603050405020304" pitchFamily="18" charset="0"/>
                <a:cs typeface="Times New Roman" panose="02020603050405020304" pitchFamily="18" charset="0"/>
              </a:rPr>
              <a:t>machinability </a:t>
            </a:r>
            <a:r>
              <a:rPr lang="en-US" dirty="0" smtClean="0">
                <a:latin typeface="Times New Roman" panose="02020603050405020304" pitchFamily="18" charset="0"/>
                <a:cs typeface="Times New Roman" panose="02020603050405020304" pitchFamily="18" charset="0"/>
              </a:rPr>
              <a:t>or </a:t>
            </a:r>
            <a:r>
              <a:rPr lang="en-US" dirty="0">
                <a:latin typeface="Times New Roman" panose="02020603050405020304" pitchFamily="18" charset="0"/>
                <a:cs typeface="Times New Roman" panose="02020603050405020304" pitchFamily="18" charset="0"/>
              </a:rPr>
              <a:t>the shape of the machined item is </a:t>
            </a:r>
            <a:r>
              <a:rPr lang="en-US" dirty="0">
                <a:solidFill>
                  <a:srgbClr val="FF0000"/>
                </a:solidFill>
                <a:latin typeface="Times New Roman" panose="02020603050405020304" pitchFamily="18" charset="0"/>
                <a:cs typeface="Times New Roman" panose="02020603050405020304" pitchFamily="18" charset="0"/>
              </a:rPr>
              <a:t>very complex</a:t>
            </a:r>
            <a:r>
              <a:rPr lang="en-US" dirty="0" smtClean="0">
                <a:latin typeface="Times New Roman" panose="02020603050405020304" pitchFamily="18" charset="0"/>
                <a:cs typeface="Times New Roman" panose="02020603050405020304" pitchFamily="18" charset="0"/>
              </a:rPr>
              <a:t>.</a:t>
            </a:r>
          </a:p>
          <a:p>
            <a:pPr algn="just">
              <a:lnSpc>
                <a:spcPct val="150000"/>
              </a:lnSpc>
            </a:pPr>
            <a:r>
              <a:rPr lang="en-US" dirty="0" smtClean="0">
                <a:latin typeface="Times New Roman" panose="02020603050405020304" pitchFamily="18" charset="0"/>
                <a:cs typeface="Times New Roman" panose="02020603050405020304" pitchFamily="18" charset="0"/>
              </a:rPr>
              <a:t>No tool wear.</a:t>
            </a:r>
          </a:p>
          <a:p>
            <a:pPr algn="just">
              <a:lnSpc>
                <a:spcPct val="150000"/>
              </a:lnSpc>
            </a:pPr>
            <a:r>
              <a:rPr lang="en-US" dirty="0" smtClean="0">
                <a:latin typeface="Times New Roman" panose="02020603050405020304" pitchFamily="18" charset="0"/>
                <a:cs typeface="Times New Roman" panose="02020603050405020304" pitchFamily="18" charset="0"/>
              </a:rPr>
              <a:t>Tool experience no force.</a:t>
            </a:r>
          </a:p>
          <a:p>
            <a:pPr algn="just">
              <a:lnSpc>
                <a:spcPct val="150000"/>
              </a:lnSpc>
            </a:pPr>
            <a:r>
              <a:rPr lang="en-US" dirty="0" smtClean="0">
                <a:latin typeface="Times New Roman" panose="02020603050405020304" pitchFamily="18" charset="0"/>
                <a:cs typeface="Times New Roman" panose="02020603050405020304" pitchFamily="18" charset="0"/>
              </a:rPr>
              <a:t>Tool and </a:t>
            </a:r>
            <a:r>
              <a:rPr lang="en-US" dirty="0" err="1" smtClean="0">
                <a:latin typeface="Times New Roman" panose="02020603050405020304" pitchFamily="18" charset="0"/>
                <a:cs typeface="Times New Roman" panose="02020603050405020304" pitchFamily="18" charset="0"/>
              </a:rPr>
              <a:t>workpiece</a:t>
            </a:r>
            <a:r>
              <a:rPr lang="en-US" dirty="0" smtClean="0">
                <a:latin typeface="Times New Roman" panose="02020603050405020304" pitchFamily="18" charset="0"/>
                <a:cs typeface="Times New Roman" panose="02020603050405020304" pitchFamily="18" charset="0"/>
              </a:rPr>
              <a:t> subjected to large force exerted by the high pressure fluid in the gap.</a:t>
            </a:r>
          </a:p>
          <a:p>
            <a:pPr algn="just">
              <a:lnSpc>
                <a:spcPct val="150000"/>
              </a:lnSpc>
            </a:pP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7010" y="2107876"/>
            <a:ext cx="4712566" cy="2900982"/>
          </a:xfrm>
          <a:prstGeom prst="rect">
            <a:avLst/>
          </a:prstGeom>
        </p:spPr>
      </p:pic>
      <p:sp>
        <p:nvSpPr>
          <p:cNvPr id="5" name="Slide Number Placeholder 4"/>
          <p:cNvSpPr>
            <a:spLocks noGrp="1"/>
          </p:cNvSpPr>
          <p:nvPr>
            <p:ph type="sldNum" sz="quarter" idx="12"/>
          </p:nvPr>
        </p:nvSpPr>
        <p:spPr/>
        <p:txBody>
          <a:bodyPr/>
          <a:lstStyle/>
          <a:p>
            <a:fld id="{1E283F59-BE22-479A-9A22-820C1988A479}" type="slidenum">
              <a:rPr lang="en-IN" smtClean="0"/>
              <a:t>6</a:t>
            </a:fld>
            <a:endParaRPr lang="en-IN"/>
          </a:p>
        </p:txBody>
      </p:sp>
    </p:spTree>
    <p:extLst>
      <p:ext uri="{BB962C8B-B14F-4D97-AF65-F5344CB8AC3E}">
        <p14:creationId xmlns:p14="http://schemas.microsoft.com/office/powerpoint/2010/main" val="869996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r>
              <a:rPr lang="en-US" b="1" dirty="0" smtClean="0">
                <a:solidFill>
                  <a:srgbClr val="FF0000"/>
                </a:solidFill>
                <a:latin typeface="Times New Roman" panose="02020603050405020304" pitchFamily="18" charset="0"/>
                <a:cs typeface="Times New Roman" panose="02020603050405020304" pitchFamily="18" charset="0"/>
                <a:sym typeface="+mn-ea"/>
              </a:rPr>
              <a:t>Faraday's Laws: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48886" y="1338349"/>
                <a:ext cx="11554691" cy="4838614"/>
              </a:xfrm>
            </p:spPr>
            <p:txBody>
              <a:bodyPr>
                <a:noAutofit/>
              </a:bodyPr>
              <a:lstStyle/>
              <a:p>
                <a:pPr algn="just">
                  <a:lnSpc>
                    <a:spcPct val="100000"/>
                  </a:lnSpc>
                </a:pPr>
                <a:r>
                  <a:rPr lang="en-US" sz="2400" dirty="0" smtClean="0">
                    <a:latin typeface="Times New Roman" panose="02020603050405020304" pitchFamily="18" charset="0"/>
                    <a:cs typeface="Times New Roman" panose="02020603050405020304" pitchFamily="18" charset="0"/>
                  </a:rPr>
                  <a:t>Material Removal Rate (MRR) is an important characteristic of any machining process.</a:t>
                </a:r>
              </a:p>
              <a:p>
                <a:pPr algn="just">
                  <a:lnSpc>
                    <a:spcPct val="100000"/>
                  </a:lnSpc>
                </a:pPr>
                <a:r>
                  <a:rPr lang="en-US" sz="2400" dirty="0" smtClean="0">
                    <a:latin typeface="Times New Roman" panose="02020603050405020304" pitchFamily="18" charset="0"/>
                    <a:cs typeface="Times New Roman" panose="02020603050405020304" pitchFamily="18" charset="0"/>
                  </a:rPr>
                  <a:t>In ECM, material removal takes place due to electrolytic dissolution of work material</a:t>
                </a:r>
              </a:p>
              <a:p>
                <a:pPr algn="just">
                  <a:lnSpc>
                    <a:spcPct val="100000"/>
                  </a:lnSpc>
                </a:pPr>
                <a:r>
                  <a:rPr lang="en-US" sz="2400" dirty="0" smtClean="0">
                    <a:latin typeface="Times New Roman" panose="02020603050405020304" pitchFamily="18" charset="0"/>
                    <a:cs typeface="Times New Roman" panose="02020603050405020304" pitchFamily="18" charset="0"/>
                  </a:rPr>
                  <a:t>This dissolution is governed by </a:t>
                </a:r>
                <a:r>
                  <a:rPr lang="en-US" sz="2400" dirty="0" smtClean="0">
                    <a:solidFill>
                      <a:srgbClr val="FF0000"/>
                    </a:solidFill>
                    <a:latin typeface="Times New Roman" panose="02020603050405020304" pitchFamily="18" charset="0"/>
                    <a:cs typeface="Times New Roman" panose="02020603050405020304" pitchFamily="18" charset="0"/>
                  </a:rPr>
                  <a:t>Faraday’s laws.</a:t>
                </a:r>
              </a:p>
              <a:p>
                <a:pPr marL="742950" indent="-742950" algn="just">
                  <a:lnSpc>
                    <a:spcPct val="100000"/>
                  </a:lnSpc>
                  <a:buFont typeface="+mj-lt"/>
                  <a:buAutoNum type="arabicPeriod"/>
                </a:pPr>
                <a:r>
                  <a:rPr lang="en-US" sz="2400" dirty="0" smtClean="0">
                    <a:latin typeface="Times New Roman" panose="02020603050405020304" pitchFamily="18" charset="0"/>
                    <a:cs typeface="Times New Roman" panose="02020603050405020304" pitchFamily="18" charset="0"/>
                  </a:rPr>
                  <a:t>The amount of any material dissolved or deposited is proportional to the quantity of charge  passed.</a:t>
                </a:r>
              </a:p>
              <a:p>
                <a:pPr marL="742950" indent="-742950" algn="just">
                  <a:lnSpc>
                    <a:spcPct val="100000"/>
                  </a:lnSpc>
                  <a:buFont typeface="+mj-lt"/>
                  <a:buAutoNum type="arabicPeriod"/>
                </a:pPr>
                <a:r>
                  <a:rPr lang="en-US" sz="2400" dirty="0" smtClean="0">
                    <a:latin typeface="Times New Roman" panose="02020603050405020304" pitchFamily="18" charset="0"/>
                    <a:cs typeface="Times New Roman" panose="02020603050405020304" pitchFamily="18" charset="0"/>
                  </a:rPr>
                  <a:t>The amounts of different substances dissolved or deposited by the same quantity of electricity is proportional to their chemical equivalent weights. </a:t>
                </a:r>
              </a:p>
              <a:p>
                <a:pPr marL="0" indent="0" algn="just">
                  <a:lnSpc>
                    <a:spcPct val="100000"/>
                  </a:lnSpc>
                  <a:buNone/>
                </a:pPr>
                <a:r>
                  <a:rPr lang="en-US" sz="2400" dirty="0" smtClean="0">
                    <a:latin typeface="Times New Roman" panose="02020603050405020304" pitchFamily="18" charset="0"/>
                    <a:cs typeface="Times New Roman" panose="02020603050405020304" pitchFamily="18" charset="0"/>
                  </a:rPr>
                  <a:t>In the quantitative form, the two laws state: </a:t>
                </a:r>
                <a:endParaRPr lang="en-IN" sz="2400" b="1" i="1" dirty="0"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endParaRPr>
              </a:p>
              <a:p>
                <a:pPr marL="0" indent="0" algn="just">
                  <a:lnSpc>
                    <a:spcPct val="100000"/>
                  </a:lnSpc>
                  <a:buNone/>
                </a:pPr>
                <a14:m>
                  <m:oMathPara xmlns:m="http://schemas.openxmlformats.org/officeDocument/2006/math">
                    <m:oMathParaPr>
                      <m:jc m:val="centerGroup"/>
                    </m:oMathParaPr>
                    <m:oMath xmlns:m="http://schemas.openxmlformats.org/officeDocument/2006/math">
                      <m:r>
                        <a:rPr lang="en-IN" sz="2400"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m:t>𝒎</m:t>
                      </m:r>
                      <m:r>
                        <a:rPr lang="en-US" sz="2400"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m:t>∝</m:t>
                      </m:r>
                      <m:r>
                        <a:rPr lang="en-IN" sz="2400"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m:t>𝑰𝒕</m:t>
                      </m:r>
                      <m:r>
                        <a:rPr lang="en-IN" sz="2400"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m:t>𝜺</m:t>
                      </m:r>
                    </m:oMath>
                  </m:oMathPara>
                </a14:m>
                <a:endParaRPr lang="en-US" sz="24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lnSpc>
                    <a:spcPct val="100000"/>
                  </a:lnSpc>
                  <a:buNone/>
                </a:pPr>
                <a:r>
                  <a:rPr lang="en-US" sz="2400" dirty="0" smtClean="0">
                    <a:solidFill>
                      <a:schemeClr val="tx1"/>
                    </a:solidFill>
                    <a:effectLst/>
                    <a:latin typeface="Times New Roman" panose="02020603050405020304" pitchFamily="18" charset="0"/>
                    <a:cs typeface="Times New Roman" panose="02020603050405020304" pitchFamily="18" charset="0"/>
                  </a:rPr>
                  <a:t>Where, </a:t>
                </a:r>
                <a:r>
                  <a:rPr lang="en-US" sz="2400" dirty="0" smtClean="0">
                    <a:solidFill>
                      <a:srgbClr val="FF0000"/>
                    </a:solidFill>
                    <a:effectLst/>
                    <a:latin typeface="Times New Roman" panose="02020603050405020304" pitchFamily="18" charset="0"/>
                    <a:cs typeface="Times New Roman" panose="02020603050405020304" pitchFamily="18" charset="0"/>
                  </a:rPr>
                  <a:t>m</a:t>
                </a:r>
                <a:r>
                  <a:rPr lang="en-US" sz="2400" dirty="0" smtClean="0">
                    <a:solidFill>
                      <a:schemeClr val="tx1"/>
                    </a:solidFill>
                    <a:effectLst/>
                    <a:latin typeface="Times New Roman" panose="02020603050405020304" pitchFamily="18" charset="0"/>
                    <a:cs typeface="Times New Roman" panose="02020603050405020304" pitchFamily="18" charset="0"/>
                  </a:rPr>
                  <a:t> is the mass of material deposited/dissolved (in grams), </a:t>
                </a:r>
                <a:r>
                  <a:rPr lang="en-US" sz="2400" dirty="0" smtClean="0">
                    <a:solidFill>
                      <a:srgbClr val="FF0000"/>
                    </a:solidFill>
                    <a:effectLst/>
                    <a:latin typeface="Times New Roman" panose="02020603050405020304" pitchFamily="18" charset="0"/>
                    <a:cs typeface="Times New Roman" panose="02020603050405020304" pitchFamily="18" charset="0"/>
                  </a:rPr>
                  <a:t>I</a:t>
                </a:r>
                <a:r>
                  <a:rPr lang="en-US" sz="2400" dirty="0" smtClean="0">
                    <a:solidFill>
                      <a:schemeClr val="tx1"/>
                    </a:solidFill>
                    <a:effectLst/>
                    <a:latin typeface="Times New Roman" panose="02020603050405020304" pitchFamily="18" charset="0"/>
                    <a:cs typeface="Times New Roman" panose="02020603050405020304" pitchFamily="18" charset="0"/>
                  </a:rPr>
                  <a:t> is the current (amperes), </a:t>
                </a:r>
                <a:r>
                  <a:rPr lang="en-US" sz="2400" dirty="0" smtClean="0">
                    <a:solidFill>
                      <a:srgbClr val="FF0000"/>
                    </a:solidFill>
                    <a:effectLst/>
                    <a:latin typeface="Times New Roman" panose="02020603050405020304" pitchFamily="18" charset="0"/>
                    <a:cs typeface="Times New Roman" panose="02020603050405020304" pitchFamily="18" charset="0"/>
                  </a:rPr>
                  <a:t>t</a:t>
                </a:r>
                <a:r>
                  <a:rPr lang="en-US" sz="2400" dirty="0" smtClean="0">
                    <a:solidFill>
                      <a:schemeClr val="tx1"/>
                    </a:solidFill>
                    <a:effectLst/>
                    <a:latin typeface="Times New Roman" panose="02020603050405020304" pitchFamily="18" charset="0"/>
                    <a:cs typeface="Times New Roman" panose="02020603050405020304" pitchFamily="18" charset="0"/>
                  </a:rPr>
                  <a:t> is the time (in seconds) and </a:t>
                </a:r>
                <a14:m>
                  <m:oMath xmlns:m="http://schemas.openxmlformats.org/officeDocument/2006/math">
                    <m:r>
                      <a:rPr lang="en-US" sz="2400" b="0" i="1" smtClean="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t>𝜀</m:t>
                    </m:r>
                    <m:r>
                      <a:rPr lang="en-IN" sz="2400" b="0" i="1"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smtClean="0">
                    <a:solidFill>
                      <a:schemeClr val="tx1"/>
                    </a:solidFill>
                    <a:effectLst/>
                    <a:latin typeface="Times New Roman" panose="02020603050405020304" pitchFamily="18" charset="0"/>
                    <a:cs typeface="Times New Roman" panose="02020603050405020304" pitchFamily="18" charset="0"/>
                  </a:rPr>
                  <a:t>is gram equivalent weight of the material. </a:t>
                </a:r>
              </a:p>
              <a:p>
                <a:pPr marL="0" indent="0" algn="just">
                  <a:lnSpc>
                    <a:spcPct val="100000"/>
                  </a:lnSpc>
                  <a:buNone/>
                </a:pPr>
                <a:endParaRPr lang="en-US" sz="2400" dirty="0">
                  <a:solidFill>
                    <a:schemeClr val="tx1"/>
                  </a:solidFill>
                  <a:effectLst/>
                  <a:latin typeface="Times New Roman" panose="02020603050405020304" pitchFamily="18" charset="0"/>
                  <a:cs typeface="Times New Roman" panose="02020603050405020304" pitchFamily="18" charset="0"/>
                </a:endParaRPr>
              </a:p>
              <a:p>
                <a:pPr>
                  <a:lnSpc>
                    <a:spcPct val="100000"/>
                  </a:lnSpc>
                </a:pPr>
                <a:endParaRPr lang="en-IN"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48886" y="1338349"/>
                <a:ext cx="11554691" cy="4838614"/>
              </a:xfrm>
              <a:blipFill rotWithShape="0">
                <a:blip r:embed="rId2"/>
                <a:stretch>
                  <a:fillRect l="-844" t="-1009" r="-792" b="-378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E283F59-BE22-479A-9A22-820C1988A479}" type="slidenum">
              <a:rPr lang="en-IN" smtClean="0"/>
              <a:t>7</a:t>
            </a:fld>
            <a:endParaRPr lang="en-IN"/>
          </a:p>
        </p:txBody>
      </p:sp>
    </p:spTree>
    <p:extLst>
      <p:ext uri="{BB962C8B-B14F-4D97-AF65-F5344CB8AC3E}">
        <p14:creationId xmlns:p14="http://schemas.microsoft.com/office/powerpoint/2010/main" val="2512215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sym typeface="+mn-ea"/>
              </a:rPr>
              <a:t>Faraday's Laws for a metal</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marL="0" indent="0" algn="just">
                  <a:lnSpc>
                    <a:spcPct val="100000"/>
                  </a:lnSpc>
                  <a:buNone/>
                </a:pPr>
                <a14:m>
                  <m:oMathPara xmlns:m="http://schemas.openxmlformats.org/officeDocument/2006/math">
                    <m:oMathParaPr>
                      <m:jc m:val="centerGroup"/>
                    </m:oMathParaPr>
                    <m:oMath xmlns:m="http://schemas.openxmlformats.org/officeDocument/2006/math">
                      <m:r>
                        <a:rPr lang="en-IN" b="1" i="1" smtClean="0">
                          <a:solidFill>
                            <a:schemeClr val="tx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m:t>𝒎</m:t>
                      </m:r>
                      <m:r>
                        <a:rPr lang="en-US" b="1" i="1" smtClean="0">
                          <a:solidFill>
                            <a:schemeClr val="tx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m:t>∝</m:t>
                      </m:r>
                      <m:r>
                        <a:rPr lang="en-IN" b="1" i="1" smtClean="0">
                          <a:solidFill>
                            <a:schemeClr val="tx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m:t>𝑰𝒕</m:t>
                      </m:r>
                      <m:r>
                        <a:rPr lang="en-IN" b="1" i="1" smtClean="0">
                          <a:solidFill>
                            <a:schemeClr val="tx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m:t>𝜺</m:t>
                      </m:r>
                    </m:oMath>
                  </m:oMathPara>
                </a14:m>
                <a:endParaRPr lang="en-IN"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marL="0" indent="0" algn="just">
                  <a:lnSpc>
                    <a:spcPct val="100000"/>
                  </a:lnSpc>
                  <a:buNone/>
                </a:pPr>
                <a14:m>
                  <m:oMathPara xmlns:m="http://schemas.openxmlformats.org/officeDocument/2006/math">
                    <m:oMathParaPr>
                      <m:jc m:val="centerGroup"/>
                    </m:oMathParaPr>
                    <m:oMath xmlns:m="http://schemas.openxmlformats.org/officeDocument/2006/math">
                      <m:r>
                        <a:rPr lang="en-IN" b="1" i="1" smtClean="0">
                          <a:solidFill>
                            <a:schemeClr val="tx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m:t>𝒎</m:t>
                      </m:r>
                      <m:r>
                        <a:rPr lang="en-IN" b="1" i="1" smtClean="0">
                          <a:solidFill>
                            <a:schemeClr val="tx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IN" b="1" i="1" smtClean="0">
                              <a:solidFill>
                                <a:schemeClr val="tx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IN" b="1" i="1" smtClean="0">
                              <a:solidFill>
                                <a:schemeClr val="tx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m:t>𝑰𝒕</m:t>
                          </m:r>
                          <m:r>
                            <a:rPr lang="en-IN" b="1" i="1" smtClean="0">
                              <a:solidFill>
                                <a:schemeClr val="tx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m:t>𝜺</m:t>
                          </m:r>
                        </m:num>
                        <m:den>
                          <m:r>
                            <a:rPr lang="en-IN" b="1" i="1" smtClean="0">
                              <a:solidFill>
                                <a:schemeClr val="tx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m:t>𝑭</m:t>
                          </m:r>
                        </m:den>
                      </m:f>
                    </m:oMath>
                  </m:oMathPara>
                </a14:m>
                <a:endParaRPr lang="en-IN"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marL="0" indent="0" algn="just">
                  <a:lnSpc>
                    <a:spcPct val="100000"/>
                  </a:lnSpc>
                  <a:buNone/>
                </a:pPr>
                <a:r>
                  <a:rPr lang="en-US" dirty="0" smtClean="0">
                    <a:latin typeface="Times New Roman" panose="02020603050405020304" pitchFamily="18" charset="0"/>
                    <a:cs typeface="Times New Roman" panose="02020603050405020304" pitchFamily="18" charset="0"/>
                  </a:rPr>
                  <a:t>F is the constant of proportionality, called Faraday. 1 F = 96500 coulombs. Using the numerical value of F,  we obtain </a:t>
                </a:r>
                <a14:m>
                  <m:oMath xmlns:m="http://schemas.openxmlformats.org/officeDocument/2006/math">
                    <m:r>
                      <a:rPr lang="en-IN" b="1" i="1" smtClean="0">
                        <a:solidFill>
                          <a:srgbClr val="FF0000"/>
                        </a:solidFill>
                        <a:latin typeface="Cambria Math" panose="02040503050406030204" pitchFamily="18" charset="0"/>
                        <a:cs typeface="Times New Roman" panose="02020603050405020304" pitchFamily="18" charset="0"/>
                      </a:rPr>
                      <m:t>𝒎</m:t>
                    </m:r>
                    <m:r>
                      <a:rPr lang="en-IN" b="1" i="1" smtClean="0">
                        <a:solidFill>
                          <a:srgbClr val="FF0000"/>
                        </a:solidFill>
                        <a:latin typeface="Cambria Math" panose="02040503050406030204" pitchFamily="18" charset="0"/>
                        <a:cs typeface="Times New Roman" panose="02020603050405020304" pitchFamily="18" charset="0"/>
                      </a:rPr>
                      <m:t>=</m:t>
                    </m:r>
                    <m:f>
                      <m:fPr>
                        <m:ctrlPr>
                          <a:rPr lang="en-IN" b="1" i="1">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IN" b="1" i="1">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m:t>𝑰𝒕</m:t>
                        </m:r>
                        <m:r>
                          <a:rPr lang="en-IN" b="1" i="1">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m:t>𝜺</m:t>
                        </m:r>
                      </m:num>
                      <m:den>
                        <m:r>
                          <a:rPr lang="en-IN"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m:t>𝟐𝟔</m:t>
                        </m:r>
                        <m:r>
                          <a:rPr lang="en-IN"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m:t>.</m:t>
                        </m:r>
                        <m:r>
                          <a:rPr lang="en-IN"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m:t>𝟖</m:t>
                        </m:r>
                      </m:den>
                    </m:f>
                  </m:oMath>
                </a14:m>
                <a:r>
                  <a:rPr lang="en-US" b="1" dirty="0" smtClean="0">
                    <a:solidFill>
                      <a:srgbClr val="FF0000"/>
                    </a:solidFill>
                    <a:latin typeface="Times New Roman" panose="02020603050405020304" pitchFamily="18" charset="0"/>
                    <a:cs typeface="Times New Roman" panose="02020603050405020304" pitchFamily="18" charset="0"/>
                  </a:rPr>
                  <a:t> .</a:t>
                </a:r>
              </a:p>
              <a:p>
                <a:pPr marL="0" indent="0" algn="just">
                  <a:lnSpc>
                    <a:spcPct val="100000"/>
                  </a:lnSpc>
                  <a:buNone/>
                </a:pPr>
                <a:r>
                  <a:rPr lang="en-US" b="1" dirty="0" smtClean="0">
                    <a:latin typeface="Times New Roman" panose="02020603050405020304" pitchFamily="18" charset="0"/>
                    <a:cs typeface="Times New Roman" panose="02020603050405020304" pitchFamily="18" charset="0"/>
                  </a:rPr>
                  <a:t> Note that the t is in hours, I is in amperes, in  this expression.</a:t>
                </a:r>
              </a:p>
              <a:p>
                <a:pPr marL="0" indent="0" algn="just">
                  <a:lnSpc>
                    <a:spcPct val="100000"/>
                  </a:lnSpc>
                  <a:buNone/>
                </a:pPr>
                <a:r>
                  <a:rPr lang="en-US" u="sng" dirty="0" smtClean="0">
                    <a:latin typeface="Times New Roman" panose="02020603050405020304" pitchFamily="18" charset="0"/>
                    <a:cs typeface="Times New Roman" panose="02020603050405020304" pitchFamily="18" charset="0"/>
                  </a:rPr>
                  <a:t>To obtain MRR, denoted as Q, the expression is modified as: </a:t>
                </a:r>
              </a:p>
              <a:p>
                <a:pPr marL="0" indent="0" algn="just">
                  <a:lnSpc>
                    <a:spcPct val="100000"/>
                  </a:lnSpc>
                  <a:buNone/>
                </a:pPr>
                <a14:m>
                  <m:oMathPara xmlns:m="http://schemas.openxmlformats.org/officeDocument/2006/math">
                    <m:oMathParaPr>
                      <m:jc m:val="centerGroup"/>
                    </m:oMathParaPr>
                    <m:oMath xmlns:m="http://schemas.openxmlformats.org/officeDocument/2006/math">
                      <m:r>
                        <m:rPr>
                          <m:sty m:val="p"/>
                        </m:rPr>
                        <a:rPr lang="en-IN" b="0" i="0" smtClean="0">
                          <a:solidFill>
                            <a:srgbClr val="FF0000"/>
                          </a:solidFill>
                          <a:latin typeface="Cambria Math" panose="02040503050406030204" pitchFamily="18" charset="0"/>
                          <a:cs typeface="Times New Roman" panose="02020603050405020304" pitchFamily="18" charset="0"/>
                        </a:rPr>
                        <m:t>Q</m:t>
                      </m:r>
                      <m:r>
                        <a:rPr lang="en-IN" b="0" i="0" smtClean="0">
                          <a:solidFill>
                            <a:srgbClr val="FF0000"/>
                          </a:solidFill>
                          <a:latin typeface="Cambria Math" panose="02040503050406030204" pitchFamily="18" charset="0"/>
                          <a:cs typeface="Times New Roman" panose="02020603050405020304" pitchFamily="18" charset="0"/>
                        </a:rPr>
                        <m:t>=</m:t>
                      </m:r>
                      <m:f>
                        <m:fPr>
                          <m:ctrlPr>
                            <a:rPr lang="en-IN" b="0" i="1" smtClean="0">
                              <a:solidFill>
                                <a:srgbClr val="FF0000"/>
                              </a:solidFill>
                              <a:latin typeface="Cambria Math" panose="02040503050406030204" pitchFamily="18" charset="0"/>
                              <a:cs typeface="Times New Roman" panose="02020603050405020304" pitchFamily="18" charset="0"/>
                            </a:rPr>
                          </m:ctrlPr>
                        </m:fPr>
                        <m:num>
                          <m:r>
                            <a:rPr lang="en-IN" b="0" i="1" smtClean="0">
                              <a:solidFill>
                                <a:srgbClr val="FF0000"/>
                              </a:solidFill>
                              <a:latin typeface="Cambria Math" panose="02040503050406030204" pitchFamily="18" charset="0"/>
                              <a:cs typeface="Times New Roman" panose="02020603050405020304" pitchFamily="18" charset="0"/>
                            </a:rPr>
                            <m:t>𝐴𝐼</m:t>
                          </m:r>
                        </m:num>
                        <m:den>
                          <m:r>
                            <a:rPr lang="en-I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𝜌</m:t>
                          </m:r>
                          <m:r>
                            <a:rPr lang="en-I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𝑍𝐹</m:t>
                          </m:r>
                        </m:den>
                      </m:f>
                    </m:oMath>
                  </m:oMathPara>
                </a14:m>
                <a:endParaRPr lang="en-US" dirty="0" smtClean="0">
                  <a:solidFill>
                    <a:srgbClr val="FF0000"/>
                  </a:solidFill>
                  <a:latin typeface="Times New Roman" panose="02020603050405020304" pitchFamily="18" charset="0"/>
                  <a:cs typeface="Times New Roman" panose="02020603050405020304" pitchFamily="18" charset="0"/>
                </a:endParaRPr>
              </a:p>
              <a:p>
                <a:pPr marL="0" indent="0" algn="just">
                  <a:lnSpc>
                    <a:spcPct val="100000"/>
                  </a:lnSpc>
                  <a:buNone/>
                </a:pPr>
                <a:r>
                  <a:rPr lang="en-US" dirty="0" smtClean="0">
                    <a:solidFill>
                      <a:schemeClr val="tx1"/>
                    </a:solidFill>
                    <a:latin typeface="Times New Roman" panose="02020603050405020304" pitchFamily="18" charset="0"/>
                    <a:cs typeface="Times New Roman" panose="02020603050405020304" pitchFamily="18" charset="0"/>
                  </a:rPr>
                  <a:t>A is the gram atomic weight,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𝜌</m:t>
                    </m:r>
                    <m:r>
                      <a:rPr lang="en-IN" b="0"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dirty="0" smtClean="0">
                    <a:solidFill>
                      <a:schemeClr val="tx1"/>
                    </a:solidFill>
                    <a:latin typeface="Times New Roman" panose="02020603050405020304" pitchFamily="18" charset="0"/>
                    <a:cs typeface="Times New Roman" panose="02020603050405020304" pitchFamily="18" charset="0"/>
                  </a:rPr>
                  <a:t>is the density in g/cc and Z is the </a:t>
                </a:r>
                <a:r>
                  <a:rPr lang="en-US" dirty="0" err="1" smtClean="0">
                    <a:solidFill>
                      <a:schemeClr val="tx1"/>
                    </a:solidFill>
                    <a:latin typeface="Times New Roman" panose="02020603050405020304" pitchFamily="18" charset="0"/>
                    <a:cs typeface="Times New Roman" panose="02020603050405020304" pitchFamily="18" charset="0"/>
                  </a:rPr>
                  <a:t>valency</a:t>
                </a:r>
                <a:r>
                  <a:rPr lang="en-US" dirty="0" smtClean="0">
                    <a:solidFill>
                      <a:schemeClr val="tx1"/>
                    </a:solidFill>
                    <a:latin typeface="Times New Roman" panose="02020603050405020304" pitchFamily="18" charset="0"/>
                    <a:cs typeface="Times New Roman" panose="02020603050405020304" pitchFamily="18" charset="0"/>
                  </a:rPr>
                  <a:t> of the anode/</a:t>
                </a:r>
                <a:r>
                  <a:rPr lang="en-US" dirty="0" err="1" smtClean="0">
                    <a:solidFill>
                      <a:schemeClr val="tx1"/>
                    </a:solidFill>
                    <a:latin typeface="Times New Roman" panose="02020603050405020304" pitchFamily="18" charset="0"/>
                    <a:cs typeface="Times New Roman" panose="02020603050405020304" pitchFamily="18" charset="0"/>
                  </a:rPr>
                  <a:t>workpiece</a:t>
                </a:r>
                <a:r>
                  <a:rPr lang="en-US" dirty="0" smtClean="0">
                    <a:solidFill>
                      <a:schemeClr val="tx1"/>
                    </a:solidFill>
                    <a:latin typeface="Times New Roman" panose="02020603050405020304" pitchFamily="18" charset="0"/>
                    <a:cs typeface="Times New Roman" panose="02020603050405020304" pitchFamily="18" charset="0"/>
                  </a:rPr>
                  <a:t>.</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r="-870" b="-154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E283F59-BE22-479A-9A22-820C1988A479}" type="slidenum">
              <a:rPr lang="en-IN" smtClean="0"/>
              <a:t>8</a:t>
            </a:fld>
            <a:endParaRPr lang="en-IN"/>
          </a:p>
        </p:txBody>
      </p:sp>
    </p:spTree>
    <p:extLst>
      <p:ext uri="{BB962C8B-B14F-4D97-AF65-F5344CB8AC3E}">
        <p14:creationId xmlns:p14="http://schemas.microsoft.com/office/powerpoint/2010/main" val="839628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0344"/>
          </a:xfrm>
        </p:spPr>
        <p:txBody>
          <a:bodyPr/>
          <a:lstStyle/>
          <a:p>
            <a:r>
              <a:rPr lang="en-US" b="1" dirty="0" smtClean="0">
                <a:solidFill>
                  <a:srgbClr val="FF0000"/>
                </a:solidFill>
                <a:latin typeface="Times New Roman" panose="02020603050405020304" pitchFamily="18" charset="0"/>
                <a:cs typeface="Times New Roman" panose="02020603050405020304" pitchFamily="18" charset="0"/>
                <a:sym typeface="+mn-ea"/>
              </a:rPr>
              <a:t>Faraday's Laws as applied to an alloy</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55470"/>
                <a:ext cx="10515600" cy="5021493"/>
              </a:xfrm>
            </p:spPr>
            <p:txBody>
              <a:bodyPr>
                <a:normAutofit/>
              </a:bodyPr>
              <a:lstStyle/>
              <a:p>
                <a:pPr marL="457200" indent="-457200" algn="just"/>
                <a:r>
                  <a:rPr lang="en-IN" dirty="0" smtClean="0">
                    <a:latin typeface="Times New Roman" panose="02020603050405020304" pitchFamily="18" charset="0"/>
                    <a:cs typeface="Times New Roman" panose="02020603050405020304" pitchFamily="18" charset="0"/>
                  </a:rPr>
                  <a:t>When anode is made of alloy </a:t>
                </a:r>
                <a:r>
                  <a:rPr lang="en-IN" dirty="0" smtClean="0">
                    <a:solidFill>
                      <a:srgbClr val="FF0000"/>
                    </a:solidFill>
                    <a:latin typeface="Times New Roman" panose="02020603050405020304" pitchFamily="18" charset="0"/>
                    <a:cs typeface="Times New Roman" panose="02020603050405020304" pitchFamily="18" charset="0"/>
                  </a:rPr>
                  <a:t>instead of pure metal</a:t>
                </a:r>
                <a:r>
                  <a:rPr lang="en-IN" dirty="0" smtClean="0">
                    <a:latin typeface="Times New Roman" panose="02020603050405020304" pitchFamily="18" charset="0"/>
                    <a:cs typeface="Times New Roman" panose="02020603050405020304" pitchFamily="18" charset="0"/>
                  </a:rPr>
                  <a:t>, the removal rate can found out by considering the charge required to remove </a:t>
                </a:r>
                <a:r>
                  <a:rPr lang="en-IN" dirty="0" smtClean="0">
                    <a:solidFill>
                      <a:srgbClr val="FF0000"/>
                    </a:solidFill>
                    <a:latin typeface="Times New Roman" panose="02020603050405020304" pitchFamily="18" charset="0"/>
                    <a:cs typeface="Times New Roman" panose="02020603050405020304" pitchFamily="18" charset="0"/>
                  </a:rPr>
                  <a:t>a unit volume of each element.</a:t>
                </a:r>
                <a:endParaRPr lang="en-IN" dirty="0">
                  <a:solidFill>
                    <a:srgbClr val="FF0000"/>
                  </a:solidFill>
                  <a:latin typeface="Times New Roman" panose="02020603050405020304" pitchFamily="18" charset="0"/>
                  <a:cs typeface="Times New Roman" panose="02020603050405020304" pitchFamily="18" charset="0"/>
                </a:endParaRPr>
              </a:p>
              <a:p>
                <a:pPr marL="457200" indent="-457200" algn="just"/>
                <a:r>
                  <a:rPr lang="en-IN" dirty="0" smtClean="0">
                    <a:latin typeface="Times New Roman" panose="02020603050405020304" pitchFamily="18" charset="0"/>
                    <a:cs typeface="Times New Roman" panose="02020603050405020304" pitchFamily="18" charset="0"/>
                  </a:rPr>
                  <a:t>Let atomic weights and the </a:t>
                </a:r>
                <a:r>
                  <a:rPr lang="en-IN" dirty="0" err="1" smtClean="0">
                    <a:latin typeface="Times New Roman" panose="02020603050405020304" pitchFamily="18" charset="0"/>
                    <a:cs typeface="Times New Roman" panose="02020603050405020304" pitchFamily="18" charset="0"/>
                  </a:rPr>
                  <a:t>valencies</a:t>
                </a:r>
                <a:r>
                  <a:rPr lang="en-IN" dirty="0" smtClean="0">
                    <a:latin typeface="Times New Roman" panose="02020603050405020304" pitchFamily="18" charset="0"/>
                    <a:cs typeface="Times New Roman" panose="02020603050405020304" pitchFamily="18" charset="0"/>
                  </a:rPr>
                  <a:t> be  A</a:t>
                </a:r>
                <a:r>
                  <a:rPr lang="en-IN" baseline="-25000" dirty="0" smtClean="0">
                    <a:latin typeface="Times New Roman" panose="02020603050405020304" pitchFamily="18" charset="0"/>
                    <a:cs typeface="Times New Roman" panose="02020603050405020304" pitchFamily="18" charset="0"/>
                  </a:rPr>
                  <a:t>1</a:t>
                </a:r>
                <a:r>
                  <a:rPr lang="en-IN" dirty="0" smtClean="0">
                    <a:latin typeface="Times New Roman" panose="02020603050405020304" pitchFamily="18" charset="0"/>
                    <a:cs typeface="Times New Roman" panose="02020603050405020304" pitchFamily="18" charset="0"/>
                  </a:rPr>
                  <a:t> , A</a:t>
                </a:r>
                <a:r>
                  <a:rPr lang="en-IN" baseline="-25000" dirty="0" smtClean="0">
                    <a:latin typeface="Times New Roman" panose="02020603050405020304" pitchFamily="18" charset="0"/>
                    <a:cs typeface="Times New Roman" panose="02020603050405020304" pitchFamily="18" charset="0"/>
                  </a:rPr>
                  <a:t>2</a:t>
                </a:r>
                <a:r>
                  <a:rPr lang="en-IN" dirty="0" smtClean="0">
                    <a:latin typeface="Times New Roman" panose="02020603050405020304" pitchFamily="18" charset="0"/>
                    <a:cs typeface="Times New Roman" panose="02020603050405020304" pitchFamily="18" charset="0"/>
                  </a:rPr>
                  <a:t> ,…and Z</a:t>
                </a:r>
                <a:r>
                  <a:rPr lang="en-IN" baseline="-25000" dirty="0" smtClean="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Z</a:t>
                </a:r>
                <a:r>
                  <a:rPr lang="en-IN" baseline="-25000" dirty="0" smtClean="0">
                    <a:latin typeface="Times New Roman" panose="02020603050405020304" pitchFamily="18" charset="0"/>
                    <a:cs typeface="Times New Roman" panose="02020603050405020304" pitchFamily="18" charset="0"/>
                  </a:rPr>
                  <a:t>2</a:t>
                </a:r>
                <a:r>
                  <a:rPr lang="en-IN" dirty="0" smtClean="0">
                    <a:latin typeface="Times New Roman" panose="02020603050405020304" pitchFamily="18" charset="0"/>
                    <a:cs typeface="Times New Roman" panose="02020603050405020304" pitchFamily="18" charset="0"/>
                  </a:rPr>
                  <a:t> ,…,respectively and composition of the alloy by mass is x</a:t>
                </a:r>
                <a:r>
                  <a:rPr lang="en-IN" baseline="-25000" dirty="0" smtClean="0">
                    <a:latin typeface="Times New Roman" panose="02020603050405020304" pitchFamily="18" charset="0"/>
                    <a:cs typeface="Times New Roman" panose="02020603050405020304" pitchFamily="18" charset="0"/>
                  </a:rPr>
                  <a:t>1</a:t>
                </a:r>
                <a:r>
                  <a:rPr lang="en-IN" dirty="0" smtClean="0">
                    <a:latin typeface="Times New Roman" panose="02020603050405020304" pitchFamily="18" charset="0"/>
                    <a:cs typeface="Times New Roman" panose="02020603050405020304" pitchFamily="18" charset="0"/>
                  </a:rPr>
                  <a:t> %, x</a:t>
                </a:r>
                <a:r>
                  <a:rPr lang="en-IN" baseline="-25000" dirty="0" smtClean="0">
                    <a:latin typeface="Times New Roman" panose="02020603050405020304" pitchFamily="18" charset="0"/>
                    <a:cs typeface="Times New Roman" panose="02020603050405020304" pitchFamily="18" charset="0"/>
                  </a:rPr>
                  <a:t>2</a:t>
                </a:r>
                <a:r>
                  <a:rPr lang="en-IN" dirty="0" smtClean="0">
                    <a:latin typeface="Times New Roman" panose="02020603050405020304" pitchFamily="18" charset="0"/>
                    <a:cs typeface="Times New Roman" panose="02020603050405020304" pitchFamily="18" charset="0"/>
                  </a:rPr>
                  <a:t> %,…, then a </a:t>
                </a:r>
                <a:r>
                  <a:rPr lang="en-IN" i="1" dirty="0" smtClean="0">
                    <a:latin typeface="Times New Roman" panose="02020603050405020304" pitchFamily="18" charset="0"/>
                    <a:cs typeface="Times New Roman" panose="02020603050405020304" pitchFamily="18" charset="0"/>
                  </a:rPr>
                  <a:t>v</a:t>
                </a:r>
                <a:r>
                  <a:rPr lang="en-IN" dirty="0" smtClean="0">
                    <a:latin typeface="Times New Roman" panose="02020603050405020304" pitchFamily="18" charset="0"/>
                    <a:cs typeface="Times New Roman" panose="02020603050405020304" pitchFamily="18" charset="0"/>
                  </a:rPr>
                  <a:t> cm</a:t>
                </a:r>
                <a:r>
                  <a:rPr lang="en-IN" baseline="30000" dirty="0" smtClean="0">
                    <a:latin typeface="Times New Roman" panose="02020603050405020304" pitchFamily="18" charset="0"/>
                    <a:cs typeface="Times New Roman" panose="02020603050405020304" pitchFamily="18" charset="0"/>
                  </a:rPr>
                  <a:t>3</a:t>
                </a:r>
                <a:r>
                  <a:rPr lang="en-IN" dirty="0" smtClean="0">
                    <a:latin typeface="Times New Roman" panose="02020603050405020304" pitchFamily="18" charset="0"/>
                    <a:cs typeface="Times New Roman" panose="02020603050405020304" pitchFamily="18" charset="0"/>
                  </a:rPr>
                  <a:t> of the alloy contains </a:t>
                </a:r>
                <a:r>
                  <a:rPr lang="en-IN" i="1" dirty="0" smtClean="0">
                    <a:latin typeface="Times New Roman" panose="02020603050405020304" pitchFamily="18" charset="0"/>
                    <a:cs typeface="Times New Roman" panose="02020603050405020304" pitchFamily="18" charset="0"/>
                  </a:rPr>
                  <a:t>v</a:t>
                </a:r>
                <a14:m>
                  <m:oMath xmlns:m="http://schemas.openxmlformats.org/officeDocument/2006/math">
                    <m:r>
                      <a:rPr lang="en-IN" i="1" smtClean="0">
                        <a:latin typeface="Cambria Math" panose="02040503050406030204" pitchFamily="18" charset="0"/>
                        <a:ea typeface="Cambria Math" panose="02040503050406030204" pitchFamily="18" charset="0"/>
                        <a:cs typeface="Times New Roman" panose="02020603050405020304" pitchFamily="18" charset="0"/>
                      </a:rPr>
                      <m:t>𝜌</m:t>
                    </m:r>
                  </m:oMath>
                </a14:m>
                <a:r>
                  <a:rPr lang="en-IN" dirty="0" smtClean="0">
                    <a:latin typeface="Times New Roman" panose="02020603050405020304" pitchFamily="18" charset="0"/>
                    <a:cs typeface="Times New Roman" panose="02020603050405020304" pitchFamily="18" charset="0"/>
                  </a:rPr>
                  <a:t>x</a:t>
                </a:r>
                <a:r>
                  <a:rPr lang="en-IN" baseline="-25000" dirty="0" smtClean="0">
                    <a:latin typeface="Times New Roman" panose="02020603050405020304" pitchFamily="18" charset="0"/>
                    <a:cs typeface="Times New Roman" panose="02020603050405020304" pitchFamily="18" charset="0"/>
                  </a:rPr>
                  <a:t>i</a:t>
                </a:r>
                <a:r>
                  <a:rPr lang="en-IN" dirty="0" smtClean="0">
                    <a:latin typeface="Times New Roman" panose="02020603050405020304" pitchFamily="18" charset="0"/>
                    <a:cs typeface="Times New Roman" panose="02020603050405020304" pitchFamily="18" charset="0"/>
                  </a:rPr>
                  <a:t> / 100 gram of the </a:t>
                </a:r>
                <a:r>
                  <a:rPr lang="en-IN" dirty="0" err="1">
                    <a:latin typeface="Times New Roman" panose="02020603050405020304" pitchFamily="18" charset="0"/>
                    <a:cs typeface="Times New Roman" panose="02020603050405020304" pitchFamily="18" charset="0"/>
                  </a:rPr>
                  <a:t>i</a:t>
                </a:r>
                <a:r>
                  <a:rPr lang="en-IN" baseline="30000" dirty="0" err="1">
                    <a:latin typeface="Times New Roman" panose="02020603050405020304" pitchFamily="18" charset="0"/>
                    <a:cs typeface="Times New Roman" panose="02020603050405020304" pitchFamily="18" charset="0"/>
                  </a:rPr>
                  <a:t>th</a:t>
                </a:r>
                <a:r>
                  <a:rPr lang="en-IN" dirty="0" smtClean="0">
                    <a:latin typeface="Times New Roman" panose="02020603050405020304" pitchFamily="18" charset="0"/>
                    <a:cs typeface="Times New Roman" panose="02020603050405020304" pitchFamily="18" charset="0"/>
                  </a:rPr>
                  <a:t> element, where </a:t>
                </a:r>
                <a14:m>
                  <m:oMath xmlns:m="http://schemas.openxmlformats.org/officeDocument/2006/math">
                    <m:r>
                      <a:rPr lang="en-IN" i="1">
                        <a:latin typeface="Cambria Math" panose="02040503050406030204" pitchFamily="18" charset="0"/>
                        <a:ea typeface="Cambria Math" panose="02040503050406030204" pitchFamily="18" charset="0"/>
                        <a:cs typeface="Times New Roman" panose="02020603050405020304" pitchFamily="18" charset="0"/>
                      </a:rPr>
                      <m:t>𝜌</m:t>
                    </m:r>
                  </m:oMath>
                </a14:m>
                <a:r>
                  <a:rPr lang="en-IN" dirty="0" smtClean="0">
                    <a:latin typeface="Times New Roman" panose="02020603050405020304" pitchFamily="18" charset="0"/>
                    <a:cs typeface="Times New Roman" panose="02020603050405020304" pitchFamily="18" charset="0"/>
                  </a:rPr>
                  <a:t> is the overall density of the alloy in g/cc. </a:t>
                </a:r>
                <a:endParaRPr lang="en-IN" dirty="0">
                  <a:latin typeface="Times New Roman" panose="02020603050405020304" pitchFamily="18" charset="0"/>
                  <a:cs typeface="Times New Roman" panose="02020603050405020304" pitchFamily="18" charset="0"/>
                </a:endParaRPr>
              </a:p>
              <a:p>
                <a:pPr marL="457200" indent="-457200" algn="just"/>
                <a:r>
                  <a:rPr lang="en-IN" dirty="0" smtClean="0">
                    <a:latin typeface="Times New Roman" panose="02020603050405020304" pitchFamily="18" charset="0"/>
                    <a:cs typeface="Times New Roman" panose="02020603050405020304" pitchFamily="18" charset="0"/>
                  </a:rPr>
                  <a:t>The charge required to remove  all </a:t>
                </a:r>
                <a:r>
                  <a:rPr lang="en-IN" dirty="0" err="1" smtClean="0">
                    <a:latin typeface="Times New Roman" panose="02020603050405020304" pitchFamily="18" charset="0"/>
                    <a:cs typeface="Times New Roman" panose="02020603050405020304" pitchFamily="18" charset="0"/>
                  </a:rPr>
                  <a:t>i</a:t>
                </a:r>
                <a:r>
                  <a:rPr lang="en-IN" baseline="30000" dirty="0" err="1" smtClean="0">
                    <a:latin typeface="Times New Roman" panose="02020603050405020304" pitchFamily="18" charset="0"/>
                    <a:cs typeface="Times New Roman" panose="02020603050405020304" pitchFamily="18" charset="0"/>
                  </a:rPr>
                  <a:t>th</a:t>
                </a:r>
                <a:r>
                  <a:rPr lang="en-IN" dirty="0" smtClean="0">
                    <a:latin typeface="Times New Roman" panose="02020603050405020304" pitchFamily="18" charset="0"/>
                    <a:cs typeface="Times New Roman" panose="02020603050405020304" pitchFamily="18" charset="0"/>
                  </a:rPr>
                  <a:t> element in volume v is given by </a:t>
                </a:r>
                <a14:m>
                  <m:oMath xmlns:m="http://schemas.openxmlformats.org/officeDocument/2006/math">
                    <m:f>
                      <m:fPr>
                        <m:ctrlPr>
                          <a:rPr lang="en-IN" i="1" smtClean="0">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𝑣</m:t>
                        </m:r>
                        <m:r>
                          <a:rPr lang="en-IN" b="0" i="1" smtClean="0">
                            <a:latin typeface="Cambria Math" panose="02040503050406030204" pitchFamily="18" charset="0"/>
                            <a:ea typeface="Cambria Math" panose="02040503050406030204" pitchFamily="18" charset="0"/>
                            <a:cs typeface="Times New Roman" panose="02020603050405020304" pitchFamily="18" charset="0"/>
                          </a:rPr>
                          <m:t>𝜌</m:t>
                        </m:r>
                        <m:sSub>
                          <m:sSubPr>
                            <m:ctrlPr>
                              <a:rPr lang="en-IN"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IN" b="0" i="1" smtClean="0">
                                <a:latin typeface="Cambria Math" panose="02040503050406030204" pitchFamily="18" charset="0"/>
                                <a:ea typeface="Cambria Math" panose="02040503050406030204" pitchFamily="18" charset="0"/>
                                <a:cs typeface="Times New Roman" panose="02020603050405020304" pitchFamily="18" charset="0"/>
                              </a:rPr>
                              <m:t>𝑖</m:t>
                            </m:r>
                          </m:sub>
                        </m:sSub>
                      </m:num>
                      <m:den>
                        <m:r>
                          <a:rPr lang="en-IN" b="0" i="1" smtClean="0">
                            <a:latin typeface="Cambria Math" panose="02040503050406030204" pitchFamily="18" charset="0"/>
                            <a:cs typeface="Times New Roman" panose="02020603050405020304" pitchFamily="18" charset="0"/>
                          </a:rPr>
                          <m:t>100</m:t>
                        </m:r>
                      </m:den>
                    </m:f>
                    <m:r>
                      <a:rPr lang="en-IN" b="0" i="1" smtClean="0">
                        <a:latin typeface="Cambria Math" panose="02040503050406030204" pitchFamily="18" charset="0"/>
                        <a:cs typeface="Times New Roman" panose="02020603050405020304" pitchFamily="18" charset="0"/>
                      </a:rPr>
                      <m:t> (</m:t>
                    </m:r>
                    <m:f>
                      <m:fPr>
                        <m:ctrlPr>
                          <a:rPr lang="en-IN" b="0" i="1" smtClean="0">
                            <a:latin typeface="Cambria Math" panose="02040503050406030204" pitchFamily="18" charset="0"/>
                            <a:cs typeface="Times New Roman" panose="02020603050405020304" pitchFamily="18" charset="0"/>
                          </a:rPr>
                        </m:ctrlPr>
                      </m:fPr>
                      <m:num>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𝑍</m:t>
                            </m:r>
                          </m:e>
                          <m:sub>
                            <m:r>
                              <a:rPr lang="en-IN" b="0" i="1" smtClean="0">
                                <a:latin typeface="Cambria Math" panose="02040503050406030204" pitchFamily="18" charset="0"/>
                                <a:cs typeface="Times New Roman" panose="02020603050405020304" pitchFamily="18" charset="0"/>
                              </a:rPr>
                              <m:t>𝑖</m:t>
                            </m:r>
                          </m:sub>
                        </m:sSub>
                        <m:r>
                          <a:rPr lang="en-IN" b="0" i="1" smtClean="0">
                            <a:latin typeface="Cambria Math" panose="02040503050406030204" pitchFamily="18" charset="0"/>
                            <a:cs typeface="Times New Roman" panose="02020603050405020304" pitchFamily="18" charset="0"/>
                          </a:rPr>
                          <m:t>𝐹</m:t>
                        </m:r>
                      </m:num>
                      <m:den>
                        <m:sSub>
                          <m:sSubPr>
                            <m:ctrlPr>
                              <a:rPr lang="en-IN" i="1">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𝐴</m:t>
                            </m:r>
                          </m:e>
                          <m:sub>
                            <m:r>
                              <a:rPr lang="en-IN" i="1">
                                <a:latin typeface="Cambria Math" panose="02040503050406030204" pitchFamily="18" charset="0"/>
                                <a:cs typeface="Times New Roman" panose="02020603050405020304" pitchFamily="18" charset="0"/>
                              </a:rPr>
                              <m:t>𝑖</m:t>
                            </m:r>
                          </m:sub>
                        </m:sSub>
                      </m:den>
                    </m:f>
                    <m:r>
                      <a:rPr lang="en-IN" b="0" i="1" smtClean="0">
                        <a:latin typeface="Cambria Math" panose="02040503050406030204" pitchFamily="18" charset="0"/>
                        <a:cs typeface="Times New Roman" panose="02020603050405020304" pitchFamily="18" charset="0"/>
                      </a:rPr>
                      <m:t>)</m:t>
                    </m:r>
                  </m:oMath>
                </a14:m>
                <a:endParaRPr lang="en-IN" dirty="0" smtClean="0">
                  <a:latin typeface="Times New Roman" panose="02020603050405020304" pitchFamily="18" charset="0"/>
                  <a:cs typeface="Times New Roman" panose="02020603050405020304" pitchFamily="18" charset="0"/>
                </a:endParaRPr>
              </a:p>
              <a:p>
                <a:pPr marL="457200" indent="-457200" algn="just"/>
                <a:r>
                  <a:rPr lang="en-IN" dirty="0" smtClean="0">
                    <a:latin typeface="Times New Roman" panose="02020603050405020304" pitchFamily="18" charset="0"/>
                    <a:cs typeface="Times New Roman" panose="02020603050405020304" pitchFamily="18" charset="0"/>
                  </a:rPr>
                  <a:t>Thus, volume of alloy removed per unit charge is </a:t>
                </a:r>
                <a14:m>
                  <m:oMath xmlns:m="http://schemas.openxmlformats.org/officeDocument/2006/math">
                    <m:r>
                      <m:rPr>
                        <m:sty m:val="p"/>
                      </m:rPr>
                      <a:rPr lang="en-IN" b="0" i="0" smtClean="0">
                        <a:latin typeface="Cambria Math" panose="02040503050406030204" pitchFamily="18" charset="0"/>
                        <a:cs typeface="Times New Roman" panose="02020603050405020304" pitchFamily="18" charset="0"/>
                      </a:rPr>
                      <m:t>Q</m:t>
                    </m:r>
                    <m:r>
                      <a:rPr lang="en-IN" b="0" i="0" smtClean="0">
                        <a:latin typeface="Cambria Math" panose="02040503050406030204" pitchFamily="18" charset="0"/>
                        <a:cs typeface="Times New Roman" panose="02020603050405020304" pitchFamily="18" charset="0"/>
                      </a:rPr>
                      <m:t>=</m:t>
                    </m:r>
                    <m:f>
                      <m:fPr>
                        <m:ctrlPr>
                          <a:rPr lang="en-IN" i="1">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100</m:t>
                        </m:r>
                      </m:num>
                      <m:den>
                        <m:r>
                          <a:rPr lang="en-IN" i="1" smtClean="0">
                            <a:latin typeface="Cambria Math" panose="02040503050406030204" pitchFamily="18" charset="0"/>
                            <a:ea typeface="Cambria Math" panose="02040503050406030204" pitchFamily="18" charset="0"/>
                            <a:cs typeface="Times New Roman" panose="02020603050405020304" pitchFamily="18" charset="0"/>
                          </a:rPr>
                          <m:t>𝜌</m:t>
                        </m:r>
                        <m:r>
                          <a:rPr lang="en-IN" b="0" i="1" smtClean="0">
                            <a:latin typeface="Cambria Math" panose="02040503050406030204" pitchFamily="18" charset="0"/>
                            <a:ea typeface="Cambria Math" panose="02040503050406030204" pitchFamily="18" charset="0"/>
                            <a:cs typeface="Times New Roman" panose="02020603050405020304" pitchFamily="18" charset="0"/>
                          </a:rPr>
                          <m:t>𝐹</m:t>
                        </m:r>
                      </m:den>
                    </m:f>
                    <m:r>
                      <a:rPr lang="en-IN" i="1">
                        <a:latin typeface="Cambria Math" panose="02040503050406030204" pitchFamily="18" charset="0"/>
                        <a:cs typeface="Times New Roman" panose="02020603050405020304" pitchFamily="18" charset="0"/>
                      </a:rPr>
                      <m:t> (</m:t>
                    </m:r>
                    <m:f>
                      <m:fPr>
                        <m:ctrlPr>
                          <a:rPr lang="en-IN" i="1">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1</m:t>
                        </m:r>
                      </m:num>
                      <m:den>
                        <m:nary>
                          <m:naryPr>
                            <m:chr m:val="∑"/>
                            <m:subHide m:val="on"/>
                            <m:supHide m:val="on"/>
                            <m:ctrlPr>
                              <a:rPr lang="en-IN" i="1" smtClean="0">
                                <a:latin typeface="Cambria Math" panose="02040503050406030204" pitchFamily="18" charset="0"/>
                                <a:cs typeface="Times New Roman" panose="02020603050405020304" pitchFamily="18" charset="0"/>
                              </a:rPr>
                            </m:ctrlPr>
                          </m:naryPr>
                          <m:sub/>
                          <m:sup/>
                          <m:e>
                            <m:f>
                              <m:fPr>
                                <m:ctrlPr>
                                  <a:rPr lang="en-IN" i="1">
                                    <a:latin typeface="Cambria Math" panose="02040503050406030204" pitchFamily="18" charset="0"/>
                                    <a:cs typeface="Times New Roman" panose="02020603050405020304" pitchFamily="18" charset="0"/>
                                  </a:rPr>
                                </m:ctrlPr>
                              </m:fPr>
                              <m:num>
                                <m:sSub>
                                  <m:sSubPr>
                                    <m:ctrlPr>
                                      <a:rPr lang="en-IN" i="1">
                                        <a:latin typeface="Cambria Math" panose="02040503050406030204" pitchFamily="18" charset="0"/>
                                        <a:ea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𝑥</m:t>
                                    </m:r>
                                  </m:e>
                                  <m:sub>
                                    <m:r>
                                      <a:rPr lang="en-IN" i="1">
                                        <a:latin typeface="Cambria Math" panose="02040503050406030204" pitchFamily="18" charset="0"/>
                                        <a:ea typeface="Cambria Math" panose="02040503050406030204" pitchFamily="18" charset="0"/>
                                        <a:cs typeface="Times New Roman" panose="02020603050405020304" pitchFamily="18" charset="0"/>
                                      </a:rPr>
                                      <m:t>𝑖</m:t>
                                    </m:r>
                                  </m:sub>
                                </m:sSub>
                                <m:sSub>
                                  <m:sSubPr>
                                    <m:ctrlPr>
                                      <a:rPr lang="en-IN" i="1">
                                        <a:latin typeface="Cambria Math" panose="02040503050406030204" pitchFamily="18" charset="0"/>
                                        <a:ea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𝑍</m:t>
                                    </m:r>
                                  </m:e>
                                  <m:sub>
                                    <m:r>
                                      <a:rPr lang="en-IN" i="1">
                                        <a:latin typeface="Cambria Math" panose="02040503050406030204" pitchFamily="18" charset="0"/>
                                        <a:ea typeface="Cambria Math" panose="02040503050406030204" pitchFamily="18" charset="0"/>
                                        <a:cs typeface="Times New Roman" panose="02020603050405020304" pitchFamily="18" charset="0"/>
                                      </a:rPr>
                                      <m:t>𝑖</m:t>
                                    </m:r>
                                  </m:sub>
                                </m:sSub>
                              </m:num>
                              <m:den>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𝐴</m:t>
                                    </m:r>
                                  </m:e>
                                  <m:sub>
                                    <m:r>
                                      <a:rPr lang="en-IN" i="1">
                                        <a:latin typeface="Cambria Math" panose="02040503050406030204" pitchFamily="18" charset="0"/>
                                        <a:cs typeface="Times New Roman" panose="02020603050405020304" pitchFamily="18" charset="0"/>
                                      </a:rPr>
                                      <m:t>𝑖</m:t>
                                    </m:r>
                                  </m:sub>
                                </m:sSub>
                              </m:den>
                            </m:f>
                          </m:e>
                        </m:nary>
                      </m:den>
                    </m:f>
                    <m:r>
                      <a:rPr lang="en-IN" i="1">
                        <a:latin typeface="Cambria Math" panose="02040503050406030204" pitchFamily="18" charset="0"/>
                        <a:cs typeface="Times New Roman" panose="02020603050405020304" pitchFamily="18" charset="0"/>
                      </a:rPr>
                      <m:t>)</m:t>
                    </m:r>
                  </m:oMath>
                </a14:m>
                <a:endParaRPr lang="en-IN" dirty="0" smtClean="0">
                  <a:latin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55470"/>
                <a:ext cx="10515600" cy="5021493"/>
              </a:xfrm>
              <a:blipFill rotWithShape="0">
                <a:blip r:embed="rId2"/>
                <a:stretch>
                  <a:fillRect l="-1043" t="-2187" r="-115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E283F59-BE22-479A-9A22-820C1988A479}" type="slidenum">
              <a:rPr lang="en-IN" smtClean="0"/>
              <a:t>9</a:t>
            </a:fld>
            <a:endParaRPr lang="en-IN"/>
          </a:p>
        </p:txBody>
      </p:sp>
    </p:spTree>
    <p:extLst>
      <p:ext uri="{BB962C8B-B14F-4D97-AF65-F5344CB8AC3E}">
        <p14:creationId xmlns:p14="http://schemas.microsoft.com/office/powerpoint/2010/main" val="653651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2106</Words>
  <Application>Microsoft Office PowerPoint</Application>
  <PresentationFormat>Widescreen</PresentationFormat>
  <Paragraphs>222</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Arial</vt:lpstr>
      <vt:lpstr>cabin</vt:lpstr>
      <vt:lpstr>Calibri</vt:lpstr>
      <vt:lpstr>Calibri Light</vt:lpstr>
      <vt:lpstr>Cambria Math</vt:lpstr>
      <vt:lpstr>Times New Roman</vt:lpstr>
      <vt:lpstr>Office Theme</vt:lpstr>
      <vt:lpstr>PowerPoint Presentation</vt:lpstr>
      <vt:lpstr>PowerPoint Presentation</vt:lpstr>
      <vt:lpstr>ECM</vt:lpstr>
      <vt:lpstr>ECM-Mechanism</vt:lpstr>
      <vt:lpstr>ECM-Mechanism</vt:lpstr>
      <vt:lpstr>ECM- Schematic of the Setup and Capability</vt:lpstr>
      <vt:lpstr>Faraday's Laws:</vt:lpstr>
      <vt:lpstr>Faraday's Laws for a metal</vt:lpstr>
      <vt:lpstr>Faraday's Laws as applied to an alloy</vt:lpstr>
      <vt:lpstr>PowerPoint Presentation</vt:lpstr>
      <vt:lpstr>Problem 1 </vt:lpstr>
      <vt:lpstr>Problem 2</vt:lpstr>
      <vt:lpstr>PowerPoint Presentation</vt:lpstr>
      <vt:lpstr>Electric Discharge Machining (EDM)</vt:lpstr>
      <vt:lpstr>PowerPoint Presentation</vt:lpstr>
      <vt:lpstr>Electric Discharge Machining (EDM) </vt:lpstr>
      <vt:lpstr>Electric Discharge Machining (EDM) </vt:lpstr>
      <vt:lpstr>PowerPoint Presentation</vt:lpstr>
      <vt:lpstr>Mechanics of EDM- Spark Propagation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16</cp:revision>
  <cp:lastPrinted>2022-11-01T07:36:14Z</cp:lastPrinted>
  <dcterms:created xsi:type="dcterms:W3CDTF">2022-11-01T05:13:57Z</dcterms:created>
  <dcterms:modified xsi:type="dcterms:W3CDTF">2022-11-17T07:47:40Z</dcterms:modified>
</cp:coreProperties>
</file>