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316" r:id="rId5"/>
    <p:sldId id="650" r:id="rId6"/>
    <p:sldId id="626" r:id="rId7"/>
    <p:sldId id="623" r:id="rId8"/>
    <p:sldId id="627" r:id="rId9"/>
    <p:sldId id="625" r:id="rId10"/>
    <p:sldId id="621" r:id="rId11"/>
    <p:sldId id="603" r:id="rId12"/>
    <p:sldId id="605" r:id="rId13"/>
    <p:sldId id="607" r:id="rId14"/>
    <p:sldId id="639" r:id="rId15"/>
    <p:sldId id="615" r:id="rId16"/>
    <p:sldId id="618" r:id="rId17"/>
    <p:sldId id="530" r:id="rId18"/>
    <p:sldId id="531" r:id="rId19"/>
    <p:sldId id="546" r:id="rId20"/>
    <p:sldId id="649" r:id="rId21"/>
    <p:sldId id="532" r:id="rId22"/>
    <p:sldId id="534" r:id="rId23"/>
    <p:sldId id="536" r:id="rId24"/>
    <p:sldId id="538" r:id="rId25"/>
    <p:sldId id="539" r:id="rId26"/>
    <p:sldId id="540" r:id="rId27"/>
    <p:sldId id="541" r:id="rId28"/>
    <p:sldId id="552" r:id="rId29"/>
    <p:sldId id="556" r:id="rId30"/>
    <p:sldId id="550" r:id="rId31"/>
    <p:sldId id="545" r:id="rId32"/>
    <p:sldId id="648" r:id="rId33"/>
    <p:sldId id="555" r:id="rId34"/>
    <p:sldId id="44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93979-1346-467C-A3A9-53EE23BBA654}">
          <p14:sldIdLst>
            <p14:sldId id="316"/>
            <p14:sldId id="650"/>
            <p14:sldId id="626"/>
            <p14:sldId id="623"/>
            <p14:sldId id="627"/>
            <p14:sldId id="625"/>
            <p14:sldId id="621"/>
            <p14:sldId id="603"/>
            <p14:sldId id="605"/>
            <p14:sldId id="607"/>
            <p14:sldId id="639"/>
            <p14:sldId id="615"/>
            <p14:sldId id="618"/>
            <p14:sldId id="530"/>
            <p14:sldId id="531"/>
            <p14:sldId id="546"/>
            <p14:sldId id="649"/>
            <p14:sldId id="532"/>
            <p14:sldId id="534"/>
            <p14:sldId id="536"/>
            <p14:sldId id="538"/>
            <p14:sldId id="539"/>
            <p14:sldId id="540"/>
            <p14:sldId id="541"/>
            <p14:sldId id="552"/>
            <p14:sldId id="556"/>
            <p14:sldId id="550"/>
            <p14:sldId id="545"/>
            <p14:sldId id="648"/>
            <p14:sldId id="555"/>
            <p14:sldId id="4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6BD65-B0B3-C555-EBDA-CE7451F6D8F8}" v="265" dt="2021-08-18T05:11:40.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434" autoAdjust="0"/>
  </p:normalViewPr>
  <p:slideViewPr>
    <p:cSldViewPr snapToGrid="0">
      <p:cViewPr varScale="1">
        <p:scale>
          <a:sx n="78" d="100"/>
          <a:sy n="78" d="100"/>
        </p:scale>
        <p:origin x="87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F1B3B-B306-4D45-A67D-85F2A56A4CDC}"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163B0-53B0-42D2-A9F9-D67B6219025F}" type="slidenum">
              <a:rPr lang="en-US" smtClean="0"/>
              <a:t>‹#›</a:t>
            </a:fld>
            <a:endParaRPr lang="en-US"/>
          </a:p>
        </p:txBody>
      </p:sp>
    </p:spTree>
    <p:extLst>
      <p:ext uri="{BB962C8B-B14F-4D97-AF65-F5344CB8AC3E}">
        <p14:creationId xmlns:p14="http://schemas.microsoft.com/office/powerpoint/2010/main" val="398782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dirty="0"/>
              <a:t>The Android Developers of today and tomorrow will be responsible for integrating exciting technologies like Artificial Intelligence, Augmented Reality/Virtual Reality, and </a:t>
            </a:r>
            <a:r>
              <a:rPr lang="en-US" dirty="0" err="1"/>
              <a:t>IoT</a:t>
            </a:r>
            <a:r>
              <a:rPr lang="en-US" dirty="0"/>
              <a:t> onto existing applications on the Android OS, creating the new apps for tomorrow that people will use to access information and transact.</a:t>
            </a:r>
          </a:p>
          <a:p>
            <a:pPr marL="171450" indent="-171450" algn="just">
              <a:buFont typeface="Arial" panose="020B0604020202020204" pitchFamily="34" charset="0"/>
              <a:buChar char="•"/>
            </a:pPr>
            <a:r>
              <a:rPr lang="en-US" dirty="0"/>
              <a:t>Further, as smartphones evolve from entertainment devices to the primary gateway of commercial exchange, creating financial services on mobile platforms is an epoch-changing work in progress with great potential for the years to come.</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as smartphones become the holders of massive reams of personal data, Android developers of the immediate future will have to design security systems to prevent the loss of personal data for millions. The possibilities and potential are truly endless.</a:t>
            </a:r>
          </a:p>
          <a:p>
            <a:pPr marL="0" indent="0" algn="just">
              <a:buFont typeface="Arial" panose="020B0604020202020204" pitchFamily="34" charset="0"/>
              <a:buNone/>
            </a:pPr>
            <a:endParaRPr lang="en-US" dirty="0"/>
          </a:p>
          <a:p>
            <a:pPr algn="just"/>
            <a:endParaRPr lang="en-US" dirty="0"/>
          </a:p>
          <a:p>
            <a:endParaRPr lang="en-US" dirty="0"/>
          </a:p>
        </p:txBody>
      </p:sp>
      <p:sp>
        <p:nvSpPr>
          <p:cNvPr id="4" name="Slide Number Placeholder 3"/>
          <p:cNvSpPr>
            <a:spLocks noGrp="1"/>
          </p:cNvSpPr>
          <p:nvPr>
            <p:ph type="sldNum" sz="quarter" idx="10"/>
          </p:nvPr>
        </p:nvSpPr>
        <p:spPr/>
        <p:txBody>
          <a:bodyPr/>
          <a:lstStyle/>
          <a:p>
            <a:fld id="{FFC163B0-53B0-42D2-A9F9-D67B6219025F}" type="slidenum">
              <a:rPr lang="en-US" smtClean="0"/>
              <a:t>5</a:t>
            </a:fld>
            <a:endParaRPr lang="en-US"/>
          </a:p>
        </p:txBody>
      </p:sp>
    </p:spTree>
    <p:extLst>
      <p:ext uri="{BB962C8B-B14F-4D97-AF65-F5344CB8AC3E}">
        <p14:creationId xmlns:p14="http://schemas.microsoft.com/office/powerpoint/2010/main" val="254895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Ref:</a:t>
            </a:r>
            <a:r>
              <a:rPr lang="en-US" baseline="0" dirty="0"/>
              <a:t> https://www.youtube.com/watch?v=UJN3AL4tiqw</a:t>
            </a:r>
            <a:endParaRPr lang="en-US" dirty="0"/>
          </a:p>
        </p:txBody>
      </p:sp>
      <p:sp>
        <p:nvSpPr>
          <p:cNvPr id="4" name="Slide Number Placeholder 3"/>
          <p:cNvSpPr>
            <a:spLocks noGrp="1"/>
          </p:cNvSpPr>
          <p:nvPr>
            <p:ph type="sldNum" sz="quarter" idx="10"/>
          </p:nvPr>
        </p:nvSpPr>
        <p:spPr/>
        <p:txBody>
          <a:bodyPr/>
          <a:lstStyle/>
          <a:p>
            <a:fld id="{FFC163B0-53B0-42D2-A9F9-D67B6219025F}" type="slidenum">
              <a:rPr lang="en-US" smtClean="0"/>
              <a:t>25</a:t>
            </a:fld>
            <a:endParaRPr lang="en-US"/>
          </a:p>
        </p:txBody>
      </p:sp>
    </p:spTree>
    <p:extLst>
      <p:ext uri="{BB962C8B-B14F-4D97-AF65-F5344CB8AC3E}">
        <p14:creationId xmlns:p14="http://schemas.microsoft.com/office/powerpoint/2010/main" val="62428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3025" y="9613900"/>
            <a:ext cx="2971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30" tIns="46465" rIns="92930" bIns="46465"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BDB58AF8-DD79-4852-918D-DEA312CB74B9}" type="slidenum">
              <a:rPr lang="en-US" altLang="en-US" sz="1200">
                <a:latin typeface="Times New Roman" panose="02020603050405020304" pitchFamily="18" charset="0"/>
              </a:rPr>
              <a:pPr algn="r"/>
              <a:t>31</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8485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8AA6201-6C0A-41A0-A7A8-D4322D28CC13}" type="datetime1">
              <a:rPr lang="en-US">
                <a:solidFill>
                  <a:prstClr val="black">
                    <a:tint val="75000"/>
                  </a:prstClr>
                </a:solidFill>
              </a:rPr>
              <a:pPr>
                <a:defRPr/>
              </a:pPr>
              <a:t>2/24/2024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pPr>
              <a:defRPr/>
            </a:pPr>
            <a:fld id="{E4CB50F8-5155-4DE3-85C9-6A53229912F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21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B8B53A7-320D-4314-8C9D-647B69376B8D}" type="datetime1">
              <a:rPr lang="en-US">
                <a:solidFill>
                  <a:prstClr val="black">
                    <a:tint val="75000"/>
                  </a:prstClr>
                </a:solidFill>
              </a:rPr>
              <a:pPr>
                <a:defRPr/>
              </a:pPr>
              <a:t>2/24/2024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6D5356-D1E2-4E06-B917-A98F2D69F716}" type="slidenum">
              <a:rPr lang="en-US"/>
              <a:pPr>
                <a:defRPr/>
              </a:pPr>
              <a:t>‹#›</a:t>
            </a:fld>
            <a:endParaRPr lang="en-US"/>
          </a:p>
        </p:txBody>
      </p:sp>
    </p:spTree>
    <p:extLst>
      <p:ext uri="{BB962C8B-B14F-4D97-AF65-F5344CB8AC3E}">
        <p14:creationId xmlns:p14="http://schemas.microsoft.com/office/powerpoint/2010/main" val="2305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DA3BB23-D479-4DF6-82B3-47A5CC4F17C6}" type="datetime1">
              <a:rPr lang="en-US">
                <a:solidFill>
                  <a:prstClr val="black">
                    <a:tint val="75000"/>
                  </a:prstClr>
                </a:solidFill>
              </a:rPr>
              <a:pPr>
                <a:defRPr/>
              </a:pPr>
              <a:t>2/24/2024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A5ADF47-D22A-4CDF-8E2F-9816AA8117DC}" type="slidenum">
              <a:rPr lang="en-US"/>
              <a:pPr>
                <a:defRPr/>
              </a:pPr>
              <a:t>‹#›</a:t>
            </a:fld>
            <a:endParaRPr lang="en-US"/>
          </a:p>
        </p:txBody>
      </p:sp>
    </p:spTree>
    <p:extLst>
      <p:ext uri="{BB962C8B-B14F-4D97-AF65-F5344CB8AC3E}">
        <p14:creationId xmlns:p14="http://schemas.microsoft.com/office/powerpoint/2010/main" val="952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420D92F-E528-45A2-84BF-2357365708EB}" type="datetime1">
              <a:rPr lang="en-US">
                <a:solidFill>
                  <a:prstClr val="black">
                    <a:tint val="75000"/>
                  </a:prstClr>
                </a:solidFill>
              </a:rPr>
              <a:pPr>
                <a:defRPr/>
              </a:pPr>
              <a:t>2/24/2024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pPr>
              <a:defRPr/>
            </a:pPr>
            <a:fld id="{882D827A-045F-4F8B-BED3-F1EC0FC2FCF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2404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39E5B230-EA38-4665-ADC0-71B3345C5F6E}" type="datetime1">
              <a:rPr lang="en-US">
                <a:solidFill>
                  <a:prstClr val="black">
                    <a:tint val="75000"/>
                  </a:prstClr>
                </a:solidFill>
              </a:rPr>
              <a:pPr>
                <a:defRPr/>
              </a:pPr>
              <a:t>2/24/2024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EE491E9-2B1D-45C6-8F4D-3DE62C53D0EB}" type="slidenum">
              <a:rPr lang="en-US"/>
              <a:pPr>
                <a:defRPr/>
              </a:pPr>
              <a:t>‹#›</a:t>
            </a:fld>
            <a:endParaRPr lang="en-US"/>
          </a:p>
        </p:txBody>
      </p:sp>
    </p:spTree>
    <p:extLst>
      <p:ext uri="{BB962C8B-B14F-4D97-AF65-F5344CB8AC3E}">
        <p14:creationId xmlns:p14="http://schemas.microsoft.com/office/powerpoint/2010/main" val="40217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2E8AB0-6A41-4AC8-B2A3-68A06B67AD5F}" type="datetime1">
              <a:rPr lang="en-US">
                <a:solidFill>
                  <a:prstClr val="black">
                    <a:tint val="75000"/>
                  </a:prstClr>
                </a:solidFill>
              </a:rPr>
              <a:pPr>
                <a:defRPr/>
              </a:pPr>
              <a:t>2/24/2024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F17AFDE-F40A-4509-AE29-94F0020A3158}" type="slidenum">
              <a:rPr lang="en-US"/>
              <a:pPr>
                <a:defRPr/>
              </a:pPr>
              <a:t>‹#›</a:t>
            </a:fld>
            <a:endParaRPr lang="en-US"/>
          </a:p>
        </p:txBody>
      </p:sp>
    </p:spTree>
    <p:extLst>
      <p:ext uri="{BB962C8B-B14F-4D97-AF65-F5344CB8AC3E}">
        <p14:creationId xmlns:p14="http://schemas.microsoft.com/office/powerpoint/2010/main" val="361790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30AEB85-EE21-4F28-9D93-6E28763E6CA1}" type="datetime1">
              <a:rPr lang="en-US">
                <a:solidFill>
                  <a:prstClr val="black">
                    <a:tint val="75000"/>
                  </a:prstClr>
                </a:solidFill>
              </a:rPr>
              <a:pPr>
                <a:defRPr/>
              </a:pPr>
              <a:t>2/24/2024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341EB68-FD2E-411E-B95B-9EC0482F52F3}" type="slidenum">
              <a:rPr lang="en-US"/>
              <a:pPr>
                <a:defRPr/>
              </a:pPr>
              <a:t>‹#›</a:t>
            </a:fld>
            <a:endParaRPr lang="en-US"/>
          </a:p>
        </p:txBody>
      </p:sp>
    </p:spTree>
    <p:extLst>
      <p:ext uri="{BB962C8B-B14F-4D97-AF65-F5344CB8AC3E}">
        <p14:creationId xmlns:p14="http://schemas.microsoft.com/office/powerpoint/2010/main" val="171261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1EB22E0-0A4C-43BB-8A8C-84674D9A7369}" type="datetime1">
              <a:rPr lang="en-US">
                <a:solidFill>
                  <a:prstClr val="black">
                    <a:tint val="75000"/>
                  </a:prstClr>
                </a:solidFill>
              </a:rPr>
              <a:pPr>
                <a:defRPr/>
              </a:pPr>
              <a:t>2/24/2024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EAC4614-64CD-4DB6-9E09-658715B23FED}" type="slidenum">
              <a:rPr lang="en-US"/>
              <a:pPr>
                <a:defRPr/>
              </a:pPr>
              <a:t>‹#›</a:t>
            </a:fld>
            <a:endParaRPr lang="en-US"/>
          </a:p>
        </p:txBody>
      </p:sp>
    </p:spTree>
    <p:extLst>
      <p:ext uri="{BB962C8B-B14F-4D97-AF65-F5344CB8AC3E}">
        <p14:creationId xmlns:p14="http://schemas.microsoft.com/office/powerpoint/2010/main" val="43801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8F74C7-ECFA-481D-979C-1810367CC7C5}" type="datetime1">
              <a:rPr lang="en-US">
                <a:solidFill>
                  <a:prstClr val="black">
                    <a:tint val="75000"/>
                  </a:prstClr>
                </a:solidFill>
              </a:rPr>
              <a:pPr>
                <a:defRPr/>
              </a:pPr>
              <a:t>2/24/2024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D2A2DA5-6117-49B0-9646-4A73369C9556}" type="slidenum">
              <a:rPr lang="en-US"/>
              <a:pPr>
                <a:defRPr/>
              </a:pPr>
              <a:t>‹#›</a:t>
            </a:fld>
            <a:endParaRPr lang="en-US"/>
          </a:p>
        </p:txBody>
      </p:sp>
    </p:spTree>
    <p:extLst>
      <p:ext uri="{BB962C8B-B14F-4D97-AF65-F5344CB8AC3E}">
        <p14:creationId xmlns:p14="http://schemas.microsoft.com/office/powerpoint/2010/main" val="423597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DFC1D2D-F9B1-4676-95C8-CAAB0578BADA}" type="datetime1">
              <a:rPr lang="en-US">
                <a:solidFill>
                  <a:prstClr val="black">
                    <a:tint val="75000"/>
                  </a:prstClr>
                </a:solidFill>
              </a:rPr>
              <a:pPr>
                <a:defRPr/>
              </a:pPr>
              <a:t>2/24/2024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95D9AF-2F62-485D-862D-BBE1E5B421D0}" type="slidenum">
              <a:rPr lang="en-US"/>
              <a:pPr>
                <a:defRPr/>
              </a:pPr>
              <a:t>‹#›</a:t>
            </a:fld>
            <a:endParaRPr lang="en-US"/>
          </a:p>
        </p:txBody>
      </p:sp>
    </p:spTree>
    <p:extLst>
      <p:ext uri="{BB962C8B-B14F-4D97-AF65-F5344CB8AC3E}">
        <p14:creationId xmlns:p14="http://schemas.microsoft.com/office/powerpoint/2010/main" val="960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66851A0-4B6C-429C-A547-3DB53B10F2E7}" type="datetime1">
              <a:rPr lang="en-US">
                <a:solidFill>
                  <a:prstClr val="black">
                    <a:tint val="75000"/>
                  </a:prstClr>
                </a:solidFill>
              </a:rPr>
              <a:pPr>
                <a:defRPr/>
              </a:pPr>
              <a:t>2/24/2024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B2E89B0-5AF0-41BE-BCF8-9908C14E1820}" type="slidenum">
              <a:rPr lang="en-US"/>
              <a:pPr>
                <a:defRPr/>
              </a:pPr>
              <a:t>‹#›</a:t>
            </a:fld>
            <a:endParaRPr lang="en-US"/>
          </a:p>
        </p:txBody>
      </p:sp>
    </p:spTree>
    <p:extLst>
      <p:ext uri="{BB962C8B-B14F-4D97-AF65-F5344CB8AC3E}">
        <p14:creationId xmlns:p14="http://schemas.microsoft.com/office/powerpoint/2010/main" val="8981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defTabSz="457200">
              <a:defRPr/>
            </a:pPr>
            <a:fld id="{D8F58730-5AF0-4627-86C6-A9E8465AA91E}" type="datetime1">
              <a:rPr lang="en-US" smtClean="0">
                <a:solidFill>
                  <a:prstClr val="black">
                    <a:tint val="75000"/>
                  </a:prstClr>
                </a:solidFill>
              </a:rPr>
              <a:pPr defTabSz="457200">
                <a:defRPr/>
              </a:pPr>
              <a:t>2/24/2024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defTabSz="457200" fontAlgn="base">
              <a:spcBef>
                <a:spcPct val="0"/>
              </a:spcBef>
              <a:spcAft>
                <a:spcPct val="0"/>
              </a:spcAft>
              <a:defRPr/>
            </a:pPr>
            <a:fld id="{D5517BA3-8007-43DA-93AD-FF09F12BB036}" type="slidenum">
              <a:rPr lang="en-US" smtClean="0">
                <a:cs typeface="Arial" panose="020B0604020202020204" pitchFamily="34" charset="0"/>
              </a:rPr>
              <a:pPr defTabSz="457200" fontAlgn="base">
                <a:spcBef>
                  <a:spcPct val="0"/>
                </a:spcBef>
                <a:spcAft>
                  <a:spcPct val="0"/>
                </a:spcAft>
                <a:defRPr/>
              </a:pPr>
              <a:t>‹#›</a:t>
            </a:fld>
            <a:endParaRPr lang="en-US">
              <a:cs typeface="Arial" panose="020B0604020202020204" pitchFamily="34" charset="0"/>
            </a:endParaRPr>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76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hyperlink" Target="https://en.droidwiki.org/wiki/List_of_Android_version_names#Android_10"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29.jpe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developer.android.com/training/basics/supporting-devices/platforms.html" TargetMode="External"/><Relationship Id="rId3" Type="http://schemas.openxmlformats.org/officeDocument/2006/relationships/hyperlink" Target="https://developer.android.com/guide/index.html" TargetMode="External"/><Relationship Id="rId7" Type="http://schemas.openxmlformats.org/officeDocument/2006/relationships/hyperlink" Target="http://developer.android.com/about/dashboards/index.html" TargetMode="External"/><Relationship Id="rId2" Type="http://schemas.openxmlformats.org/officeDocument/2006/relationships/hyperlink" Target="https://www.android.com/history/#/marshmallow" TargetMode="External"/><Relationship Id="rId1" Type="http://schemas.openxmlformats.org/officeDocument/2006/relationships/slideLayout" Target="../slideLayouts/slideLayout2.xml"/><Relationship Id="rId6" Type="http://schemas.openxmlformats.org/officeDocument/2006/relationships/hyperlink" Target="https://developer.android.com/guide/topics/ui/overview.html" TargetMode="External"/><Relationship Id="rId5" Type="http://schemas.openxmlformats.org/officeDocument/2006/relationships/hyperlink" Target="https://source.android.com/docs/core/architecture" TargetMode="External"/><Relationship Id="rId4" Type="http://schemas.openxmlformats.org/officeDocument/2006/relationships/hyperlink" Target="https://developer.android.com/guide/platform/index.html" TargetMode="External"/><Relationship Id="rId9" Type="http://schemas.openxmlformats.org/officeDocument/2006/relationships/hyperlink" Target="https://developer.android.com/studio/intro/index.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p:txBody>
          <a:bodyPr vert="horz" wrap="square" lIns="91440" tIns="45720" rIns="91440" bIns="45720" numCol="1" anchor="ctr" anchorCtr="0" compatLnSpc="1">
            <a:prstTxWarp prst="textNoShape">
              <a:avLst/>
            </a:prstTxWarp>
          </a:bodyPr>
          <a:lstStyle/>
          <a:p>
            <a:r>
              <a:rPr lang="en-US" sz="1400" dirty="0">
                <a:solidFill>
                  <a:prstClr val="white"/>
                </a:solidFill>
                <a:latin typeface="+mn-lt"/>
              </a:rPr>
              <a:t>1</a:t>
            </a:r>
          </a:p>
        </p:txBody>
      </p:sp>
      <p:sp>
        <p:nvSpPr>
          <p:cNvPr id="8" name="Title 1"/>
          <p:cNvSpPr>
            <a:spLocks noGrp="1"/>
          </p:cNvSpPr>
          <p:nvPr>
            <p:ph type="ctrTitle"/>
          </p:nvPr>
        </p:nvSpPr>
        <p:spPr>
          <a:xfrm>
            <a:off x="1332930" y="317146"/>
            <a:ext cx="9144000" cy="77467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4400" b="1" dirty="0">
                <a:solidFill>
                  <a:srgbClr val="002060"/>
                </a:solidFill>
              </a:rPr>
              <a:t>Course Details</a:t>
            </a:r>
          </a:p>
        </p:txBody>
      </p:sp>
      <p:sp>
        <p:nvSpPr>
          <p:cNvPr id="9" name="Subtitle 2"/>
          <p:cNvSpPr>
            <a:spLocks noGrp="1"/>
          </p:cNvSpPr>
          <p:nvPr>
            <p:ph type="subTitle" idx="1"/>
          </p:nvPr>
        </p:nvSpPr>
        <p:spPr>
          <a:xfrm>
            <a:off x="31846" y="1284596"/>
            <a:ext cx="12160154" cy="3423882"/>
          </a:xfrm>
        </p:spPr>
        <p:txBody>
          <a:bodyPr/>
          <a:lstStyle/>
          <a:p>
            <a:pPr algn="l">
              <a:lnSpc>
                <a:spcPct val="150000"/>
              </a:lnSpc>
            </a:pPr>
            <a:r>
              <a:rPr lang="x-none" sz="3200" b="1" dirty="0"/>
              <a:t>Course  Code :</a:t>
            </a:r>
            <a:r>
              <a:rPr lang="en-US" sz="3200" b="1" dirty="0"/>
              <a:t> </a:t>
            </a:r>
            <a:r>
              <a:rPr lang="en-US" sz="3200" b="1" dirty="0">
                <a:solidFill>
                  <a:srgbClr val="FF0000"/>
                </a:solidFill>
              </a:rPr>
              <a:t>CSE3075</a:t>
            </a:r>
            <a:endParaRPr lang="en-US" sz="3200" dirty="0">
              <a:solidFill>
                <a:srgbClr val="FF0000"/>
              </a:solidFill>
            </a:endParaRPr>
          </a:p>
          <a:p>
            <a:pPr algn="l">
              <a:lnSpc>
                <a:spcPct val="150000"/>
              </a:lnSpc>
            </a:pPr>
            <a:r>
              <a:rPr lang="x-none" sz="3200" b="1" dirty="0"/>
              <a:t>Course Name: </a:t>
            </a:r>
            <a:r>
              <a:rPr lang="en-US" sz="3200" b="1" dirty="0">
                <a:solidFill>
                  <a:srgbClr val="FF0000"/>
                </a:solidFill>
              </a:rPr>
              <a:t>Mobile Application Development [</a:t>
            </a:r>
            <a:r>
              <a:rPr lang="en-US" sz="3200" b="1" dirty="0"/>
              <a:t>MAD</a:t>
            </a:r>
            <a:r>
              <a:rPr lang="en-US" sz="3200" b="1" dirty="0">
                <a:solidFill>
                  <a:srgbClr val="FF0000"/>
                </a:solidFill>
              </a:rPr>
              <a:t>]</a:t>
            </a:r>
            <a:br>
              <a:rPr lang="en-US" sz="3200" dirty="0"/>
            </a:br>
            <a:r>
              <a:rPr lang="en-US" sz="3200" b="1" dirty="0"/>
              <a:t>Credit Structure: </a:t>
            </a:r>
            <a:r>
              <a:rPr lang="en-US" sz="3200" b="1" dirty="0">
                <a:solidFill>
                  <a:srgbClr val="FF0000"/>
                </a:solidFill>
              </a:rPr>
              <a:t>3 Credits (L=1, P=4, C=3)</a:t>
            </a:r>
            <a:endParaRPr lang="en-IN" sz="3200" b="1" dirty="0">
              <a:solidFill>
                <a:srgbClr val="FF0000"/>
              </a:solidFill>
            </a:endParaRPr>
          </a:p>
          <a:p>
            <a:pPr algn="l">
              <a:lnSpc>
                <a:spcPct val="150000"/>
              </a:lnSpc>
            </a:pPr>
            <a:r>
              <a:rPr lang="en-US" sz="3200" b="1" dirty="0">
                <a:latin typeface="Cambria"/>
                <a:ea typeface="Cambria"/>
              </a:rPr>
              <a:t>Instructor In-Charge: </a:t>
            </a:r>
            <a:r>
              <a:rPr lang="en-US" sz="3200" b="1" dirty="0">
                <a:solidFill>
                  <a:srgbClr val="FF0000"/>
                </a:solidFill>
                <a:latin typeface="Cambria"/>
                <a:ea typeface="Cambria"/>
              </a:rPr>
              <a:t>Ms. </a:t>
            </a:r>
            <a:r>
              <a:rPr lang="en-US" sz="3200" b="1" dirty="0" err="1">
                <a:solidFill>
                  <a:srgbClr val="FF0000"/>
                </a:solidFill>
                <a:latin typeface="Cambria"/>
                <a:ea typeface="Cambria"/>
              </a:rPr>
              <a:t>Ramabai</a:t>
            </a:r>
            <a:br>
              <a:rPr lang="en-US" sz="3000" b="1" dirty="0">
                <a:latin typeface="Cambria"/>
                <a:ea typeface="Cambria"/>
              </a:rPr>
            </a:br>
            <a:endParaRPr lang="en-US" dirty="0">
              <a:latin typeface="Cambria"/>
              <a:ea typeface="Cambria"/>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96052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10</a:t>
            </a:fld>
            <a:endParaRPr lang="en-US">
              <a:solidFill>
                <a:prstClr val="white"/>
              </a:solidFill>
            </a:endParaRPr>
          </a:p>
        </p:txBody>
      </p:sp>
      <p:sp>
        <p:nvSpPr>
          <p:cNvPr id="7" name="Title 1"/>
          <p:cNvSpPr txBox="1">
            <a:spLocks/>
          </p:cNvSpPr>
          <p:nvPr/>
        </p:nvSpPr>
        <p:spPr bwMode="auto">
          <a:xfrm>
            <a:off x="150125" y="62865"/>
            <a:ext cx="12008007" cy="6058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a:solidFill>
                  <a:srgbClr val="002060"/>
                </a:solidFill>
              </a:rPr>
              <a:t>Android: History </a:t>
            </a:r>
            <a:endParaRPr lang="en-US" sz="3600" b="1" dirty="0">
              <a:solidFill>
                <a:srgbClr val="002060"/>
              </a:solidFill>
            </a:endParaRPr>
          </a:p>
        </p:txBody>
      </p:sp>
      <p:grpSp>
        <p:nvGrpSpPr>
          <p:cNvPr id="8" name="Group 7"/>
          <p:cNvGrpSpPr/>
          <p:nvPr/>
        </p:nvGrpSpPr>
        <p:grpSpPr>
          <a:xfrm>
            <a:off x="8336925" y="3934150"/>
            <a:ext cx="1632957" cy="1919110"/>
            <a:chOff x="10044751" y="3785268"/>
            <a:chExt cx="1577101" cy="1995635"/>
          </a:xfrm>
        </p:grpSpPr>
        <p:pic>
          <p:nvPicPr>
            <p:cNvPr id="6146" name="Picture 2" descr="https://www.azquotes.com/public/pictures/authors/86/42/864241a848efbec33d165d47ab24b211/54c82bbfc3708_andy_rub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99" y="4217450"/>
              <a:ext cx="1563452" cy="1563453"/>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044751" y="3785268"/>
              <a:ext cx="1577101" cy="433952"/>
            </a:xfrm>
            <a:prstGeom prst="rect">
              <a:avLst/>
            </a:prstGeom>
            <a:noFill/>
            <a:ln w="28575">
              <a:solidFill>
                <a:schemeClr val="accent1"/>
              </a:solidFill>
            </a:ln>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rgbClr val="FF0000"/>
                  </a:solidFill>
                  <a:latin typeface="Cambria" panose="02040503050406030204" pitchFamily="18" charset="0"/>
                  <a:ea typeface="Cambria" panose="02040503050406030204" pitchFamily="18" charset="0"/>
                </a:rPr>
                <a:t>Andy Rubin</a:t>
              </a:r>
            </a:p>
          </p:txBody>
        </p:sp>
      </p:grpSp>
      <p:sp>
        <p:nvSpPr>
          <p:cNvPr id="9" name="Rectangle 8"/>
          <p:cNvSpPr/>
          <p:nvPr/>
        </p:nvSpPr>
        <p:spPr>
          <a:xfrm>
            <a:off x="150124" y="696037"/>
            <a:ext cx="11779407" cy="4170372"/>
          </a:xfrm>
          <a:prstGeom prst="rect">
            <a:avLst/>
          </a:prstGeom>
        </p:spPr>
        <p:txBody>
          <a:bodyPr wrap="square">
            <a:spAutoFit/>
          </a:bodyPr>
          <a:lstStyle/>
          <a:p>
            <a:pPr marL="342900" indent="-342900" algn="just">
              <a:spcAft>
                <a:spcPts val="600"/>
              </a:spcAft>
              <a:buFont typeface="Arial" panose="020B0604020202020204" pitchFamily="34" charset="0"/>
              <a:buChar char="•"/>
            </a:pPr>
            <a:r>
              <a:rPr lang="en-US" sz="2400" b="1" dirty="0">
                <a:latin typeface="Cambria" panose="02040503050406030204" pitchFamily="18" charset="0"/>
                <a:ea typeface="Cambria" panose="02040503050406030204" pitchFamily="18" charset="0"/>
              </a:rPr>
              <a:t>Andy Rubin</a:t>
            </a:r>
            <a:r>
              <a:rPr lang="en-US" sz="2400" dirty="0">
                <a:latin typeface="Cambria" panose="02040503050406030204" pitchFamily="18" charset="0"/>
                <a:ea typeface="Cambria" panose="02040503050406030204" pitchFamily="18" charset="0"/>
              </a:rPr>
              <a:t> founded Android Incorporation in Palo Alto, California, United States in October, 2003.</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17th August 2005, Google acquired android Incorporation. Since then, it is in the subsidiary of Google Incorporation.</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key employees of Android Incorporation are </a:t>
            </a:r>
            <a:r>
              <a:rPr lang="en-US" sz="2400" b="1" dirty="0">
                <a:latin typeface="Cambria" panose="02040503050406030204" pitchFamily="18" charset="0"/>
                <a:ea typeface="Cambria" panose="02040503050406030204" pitchFamily="18" charset="0"/>
              </a:rPr>
              <a:t>Andy Rubin</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Rich Miner</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Chris White</a:t>
            </a:r>
            <a:r>
              <a:rPr lang="en-US" sz="2400" dirty="0">
                <a:latin typeface="Cambria" panose="02040503050406030204" pitchFamily="18" charset="0"/>
                <a:ea typeface="Cambria" panose="02040503050406030204" pitchFamily="18" charset="0"/>
              </a:rPr>
              <a:t> and </a:t>
            </a:r>
            <a:r>
              <a:rPr lang="en-US" sz="2400" b="1" dirty="0">
                <a:latin typeface="Cambria" panose="02040503050406030204" pitchFamily="18" charset="0"/>
                <a:ea typeface="Cambria" panose="02040503050406030204" pitchFamily="18" charset="0"/>
              </a:rPr>
              <a:t>Nick Sears</a:t>
            </a:r>
            <a:r>
              <a:rPr lang="en-US" sz="2400" dirty="0">
                <a:latin typeface="Cambria" panose="02040503050406030204" pitchFamily="18" charset="0"/>
                <a:ea typeface="Cambria" panose="02040503050406030204" pitchFamily="18" charset="0"/>
              </a:rPr>
              <a:t>.</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Originally intended for camera but shifted to smart phones later because of low market for camera only.</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2007, Google announces the development of android OS.</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2008, HTC launched the first android mobile.</a:t>
            </a:r>
          </a:p>
        </p:txBody>
      </p:sp>
      <p:grpSp>
        <p:nvGrpSpPr>
          <p:cNvPr id="12" name="Group 11"/>
          <p:cNvGrpSpPr/>
          <p:nvPr/>
        </p:nvGrpSpPr>
        <p:grpSpPr>
          <a:xfrm>
            <a:off x="10055035" y="3847749"/>
            <a:ext cx="1959649" cy="2293569"/>
            <a:chOff x="10055035" y="3847749"/>
            <a:chExt cx="1959649" cy="2293569"/>
          </a:xfrm>
        </p:grpSpPr>
        <p:pic>
          <p:nvPicPr>
            <p:cNvPr id="6148" name="Picture 4" descr="https://ausdroid.net/wp-content/uploads/2019/02/magic-2.jpg?ezimgfmt=ngcb5/notWeb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5035" y="4244377"/>
              <a:ext cx="1959649" cy="1896941"/>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055035" y="3847749"/>
              <a:ext cx="1536600" cy="400110"/>
            </a:xfrm>
            <a:prstGeom prst="rect">
              <a:avLst/>
            </a:prstGeom>
            <a:noFill/>
            <a:ln w="28575">
              <a:solidFill>
                <a:schemeClr val="accent1"/>
              </a:solidFill>
            </a:ln>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a:ln/>
                  <a:solidFill>
                    <a:srgbClr val="FF0000"/>
                  </a:solidFill>
                  <a:latin typeface="Cambria" panose="02040503050406030204" pitchFamily="18" charset="0"/>
                  <a:ea typeface="Cambria" panose="02040503050406030204" pitchFamily="18" charset="0"/>
                </a:rPr>
                <a:t>HTC Dream</a:t>
              </a:r>
            </a:p>
          </p:txBody>
        </p:sp>
      </p:grpSp>
      <p:sp>
        <p:nvSpPr>
          <p:cNvPr id="13" name="TextBox 12"/>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79882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11</a:t>
            </a:fld>
            <a:endParaRPr lang="en-US">
              <a:solidFill>
                <a:prstClr val="white"/>
              </a:solidFill>
            </a:endParaRPr>
          </a:p>
        </p:txBody>
      </p:sp>
      <p:pic>
        <p:nvPicPr>
          <p:cNvPr id="5" name="Picture 4"/>
          <p:cNvPicPr>
            <a:picLocks noChangeAspect="1"/>
          </p:cNvPicPr>
          <p:nvPr/>
        </p:nvPicPr>
        <p:blipFill>
          <a:blip r:embed="rId2"/>
          <a:stretch>
            <a:fillRect/>
          </a:stretch>
        </p:blipFill>
        <p:spPr>
          <a:xfrm>
            <a:off x="109177" y="850872"/>
            <a:ext cx="1569172" cy="1346418"/>
          </a:xfrm>
          <a:prstGeom prst="rect">
            <a:avLst/>
          </a:prstGeom>
        </p:spPr>
      </p:pic>
      <p:pic>
        <p:nvPicPr>
          <p:cNvPr id="6" name="Picture 5"/>
          <p:cNvPicPr>
            <a:picLocks noChangeAspect="1"/>
          </p:cNvPicPr>
          <p:nvPr/>
        </p:nvPicPr>
        <p:blipFill>
          <a:blip r:embed="rId3"/>
          <a:stretch>
            <a:fillRect/>
          </a:stretch>
        </p:blipFill>
        <p:spPr>
          <a:xfrm>
            <a:off x="1774206" y="850873"/>
            <a:ext cx="1452969" cy="1346418"/>
          </a:xfrm>
          <a:prstGeom prst="rect">
            <a:avLst/>
          </a:prstGeom>
        </p:spPr>
      </p:pic>
      <p:pic>
        <p:nvPicPr>
          <p:cNvPr id="7" name="Picture 6"/>
          <p:cNvPicPr>
            <a:picLocks noChangeAspect="1"/>
          </p:cNvPicPr>
          <p:nvPr/>
        </p:nvPicPr>
        <p:blipFill>
          <a:blip r:embed="rId4"/>
          <a:stretch>
            <a:fillRect/>
          </a:stretch>
        </p:blipFill>
        <p:spPr>
          <a:xfrm>
            <a:off x="3323030" y="850872"/>
            <a:ext cx="1576513" cy="1351297"/>
          </a:xfrm>
          <a:prstGeom prst="rect">
            <a:avLst/>
          </a:prstGeom>
        </p:spPr>
      </p:pic>
      <p:pic>
        <p:nvPicPr>
          <p:cNvPr id="8" name="Picture 7"/>
          <p:cNvPicPr>
            <a:picLocks noChangeAspect="1"/>
          </p:cNvPicPr>
          <p:nvPr/>
        </p:nvPicPr>
        <p:blipFill>
          <a:blip r:embed="rId5"/>
          <a:stretch>
            <a:fillRect/>
          </a:stretch>
        </p:blipFill>
        <p:spPr>
          <a:xfrm>
            <a:off x="4995399" y="850872"/>
            <a:ext cx="1548824" cy="1346803"/>
          </a:xfrm>
          <a:prstGeom prst="rect">
            <a:avLst/>
          </a:prstGeom>
        </p:spPr>
      </p:pic>
      <p:pic>
        <p:nvPicPr>
          <p:cNvPr id="9" name="Picture 8"/>
          <p:cNvPicPr>
            <a:picLocks noChangeAspect="1"/>
          </p:cNvPicPr>
          <p:nvPr/>
        </p:nvPicPr>
        <p:blipFill>
          <a:blip r:embed="rId6"/>
          <a:stretch>
            <a:fillRect/>
          </a:stretch>
        </p:blipFill>
        <p:spPr>
          <a:xfrm>
            <a:off x="6640080" y="850873"/>
            <a:ext cx="1275620" cy="1348812"/>
          </a:xfrm>
          <a:prstGeom prst="rect">
            <a:avLst/>
          </a:prstGeom>
        </p:spPr>
      </p:pic>
      <p:pic>
        <p:nvPicPr>
          <p:cNvPr id="10" name="Picture 9"/>
          <p:cNvPicPr>
            <a:picLocks noChangeAspect="1"/>
          </p:cNvPicPr>
          <p:nvPr/>
        </p:nvPicPr>
        <p:blipFill>
          <a:blip r:embed="rId7"/>
          <a:stretch>
            <a:fillRect/>
          </a:stretch>
        </p:blipFill>
        <p:spPr>
          <a:xfrm>
            <a:off x="8011557" y="850872"/>
            <a:ext cx="1992249" cy="1347091"/>
          </a:xfrm>
          <a:prstGeom prst="rect">
            <a:avLst/>
          </a:prstGeom>
        </p:spPr>
      </p:pic>
      <p:pic>
        <p:nvPicPr>
          <p:cNvPr id="11" name="Picture 10"/>
          <p:cNvPicPr>
            <a:picLocks noChangeAspect="1"/>
          </p:cNvPicPr>
          <p:nvPr/>
        </p:nvPicPr>
        <p:blipFill>
          <a:blip r:embed="rId8"/>
          <a:stretch>
            <a:fillRect/>
          </a:stretch>
        </p:blipFill>
        <p:spPr>
          <a:xfrm>
            <a:off x="10099663" y="850873"/>
            <a:ext cx="1977551" cy="1346418"/>
          </a:xfrm>
          <a:prstGeom prst="rect">
            <a:avLst/>
          </a:prstGeom>
        </p:spPr>
      </p:pic>
      <p:pic>
        <p:nvPicPr>
          <p:cNvPr id="12" name="Picture 11"/>
          <p:cNvPicPr>
            <a:picLocks noChangeAspect="1"/>
          </p:cNvPicPr>
          <p:nvPr/>
        </p:nvPicPr>
        <p:blipFill>
          <a:blip r:embed="rId9"/>
          <a:stretch>
            <a:fillRect/>
          </a:stretch>
        </p:blipFill>
        <p:spPr>
          <a:xfrm>
            <a:off x="177418" y="2313097"/>
            <a:ext cx="1571896" cy="1248969"/>
          </a:xfrm>
          <a:prstGeom prst="rect">
            <a:avLst/>
          </a:prstGeom>
        </p:spPr>
      </p:pic>
      <p:pic>
        <p:nvPicPr>
          <p:cNvPr id="13" name="Picture 12"/>
          <p:cNvPicPr>
            <a:picLocks noChangeAspect="1"/>
          </p:cNvPicPr>
          <p:nvPr/>
        </p:nvPicPr>
        <p:blipFill>
          <a:blip r:embed="rId10"/>
          <a:stretch>
            <a:fillRect/>
          </a:stretch>
        </p:blipFill>
        <p:spPr>
          <a:xfrm>
            <a:off x="1842447" y="2313097"/>
            <a:ext cx="1768254" cy="1248969"/>
          </a:xfrm>
          <a:prstGeom prst="rect">
            <a:avLst/>
          </a:prstGeom>
        </p:spPr>
      </p:pic>
      <p:pic>
        <p:nvPicPr>
          <p:cNvPr id="14" name="Picture 13"/>
          <p:cNvPicPr>
            <a:picLocks noChangeAspect="1"/>
          </p:cNvPicPr>
          <p:nvPr/>
        </p:nvPicPr>
        <p:blipFill>
          <a:blip r:embed="rId11"/>
          <a:stretch>
            <a:fillRect/>
          </a:stretch>
        </p:blipFill>
        <p:spPr>
          <a:xfrm>
            <a:off x="3703834" y="2300161"/>
            <a:ext cx="1263949" cy="1263949"/>
          </a:xfrm>
          <a:prstGeom prst="rect">
            <a:avLst/>
          </a:prstGeom>
        </p:spPr>
      </p:pic>
      <p:pic>
        <p:nvPicPr>
          <p:cNvPr id="15" name="Picture 14"/>
          <p:cNvPicPr>
            <a:picLocks noChangeAspect="1"/>
          </p:cNvPicPr>
          <p:nvPr/>
        </p:nvPicPr>
        <p:blipFill>
          <a:blip r:embed="rId12"/>
          <a:stretch>
            <a:fillRect/>
          </a:stretch>
        </p:blipFill>
        <p:spPr>
          <a:xfrm>
            <a:off x="5060917" y="2313097"/>
            <a:ext cx="1275356" cy="1248969"/>
          </a:xfrm>
          <a:prstGeom prst="rect">
            <a:avLst/>
          </a:prstGeom>
        </p:spPr>
      </p:pic>
      <p:pic>
        <p:nvPicPr>
          <p:cNvPr id="16" name="Picture 15"/>
          <p:cNvPicPr>
            <a:picLocks noChangeAspect="1"/>
          </p:cNvPicPr>
          <p:nvPr/>
        </p:nvPicPr>
        <p:blipFill>
          <a:blip r:embed="rId13"/>
          <a:stretch>
            <a:fillRect/>
          </a:stretch>
        </p:blipFill>
        <p:spPr>
          <a:xfrm>
            <a:off x="6429407" y="2319209"/>
            <a:ext cx="1909524" cy="1242857"/>
          </a:xfrm>
          <a:prstGeom prst="rect">
            <a:avLst/>
          </a:prstGeom>
        </p:spPr>
      </p:pic>
      <p:pic>
        <p:nvPicPr>
          <p:cNvPr id="17" name="Picture 16"/>
          <p:cNvPicPr>
            <a:picLocks noChangeAspect="1"/>
          </p:cNvPicPr>
          <p:nvPr/>
        </p:nvPicPr>
        <p:blipFill>
          <a:blip r:embed="rId14"/>
          <a:stretch>
            <a:fillRect/>
          </a:stretch>
        </p:blipFill>
        <p:spPr>
          <a:xfrm>
            <a:off x="8432065" y="2313098"/>
            <a:ext cx="1148665" cy="1247614"/>
          </a:xfrm>
          <a:prstGeom prst="rect">
            <a:avLst/>
          </a:prstGeom>
        </p:spPr>
      </p:pic>
      <p:pic>
        <p:nvPicPr>
          <p:cNvPr id="18" name="Picture 17"/>
          <p:cNvPicPr>
            <a:picLocks noChangeAspect="1"/>
          </p:cNvPicPr>
          <p:nvPr/>
        </p:nvPicPr>
        <p:blipFill>
          <a:blip r:embed="rId15"/>
          <a:stretch>
            <a:fillRect/>
          </a:stretch>
        </p:blipFill>
        <p:spPr>
          <a:xfrm>
            <a:off x="9678582" y="2313097"/>
            <a:ext cx="1075855" cy="1245727"/>
          </a:xfrm>
          <a:prstGeom prst="rect">
            <a:avLst/>
          </a:prstGeom>
        </p:spPr>
      </p:pic>
      <p:pic>
        <p:nvPicPr>
          <p:cNvPr id="19" name="Picture 18"/>
          <p:cNvPicPr>
            <a:picLocks noChangeAspect="1"/>
          </p:cNvPicPr>
          <p:nvPr/>
        </p:nvPicPr>
        <p:blipFill>
          <a:blip r:embed="rId16"/>
          <a:stretch>
            <a:fillRect/>
          </a:stretch>
        </p:blipFill>
        <p:spPr>
          <a:xfrm>
            <a:off x="10852289" y="2300161"/>
            <a:ext cx="1136225" cy="1258663"/>
          </a:xfrm>
          <a:prstGeom prst="rect">
            <a:avLst/>
          </a:prstGeom>
        </p:spPr>
      </p:pic>
      <p:pic>
        <p:nvPicPr>
          <p:cNvPr id="20" name="Picture 19"/>
          <p:cNvPicPr>
            <a:picLocks noChangeAspect="1"/>
          </p:cNvPicPr>
          <p:nvPr/>
        </p:nvPicPr>
        <p:blipFill>
          <a:blip r:embed="rId17"/>
          <a:stretch>
            <a:fillRect/>
          </a:stretch>
        </p:blipFill>
        <p:spPr>
          <a:xfrm>
            <a:off x="109177" y="3672994"/>
            <a:ext cx="1665029" cy="1462682"/>
          </a:xfrm>
          <a:prstGeom prst="rect">
            <a:avLst/>
          </a:prstGeom>
        </p:spPr>
      </p:pic>
      <p:pic>
        <p:nvPicPr>
          <p:cNvPr id="21" name="Picture 20"/>
          <p:cNvPicPr>
            <a:picLocks noChangeAspect="1"/>
          </p:cNvPicPr>
          <p:nvPr/>
        </p:nvPicPr>
        <p:blipFill>
          <a:blip r:embed="rId18"/>
          <a:stretch>
            <a:fillRect/>
          </a:stretch>
        </p:blipFill>
        <p:spPr>
          <a:xfrm>
            <a:off x="1842448" y="3679916"/>
            <a:ext cx="1768254" cy="1464615"/>
          </a:xfrm>
          <a:prstGeom prst="rect">
            <a:avLst/>
          </a:prstGeom>
        </p:spPr>
      </p:pic>
      <p:pic>
        <p:nvPicPr>
          <p:cNvPr id="22" name="Picture 21"/>
          <p:cNvPicPr>
            <a:picLocks noChangeAspect="1"/>
          </p:cNvPicPr>
          <p:nvPr/>
        </p:nvPicPr>
        <p:blipFill>
          <a:blip r:embed="rId19"/>
          <a:stretch>
            <a:fillRect/>
          </a:stretch>
        </p:blipFill>
        <p:spPr>
          <a:xfrm>
            <a:off x="3678944" y="3672995"/>
            <a:ext cx="1630035" cy="1467656"/>
          </a:xfrm>
          <a:prstGeom prst="rect">
            <a:avLst/>
          </a:prstGeom>
        </p:spPr>
      </p:pic>
      <p:sp>
        <p:nvSpPr>
          <p:cNvPr id="23" name="Title 1"/>
          <p:cNvSpPr>
            <a:spLocks noGrp="1"/>
          </p:cNvSpPr>
          <p:nvPr>
            <p:ph type="title"/>
          </p:nvPr>
        </p:nvSpPr>
        <p:spPr>
          <a:xfrm>
            <a:off x="109177" y="172919"/>
            <a:ext cx="11941791" cy="55641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Versions</a:t>
            </a:r>
          </a:p>
        </p:txBody>
      </p:sp>
      <p:sp>
        <p:nvSpPr>
          <p:cNvPr id="24" name="Rectangle 23"/>
          <p:cNvSpPr/>
          <p:nvPr/>
        </p:nvSpPr>
        <p:spPr>
          <a:xfrm>
            <a:off x="4845273" y="6486534"/>
            <a:ext cx="6775069" cy="338554"/>
          </a:xfrm>
          <a:prstGeom prst="rect">
            <a:avLst/>
          </a:prstGeom>
        </p:spPr>
        <p:txBody>
          <a:bodyPr wrap="squar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Image Ref: https://www.cellphonedeal.com/blog/the-evolution-of-android</a:t>
            </a:r>
          </a:p>
        </p:txBody>
      </p:sp>
      <p:sp>
        <p:nvSpPr>
          <p:cNvPr id="25" name="Rectangle 24"/>
          <p:cNvSpPr/>
          <p:nvPr/>
        </p:nvSpPr>
        <p:spPr>
          <a:xfrm>
            <a:off x="8338930" y="3883164"/>
            <a:ext cx="3272509" cy="1569660"/>
          </a:xfrm>
          <a:prstGeom prst="rect">
            <a:avLst/>
          </a:prstGeom>
          <a:ln>
            <a:solidFill>
              <a:schemeClr val="accent1"/>
            </a:solidFill>
          </a:ln>
        </p:spPr>
        <p:txBody>
          <a:bodyPr wrap="square">
            <a:spAutoFit/>
          </a:bodyPr>
          <a:lstStyle/>
          <a:p>
            <a:pPr algn="ctr"/>
            <a:r>
              <a:rPr lang="en-US" sz="2400" dirty="0">
                <a:latin typeface="Cambria" panose="02040503050406030204" pitchFamily="18" charset="0"/>
                <a:ea typeface="Cambria" panose="02040503050406030204" pitchFamily="18" charset="0"/>
              </a:rPr>
              <a:t>The code names of android ranges from A to V and </a:t>
            </a:r>
            <a:r>
              <a:rPr lang="en-US" sz="2400" dirty="0">
                <a:latin typeface="Cambria" panose="02040503050406030204" pitchFamily="18" charset="0"/>
                <a:ea typeface="Cambria" panose="02040503050406030204" pitchFamily="18" charset="0"/>
                <a:hlinkClick r:id="rId20"/>
              </a:rPr>
              <a:t>Android </a:t>
            </a:r>
            <a:r>
              <a:rPr lang="en-US" sz="2400" dirty="0">
                <a:latin typeface="Cambria" panose="02040503050406030204" pitchFamily="18" charset="0"/>
                <a:ea typeface="Cambria" panose="02040503050406030204" pitchFamily="18" charset="0"/>
              </a:rPr>
              <a:t>15 is currently on progress</a:t>
            </a:r>
          </a:p>
        </p:txBody>
      </p:sp>
      <p:sp>
        <p:nvSpPr>
          <p:cNvPr id="26" name="TextBox 25"/>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
        <p:nvSpPr>
          <p:cNvPr id="27" name="AutoShape 6" descr="File:Android 13 Developer Preview logo.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16751" y="3734135"/>
            <a:ext cx="1364169" cy="1356176"/>
          </a:xfrm>
          <a:prstGeom prst="rect">
            <a:avLst/>
          </a:prstGeom>
        </p:spPr>
      </p:pic>
      <p:pic>
        <p:nvPicPr>
          <p:cNvPr id="30" name="Picture 2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053008" y="3734135"/>
            <a:ext cx="1379058" cy="1222800"/>
          </a:xfrm>
          <a:prstGeom prst="rect">
            <a:avLst/>
          </a:prstGeom>
        </p:spPr>
      </p:pic>
      <p:sp>
        <p:nvSpPr>
          <p:cNvPr id="31" name="TextBox 30"/>
          <p:cNvSpPr txBox="1"/>
          <p:nvPr/>
        </p:nvSpPr>
        <p:spPr>
          <a:xfrm>
            <a:off x="5357370" y="5144531"/>
            <a:ext cx="1647246" cy="646331"/>
          </a:xfrm>
          <a:prstGeom prst="rect">
            <a:avLst/>
          </a:prstGeom>
          <a:noFill/>
        </p:spPr>
        <p:txBody>
          <a:bodyPr wrap="none" rtlCol="0">
            <a:spAutoFit/>
          </a:bodyPr>
          <a:lstStyle/>
          <a:p>
            <a:r>
              <a:rPr lang="en-US" dirty="0"/>
              <a:t>Android 13</a:t>
            </a:r>
          </a:p>
          <a:p>
            <a:r>
              <a:rPr lang="en-US" dirty="0"/>
              <a:t>August 15,2022</a:t>
            </a:r>
          </a:p>
        </p:txBody>
      </p:sp>
      <p:sp>
        <p:nvSpPr>
          <p:cNvPr id="32" name="TextBox 31"/>
          <p:cNvSpPr txBox="1"/>
          <p:nvPr/>
        </p:nvSpPr>
        <p:spPr>
          <a:xfrm>
            <a:off x="7117634" y="5145912"/>
            <a:ext cx="1221296" cy="646331"/>
          </a:xfrm>
          <a:prstGeom prst="rect">
            <a:avLst/>
          </a:prstGeom>
          <a:noFill/>
        </p:spPr>
        <p:txBody>
          <a:bodyPr wrap="none" rtlCol="0">
            <a:spAutoFit/>
          </a:bodyPr>
          <a:lstStyle/>
          <a:p>
            <a:r>
              <a:rPr lang="en-US" dirty="0"/>
              <a:t>Android 14</a:t>
            </a:r>
          </a:p>
          <a:p>
            <a:r>
              <a:rPr lang="en-US" dirty="0"/>
              <a:t>Q3, 2024</a:t>
            </a:r>
          </a:p>
        </p:txBody>
      </p:sp>
    </p:spTree>
    <p:extLst>
      <p:ext uri="{BB962C8B-B14F-4D97-AF65-F5344CB8AC3E}">
        <p14:creationId xmlns:p14="http://schemas.microsoft.com/office/powerpoint/2010/main" val="234642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12</a:t>
            </a:fld>
            <a:endParaRPr lang="en-US">
              <a:solidFill>
                <a:prstClr val="white"/>
              </a:solidFill>
            </a:endParaRPr>
          </a:p>
        </p:txBody>
      </p:sp>
      <p:sp>
        <p:nvSpPr>
          <p:cNvPr id="5" name="Rectangle 4"/>
          <p:cNvSpPr/>
          <p:nvPr/>
        </p:nvSpPr>
        <p:spPr>
          <a:xfrm>
            <a:off x="5831733" y="6455947"/>
            <a:ext cx="5468613" cy="338554"/>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Ref: https://en.wikipedia.org/wiki/Android_version_history</a:t>
            </a:r>
          </a:p>
        </p:txBody>
      </p:sp>
      <p:sp>
        <p:nvSpPr>
          <p:cNvPr id="8" name="Title 1"/>
          <p:cNvSpPr>
            <a:spLocks noGrp="1"/>
          </p:cNvSpPr>
          <p:nvPr>
            <p:ph type="title"/>
          </p:nvPr>
        </p:nvSpPr>
        <p:spPr>
          <a:xfrm>
            <a:off x="120808" y="145623"/>
            <a:ext cx="11941791" cy="55641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Versions</a:t>
            </a:r>
          </a:p>
        </p:txBody>
      </p:sp>
      <p:sp>
        <p:nvSpPr>
          <p:cNvPr id="6" name="TextBox 5"/>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pic>
        <p:nvPicPr>
          <p:cNvPr id="2" name="Picture 1"/>
          <p:cNvPicPr>
            <a:picLocks noChangeAspect="1"/>
          </p:cNvPicPr>
          <p:nvPr/>
        </p:nvPicPr>
        <p:blipFill rotWithShape="1">
          <a:blip r:embed="rId2"/>
          <a:srcRect l="37553" t="8722" r="36958" b="26352"/>
          <a:stretch/>
        </p:blipFill>
        <p:spPr>
          <a:xfrm>
            <a:off x="4067481" y="-94979"/>
            <a:ext cx="4574354" cy="6550926"/>
          </a:xfrm>
          <a:prstGeom prst="rect">
            <a:avLst/>
          </a:prstGeom>
        </p:spPr>
      </p:pic>
    </p:spTree>
    <p:extLst>
      <p:ext uri="{BB962C8B-B14F-4D97-AF65-F5344CB8AC3E}">
        <p14:creationId xmlns:p14="http://schemas.microsoft.com/office/powerpoint/2010/main" val="219559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615" y="737520"/>
            <a:ext cx="11700176" cy="3670706"/>
          </a:xfrm>
        </p:spPr>
        <p:txBody>
          <a:bodyPr/>
          <a:lstStyle/>
          <a:p>
            <a:r>
              <a:rPr lang="en-US" sz="2400" dirty="0"/>
              <a:t>Group of companies, who have come together to accelerate innovation in mobile.</a:t>
            </a:r>
          </a:p>
          <a:p>
            <a:r>
              <a:rPr lang="en-US" sz="2400" dirty="0"/>
              <a:t>Offer consumers a richer, less expensive, and better mobile experience. </a:t>
            </a:r>
          </a:p>
          <a:p>
            <a:r>
              <a:rPr lang="en-US" sz="2400" dirty="0"/>
              <a:t>Android™ -  the first complete, open, and free mobile platform.</a:t>
            </a:r>
          </a:p>
          <a:p>
            <a:pPr>
              <a:lnSpc>
                <a:spcPct val="100000"/>
              </a:lnSpc>
              <a:spcBef>
                <a:spcPts val="0"/>
              </a:spcBef>
              <a:spcAft>
                <a:spcPts val="600"/>
              </a:spcAft>
            </a:pPr>
            <a:r>
              <a:rPr lang="en-US" sz="2400" dirty="0"/>
              <a:t>Building a better phone for consumers: Building a better mobile phone would enrich the lives of countless people across the globe.</a:t>
            </a:r>
          </a:p>
          <a:p>
            <a:pPr>
              <a:lnSpc>
                <a:spcPct val="100000"/>
              </a:lnSpc>
              <a:spcBef>
                <a:spcPts val="0"/>
              </a:spcBef>
              <a:spcAft>
                <a:spcPts val="600"/>
              </a:spcAft>
            </a:pPr>
            <a:r>
              <a:rPr lang="en-US" sz="2400" dirty="0"/>
              <a:t>Innovating in the open: Increased openness will enable everyone in our industry to innovate more rapidly and respond better to consumers’  demands.</a:t>
            </a:r>
          </a:p>
          <a:p>
            <a:pPr>
              <a:lnSpc>
                <a:spcPct val="100000"/>
              </a:lnSpc>
              <a:spcBef>
                <a:spcPts val="0"/>
              </a:spcBef>
              <a:spcAft>
                <a:spcPts val="600"/>
              </a:spcAft>
            </a:pPr>
            <a:r>
              <a:rPr lang="en-US" sz="2400" dirty="0"/>
              <a:t>Making the vision a reality: commercially deploy handsets and services using the Android Platform.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13</a:t>
            </a:fld>
            <a:endParaRPr lang="en-US">
              <a:solidFill>
                <a:prstClr val="white"/>
              </a:solidFill>
            </a:endParaRPr>
          </a:p>
        </p:txBody>
      </p:sp>
      <p:sp>
        <p:nvSpPr>
          <p:cNvPr id="5" name="Rectangle 4"/>
          <p:cNvSpPr/>
          <p:nvPr/>
        </p:nvSpPr>
        <p:spPr>
          <a:xfrm>
            <a:off x="5909640" y="6519446"/>
            <a:ext cx="5784469" cy="338554"/>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Ref: https://www.openhandsetalliance.com/oha_members.html</a:t>
            </a:r>
          </a:p>
        </p:txBody>
      </p:sp>
      <p:sp>
        <p:nvSpPr>
          <p:cNvPr id="6" name="Title 1"/>
          <p:cNvSpPr txBox="1">
            <a:spLocks/>
          </p:cNvSpPr>
          <p:nvPr/>
        </p:nvSpPr>
        <p:spPr bwMode="auto">
          <a:xfrm>
            <a:off x="241616" y="172194"/>
            <a:ext cx="8479304" cy="55641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dirty="0">
                <a:solidFill>
                  <a:srgbClr val="002060"/>
                </a:solidFill>
              </a:rPr>
              <a:t>Android: Open Handset Alliance[OHA] </a:t>
            </a:r>
          </a:p>
        </p:txBody>
      </p:sp>
      <p:sp>
        <p:nvSpPr>
          <p:cNvPr id="7" name="Rectangle 6"/>
          <p:cNvSpPr/>
          <p:nvPr/>
        </p:nvSpPr>
        <p:spPr>
          <a:xfrm>
            <a:off x="7904076" y="4095352"/>
            <a:ext cx="4037715" cy="1938992"/>
          </a:xfrm>
          <a:prstGeom prst="rect">
            <a:avLst/>
          </a:prstGeom>
          <a:ln>
            <a:solidFill>
              <a:srgbClr val="002060"/>
            </a:solidFill>
          </a:ln>
        </p:spPr>
        <p:txBody>
          <a:bodyPr wrap="square">
            <a:spAutoFit/>
          </a:bodyPr>
          <a:lstStyle/>
          <a:p>
            <a:r>
              <a:rPr lang="en-US" sz="2000" b="1" dirty="0">
                <a:solidFill>
                  <a:srgbClr val="FF0000"/>
                </a:solidFill>
                <a:latin typeface="Cambria" panose="02040503050406030204" pitchFamily="18" charset="0"/>
                <a:ea typeface="Cambria" panose="02040503050406030204" pitchFamily="18" charset="0"/>
              </a:rPr>
              <a:t>Members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Mobile Operators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Handset Manufacturers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Semiconductor Companies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Software Companies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Commercialization Companies</a:t>
            </a:r>
          </a:p>
        </p:txBody>
      </p:sp>
      <p:sp>
        <p:nvSpPr>
          <p:cNvPr id="8" name="TextBox 7"/>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5646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95" y="155191"/>
            <a:ext cx="11973637" cy="57810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Features</a:t>
            </a:r>
          </a:p>
        </p:txBody>
      </p:sp>
      <p:sp>
        <p:nvSpPr>
          <p:cNvPr id="3" name="Content Placeholder 2"/>
          <p:cNvSpPr>
            <a:spLocks noGrp="1"/>
          </p:cNvSpPr>
          <p:nvPr>
            <p:ph idx="1"/>
          </p:nvPr>
        </p:nvSpPr>
        <p:spPr>
          <a:xfrm>
            <a:off x="218364" y="828832"/>
            <a:ext cx="11682484" cy="3702225"/>
          </a:xfrm>
        </p:spPr>
        <p:txBody>
          <a:bodyPr/>
          <a:lstStyle/>
          <a:p>
            <a:pPr algn="just">
              <a:lnSpc>
                <a:spcPct val="100000"/>
              </a:lnSpc>
              <a:spcBef>
                <a:spcPts val="0"/>
              </a:spcBef>
              <a:spcAft>
                <a:spcPts val="600"/>
              </a:spcAft>
            </a:pPr>
            <a:r>
              <a:rPr lang="en-US" sz="2400" b="1" dirty="0">
                <a:solidFill>
                  <a:srgbClr val="FF0000"/>
                </a:solidFill>
              </a:rPr>
              <a:t>Storage</a:t>
            </a:r>
            <a:r>
              <a:rPr lang="en-US" sz="2400" b="1" dirty="0"/>
              <a:t> </a:t>
            </a:r>
            <a:r>
              <a:rPr lang="en-US" sz="2400" dirty="0"/>
              <a:t>— Uses SQLite, a lightweight relational database, for data storage.  </a:t>
            </a:r>
          </a:p>
          <a:p>
            <a:pPr algn="just">
              <a:lnSpc>
                <a:spcPct val="100000"/>
              </a:lnSpc>
              <a:spcBef>
                <a:spcPts val="0"/>
              </a:spcBef>
              <a:spcAft>
                <a:spcPts val="600"/>
              </a:spcAft>
            </a:pPr>
            <a:r>
              <a:rPr lang="en-US" sz="2400" b="1" dirty="0">
                <a:solidFill>
                  <a:srgbClr val="FF0000"/>
                </a:solidFill>
              </a:rPr>
              <a:t>Connectivity</a:t>
            </a:r>
            <a:r>
              <a:rPr lang="en-US" sz="2400" b="1" dirty="0"/>
              <a:t> </a:t>
            </a:r>
            <a:r>
              <a:rPr lang="en-US" sz="2400" dirty="0"/>
              <a:t>— Supports GSM/EDGE, IDEN, CDMA, EV-DO, UMTS, Bluetooth (includes A2DP and AVRCP), Wi-Fi, LTE, and </a:t>
            </a:r>
            <a:r>
              <a:rPr lang="en-US" sz="2400" dirty="0" err="1"/>
              <a:t>WiMAX</a:t>
            </a:r>
            <a:r>
              <a:rPr lang="en-US" sz="2400" dirty="0"/>
              <a:t>. </a:t>
            </a:r>
          </a:p>
          <a:p>
            <a:pPr algn="just">
              <a:lnSpc>
                <a:spcPct val="100000"/>
              </a:lnSpc>
              <a:spcBef>
                <a:spcPts val="0"/>
              </a:spcBef>
              <a:spcAft>
                <a:spcPts val="600"/>
              </a:spcAft>
            </a:pPr>
            <a:r>
              <a:rPr lang="en-US" sz="2400" b="1" dirty="0">
                <a:solidFill>
                  <a:srgbClr val="FF0000"/>
                </a:solidFill>
              </a:rPr>
              <a:t>Messaging</a:t>
            </a:r>
            <a:r>
              <a:rPr lang="en-US" sz="2400" b="1" dirty="0"/>
              <a:t> </a:t>
            </a:r>
            <a:r>
              <a:rPr lang="en-US" sz="2400" dirty="0"/>
              <a:t>— Supports both SMS and MMS. </a:t>
            </a:r>
          </a:p>
          <a:p>
            <a:pPr algn="just">
              <a:lnSpc>
                <a:spcPct val="100000"/>
              </a:lnSpc>
              <a:spcBef>
                <a:spcPts val="0"/>
              </a:spcBef>
              <a:spcAft>
                <a:spcPts val="600"/>
              </a:spcAft>
            </a:pPr>
            <a:r>
              <a:rPr lang="en-US" sz="2400" b="1" dirty="0">
                <a:solidFill>
                  <a:srgbClr val="FF0000"/>
                </a:solidFill>
              </a:rPr>
              <a:t>Web</a:t>
            </a:r>
            <a:r>
              <a:rPr lang="en-US" sz="2400" b="1" dirty="0"/>
              <a:t> </a:t>
            </a:r>
            <a:r>
              <a:rPr lang="en-US" sz="2400" b="1" dirty="0">
                <a:solidFill>
                  <a:srgbClr val="FF0000"/>
                </a:solidFill>
              </a:rPr>
              <a:t>browser</a:t>
            </a:r>
            <a:r>
              <a:rPr lang="en-US" sz="2400" b="1" dirty="0"/>
              <a:t> </a:t>
            </a:r>
            <a:r>
              <a:rPr lang="en-US" sz="2400" dirty="0"/>
              <a:t>— Based on the open source </a:t>
            </a:r>
            <a:r>
              <a:rPr lang="en-US" sz="2400" dirty="0" err="1"/>
              <a:t>WebKit</a:t>
            </a:r>
            <a:r>
              <a:rPr lang="en-US" sz="2400" dirty="0"/>
              <a:t>, together with Chrome’s V8 JavaScript engine</a:t>
            </a:r>
          </a:p>
          <a:p>
            <a:pPr algn="just">
              <a:lnSpc>
                <a:spcPct val="100000"/>
              </a:lnSpc>
              <a:spcBef>
                <a:spcPts val="0"/>
              </a:spcBef>
              <a:spcAft>
                <a:spcPts val="600"/>
              </a:spcAft>
            </a:pPr>
            <a:r>
              <a:rPr lang="en-US" sz="2400" b="1" dirty="0">
                <a:solidFill>
                  <a:srgbClr val="FF0000"/>
                </a:solidFill>
              </a:rPr>
              <a:t>Media</a:t>
            </a:r>
            <a:r>
              <a:rPr lang="en-US" sz="2400" b="1" dirty="0"/>
              <a:t> </a:t>
            </a:r>
            <a:r>
              <a:rPr lang="en-US" sz="2400" b="1" dirty="0">
                <a:solidFill>
                  <a:srgbClr val="FF0000"/>
                </a:solidFill>
              </a:rPr>
              <a:t>support</a:t>
            </a:r>
            <a:r>
              <a:rPr lang="en-US" sz="2400" b="1" dirty="0"/>
              <a:t> </a:t>
            </a:r>
            <a:r>
              <a:rPr lang="en-US" sz="2400" dirty="0"/>
              <a:t>— Includes support for the following media: H.263, H.264 (in 3GP or MP4 container), MPEG-4 SP, AMR, AMR-WB (in 3GP container), AAC, HE-AAC (in MP4 or 3GP container), MP3, MIDI, </a:t>
            </a:r>
            <a:r>
              <a:rPr lang="en-US" sz="2400" dirty="0" err="1"/>
              <a:t>Ogg</a:t>
            </a:r>
            <a:r>
              <a:rPr lang="en-US" sz="2400" dirty="0"/>
              <a:t> </a:t>
            </a:r>
            <a:r>
              <a:rPr lang="en-US" sz="2400" dirty="0" err="1"/>
              <a:t>Vorbis</a:t>
            </a:r>
            <a:r>
              <a:rPr lang="en-US" sz="2400" dirty="0"/>
              <a:t>, WAV, JPEG, PNG, GIF, and BMP.</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14</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878035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62865"/>
            <a:ext cx="11885177" cy="63317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Features</a:t>
            </a:r>
          </a:p>
        </p:txBody>
      </p:sp>
      <p:sp>
        <p:nvSpPr>
          <p:cNvPr id="3" name="Content Placeholder 2"/>
          <p:cNvSpPr>
            <a:spLocks noGrp="1"/>
          </p:cNvSpPr>
          <p:nvPr>
            <p:ph idx="1"/>
          </p:nvPr>
        </p:nvSpPr>
        <p:spPr>
          <a:xfrm>
            <a:off x="272955" y="696036"/>
            <a:ext cx="11436824" cy="2729552"/>
          </a:xfrm>
        </p:spPr>
        <p:txBody>
          <a:bodyPr/>
          <a:lstStyle/>
          <a:p>
            <a:pPr algn="just">
              <a:lnSpc>
                <a:spcPct val="100000"/>
              </a:lnSpc>
              <a:spcBef>
                <a:spcPts val="0"/>
              </a:spcBef>
              <a:spcAft>
                <a:spcPts val="600"/>
              </a:spcAft>
            </a:pPr>
            <a:r>
              <a:rPr lang="en-US" sz="2400" b="1" dirty="0">
                <a:solidFill>
                  <a:srgbClr val="FF0000"/>
                </a:solidFill>
              </a:rPr>
              <a:t>Hardware</a:t>
            </a:r>
            <a:r>
              <a:rPr lang="en-US" sz="2400" b="1" dirty="0"/>
              <a:t> </a:t>
            </a:r>
            <a:r>
              <a:rPr lang="en-US" sz="2400" b="1" dirty="0">
                <a:solidFill>
                  <a:srgbClr val="FF0000"/>
                </a:solidFill>
              </a:rPr>
              <a:t>support</a:t>
            </a:r>
            <a:r>
              <a:rPr lang="en-US" sz="2400" b="1" dirty="0"/>
              <a:t> </a:t>
            </a:r>
            <a:r>
              <a:rPr lang="en-US" sz="2400" dirty="0"/>
              <a:t>— Accelerometer Sensor, Camera, Digital Compass, Proximity Sensor, and GPS</a:t>
            </a:r>
          </a:p>
          <a:p>
            <a:pPr algn="just">
              <a:lnSpc>
                <a:spcPct val="100000"/>
              </a:lnSpc>
              <a:spcBef>
                <a:spcPts val="0"/>
              </a:spcBef>
              <a:spcAft>
                <a:spcPts val="600"/>
              </a:spcAft>
            </a:pPr>
            <a:r>
              <a:rPr lang="en-US" sz="2400" b="1" dirty="0">
                <a:solidFill>
                  <a:srgbClr val="FF0000"/>
                </a:solidFill>
              </a:rPr>
              <a:t>Multi-touch</a:t>
            </a:r>
            <a:r>
              <a:rPr lang="en-US" sz="2400" b="1" dirty="0"/>
              <a:t> </a:t>
            </a:r>
            <a:r>
              <a:rPr lang="en-US" sz="2400" dirty="0"/>
              <a:t>— Supports multi-touch screens</a:t>
            </a:r>
          </a:p>
          <a:p>
            <a:pPr algn="just">
              <a:lnSpc>
                <a:spcPct val="100000"/>
              </a:lnSpc>
              <a:spcBef>
                <a:spcPts val="0"/>
              </a:spcBef>
              <a:spcAft>
                <a:spcPts val="600"/>
              </a:spcAft>
            </a:pPr>
            <a:r>
              <a:rPr lang="en-US" sz="2400" b="1" dirty="0">
                <a:solidFill>
                  <a:srgbClr val="FF0000"/>
                </a:solidFill>
              </a:rPr>
              <a:t>Multi-tasking</a:t>
            </a:r>
            <a:r>
              <a:rPr lang="en-US" sz="2400" b="1" dirty="0"/>
              <a:t> </a:t>
            </a:r>
            <a:r>
              <a:rPr lang="en-US" sz="2400" dirty="0"/>
              <a:t>— Supports multi-tasking applications</a:t>
            </a:r>
          </a:p>
          <a:p>
            <a:pPr algn="just">
              <a:lnSpc>
                <a:spcPct val="100000"/>
              </a:lnSpc>
              <a:spcBef>
                <a:spcPts val="0"/>
              </a:spcBef>
              <a:spcAft>
                <a:spcPts val="600"/>
              </a:spcAft>
            </a:pPr>
            <a:r>
              <a:rPr lang="en-US" sz="2400" b="1" dirty="0">
                <a:solidFill>
                  <a:srgbClr val="FF0000"/>
                </a:solidFill>
              </a:rPr>
              <a:t>Flash</a:t>
            </a:r>
            <a:r>
              <a:rPr lang="en-US" sz="2400" b="1" dirty="0"/>
              <a:t> </a:t>
            </a:r>
            <a:r>
              <a:rPr lang="en-US" sz="2400" b="1" dirty="0">
                <a:solidFill>
                  <a:srgbClr val="FF0000"/>
                </a:solidFill>
              </a:rPr>
              <a:t>support</a:t>
            </a:r>
            <a:r>
              <a:rPr lang="en-US" sz="2400" b="1" dirty="0"/>
              <a:t> </a:t>
            </a:r>
            <a:r>
              <a:rPr lang="en-US" sz="2400" dirty="0"/>
              <a:t>— Android 2.3 supports Flash 10.1.</a:t>
            </a:r>
          </a:p>
          <a:p>
            <a:pPr algn="just">
              <a:lnSpc>
                <a:spcPct val="100000"/>
              </a:lnSpc>
              <a:spcBef>
                <a:spcPts val="0"/>
              </a:spcBef>
              <a:spcAft>
                <a:spcPts val="600"/>
              </a:spcAft>
            </a:pPr>
            <a:r>
              <a:rPr lang="en-US" sz="2400" b="1" dirty="0">
                <a:solidFill>
                  <a:srgbClr val="FF0000"/>
                </a:solidFill>
              </a:rPr>
              <a:t>Tethering</a:t>
            </a:r>
            <a:r>
              <a:rPr lang="en-US" sz="2400" b="1" dirty="0"/>
              <a:t> </a:t>
            </a:r>
            <a:r>
              <a:rPr lang="en-US" sz="2400" dirty="0"/>
              <a:t>— Supports sharing of Internet connections as a wired/wireless hotspot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15</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73547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109182"/>
            <a:ext cx="11953416" cy="53946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Development Tools </a:t>
            </a:r>
          </a:p>
        </p:txBody>
      </p:sp>
      <p:sp>
        <p:nvSpPr>
          <p:cNvPr id="3" name="Content Placeholder 2"/>
          <p:cNvSpPr>
            <a:spLocks noGrp="1"/>
          </p:cNvSpPr>
          <p:nvPr>
            <p:ph idx="1"/>
          </p:nvPr>
        </p:nvSpPr>
        <p:spPr>
          <a:xfrm>
            <a:off x="366467" y="757832"/>
            <a:ext cx="11356960" cy="4946931"/>
          </a:xfrm>
        </p:spPr>
        <p:txBody>
          <a:bodyPr/>
          <a:lstStyle/>
          <a:p>
            <a:pPr marL="0" indent="0">
              <a:buNone/>
            </a:pPr>
            <a:r>
              <a:rPr lang="en-US" sz="2400" b="1" dirty="0">
                <a:solidFill>
                  <a:srgbClr val="FF0000"/>
                </a:solidFill>
              </a:rPr>
              <a:t>Top Hybrid Mobile App Frameworks</a:t>
            </a:r>
          </a:p>
          <a:p>
            <a:pPr algn="just"/>
            <a:r>
              <a:rPr lang="en-US" sz="2400" dirty="0"/>
              <a:t>Mobile Angular UI</a:t>
            </a:r>
          </a:p>
          <a:p>
            <a:pPr algn="just"/>
            <a:r>
              <a:rPr lang="en-US" sz="2400" dirty="0" err="1"/>
              <a:t>Appcelerator</a:t>
            </a:r>
            <a:r>
              <a:rPr lang="en-US" sz="2400" dirty="0"/>
              <a:t> Titanium </a:t>
            </a:r>
          </a:p>
          <a:p>
            <a:pPr algn="just"/>
            <a:r>
              <a:rPr lang="en-US" sz="2400" dirty="0"/>
              <a:t>Kendo UI</a:t>
            </a:r>
          </a:p>
          <a:p>
            <a:pPr algn="just"/>
            <a:r>
              <a:rPr lang="en-US" sz="2400" dirty="0" err="1"/>
              <a:t>Sencha</a:t>
            </a:r>
            <a:r>
              <a:rPr lang="en-US" sz="2400" dirty="0"/>
              <a:t> Touch</a:t>
            </a:r>
          </a:p>
          <a:p>
            <a:pPr algn="just"/>
            <a:r>
              <a:rPr lang="en-US" sz="2400" dirty="0"/>
              <a:t>IONIC</a:t>
            </a:r>
          </a:p>
          <a:p>
            <a:pPr algn="just"/>
            <a:r>
              <a:rPr lang="en-US" sz="2400" dirty="0" err="1"/>
              <a:t>PhoneGap</a:t>
            </a:r>
            <a:r>
              <a:rPr lang="en-US" sz="2400" dirty="0"/>
              <a:t> (distribution of Apache Cordova)</a:t>
            </a:r>
          </a:p>
          <a:p>
            <a:pPr algn="just"/>
            <a:r>
              <a:rPr lang="en-US" sz="2400" dirty="0"/>
              <a:t>Apache Cordova (formerly </a:t>
            </a:r>
            <a:r>
              <a:rPr lang="en-US" sz="2400" dirty="0" err="1"/>
              <a:t>PhoneGap</a:t>
            </a:r>
            <a:r>
              <a:rPr lang="en-US" sz="2400" dirty="0"/>
              <a:t>)</a:t>
            </a:r>
          </a:p>
          <a:p>
            <a:pPr algn="just"/>
            <a:r>
              <a:rPr lang="en-US" sz="2400" dirty="0"/>
              <a:t>Flutter (early-stage funding from Y </a:t>
            </a:r>
            <a:r>
              <a:rPr lang="en-US" sz="2400" dirty="0" err="1"/>
              <a:t>Combinator</a:t>
            </a:r>
            <a:r>
              <a:rPr lang="en-US" sz="2400" dirty="0"/>
              <a:t> &amp; was acquired by Google in October 2013)</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16</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91293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17</a:t>
            </a:fld>
            <a:endParaRPr lang="en-US">
              <a:solidFill>
                <a:prstClr val="white"/>
              </a:solidFill>
            </a:endParaRPr>
          </a:p>
        </p:txBody>
      </p:sp>
      <p:sp>
        <p:nvSpPr>
          <p:cNvPr id="6" name="Title 1"/>
          <p:cNvSpPr txBox="1">
            <a:spLocks/>
          </p:cNvSpPr>
          <p:nvPr/>
        </p:nvSpPr>
        <p:spPr bwMode="auto">
          <a:xfrm>
            <a:off x="136479" y="648651"/>
            <a:ext cx="5663820" cy="49776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2800" b="1" dirty="0">
                <a:solidFill>
                  <a:srgbClr val="FF0000"/>
                </a:solidFill>
              </a:rPr>
              <a:t>1. Linux kernel </a:t>
            </a:r>
          </a:p>
        </p:txBody>
      </p:sp>
      <p:sp>
        <p:nvSpPr>
          <p:cNvPr id="7" name="Content Placeholder 2"/>
          <p:cNvSpPr>
            <a:spLocks noGrp="1"/>
          </p:cNvSpPr>
          <p:nvPr>
            <p:ph idx="1"/>
          </p:nvPr>
        </p:nvSpPr>
        <p:spPr>
          <a:xfrm>
            <a:off x="136479" y="1188120"/>
            <a:ext cx="5663820" cy="4011677"/>
          </a:xfrm>
        </p:spPr>
        <p:txBody>
          <a:bodyPr/>
          <a:lstStyle/>
          <a:p>
            <a:pPr marL="360000" lvl="1" algn="just">
              <a:lnSpc>
                <a:spcPct val="100000"/>
              </a:lnSpc>
              <a:spcBef>
                <a:spcPts val="0"/>
              </a:spcBef>
              <a:spcAft>
                <a:spcPts val="600"/>
              </a:spcAft>
            </a:pPr>
            <a:r>
              <a:rPr lang="en-US" dirty="0"/>
              <a:t>It is the heart of android architecture that exists at the root of android architecture.</a:t>
            </a:r>
          </a:p>
          <a:p>
            <a:pPr marL="360000" lvl="1" algn="just">
              <a:lnSpc>
                <a:spcPct val="100000"/>
              </a:lnSpc>
              <a:spcBef>
                <a:spcPts val="0"/>
              </a:spcBef>
              <a:spcAft>
                <a:spcPts val="600"/>
              </a:spcAft>
            </a:pPr>
            <a:r>
              <a:rPr lang="en-US" dirty="0"/>
              <a:t>All the hardware drivers are handled by this kernel.</a:t>
            </a:r>
          </a:p>
          <a:p>
            <a:pPr marL="360000" lvl="1" algn="just">
              <a:lnSpc>
                <a:spcPct val="100000"/>
              </a:lnSpc>
              <a:spcBef>
                <a:spcPts val="0"/>
              </a:spcBef>
              <a:spcAft>
                <a:spcPts val="600"/>
              </a:spcAft>
            </a:pPr>
            <a:r>
              <a:rPr lang="en-US" dirty="0"/>
              <a:t>Drivers are the small programs written specifically to communicate with hardware.</a:t>
            </a:r>
          </a:p>
          <a:p>
            <a:pPr marL="360000" lvl="1" algn="just">
              <a:lnSpc>
                <a:spcPct val="100000"/>
              </a:lnSpc>
              <a:spcBef>
                <a:spcPts val="0"/>
              </a:spcBef>
              <a:spcAft>
                <a:spcPts val="600"/>
              </a:spcAft>
            </a:pPr>
            <a:r>
              <a:rPr lang="en-US" dirty="0"/>
              <a:t>It also serves as the abstraction layer for other layers.</a:t>
            </a:r>
          </a:p>
        </p:txBody>
      </p:sp>
      <p:sp>
        <p:nvSpPr>
          <p:cNvPr id="8" name="Rectangle 7"/>
          <p:cNvSpPr/>
          <p:nvPr/>
        </p:nvSpPr>
        <p:spPr>
          <a:xfrm>
            <a:off x="4823176" y="6427272"/>
            <a:ext cx="6463523" cy="338554"/>
          </a:xfrm>
          <a:prstGeom prst="rect">
            <a:avLst/>
          </a:prstGeom>
        </p:spPr>
        <p:txBody>
          <a:bodyPr wrap="squar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Ref: https://source.android.com/docs/core/architecture/kernel</a:t>
            </a:r>
          </a:p>
        </p:txBody>
      </p:sp>
      <p:sp>
        <p:nvSpPr>
          <p:cNvPr id="9" name="Title 1"/>
          <p:cNvSpPr>
            <a:spLocks noGrp="1"/>
          </p:cNvSpPr>
          <p:nvPr>
            <p:ph type="title"/>
          </p:nvPr>
        </p:nvSpPr>
        <p:spPr>
          <a:xfrm>
            <a:off x="136479" y="109182"/>
            <a:ext cx="6277970" cy="53946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solidFill>
                  <a:srgbClr val="002060"/>
                </a:solidFill>
              </a:rPr>
              <a:t>Android: Architecture</a:t>
            </a:r>
          </a:p>
        </p:txBody>
      </p:sp>
      <p:pic>
        <p:nvPicPr>
          <p:cNvPr id="1028" name="Picture 4" descr="https://www.spiria.com/site/assets/files/2641/android_architecture.1039x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634" y="956604"/>
            <a:ext cx="6188597" cy="469341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72320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18</a:t>
            </a:fld>
            <a:endParaRPr lang="en-US">
              <a:solidFill>
                <a:prstClr val="white"/>
              </a:solidFill>
            </a:endParaRPr>
          </a:p>
        </p:txBody>
      </p:sp>
      <p:sp>
        <p:nvSpPr>
          <p:cNvPr id="5" name="Title 1"/>
          <p:cNvSpPr txBox="1">
            <a:spLocks/>
          </p:cNvSpPr>
          <p:nvPr/>
        </p:nvSpPr>
        <p:spPr bwMode="auto">
          <a:xfrm>
            <a:off x="272955" y="177423"/>
            <a:ext cx="10222173" cy="53226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2. Native Libraries</a:t>
            </a:r>
          </a:p>
        </p:txBody>
      </p:sp>
      <p:sp>
        <p:nvSpPr>
          <p:cNvPr id="6" name="Content Placeholder 2"/>
          <p:cNvSpPr txBox="1">
            <a:spLocks/>
          </p:cNvSpPr>
          <p:nvPr/>
        </p:nvSpPr>
        <p:spPr bwMode="auto">
          <a:xfrm>
            <a:off x="272955" y="709685"/>
            <a:ext cx="11682483" cy="226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eaLnBrk="0" fontAlgn="base" hangingPunct="0">
              <a:lnSpc>
                <a:spcPct val="90000"/>
              </a:lnSpc>
              <a:spcBef>
                <a:spcPts val="1000"/>
              </a:spcBef>
              <a:spcAft>
                <a:spcPct val="0"/>
              </a:spcAft>
              <a:buFont typeface="Arial" panose="020B0604020202020204" pitchFamily="34" charset="0"/>
              <a:buChar char="•"/>
              <a:defRPr sz="2800">
                <a:latin typeface="Cambria" panose="02040503050406030204" pitchFamily="18" charset="0"/>
                <a:ea typeface="Cambria" panose="02040503050406030204" pitchFamily="18" charset="0"/>
                <a:cs typeface="Cambria" panose="02040503050406030204" pitchFamily="18" charset="0"/>
              </a:defRPr>
            </a:lvl1pPr>
            <a:lvl2pPr marL="360000" lvl="1" indent="-228600" algn="just" eaLnBrk="0" fontAlgn="base" hangingPunct="0">
              <a:lnSpc>
                <a:spcPct val="100000"/>
              </a:lnSpc>
              <a:spcBef>
                <a:spcPts val="0"/>
              </a:spcBef>
              <a:spcAft>
                <a:spcPts val="600"/>
              </a:spcAft>
              <a:buFont typeface="Arial" panose="020B0604020202020204" pitchFamily="34" charset="0"/>
              <a:buChar char="•"/>
              <a:defRPr sz="2400">
                <a:latin typeface="Cambria" panose="02040503050406030204" pitchFamily="18" charset="0"/>
                <a:ea typeface="Cambria" panose="02040503050406030204" pitchFamily="18" charset="0"/>
                <a:cs typeface="Cambria" panose="02040503050406030204" pitchFamily="18" charset="0"/>
              </a:defRPr>
            </a:lvl2pPr>
            <a:lvl3pPr marL="11430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3pPr>
            <a:lvl4pPr marL="16002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4pPr>
            <a:lvl5pPr marL="20574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lang="en-US" dirty="0"/>
              <a:t>This layer provides the device, which has the capability to handle different types of data and information.</a:t>
            </a:r>
          </a:p>
          <a:p>
            <a:pPr lvl="1"/>
            <a:r>
              <a:rPr lang="en-US" dirty="0"/>
              <a:t>Code in C and C++ languages for fast procedural transactions of data.</a:t>
            </a:r>
          </a:p>
          <a:p>
            <a:pPr lvl="1"/>
            <a:r>
              <a:rPr lang="en-US" dirty="0"/>
              <a:t>Surface Manager, Media Frame work, </a:t>
            </a:r>
            <a:r>
              <a:rPr lang="en-US" dirty="0" err="1"/>
              <a:t>WebKit</a:t>
            </a:r>
            <a:r>
              <a:rPr lang="en-US" dirty="0"/>
              <a:t>, OpenGL, </a:t>
            </a:r>
            <a:r>
              <a:rPr lang="en-US" dirty="0" err="1"/>
              <a:t>FreeType</a:t>
            </a:r>
            <a:r>
              <a:rPr lang="en-US" dirty="0"/>
              <a:t>, Media, C runtime library (</a:t>
            </a:r>
            <a:r>
              <a:rPr lang="en-US" dirty="0" err="1"/>
              <a:t>libc</a:t>
            </a:r>
            <a:r>
              <a:rPr lang="en-US" dirty="0"/>
              <a:t>) etc.</a:t>
            </a:r>
          </a:p>
          <a:p>
            <a:endParaRPr lang="en-US" dirty="0"/>
          </a:p>
        </p:txBody>
      </p:sp>
      <p:sp>
        <p:nvSpPr>
          <p:cNvPr id="9" name="Title 1"/>
          <p:cNvSpPr>
            <a:spLocks noGrp="1"/>
          </p:cNvSpPr>
          <p:nvPr>
            <p:ph type="title"/>
          </p:nvPr>
        </p:nvSpPr>
        <p:spPr>
          <a:xfrm>
            <a:off x="272956" y="2839170"/>
            <a:ext cx="5718412" cy="44210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solidFill>
                  <a:srgbClr val="FF0000"/>
                </a:solidFill>
              </a:rPr>
              <a:t>3. Android Runtime</a:t>
            </a:r>
          </a:p>
        </p:txBody>
      </p:sp>
      <p:sp>
        <p:nvSpPr>
          <p:cNvPr id="10" name="Content Placeholder 2"/>
          <p:cNvSpPr>
            <a:spLocks noGrp="1"/>
          </p:cNvSpPr>
          <p:nvPr>
            <p:ph idx="1"/>
          </p:nvPr>
        </p:nvSpPr>
        <p:spPr>
          <a:xfrm>
            <a:off x="272955" y="3252610"/>
            <a:ext cx="11709779" cy="18151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0000" lvl="1" algn="just">
              <a:lnSpc>
                <a:spcPct val="100000"/>
              </a:lnSpc>
              <a:spcBef>
                <a:spcPts val="0"/>
              </a:spcBef>
              <a:spcAft>
                <a:spcPts val="600"/>
              </a:spcAft>
            </a:pPr>
            <a:r>
              <a:rPr lang="en-US" dirty="0" err="1"/>
              <a:t>Dalvik</a:t>
            </a:r>
            <a:r>
              <a:rPr lang="en-US" dirty="0"/>
              <a:t> Virtual Machine (DVM) which is responsible to run android application. </a:t>
            </a:r>
          </a:p>
          <a:p>
            <a:pPr marL="360000" lvl="1" algn="just">
              <a:lnSpc>
                <a:spcPct val="100000"/>
              </a:lnSpc>
              <a:spcBef>
                <a:spcPts val="0"/>
              </a:spcBef>
              <a:spcAft>
                <a:spcPts val="600"/>
              </a:spcAft>
            </a:pPr>
            <a:r>
              <a:rPr lang="en-US" dirty="0"/>
              <a:t>DVM is like JVM but it is optimized for mobile devices. </a:t>
            </a:r>
          </a:p>
          <a:p>
            <a:pPr marL="360000" lvl="1" algn="just">
              <a:lnSpc>
                <a:spcPct val="100000"/>
              </a:lnSpc>
              <a:spcBef>
                <a:spcPts val="0"/>
              </a:spcBef>
              <a:spcAft>
                <a:spcPts val="600"/>
              </a:spcAft>
            </a:pPr>
            <a:r>
              <a:rPr lang="en-US" dirty="0"/>
              <a:t>It consumes less memory and provides fast performance.</a:t>
            </a:r>
          </a:p>
          <a:p>
            <a:pPr marL="360000" lvl="1" algn="just">
              <a:lnSpc>
                <a:spcPct val="100000"/>
              </a:lnSpc>
              <a:spcBef>
                <a:spcPts val="0"/>
              </a:spcBef>
              <a:spcAft>
                <a:spcPts val="600"/>
              </a:spcAft>
            </a:pPr>
            <a:r>
              <a:rPr lang="en-US" dirty="0"/>
              <a:t>It executes the files with the .</a:t>
            </a:r>
            <a:r>
              <a:rPr lang="en-US" dirty="0" err="1"/>
              <a:t>dex</a:t>
            </a:r>
            <a:r>
              <a:rPr lang="en-US" dirty="0"/>
              <a:t> extension (generated implicitly from the .class file)</a:t>
            </a:r>
          </a:p>
          <a:p>
            <a:endParaRPr lang="en-US" dirty="0"/>
          </a:p>
        </p:txBody>
      </p:sp>
      <p:sp>
        <p:nvSpPr>
          <p:cNvPr id="7" name="TextBox 6"/>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31321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19</a:t>
            </a:fld>
            <a:endParaRPr lang="en-US">
              <a:solidFill>
                <a:prstClr val="white"/>
              </a:solidFill>
            </a:endParaRPr>
          </a:p>
        </p:txBody>
      </p:sp>
      <p:sp>
        <p:nvSpPr>
          <p:cNvPr id="5" name="Title 1"/>
          <p:cNvSpPr txBox="1">
            <a:spLocks/>
          </p:cNvSpPr>
          <p:nvPr/>
        </p:nvSpPr>
        <p:spPr bwMode="auto">
          <a:xfrm>
            <a:off x="218364" y="137755"/>
            <a:ext cx="3971500" cy="50803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4. Android  Framework</a:t>
            </a:r>
          </a:p>
        </p:txBody>
      </p:sp>
      <p:sp>
        <p:nvSpPr>
          <p:cNvPr id="6" name="Content Placeholder 2"/>
          <p:cNvSpPr txBox="1">
            <a:spLocks/>
          </p:cNvSpPr>
          <p:nvPr/>
        </p:nvSpPr>
        <p:spPr bwMode="auto">
          <a:xfrm>
            <a:off x="218364" y="577552"/>
            <a:ext cx="11586949" cy="138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lvl="1" algn="just">
              <a:lnSpc>
                <a:spcPct val="100000"/>
              </a:lnSpc>
              <a:spcBef>
                <a:spcPts val="0"/>
              </a:spcBef>
              <a:spcAft>
                <a:spcPts val="600"/>
              </a:spcAft>
            </a:pPr>
            <a:r>
              <a:rPr lang="en-US" dirty="0"/>
              <a:t>The important blocks of Application framework are  UI (User Interface), telephony, resources, locations, Content Providers (data) and package managers. </a:t>
            </a:r>
          </a:p>
          <a:p>
            <a:pPr marL="360000" lvl="1" algn="just">
              <a:lnSpc>
                <a:spcPct val="100000"/>
              </a:lnSpc>
              <a:spcBef>
                <a:spcPts val="0"/>
              </a:spcBef>
              <a:spcAft>
                <a:spcPts val="600"/>
              </a:spcAft>
            </a:pPr>
            <a:r>
              <a:rPr lang="en-US" dirty="0"/>
              <a:t>It provides a lot of classes and interfaces for android application development.</a:t>
            </a:r>
          </a:p>
          <a:p>
            <a:endParaRPr lang="en-US" dirty="0"/>
          </a:p>
        </p:txBody>
      </p:sp>
      <p:sp>
        <p:nvSpPr>
          <p:cNvPr id="9" name="Title 1"/>
          <p:cNvSpPr>
            <a:spLocks noGrp="1"/>
          </p:cNvSpPr>
          <p:nvPr>
            <p:ph type="title"/>
          </p:nvPr>
        </p:nvSpPr>
        <p:spPr>
          <a:xfrm>
            <a:off x="218364" y="1845699"/>
            <a:ext cx="9204530" cy="469397"/>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solidFill>
                  <a:srgbClr val="FF0000"/>
                </a:solidFill>
              </a:rPr>
              <a:t>5. Application</a:t>
            </a:r>
          </a:p>
        </p:txBody>
      </p:sp>
      <p:sp>
        <p:nvSpPr>
          <p:cNvPr id="10" name="Content Placeholder 2"/>
          <p:cNvSpPr>
            <a:spLocks noGrp="1"/>
          </p:cNvSpPr>
          <p:nvPr>
            <p:ph idx="1"/>
          </p:nvPr>
        </p:nvSpPr>
        <p:spPr>
          <a:xfrm>
            <a:off x="218364" y="2315096"/>
            <a:ext cx="11750723" cy="29888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0000" lvl="1" algn="just">
              <a:lnSpc>
                <a:spcPct val="100000"/>
              </a:lnSpc>
              <a:spcBef>
                <a:spcPts val="0"/>
              </a:spcBef>
              <a:spcAft>
                <a:spcPts val="600"/>
              </a:spcAft>
            </a:pPr>
            <a:r>
              <a:rPr lang="en-US" dirty="0"/>
              <a:t>It is the top layer in the Android Architecture.</a:t>
            </a:r>
          </a:p>
          <a:p>
            <a:pPr marL="360000" lvl="1" algn="just">
              <a:lnSpc>
                <a:spcPct val="100000"/>
              </a:lnSpc>
              <a:spcBef>
                <a:spcPts val="0"/>
              </a:spcBef>
              <a:spcAft>
                <a:spcPts val="600"/>
              </a:spcAft>
            </a:pPr>
            <a:r>
              <a:rPr lang="en-US" dirty="0"/>
              <a:t>This is the palace where your application is finally deployed over a device.</a:t>
            </a:r>
          </a:p>
          <a:p>
            <a:pPr marL="360000" lvl="1" algn="just">
              <a:lnSpc>
                <a:spcPct val="100000"/>
              </a:lnSpc>
              <a:spcBef>
                <a:spcPts val="0"/>
              </a:spcBef>
              <a:spcAft>
                <a:spcPts val="600"/>
              </a:spcAft>
            </a:pPr>
            <a:r>
              <a:rPr lang="en-US" dirty="0"/>
              <a:t>All applications such as home, contact, settings, games, browsers are using android framework that uses android runtime and libraries. </a:t>
            </a:r>
          </a:p>
          <a:p>
            <a:pPr marL="360000" lvl="1" algn="just">
              <a:lnSpc>
                <a:spcPct val="100000"/>
              </a:lnSpc>
              <a:spcBef>
                <a:spcPts val="0"/>
              </a:spcBef>
              <a:spcAft>
                <a:spcPts val="600"/>
              </a:spcAft>
            </a:pPr>
            <a:r>
              <a:rPr lang="en-US" dirty="0"/>
              <a:t>Android runtime and native libraries are using Linux kernel.</a:t>
            </a:r>
          </a:p>
          <a:p>
            <a:pPr marL="360000" lvl="1" algn="just">
              <a:lnSpc>
                <a:spcPct val="100000"/>
              </a:lnSpc>
              <a:spcBef>
                <a:spcPts val="0"/>
              </a:spcBef>
              <a:spcAft>
                <a:spcPts val="600"/>
              </a:spcAft>
            </a:pPr>
            <a:r>
              <a:rPr lang="en-US" dirty="0"/>
              <a:t>Pre – installed applications can be replaced by newly written applications.</a:t>
            </a:r>
          </a:p>
          <a:p>
            <a:pPr marL="360000" lvl="1" algn="just">
              <a:lnSpc>
                <a:spcPct val="100000"/>
              </a:lnSpc>
              <a:spcBef>
                <a:spcPts val="0"/>
              </a:spcBef>
              <a:spcAft>
                <a:spcPts val="600"/>
              </a:spcAft>
            </a:pPr>
            <a:r>
              <a:rPr lang="en-US" dirty="0"/>
              <a:t>Makes Oss so flexible.</a:t>
            </a:r>
          </a:p>
        </p:txBody>
      </p:sp>
      <p:sp>
        <p:nvSpPr>
          <p:cNvPr id="7" name="TextBox 6"/>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25252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a:t>
            </a:fld>
            <a:endParaRPr lang="en-US">
              <a:solidFill>
                <a:prstClr val="white"/>
              </a:solidFill>
            </a:endParaRPr>
          </a:p>
        </p:txBody>
      </p:sp>
      <p:sp>
        <p:nvSpPr>
          <p:cNvPr id="5" name="Rectangle 4"/>
          <p:cNvSpPr/>
          <p:nvPr/>
        </p:nvSpPr>
        <p:spPr>
          <a:xfrm>
            <a:off x="167503" y="1478774"/>
            <a:ext cx="11827597" cy="2585323"/>
          </a:xfrm>
          <a:prstGeom prst="rect">
            <a:avLst/>
          </a:prstGeom>
        </p:spPr>
        <p:txBody>
          <a:bodyPr wrap="none">
            <a:spAutoFit/>
          </a:bodyPr>
          <a:lstStyle/>
          <a:p>
            <a:pPr algn="ctr">
              <a:lnSpc>
                <a:spcPct val="150000"/>
              </a:lnSpc>
            </a:pPr>
            <a:r>
              <a:rPr lang="en-US" sz="6000" b="1" dirty="0">
                <a:solidFill>
                  <a:srgbClr val="C00000"/>
                </a:solidFill>
                <a:latin typeface="Cambria" panose="02040503050406030204" pitchFamily="18" charset="0"/>
                <a:ea typeface="Cambria" panose="02040503050406030204" pitchFamily="18" charset="0"/>
              </a:rPr>
              <a:t>Module 1</a:t>
            </a:r>
          </a:p>
          <a:p>
            <a:pPr algn="ctr">
              <a:lnSpc>
                <a:spcPct val="150000"/>
              </a:lnSpc>
            </a:pPr>
            <a:r>
              <a:rPr lang="en-IN" sz="4800" b="1" dirty="0">
                <a:latin typeface="Cambria" panose="02040503050406030204" pitchFamily="18" charset="0"/>
                <a:ea typeface="Cambria" panose="02040503050406030204" pitchFamily="18" charset="0"/>
              </a:rPr>
              <a:t>Introduction and Architecture of Android</a:t>
            </a:r>
            <a:endParaRPr lang="en-US" sz="48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872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20</a:t>
            </a:fld>
            <a:endParaRPr lang="en-US">
              <a:solidFill>
                <a:prstClr val="white"/>
              </a:solidFill>
            </a:endParaRPr>
          </a:p>
        </p:txBody>
      </p:sp>
      <p:sp>
        <p:nvSpPr>
          <p:cNvPr id="5" name="Title 1"/>
          <p:cNvSpPr txBox="1">
            <a:spLocks/>
          </p:cNvSpPr>
          <p:nvPr/>
        </p:nvSpPr>
        <p:spPr bwMode="auto">
          <a:xfrm>
            <a:off x="286602" y="185953"/>
            <a:ext cx="5568287" cy="5605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dirty="0">
                <a:solidFill>
                  <a:srgbClr val="002060"/>
                </a:solidFill>
              </a:rPr>
              <a:t>Application Components </a:t>
            </a:r>
          </a:p>
        </p:txBody>
      </p:sp>
      <p:sp>
        <p:nvSpPr>
          <p:cNvPr id="6" name="Content Placeholder 2"/>
          <p:cNvSpPr txBox="1">
            <a:spLocks/>
          </p:cNvSpPr>
          <p:nvPr/>
        </p:nvSpPr>
        <p:spPr bwMode="auto">
          <a:xfrm>
            <a:off x="286604" y="805215"/>
            <a:ext cx="8780313" cy="170597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19100" indent="-342900">
              <a:lnSpc>
                <a:spcPct val="115000"/>
              </a:lnSpc>
              <a:buSzPts val="2400"/>
            </a:pPr>
            <a:r>
              <a:rPr lang="en-US" sz="2400" b="1" dirty="0">
                <a:solidFill>
                  <a:srgbClr val="FF0000"/>
                </a:solidFill>
              </a:rPr>
              <a:t>Activity</a:t>
            </a:r>
            <a:r>
              <a:rPr lang="en-US" sz="2400" dirty="0">
                <a:solidFill>
                  <a:srgbClr val="FF0000"/>
                </a:solidFill>
              </a:rPr>
              <a:t> </a:t>
            </a:r>
            <a:r>
              <a:rPr lang="en-US" sz="2400" dirty="0"/>
              <a:t>is a single screen with a user interface</a:t>
            </a:r>
          </a:p>
          <a:p>
            <a:pPr marL="419100" indent="-342900">
              <a:lnSpc>
                <a:spcPct val="115000"/>
              </a:lnSpc>
              <a:spcBef>
                <a:spcPts val="0"/>
              </a:spcBef>
              <a:buSzPts val="2400"/>
            </a:pPr>
            <a:r>
              <a:rPr lang="en-US" sz="2400" b="1" dirty="0">
                <a:solidFill>
                  <a:srgbClr val="FF0000"/>
                </a:solidFill>
              </a:rPr>
              <a:t>Service</a:t>
            </a:r>
            <a:r>
              <a:rPr lang="en-US" sz="2400" dirty="0">
                <a:solidFill>
                  <a:srgbClr val="FF0000"/>
                </a:solidFill>
              </a:rPr>
              <a:t> </a:t>
            </a:r>
            <a:r>
              <a:rPr lang="en-US" sz="2400" dirty="0"/>
              <a:t>performs long-running tasks in background</a:t>
            </a:r>
          </a:p>
          <a:p>
            <a:pPr marL="419100" indent="-342900">
              <a:lnSpc>
                <a:spcPct val="115000"/>
              </a:lnSpc>
              <a:spcBef>
                <a:spcPts val="0"/>
              </a:spcBef>
              <a:buSzPts val="2400"/>
            </a:pPr>
            <a:r>
              <a:rPr lang="en-US" sz="2400" b="1" dirty="0">
                <a:solidFill>
                  <a:srgbClr val="FF0000"/>
                </a:solidFill>
              </a:rPr>
              <a:t>Broadcast</a:t>
            </a:r>
            <a:r>
              <a:rPr lang="en-US" sz="2400" b="1" dirty="0"/>
              <a:t> </a:t>
            </a:r>
            <a:r>
              <a:rPr lang="en-US" sz="2400" b="1" dirty="0">
                <a:solidFill>
                  <a:srgbClr val="FF0000"/>
                </a:solidFill>
              </a:rPr>
              <a:t>receiver</a:t>
            </a:r>
            <a:r>
              <a:rPr lang="en-US" sz="2400" dirty="0">
                <a:solidFill>
                  <a:srgbClr val="FF0000"/>
                </a:solidFill>
              </a:rPr>
              <a:t> </a:t>
            </a:r>
            <a:r>
              <a:rPr lang="en-US" sz="2400" dirty="0"/>
              <a:t>responds to system-wide announcements</a:t>
            </a:r>
          </a:p>
          <a:p>
            <a:pPr marL="419100" indent="-342900">
              <a:lnSpc>
                <a:spcPct val="115000"/>
              </a:lnSpc>
              <a:spcBef>
                <a:spcPts val="0"/>
              </a:spcBef>
              <a:buSzPts val="2400"/>
            </a:pPr>
            <a:r>
              <a:rPr lang="en-US" sz="2400" b="1" dirty="0">
                <a:solidFill>
                  <a:srgbClr val="FF0000"/>
                </a:solidFill>
              </a:rPr>
              <a:t>Content</a:t>
            </a:r>
            <a:r>
              <a:rPr lang="en-US" sz="2400" b="1" dirty="0"/>
              <a:t> </a:t>
            </a:r>
            <a:r>
              <a:rPr lang="en-US" sz="2400" b="1" dirty="0">
                <a:solidFill>
                  <a:srgbClr val="FF0000"/>
                </a:solidFill>
              </a:rPr>
              <a:t>provider</a:t>
            </a:r>
            <a:r>
              <a:rPr lang="en-US" sz="2400" b="1" dirty="0"/>
              <a:t> </a:t>
            </a:r>
            <a:r>
              <a:rPr lang="en-US" sz="2400" dirty="0"/>
              <a:t>manages shared set of data</a:t>
            </a:r>
          </a:p>
        </p:txBody>
      </p:sp>
      <p:sp>
        <p:nvSpPr>
          <p:cNvPr id="11" name="Title 1"/>
          <p:cNvSpPr>
            <a:spLocks noGrp="1"/>
          </p:cNvSpPr>
          <p:nvPr>
            <p:ph type="title"/>
          </p:nvPr>
        </p:nvSpPr>
        <p:spPr>
          <a:xfrm>
            <a:off x="286602" y="2881682"/>
            <a:ext cx="1897039" cy="503945"/>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sz="2800" b="1" dirty="0">
                <a:solidFill>
                  <a:srgbClr val="FF0000"/>
                </a:solidFill>
              </a:rPr>
              <a:t>1. Activity</a:t>
            </a:r>
          </a:p>
        </p:txBody>
      </p:sp>
      <p:sp>
        <p:nvSpPr>
          <p:cNvPr id="12" name="Rectangle 11"/>
          <p:cNvSpPr/>
          <p:nvPr/>
        </p:nvSpPr>
        <p:spPr>
          <a:xfrm>
            <a:off x="286602" y="3480514"/>
            <a:ext cx="11586949" cy="170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An Activity object is similar to a WindowsForm. It usually presents a single graphical visual interface (GUI) which in addition to the displaying/collecting of data, provides some kind of ‘code-behind‘ functionality. </a:t>
            </a:r>
          </a:p>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A typical Android application contains one or more Activity objects.</a:t>
            </a:r>
          </a:p>
        </p:txBody>
      </p:sp>
      <p:sp>
        <p:nvSpPr>
          <p:cNvPr id="7" name="TextBox 6"/>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82044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8" y="697059"/>
            <a:ext cx="11505062" cy="2871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Applications must designate one activity as their main task or entry point. That activty is the first to be executed when the app is launched.</a:t>
            </a:r>
          </a:p>
          <a:p>
            <a:pPr algn="just">
              <a:lnSpc>
                <a:spcPct val="100000"/>
              </a:lnSpc>
              <a:spcBef>
                <a:spcPts val="0"/>
              </a:spcBef>
              <a:spcAft>
                <a:spcPts val="600"/>
              </a:spcAft>
            </a:pPr>
            <a:r>
              <a:rPr lang="de-DE" sz="2400" dirty="0"/>
              <a:t>An activity may transfer control and data to another activity through an interprocess communication protocol called intents. </a:t>
            </a:r>
          </a:p>
          <a:p>
            <a:pPr algn="just">
              <a:lnSpc>
                <a:spcPct val="100000"/>
              </a:lnSpc>
              <a:spcBef>
                <a:spcPts val="0"/>
              </a:spcBef>
              <a:spcAft>
                <a:spcPts val="600"/>
              </a:spcAft>
            </a:pPr>
            <a:r>
              <a:rPr lang="de-DE" sz="2400" dirty="0"/>
              <a:t>For example, a login activity may show a screen to enter user name and password. After clicking a button some authentication process is applied on the data, and before the login activity ends some other activity is called.</a:t>
            </a:r>
          </a:p>
          <a:p>
            <a:pPr algn="just">
              <a:spcAft>
                <a:spcPts val="600"/>
              </a:spcAft>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21</a:t>
            </a:fld>
            <a:endParaRPr lang="en-US">
              <a:solidFill>
                <a:prstClr val="white"/>
              </a:solidFill>
            </a:endParaRPr>
          </a:p>
        </p:txBody>
      </p:sp>
      <p:sp>
        <p:nvSpPr>
          <p:cNvPr id="6" name="Title 1"/>
          <p:cNvSpPr>
            <a:spLocks noGrp="1"/>
          </p:cNvSpPr>
          <p:nvPr>
            <p:ph type="title"/>
          </p:nvPr>
        </p:nvSpPr>
        <p:spPr>
          <a:xfrm>
            <a:off x="259308" y="193114"/>
            <a:ext cx="1897039" cy="503945"/>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sz="2800" b="1" dirty="0">
                <a:solidFill>
                  <a:srgbClr val="FF0000"/>
                </a:solidFill>
              </a:rPr>
              <a:t>1. Activity</a:t>
            </a:r>
          </a:p>
        </p:txBody>
      </p:sp>
      <p:sp>
        <p:nvSpPr>
          <p:cNvPr id="7" name="Title 1"/>
          <p:cNvSpPr txBox="1">
            <a:spLocks/>
          </p:cNvSpPr>
          <p:nvPr/>
        </p:nvSpPr>
        <p:spPr bwMode="auto">
          <a:xfrm>
            <a:off x="259308" y="3638892"/>
            <a:ext cx="1986886" cy="403916"/>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de-DE" sz="2800" b="1" dirty="0">
                <a:solidFill>
                  <a:srgbClr val="FF0000"/>
                </a:solidFill>
              </a:rPr>
              <a:t>2. Services</a:t>
            </a:r>
            <a:endParaRPr lang="en-US" sz="2800" b="1" dirty="0">
              <a:solidFill>
                <a:srgbClr val="FF0000"/>
              </a:solidFill>
            </a:endParaRPr>
          </a:p>
        </p:txBody>
      </p:sp>
      <p:sp>
        <p:nvSpPr>
          <p:cNvPr id="8" name="Rectangle 7"/>
          <p:cNvSpPr/>
          <p:nvPr/>
        </p:nvSpPr>
        <p:spPr>
          <a:xfrm>
            <a:off x="259308" y="4075661"/>
            <a:ext cx="11505062" cy="85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Services are a special type of activity that do not have a visual user interface. A service object may be active without the user noticing its presence.</a:t>
            </a:r>
          </a:p>
        </p:txBody>
      </p:sp>
      <p:sp>
        <p:nvSpPr>
          <p:cNvPr id="9" name="TextBox 8"/>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35907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327547"/>
            <a:ext cx="1986886" cy="40391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a:solidFill>
                  <a:srgbClr val="FF0000"/>
                </a:solidFill>
              </a:rPr>
              <a:t>2. Services</a:t>
            </a:r>
            <a:endParaRPr lang="en-US" sz="2800" b="1" dirty="0">
              <a:solidFill>
                <a:srgbClr val="FF0000"/>
              </a:solidFill>
            </a:endParaRPr>
          </a:p>
        </p:txBody>
      </p:sp>
      <p:sp>
        <p:nvSpPr>
          <p:cNvPr id="3" name="Content Placeholder 2"/>
          <p:cNvSpPr>
            <a:spLocks noGrp="1"/>
          </p:cNvSpPr>
          <p:nvPr>
            <p:ph idx="1"/>
          </p:nvPr>
        </p:nvSpPr>
        <p:spPr>
          <a:xfrm>
            <a:off x="286603" y="731463"/>
            <a:ext cx="11232108" cy="36358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Services are analogous to secondary threads, usually running some kind of background ‘busy-work‘ for an indefinite period of time. </a:t>
            </a:r>
          </a:p>
          <a:p>
            <a:pPr algn="just">
              <a:lnSpc>
                <a:spcPct val="100000"/>
              </a:lnSpc>
              <a:spcBef>
                <a:spcPts val="0"/>
              </a:spcBef>
              <a:spcAft>
                <a:spcPts val="600"/>
              </a:spcAft>
            </a:pPr>
            <a:r>
              <a:rPr lang="de-DE" sz="2400" dirty="0"/>
              <a:t>Applications start their own services or connect to services already active.</a:t>
            </a:r>
          </a:p>
          <a:p>
            <a:pPr algn="just">
              <a:lnSpc>
                <a:spcPct val="100000"/>
              </a:lnSpc>
              <a:spcBef>
                <a:spcPts val="0"/>
              </a:spcBef>
              <a:spcAft>
                <a:spcPts val="600"/>
              </a:spcAft>
            </a:pPr>
            <a:r>
              <a:rPr lang="de-DE" sz="2400" dirty="0"/>
              <a:t>Examples: </a:t>
            </a:r>
          </a:p>
          <a:p>
            <a:pPr algn="just">
              <a:lnSpc>
                <a:spcPct val="100000"/>
              </a:lnSpc>
              <a:spcBef>
                <a:spcPts val="0"/>
              </a:spcBef>
              <a:spcAft>
                <a:spcPts val="600"/>
              </a:spcAft>
            </a:pPr>
            <a:r>
              <a:rPr lang="de-DE" sz="2400" dirty="0"/>
              <a:t>Your background GPS service could be set to quietly run in the backgroud detecting location information from satellites, phone towers or wi-fi routers. The service could periodically broadcast location coordinates to any app listening for that kind of data. An application may opt for binding to the running GPS service and use the data that it supplies.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22</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66796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90" y="253933"/>
            <a:ext cx="3727861" cy="414807"/>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a:solidFill>
                  <a:srgbClr val="FF0000"/>
                </a:solidFill>
              </a:rPr>
              <a:t>3. Broadcast Receiver</a:t>
            </a:r>
            <a:endParaRPr lang="en-US" sz="2800" b="1" dirty="0">
              <a:solidFill>
                <a:srgbClr val="FF0000"/>
              </a:solidFill>
            </a:endParaRPr>
          </a:p>
        </p:txBody>
      </p:sp>
      <p:sp>
        <p:nvSpPr>
          <p:cNvPr id="3" name="Content Placeholder 2"/>
          <p:cNvSpPr>
            <a:spLocks noGrp="1"/>
          </p:cNvSpPr>
          <p:nvPr>
            <p:ph idx="1"/>
          </p:nvPr>
        </p:nvSpPr>
        <p:spPr>
          <a:xfrm>
            <a:off x="229991" y="799701"/>
            <a:ext cx="11534380" cy="32127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 BroadcastReceiver is a dedicated listener that waits for a triggering system-wide message to do some work. The message could be something like: low-battery,  wi-fi connection available, earth-quakes in California, speed-camera nearby.</a:t>
            </a:r>
          </a:p>
          <a:p>
            <a:pPr algn="just">
              <a:lnSpc>
                <a:spcPct val="100000"/>
              </a:lnSpc>
              <a:spcBef>
                <a:spcPts val="0"/>
              </a:spcBef>
              <a:spcAft>
                <a:spcPts val="600"/>
              </a:spcAft>
            </a:pPr>
            <a:r>
              <a:rPr lang="de-DE" sz="2400" dirty="0"/>
              <a:t>Broadcast receivers do not display a user interface. </a:t>
            </a:r>
          </a:p>
          <a:p>
            <a:pPr algn="just">
              <a:lnSpc>
                <a:spcPct val="100000"/>
              </a:lnSpc>
              <a:spcBef>
                <a:spcPts val="0"/>
              </a:spcBef>
              <a:spcAft>
                <a:spcPts val="600"/>
              </a:spcAft>
            </a:pPr>
            <a:r>
              <a:rPr lang="de-DE" sz="2400" dirty="0"/>
              <a:t>They tipically register with the system by means of a filter acting as a key. When the broadcasted message matches the key the receiver is activated. </a:t>
            </a:r>
          </a:p>
          <a:p>
            <a:pPr algn="just">
              <a:lnSpc>
                <a:spcPct val="100000"/>
              </a:lnSpc>
              <a:spcBef>
                <a:spcPts val="0"/>
              </a:spcBef>
              <a:spcAft>
                <a:spcPts val="600"/>
              </a:spcAft>
            </a:pPr>
            <a:r>
              <a:rPr lang="de-DE" sz="2400" dirty="0"/>
              <a:t>A broadcast receiver could respond by either executing a specific activity or use the notification mechanism to request the user‘s attention.</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23</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662042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81" y="144752"/>
            <a:ext cx="3618679" cy="496693"/>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a:solidFill>
                  <a:srgbClr val="FF0000"/>
                </a:solidFill>
              </a:rPr>
              <a:t>4. Content Provider</a:t>
            </a:r>
            <a:endParaRPr lang="en-US" sz="2800" b="1" dirty="0">
              <a:solidFill>
                <a:srgbClr val="FF0000"/>
              </a:solidFill>
            </a:endParaRPr>
          </a:p>
        </p:txBody>
      </p:sp>
      <p:sp>
        <p:nvSpPr>
          <p:cNvPr id="3" name="Content Placeholder 2"/>
          <p:cNvSpPr>
            <a:spLocks noGrp="1"/>
          </p:cNvSpPr>
          <p:nvPr>
            <p:ph idx="1"/>
          </p:nvPr>
        </p:nvSpPr>
        <p:spPr>
          <a:xfrm>
            <a:off x="284582" y="745110"/>
            <a:ext cx="11534380" cy="29807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 content provider is a data-centric service that  makes persistent datasets available to any number of applications.  </a:t>
            </a:r>
          </a:p>
          <a:p>
            <a:pPr algn="just">
              <a:lnSpc>
                <a:spcPct val="100000"/>
              </a:lnSpc>
              <a:spcBef>
                <a:spcPts val="0"/>
              </a:spcBef>
              <a:spcAft>
                <a:spcPts val="600"/>
              </a:spcAft>
            </a:pPr>
            <a:r>
              <a:rPr lang="de-DE" sz="2400" dirty="0"/>
              <a:t>Common global datasets include: contacts, pictures, messages, audio files, emails.</a:t>
            </a:r>
          </a:p>
          <a:p>
            <a:pPr algn="just">
              <a:lnSpc>
                <a:spcPct val="100000"/>
              </a:lnSpc>
              <a:spcBef>
                <a:spcPts val="0"/>
              </a:spcBef>
              <a:spcAft>
                <a:spcPts val="600"/>
              </a:spcAft>
            </a:pPr>
            <a:r>
              <a:rPr lang="de-DE" sz="2400" dirty="0"/>
              <a:t>The global datasets are usually stored in a SQLite database (however the developer does not need to be an SQL expert)</a:t>
            </a:r>
          </a:p>
          <a:p>
            <a:pPr algn="just">
              <a:lnSpc>
                <a:spcPct val="100000"/>
              </a:lnSpc>
              <a:spcBef>
                <a:spcPts val="0"/>
              </a:spcBef>
              <a:spcAft>
                <a:spcPts val="600"/>
              </a:spcAft>
            </a:pPr>
            <a:r>
              <a:rPr lang="de-DE" sz="2400" dirty="0"/>
              <a:t>The content provider class offers a standard set of parametric methods to enable other applications to retrieve, delete, update, and insert data items.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24</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97361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63773"/>
            <a:ext cx="12158133" cy="57627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3600" b="1" dirty="0"/>
              <a:t>Android: </a:t>
            </a:r>
            <a:r>
              <a:rPr lang="en-US" sz="3600" dirty="0"/>
              <a:t>Activity</a:t>
            </a:r>
            <a:r>
              <a:rPr lang="en-US" sz="3600" b="1" dirty="0"/>
              <a:t> </a:t>
            </a:r>
            <a:r>
              <a:rPr lang="en-US" sz="3600" dirty="0"/>
              <a:t>Life cycle </a:t>
            </a:r>
            <a:endParaRPr lang="en-US" sz="3600" b="1"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25</a:t>
            </a:fld>
            <a:endParaRPr lang="en-US">
              <a:solidFill>
                <a:prstClr val="white"/>
              </a:solidFill>
            </a:endParaRPr>
          </a:p>
        </p:txBody>
      </p:sp>
      <p:sp>
        <p:nvSpPr>
          <p:cNvPr id="3" name="Rectangle 2"/>
          <p:cNvSpPr/>
          <p:nvPr/>
        </p:nvSpPr>
        <p:spPr>
          <a:xfrm>
            <a:off x="5140034" y="6519446"/>
            <a:ext cx="6027484" cy="338554"/>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Image Ref: https://www.androhub.com/android-activity-lifecycle/</a:t>
            </a:r>
          </a:p>
        </p:txBody>
      </p:sp>
      <p:sp>
        <p:nvSpPr>
          <p:cNvPr id="6" name="TextBox 5"/>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922" y="451911"/>
            <a:ext cx="5096959" cy="5308979"/>
          </a:xfrm>
          <a:prstGeom prst="rect">
            <a:avLst/>
          </a:prstGeom>
        </p:spPr>
      </p:pic>
    </p:spTree>
    <p:extLst>
      <p:ext uri="{BB962C8B-B14F-4D97-AF65-F5344CB8AC3E}">
        <p14:creationId xmlns:p14="http://schemas.microsoft.com/office/powerpoint/2010/main" val="2871331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26</a:t>
            </a:fld>
            <a:endParaRPr lang="en-US">
              <a:solidFill>
                <a:prstClr val="white"/>
              </a:solidFill>
            </a:endParaRPr>
          </a:p>
        </p:txBody>
      </p:sp>
      <p:sp>
        <p:nvSpPr>
          <p:cNvPr id="6" name="Title 1"/>
          <p:cNvSpPr txBox="1">
            <a:spLocks/>
          </p:cNvSpPr>
          <p:nvPr/>
        </p:nvSpPr>
        <p:spPr bwMode="auto">
          <a:xfrm>
            <a:off x="191069" y="84627"/>
            <a:ext cx="5991367" cy="585483"/>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solidFill>
                  <a:srgbClr val="002060"/>
                </a:solidFill>
              </a:rPr>
              <a:t>Android Activity Lifecycle methods</a:t>
            </a:r>
          </a:p>
        </p:txBody>
      </p:sp>
      <p:graphicFrame>
        <p:nvGraphicFramePr>
          <p:cNvPr id="7" name="Table 6"/>
          <p:cNvGraphicFramePr>
            <a:graphicFrameLocks noGrp="1"/>
          </p:cNvGraphicFramePr>
          <p:nvPr>
            <p:extLst>
              <p:ext uri="{D42A27DB-BD31-4B8C-83A1-F6EECF244321}">
                <p14:modId xmlns:p14="http://schemas.microsoft.com/office/powerpoint/2010/main" val="474865150"/>
              </p:ext>
            </p:extLst>
          </p:nvPr>
        </p:nvGraphicFramePr>
        <p:xfrm>
          <a:off x="286602" y="733813"/>
          <a:ext cx="6987656" cy="4407574"/>
        </p:xfrm>
        <a:graphic>
          <a:graphicData uri="http://schemas.openxmlformats.org/drawingml/2006/table">
            <a:tbl>
              <a:tblPr>
                <a:tableStyleId>{BC89EF96-8CEA-46FF-86C4-4CE0E7609802}</a:tableStyleId>
              </a:tblPr>
              <a:tblGrid>
                <a:gridCol w="1289745">
                  <a:extLst>
                    <a:ext uri="{9D8B030D-6E8A-4147-A177-3AD203B41FA5}">
                      <a16:colId xmlns:a16="http://schemas.microsoft.com/office/drawing/2014/main" val="20000"/>
                    </a:ext>
                  </a:extLst>
                </a:gridCol>
                <a:gridCol w="5697911">
                  <a:extLst>
                    <a:ext uri="{9D8B030D-6E8A-4147-A177-3AD203B41FA5}">
                      <a16:colId xmlns:a16="http://schemas.microsoft.com/office/drawing/2014/main" val="20001"/>
                    </a:ext>
                  </a:extLst>
                </a:gridCol>
              </a:tblGrid>
              <a:tr h="469503">
                <a:tc>
                  <a:txBody>
                    <a:bodyPr/>
                    <a:lstStyle/>
                    <a:p>
                      <a:pPr algn="l" fontAlgn="t"/>
                      <a:r>
                        <a:rPr lang="en-US" sz="2000" b="1" dirty="0">
                          <a:solidFill>
                            <a:srgbClr val="FF0000"/>
                          </a:solidFill>
                          <a:effectLst/>
                          <a:latin typeface="Cambria" panose="02040503050406030204" pitchFamily="18" charset="0"/>
                          <a:ea typeface="Cambria" panose="02040503050406030204" pitchFamily="18" charset="0"/>
                        </a:rPr>
                        <a:t>Method</a:t>
                      </a:r>
                      <a:endParaRPr lang="en-US" sz="2000" b="1" dirty="0">
                        <a:solidFill>
                          <a:srgbClr val="FF0000"/>
                        </a:solidFill>
                        <a:effectLst/>
                        <a:latin typeface="Cambria" panose="02040503050406030204" pitchFamily="18" charset="0"/>
                        <a:ea typeface="Cambria" panose="02040503050406030204" pitchFamily="18" charset="0"/>
                        <a:cs typeface="Arial" panose="020B0604020202020204" pitchFamily="34" charset="0"/>
                      </a:endParaRPr>
                    </a:p>
                  </a:txBody>
                  <a:tcPr marL="102304" marR="102304" marT="102304" marB="102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b="1" dirty="0">
                          <a:solidFill>
                            <a:srgbClr val="FF0000"/>
                          </a:solidFill>
                          <a:effectLst/>
                          <a:latin typeface="Cambria" panose="02040503050406030204" pitchFamily="18" charset="0"/>
                          <a:ea typeface="Cambria" panose="02040503050406030204" pitchFamily="18" charset="0"/>
                        </a:rPr>
                        <a:t>Description</a:t>
                      </a:r>
                      <a:endParaRPr lang="en-US" sz="2000" b="1" dirty="0">
                        <a:solidFill>
                          <a:srgbClr val="FF0000"/>
                        </a:solidFill>
                        <a:effectLst/>
                        <a:latin typeface="Cambria" panose="02040503050406030204" pitchFamily="18" charset="0"/>
                        <a:ea typeface="Cambria" panose="02040503050406030204" pitchFamily="18" charset="0"/>
                        <a:cs typeface="Arial" panose="020B0604020202020204" pitchFamily="34" charset="0"/>
                      </a:endParaRPr>
                    </a:p>
                  </a:txBody>
                  <a:tcPr marL="102304" marR="102304" marT="102304" marB="102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8551">
                <a:tc>
                  <a:txBody>
                    <a:bodyPr/>
                    <a:lstStyle/>
                    <a:p>
                      <a:pPr algn="l" fontAlgn="t"/>
                      <a:r>
                        <a:rPr lang="en-US" sz="1800" b="1" dirty="0" err="1">
                          <a:effectLst/>
                          <a:latin typeface="Cambria" panose="02040503050406030204" pitchFamily="18" charset="0"/>
                          <a:ea typeface="Cambria" panose="02040503050406030204" pitchFamily="18" charset="0"/>
                        </a:rPr>
                        <a:t>onCreate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first created.</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onStart</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becoming visible to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onResume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will start interacting with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37043">
                <a:tc>
                  <a:txBody>
                    <a:bodyPr/>
                    <a:lstStyle/>
                    <a:p>
                      <a:pPr algn="l" fontAlgn="t"/>
                      <a:r>
                        <a:rPr lang="en-US" sz="1800" b="1" dirty="0" err="1">
                          <a:effectLst/>
                          <a:latin typeface="Cambria" panose="02040503050406030204" pitchFamily="18" charset="0"/>
                          <a:ea typeface="Cambria" panose="02040503050406030204" pitchFamily="18" charset="0"/>
                        </a:rPr>
                        <a:t>onPause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does not receive user input and cannot execute any code and called when the current activity is being paused and the previous activity is being resumed.</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onStop</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no longer visible to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onRestart</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after your activity is stopped, prior to start.</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8551">
                <a:tc>
                  <a:txBody>
                    <a:bodyPr/>
                    <a:lstStyle/>
                    <a:p>
                      <a:pPr algn="l" fontAlgn="t"/>
                      <a:r>
                        <a:rPr lang="en-US" sz="1800" b="1" dirty="0" err="1">
                          <a:effectLst/>
                          <a:latin typeface="Cambria" panose="02040503050406030204" pitchFamily="18" charset="0"/>
                          <a:ea typeface="Cambria" panose="02040503050406030204" pitchFamily="18" charset="0"/>
                        </a:rPr>
                        <a:t>onDestroy</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before the activity is destroyed by the system.</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Rectangle 7"/>
          <p:cNvSpPr/>
          <p:nvPr/>
        </p:nvSpPr>
        <p:spPr>
          <a:xfrm>
            <a:off x="4898237" y="6020040"/>
            <a:ext cx="7075398" cy="830997"/>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Image Ref: </a:t>
            </a:r>
          </a:p>
          <a:p>
            <a:r>
              <a:rPr lang="en-US" sz="1600" dirty="0">
                <a:solidFill>
                  <a:schemeClr val="accent4">
                    <a:lumMod val="75000"/>
                  </a:schemeClr>
                </a:solidFill>
                <a:latin typeface="Cambria" panose="02040503050406030204" pitchFamily="18" charset="0"/>
                <a:ea typeface="Cambria" panose="02040503050406030204" pitchFamily="18" charset="0"/>
              </a:rPr>
              <a:t>https://www.androhub.com/android-activity-lifecycle/</a:t>
            </a:r>
          </a:p>
          <a:p>
            <a:r>
              <a:rPr lang="en-US" sz="1600" dirty="0">
                <a:solidFill>
                  <a:schemeClr val="accent4">
                    <a:lumMod val="75000"/>
                  </a:schemeClr>
                </a:solidFill>
                <a:latin typeface="Cambria" panose="02040503050406030204" pitchFamily="18" charset="0"/>
                <a:ea typeface="Cambria" panose="02040503050406030204" pitchFamily="18" charset="0"/>
              </a:rPr>
              <a:t>https://developer.android.com/guide/components/activities/activity-lifecycle</a:t>
            </a:r>
          </a:p>
        </p:txBody>
      </p:sp>
      <p:sp>
        <p:nvSpPr>
          <p:cNvPr id="9" name="TextBox 8"/>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pic>
        <p:nvPicPr>
          <p:cNvPr id="2050" name="Picture 2" descr="https://developer.android.com/guide/components/imag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6" y="228184"/>
            <a:ext cx="4540582" cy="586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86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39" y="259306"/>
            <a:ext cx="8129515" cy="422937"/>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solidFill>
                  <a:srgbClr val="002060"/>
                </a:solidFill>
              </a:rPr>
              <a:t>SDK (software development kit) Manager</a:t>
            </a:r>
          </a:p>
        </p:txBody>
      </p:sp>
      <p:sp>
        <p:nvSpPr>
          <p:cNvPr id="3" name="Content Placeholder 2"/>
          <p:cNvSpPr>
            <a:spLocks noGrp="1"/>
          </p:cNvSpPr>
          <p:nvPr>
            <p:ph idx="1"/>
          </p:nvPr>
        </p:nvSpPr>
        <p:spPr>
          <a:xfrm>
            <a:off x="373039" y="782724"/>
            <a:ext cx="11445921" cy="21056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a:t>The first and most important piece of software you need to download is, of course, the Android</a:t>
            </a:r>
          </a:p>
          <a:p>
            <a:pPr algn="just">
              <a:lnSpc>
                <a:spcPct val="100000"/>
              </a:lnSpc>
              <a:spcBef>
                <a:spcPts val="0"/>
              </a:spcBef>
              <a:spcAft>
                <a:spcPts val="600"/>
              </a:spcAft>
            </a:pPr>
            <a:r>
              <a:rPr lang="en-US" sz="2400" dirty="0"/>
              <a:t>SDK. The Android SDK contains a debugger, libraries, an emulator, documentation, sample code and tutorials.</a:t>
            </a:r>
          </a:p>
          <a:p>
            <a:pPr algn="just">
              <a:lnSpc>
                <a:spcPct val="100000"/>
              </a:lnSpc>
              <a:spcBef>
                <a:spcPts val="0"/>
              </a:spcBef>
              <a:spcAft>
                <a:spcPts val="600"/>
              </a:spcAft>
            </a:pPr>
            <a:r>
              <a:rPr lang="en-US" sz="2400" dirty="0"/>
              <a:t>You can download the Android SDK from </a:t>
            </a:r>
            <a:r>
              <a:rPr lang="en-US" sz="2000" b="1" dirty="0">
                <a:solidFill>
                  <a:srgbClr val="002060"/>
                </a:solidFill>
              </a:rPr>
              <a:t>http://developer.android.com/sdk/index.html</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27</a:t>
            </a:fld>
            <a:endParaRPr lang="en-US">
              <a:solidFill>
                <a:prstClr val="white"/>
              </a:solidFill>
            </a:endParaRPr>
          </a:p>
        </p:txBody>
      </p:sp>
      <p:sp>
        <p:nvSpPr>
          <p:cNvPr id="5" name="Title 1"/>
          <p:cNvSpPr txBox="1">
            <a:spLocks/>
          </p:cNvSpPr>
          <p:nvPr/>
        </p:nvSpPr>
        <p:spPr bwMode="auto">
          <a:xfrm>
            <a:off x="373039" y="298885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Android Debug Bridge (ADB)</a:t>
            </a:r>
          </a:p>
        </p:txBody>
      </p:sp>
      <p:sp>
        <p:nvSpPr>
          <p:cNvPr id="6" name="Content Placeholder 2"/>
          <p:cNvSpPr txBox="1">
            <a:spLocks/>
          </p:cNvSpPr>
          <p:nvPr/>
        </p:nvSpPr>
        <p:spPr bwMode="auto">
          <a:xfrm>
            <a:off x="373039" y="3411940"/>
            <a:ext cx="11445921" cy="16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spcAft>
                <a:spcPts val="600"/>
              </a:spcAft>
            </a:pPr>
            <a:r>
              <a:rPr lang="en-US" sz="2400" dirty="0"/>
              <a:t>ADB is a versatile command-line tool that lets you communicate with a device.</a:t>
            </a:r>
          </a:p>
          <a:p>
            <a:pPr algn="just">
              <a:lnSpc>
                <a:spcPct val="100000"/>
              </a:lnSpc>
              <a:spcBef>
                <a:spcPts val="0"/>
              </a:spcBef>
              <a:spcAft>
                <a:spcPts val="600"/>
              </a:spcAft>
            </a:pPr>
            <a:r>
              <a:rPr lang="en-US" sz="2400" dirty="0"/>
              <a:t>The ADB command facilitates a variety of device actions, such as installing and debugging apps, and it provides access to a Unix shell that you can use to run a variety of commands on a device.</a:t>
            </a:r>
          </a:p>
        </p:txBody>
      </p:sp>
      <p:sp>
        <p:nvSpPr>
          <p:cNvPr id="7" name="TextBox 6"/>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421404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8"/>
            <a:ext cx="11582401" cy="2904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a:t>It is a client-server program that includes three components:</a:t>
            </a:r>
          </a:p>
          <a:p>
            <a:pPr algn="just">
              <a:lnSpc>
                <a:spcPct val="100000"/>
              </a:lnSpc>
              <a:spcBef>
                <a:spcPts val="0"/>
              </a:spcBef>
              <a:spcAft>
                <a:spcPts val="600"/>
              </a:spcAft>
            </a:pPr>
            <a:r>
              <a:rPr lang="en-US" sz="2400" dirty="0"/>
              <a:t>A client, which sends commands. The client runs on your development machine. You can invoke a client from a command-line terminal by issuing an ADB command.</a:t>
            </a:r>
          </a:p>
          <a:p>
            <a:pPr algn="just">
              <a:lnSpc>
                <a:spcPct val="100000"/>
              </a:lnSpc>
              <a:spcBef>
                <a:spcPts val="0"/>
              </a:spcBef>
              <a:spcAft>
                <a:spcPts val="600"/>
              </a:spcAft>
            </a:pPr>
            <a:r>
              <a:rPr lang="en-US" sz="2400" dirty="0"/>
              <a:t>A daemon (ADBD), which runs commands on a device. The daemon runs as a background process on each device.</a:t>
            </a:r>
          </a:p>
          <a:p>
            <a:pPr algn="just">
              <a:lnSpc>
                <a:spcPct val="100000"/>
              </a:lnSpc>
              <a:spcBef>
                <a:spcPts val="0"/>
              </a:spcBef>
              <a:spcAft>
                <a:spcPts val="600"/>
              </a:spcAft>
            </a:pPr>
            <a:r>
              <a:rPr lang="en-US" sz="2400" dirty="0"/>
              <a:t>A server, which manages communication between the client and the daemon. The server runs as a background process on your development machine.</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28</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Android Debug Bridge (ADB)</a:t>
            </a: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506563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29</a:t>
            </a:fld>
            <a:endParaRPr lang="en-US">
              <a:solidFill>
                <a:prstClr val="white"/>
              </a:solidFill>
            </a:endParaRPr>
          </a:p>
        </p:txBody>
      </p:sp>
      <p:sp>
        <p:nvSpPr>
          <p:cNvPr id="6" name="Title 1"/>
          <p:cNvSpPr txBox="1">
            <a:spLocks/>
          </p:cNvSpPr>
          <p:nvPr/>
        </p:nvSpPr>
        <p:spPr bwMode="auto">
          <a:xfrm>
            <a:off x="3170830" y="282276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algn="ctr"/>
            <a:r>
              <a:rPr lang="en-US" sz="4400" dirty="0"/>
              <a:t>END OF MODULE 1</a:t>
            </a: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1468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a:t>
            </a:fld>
            <a:endParaRPr lang="en-US">
              <a:solidFill>
                <a:prstClr val="white"/>
              </a:solidFill>
            </a:endParaRPr>
          </a:p>
        </p:txBody>
      </p:sp>
      <p:sp>
        <p:nvSpPr>
          <p:cNvPr id="5" name="Rectangle 4"/>
          <p:cNvSpPr/>
          <p:nvPr/>
        </p:nvSpPr>
        <p:spPr>
          <a:xfrm>
            <a:off x="263856" y="724258"/>
            <a:ext cx="11623344" cy="2308324"/>
          </a:xfrm>
          <a:prstGeom prst="rect">
            <a:avLst/>
          </a:prstGeom>
        </p:spPr>
        <p:txBody>
          <a:bodyPr wrap="square">
            <a:spAutoFit/>
          </a:bodyPr>
          <a:lstStyle/>
          <a:p>
            <a:pPr fontAlgn="base"/>
            <a:r>
              <a:rPr lang="en-US" sz="2400" b="1" dirty="0">
                <a:solidFill>
                  <a:srgbClr val="FF0000"/>
                </a:solidFill>
                <a:latin typeface="Cambria" panose="02040503050406030204" pitchFamily="18" charset="0"/>
                <a:ea typeface="Cambria" panose="02040503050406030204" pitchFamily="18" charset="0"/>
              </a:rPr>
              <a:t>Android key statistics:(</a:t>
            </a:r>
            <a:r>
              <a:rPr lang="en-US" dirty="0">
                <a:solidFill>
                  <a:schemeClr val="accent2"/>
                </a:solidFill>
                <a:latin typeface="Cambria" panose="02040503050406030204" pitchFamily="18" charset="0"/>
                <a:ea typeface="Cambria" panose="02040503050406030204" pitchFamily="18" charset="0"/>
              </a:rPr>
              <a:t>ref: https://www.businessofapps.com/data/android-statistics/</a:t>
            </a:r>
            <a:r>
              <a:rPr lang="en-US" sz="2400" b="1" dirty="0">
                <a:solidFill>
                  <a:srgbClr val="FF0000"/>
                </a:solidFill>
                <a:latin typeface="Cambria" panose="02040503050406030204" pitchFamily="18" charset="0"/>
                <a:ea typeface="Cambria" panose="02040503050406030204" pitchFamily="18" charset="0"/>
              </a:rPr>
              <a:t>)</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Android has over three billion active users</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Three quarters of all smartphones in the world run Android</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Over 1.5 billion Android smartphones were shipped last year</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Samsung is the largest Android smartphone manufacturer, followed by </a:t>
            </a:r>
            <a:r>
              <a:rPr lang="en-US" sz="2400" dirty="0" err="1">
                <a:solidFill>
                  <a:srgbClr val="000000"/>
                </a:solidFill>
                <a:latin typeface="Cambria" panose="02040503050406030204" pitchFamily="18" charset="0"/>
                <a:ea typeface="Cambria" panose="02040503050406030204" pitchFamily="18" charset="0"/>
              </a:rPr>
              <a:t>Xiaomi</a:t>
            </a:r>
            <a:r>
              <a:rPr lang="en-US" sz="2400" dirty="0">
                <a:solidFill>
                  <a:srgbClr val="000000"/>
                </a:solidFill>
                <a:latin typeface="Cambria" panose="02040503050406030204" pitchFamily="18" charset="0"/>
                <a:ea typeface="Cambria" panose="02040503050406030204" pitchFamily="18" charset="0"/>
              </a:rPr>
              <a:t> and </a:t>
            </a:r>
            <a:r>
              <a:rPr lang="en-US" sz="2400" dirty="0" err="1">
                <a:solidFill>
                  <a:srgbClr val="000000"/>
                </a:solidFill>
                <a:latin typeface="Cambria" panose="02040503050406030204" pitchFamily="18" charset="0"/>
                <a:ea typeface="Cambria" panose="02040503050406030204" pitchFamily="18" charset="0"/>
              </a:rPr>
              <a:t>Oppo</a:t>
            </a:r>
            <a:endParaRPr lang="en-US" sz="2400" b="0" i="0" dirty="0">
              <a:solidFill>
                <a:srgbClr val="000000"/>
              </a:solidFill>
              <a:effectLst/>
              <a:latin typeface="Cambria" panose="02040503050406030204" pitchFamily="18" charset="0"/>
              <a:ea typeface="Cambria" panose="02040503050406030204" pitchFamily="18" charset="0"/>
            </a:endParaRPr>
          </a:p>
        </p:txBody>
      </p:sp>
      <p:sp>
        <p:nvSpPr>
          <p:cNvPr id="6" name="Title 1"/>
          <p:cNvSpPr txBox="1">
            <a:spLocks/>
          </p:cNvSpPr>
          <p:nvPr/>
        </p:nvSpPr>
        <p:spPr bwMode="auto">
          <a:xfrm>
            <a:off x="263856" y="78775"/>
            <a:ext cx="9999259" cy="7746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6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Why You Should Learn ?</a:t>
            </a:r>
          </a:p>
        </p:txBody>
      </p:sp>
      <p:sp>
        <p:nvSpPr>
          <p:cNvPr id="8" name="Title 1"/>
          <p:cNvSpPr>
            <a:spLocks noGrp="1"/>
          </p:cNvSpPr>
          <p:nvPr>
            <p:ph type="title"/>
          </p:nvPr>
        </p:nvSpPr>
        <p:spPr>
          <a:xfrm>
            <a:off x="427630" y="3169062"/>
            <a:ext cx="5782101" cy="2058031"/>
          </a:xfrm>
          <a:ln>
            <a:solidFill>
              <a:schemeClr val="accent1"/>
            </a:solidFill>
          </a:ln>
        </p:spPr>
        <p:txBody>
          <a:bodyPr/>
          <a:lstStyle/>
          <a:p>
            <a:r>
              <a:rPr lang="en-US" sz="2400" b="1" dirty="0">
                <a:solidFill>
                  <a:srgbClr val="FF0000"/>
                </a:solidFill>
              </a:rPr>
              <a:t>Number of Apple App Store and Google Play mobile app downloads worldwide from 3rd quarter 2016 to 1st quarter 2023. </a:t>
            </a:r>
            <a:r>
              <a:rPr lang="en-US" sz="2400" b="1" dirty="0"/>
              <a:t>(</a:t>
            </a:r>
            <a:r>
              <a:rPr lang="en-US" sz="1800" dirty="0">
                <a:solidFill>
                  <a:schemeClr val="accent2"/>
                </a:solidFill>
              </a:rPr>
              <a:t>ref: https://www.statista.com/statistics/695094/quarterly-number-of-mobile-app-downloads-store/</a:t>
            </a:r>
            <a:r>
              <a:rPr lang="en-US" sz="2400" b="1" dirty="0"/>
              <a:t>)</a:t>
            </a:r>
            <a:endParaRPr lang="en-US" sz="2400" dirty="0"/>
          </a:p>
        </p:txBody>
      </p:sp>
      <p:sp>
        <p:nvSpPr>
          <p:cNvPr id="9" name="TextBox 8"/>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pic>
        <p:nvPicPr>
          <p:cNvPr id="3" name="Picture 2"/>
          <p:cNvPicPr>
            <a:picLocks noChangeAspect="1"/>
          </p:cNvPicPr>
          <p:nvPr/>
        </p:nvPicPr>
        <p:blipFill rotWithShape="1">
          <a:blip r:embed="rId2"/>
          <a:srcRect l="6924" t="28311" r="40315" b="14598"/>
          <a:stretch/>
        </p:blipFill>
        <p:spPr>
          <a:xfrm>
            <a:off x="6346208" y="2681785"/>
            <a:ext cx="5431810" cy="2913797"/>
          </a:xfrm>
          <a:prstGeom prst="rect">
            <a:avLst/>
          </a:prstGeom>
        </p:spPr>
      </p:pic>
    </p:spTree>
    <p:extLst>
      <p:ext uri="{BB962C8B-B14F-4D97-AF65-F5344CB8AC3E}">
        <p14:creationId xmlns:p14="http://schemas.microsoft.com/office/powerpoint/2010/main" val="860967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62865"/>
            <a:ext cx="10515600" cy="832370"/>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 sz="3200" b="1" dirty="0">
                <a:solidFill>
                  <a:srgbClr val="002060"/>
                </a:solidFill>
              </a:rPr>
              <a:t>Learn more …</a:t>
            </a:r>
            <a:endParaRPr lang="en-US" sz="3200" b="1" dirty="0">
              <a:solidFill>
                <a:srgbClr val="002060"/>
              </a:solidFill>
            </a:endParaRPr>
          </a:p>
        </p:txBody>
      </p:sp>
      <p:sp>
        <p:nvSpPr>
          <p:cNvPr id="3" name="Content Placeholder 2"/>
          <p:cNvSpPr>
            <a:spLocks noGrp="1"/>
          </p:cNvSpPr>
          <p:nvPr>
            <p:ph idx="1"/>
          </p:nvPr>
        </p:nvSpPr>
        <p:spPr>
          <a:xfrm>
            <a:off x="270933" y="895235"/>
            <a:ext cx="10515600" cy="3879669"/>
          </a:xfrm>
        </p:spPr>
        <p:txBody>
          <a:bodyPr/>
          <a:lstStyle/>
          <a:p>
            <a:pPr marL="457200" lvl="0" indent="-381000">
              <a:lnSpc>
                <a:spcPct val="100000"/>
              </a:lnSpc>
              <a:spcBef>
                <a:spcPts val="0"/>
              </a:spcBef>
              <a:spcAft>
                <a:spcPts val="600"/>
              </a:spcAft>
              <a:buSzPts val="2400"/>
            </a:pPr>
            <a:r>
              <a:rPr lang="en-US" sz="2400" u="sng" dirty="0">
                <a:solidFill>
                  <a:schemeClr val="hlink"/>
                </a:solidFill>
                <a:hlinkClick r:id="rId2"/>
              </a:rPr>
              <a:t>Android History</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3"/>
              </a:rPr>
              <a:t>Introduction to Android</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4"/>
              </a:rPr>
              <a:t>Platform Architecture</a:t>
            </a:r>
            <a:endParaRPr lang="en-US" sz="2400" u="sng" dirty="0">
              <a:solidFill>
                <a:schemeClr val="hlink"/>
              </a:solidFill>
            </a:endParaRPr>
          </a:p>
          <a:p>
            <a:pPr marL="457200" lvl="0" indent="-381000">
              <a:lnSpc>
                <a:spcPct val="100000"/>
              </a:lnSpc>
              <a:spcBef>
                <a:spcPts val="0"/>
              </a:spcBef>
              <a:spcAft>
                <a:spcPts val="600"/>
              </a:spcAft>
              <a:buSzPts val="2400"/>
            </a:pPr>
            <a:r>
              <a:rPr lang="en-US" sz="2400" dirty="0">
                <a:hlinkClick r:id="rId5"/>
              </a:rPr>
              <a:t>https://source.android.com/docs/core/architecture</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6"/>
              </a:rPr>
              <a:t>UI Overview</a:t>
            </a:r>
            <a:r>
              <a:rPr lang="en-US" sz="2400" dirty="0"/>
              <a:t> </a:t>
            </a:r>
          </a:p>
          <a:p>
            <a:pPr marL="457200" lvl="0" indent="-381000">
              <a:lnSpc>
                <a:spcPct val="100000"/>
              </a:lnSpc>
              <a:spcBef>
                <a:spcPts val="0"/>
              </a:spcBef>
              <a:spcAft>
                <a:spcPts val="600"/>
              </a:spcAft>
              <a:buSzPts val="2400"/>
            </a:pPr>
            <a:r>
              <a:rPr lang="en-US" sz="2400" u="sng" dirty="0">
                <a:solidFill>
                  <a:schemeClr val="hlink"/>
                </a:solidFill>
                <a:hlinkClick r:id="rId7"/>
              </a:rPr>
              <a:t>Platform Versions</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8"/>
              </a:rPr>
              <a:t>Supporting Different Platform Versions</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9"/>
              </a:rPr>
              <a:t>Android Studio User’s Guide</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30</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417827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txBox="1">
            <a:spLocks noGrp="1"/>
          </p:cNvSpPr>
          <p:nvPr/>
        </p:nvSpPr>
        <p:spPr bwMode="auto">
          <a:xfrm>
            <a:off x="758190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r" eaLnBrk="1" hangingPunct="1">
              <a:lnSpc>
                <a:spcPct val="100000"/>
              </a:lnSpc>
              <a:spcBef>
                <a:spcPct val="0"/>
              </a:spcBef>
              <a:buFontTx/>
              <a:buNone/>
            </a:pPr>
            <a:fld id="{5BB2F9D6-B091-4A7D-858E-65B944A7FE74}" type="slidenum">
              <a:rPr lang="en-US" altLang="en-US" sz="1400">
                <a:latin typeface="Times New Roman" panose="02020603050405020304" pitchFamily="18" charset="0"/>
                <a:cs typeface="Arial" panose="020B0604020202020204" pitchFamily="34" charset="0"/>
              </a:rPr>
              <a:pPr algn="r" eaLnBrk="1" hangingPunct="1">
                <a:lnSpc>
                  <a:spcPct val="100000"/>
                </a:lnSpc>
                <a:spcBef>
                  <a:spcPct val="0"/>
                </a:spcBef>
                <a:buFontTx/>
                <a:buNone/>
              </a:pPr>
              <a:t>31</a:t>
            </a:fld>
            <a:endParaRPr lang="en-US" altLang="en-US" sz="1400">
              <a:latin typeface="Times New Roman" panose="02020603050405020304" pitchFamily="18" charset="0"/>
              <a:cs typeface="Arial" panose="020B0604020202020204" pitchFamily="34" charset="0"/>
            </a:endParaRPr>
          </a:p>
        </p:txBody>
      </p:sp>
      <p:sp>
        <p:nvSpPr>
          <p:cNvPr id="49156" name="Rectangle 3"/>
          <p:cNvSpPr>
            <a:spLocks noGrp="1" noChangeArrowheads="1"/>
          </p:cNvSpPr>
          <p:nvPr>
            <p:ph type="title" idx="4294967295"/>
          </p:nvPr>
        </p:nvSpPr>
        <p:spPr>
          <a:xfrm>
            <a:off x="1524000" y="0"/>
            <a:ext cx="6858000" cy="685800"/>
          </a:xfrm>
        </p:spPr>
        <p:txBody>
          <a:bodyPr>
            <a:normAutofit fontScale="90000"/>
          </a:bodyPr>
          <a:lstStyle/>
          <a:p>
            <a:pPr eaLnBrk="1" hangingPunct="1">
              <a:defRPr/>
            </a:pPr>
            <a:r>
              <a:rPr lang="en-US" sz="3600" dirty="0">
                <a:solidFill>
                  <a:srgbClr val="FF0000"/>
                </a:solidFill>
              </a:rPr>
              <a:t> </a:t>
            </a:r>
            <a:r>
              <a:rPr lang="en-US" dirty="0">
                <a:solidFill>
                  <a:srgbClr val="FF0000"/>
                </a:solidFill>
                <a:latin typeface="Calibri" panose="020F0502020204030204" pitchFamily="34" charset="0"/>
              </a:rPr>
              <a:t> </a:t>
            </a:r>
            <a:endParaRPr lang="en-US" sz="3600" dirty="0">
              <a:solidFill>
                <a:srgbClr val="FF0000"/>
              </a:solidFill>
              <a:latin typeface="Calibri" panose="020F0502020204030204" pitchFamily="34" charset="0"/>
            </a:endParaRPr>
          </a:p>
        </p:txBody>
      </p:sp>
      <p:sp>
        <p:nvSpPr>
          <p:cNvPr id="100356" name="Subtitle 2"/>
          <p:cNvSpPr txBox="1">
            <a:spLocks/>
          </p:cNvSpPr>
          <p:nvPr/>
        </p:nvSpPr>
        <p:spPr bwMode="auto">
          <a:xfrm>
            <a:off x="2039939" y="2540001"/>
            <a:ext cx="7991475" cy="1006475"/>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eaLnBrk="0" fontAlgn="base" hangingPunct="0">
              <a:lnSpc>
                <a:spcPct val="90000"/>
              </a:lnSpc>
              <a:spcBef>
                <a:spcPct val="0"/>
              </a:spcBef>
              <a:spcAft>
                <a:spcPct val="0"/>
              </a:spcAft>
              <a:defRPr sz="44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a:t>Thank You</a:t>
            </a:r>
            <a:endParaRPr lang="en-IN"/>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98227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206669"/>
            <a:ext cx="10134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Today's Trends in MAD</a:t>
            </a:r>
          </a:p>
        </p:txBody>
      </p:sp>
      <p:sp>
        <p:nvSpPr>
          <p:cNvPr id="3" name="Content Placeholder 2"/>
          <p:cNvSpPr>
            <a:spLocks noGrp="1"/>
          </p:cNvSpPr>
          <p:nvPr>
            <p:ph idx="1"/>
          </p:nvPr>
        </p:nvSpPr>
        <p:spPr>
          <a:xfrm>
            <a:off x="270933" y="1210752"/>
            <a:ext cx="5856912" cy="3047349"/>
          </a:xfrm>
        </p:spPr>
        <p:txBody>
          <a:bodyPr/>
          <a:lstStyle/>
          <a:p>
            <a:r>
              <a:rPr lang="en-US" sz="2400" dirty="0"/>
              <a:t>Internet of Things (</a:t>
            </a:r>
            <a:r>
              <a:rPr lang="en-US" sz="2400" dirty="0" err="1"/>
              <a:t>IoT</a:t>
            </a:r>
            <a:r>
              <a:rPr lang="en-US" sz="2400" dirty="0"/>
              <a:t>) App Integration</a:t>
            </a:r>
          </a:p>
          <a:p>
            <a:r>
              <a:rPr lang="en-US" sz="2400" dirty="0"/>
              <a:t>Apps For Foldable Devices</a:t>
            </a:r>
          </a:p>
          <a:p>
            <a:r>
              <a:rPr lang="en-US" sz="2400" dirty="0"/>
              <a:t>5G Technology</a:t>
            </a:r>
          </a:p>
          <a:p>
            <a:r>
              <a:rPr lang="en-US" sz="2400" dirty="0"/>
              <a:t>Development For Wearable Devices</a:t>
            </a:r>
          </a:p>
          <a:p>
            <a:r>
              <a:rPr lang="en-US" sz="2400" dirty="0"/>
              <a:t>Mobile Commerce</a:t>
            </a:r>
          </a:p>
          <a:p>
            <a:r>
              <a:rPr lang="en-US" sz="2400" dirty="0"/>
              <a:t>Artificial Intelligence (AI)</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a:t>
            </a:fld>
            <a:endParaRPr lang="en-US">
              <a:solidFill>
                <a:prstClr val="white"/>
              </a:solidFill>
            </a:endParaRPr>
          </a:p>
        </p:txBody>
      </p:sp>
      <p:sp>
        <p:nvSpPr>
          <p:cNvPr id="5" name="Content Placeholder 2"/>
          <p:cNvSpPr txBox="1">
            <a:spLocks/>
          </p:cNvSpPr>
          <p:nvPr/>
        </p:nvSpPr>
        <p:spPr bwMode="auto">
          <a:xfrm>
            <a:off x="6576198" y="1210752"/>
            <a:ext cx="5433832" cy="304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Mobile Wallets</a:t>
            </a:r>
          </a:p>
          <a:p>
            <a:r>
              <a:rPr lang="en-US" sz="2400" dirty="0"/>
              <a:t>Augmented reality (aka virtual reality) AR / VR Will Become More Impressive</a:t>
            </a:r>
          </a:p>
          <a:p>
            <a:r>
              <a:rPr lang="en-US" sz="2400" dirty="0"/>
              <a:t>Predictive Analytics</a:t>
            </a:r>
          </a:p>
          <a:p>
            <a:r>
              <a:rPr lang="en-US" sz="2400" dirty="0"/>
              <a:t>Superior App Security</a:t>
            </a:r>
          </a:p>
          <a:p>
            <a:r>
              <a:rPr lang="en-US" sz="2400" dirty="0" err="1"/>
              <a:t>Chatbots</a:t>
            </a:r>
            <a:endParaRPr lang="en-US" sz="2400" dirty="0"/>
          </a:p>
        </p:txBody>
      </p:sp>
      <p:sp>
        <p:nvSpPr>
          <p:cNvPr id="6" name="TextBox 5"/>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13436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59305"/>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Challenges of Android app development</a:t>
            </a:r>
          </a:p>
        </p:txBody>
      </p:sp>
      <p:sp>
        <p:nvSpPr>
          <p:cNvPr id="3" name="Content Placeholder 2"/>
          <p:cNvSpPr>
            <a:spLocks noGrp="1"/>
          </p:cNvSpPr>
          <p:nvPr>
            <p:ph idx="1"/>
          </p:nvPr>
        </p:nvSpPr>
        <p:spPr>
          <a:xfrm>
            <a:off x="270933" y="1018971"/>
            <a:ext cx="10515600" cy="2774395"/>
          </a:xfrm>
        </p:spPr>
        <p:txBody>
          <a:bodyPr/>
          <a:lstStyle/>
          <a:p>
            <a:pPr algn="just"/>
            <a:r>
              <a:rPr lang="en-US" sz="2400" dirty="0"/>
              <a:t>Building for a multi-screen world</a:t>
            </a:r>
          </a:p>
          <a:p>
            <a:pPr algn="just"/>
            <a:r>
              <a:rPr lang="en-US" sz="2400" dirty="0"/>
              <a:t>Getting performance right</a:t>
            </a:r>
          </a:p>
          <a:p>
            <a:pPr algn="just"/>
            <a:r>
              <a:rPr lang="en-US" sz="2400" dirty="0"/>
              <a:t>Keeping your code and your users secure</a:t>
            </a:r>
          </a:p>
          <a:p>
            <a:pPr algn="just"/>
            <a:r>
              <a:rPr lang="en-US" sz="2400" dirty="0"/>
              <a:t>Remaining compatible with older platform versions</a:t>
            </a:r>
          </a:p>
          <a:p>
            <a:pPr algn="just"/>
            <a:r>
              <a:rPr lang="en-US" sz="2400" dirty="0"/>
              <a:t>Understanding the market and the user.</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70438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979391"/>
            <a:ext cx="11409527" cy="3101290"/>
          </a:xfrm>
        </p:spPr>
        <p:txBody>
          <a:bodyPr/>
          <a:lstStyle/>
          <a:p>
            <a:pPr algn="just">
              <a:lnSpc>
                <a:spcPct val="100000"/>
              </a:lnSpc>
              <a:spcBef>
                <a:spcPts val="0"/>
              </a:spcBef>
              <a:spcAft>
                <a:spcPts val="600"/>
              </a:spcAft>
            </a:pPr>
            <a:r>
              <a:rPr lang="en-US" sz="2400" dirty="0"/>
              <a:t>In India alone, a perusal of job searching platforms like </a:t>
            </a:r>
            <a:r>
              <a:rPr lang="en-US" sz="2400" dirty="0" err="1"/>
              <a:t>Naukri</a:t>
            </a:r>
            <a:r>
              <a:rPr lang="en-US" sz="2400" dirty="0"/>
              <a:t>, Indeed, LinkedIn and Angel List reveal that there are over 20,000 open Android Developer jobs today. Companies are moving more heavily into creating a consummate app experience, driven by projections of smartphone penetration globally.</a:t>
            </a:r>
          </a:p>
          <a:p>
            <a:pPr algn="just">
              <a:lnSpc>
                <a:spcPct val="100000"/>
              </a:lnSpc>
              <a:spcBef>
                <a:spcPts val="0"/>
              </a:spcBef>
              <a:spcAft>
                <a:spcPts val="600"/>
              </a:spcAft>
            </a:pPr>
            <a:r>
              <a:rPr lang="en-US" sz="2400" dirty="0"/>
              <a:t>Nearly all consumer-facing industries have indelibly changed as the smartphone-wielding consumer has become their mainstream target audience.</a:t>
            </a:r>
          </a:p>
          <a:p>
            <a:pPr marL="0" indent="0" algn="just">
              <a:lnSpc>
                <a:spcPct val="100000"/>
              </a:lnSpc>
              <a:spcBef>
                <a:spcPts val="0"/>
              </a:spcBef>
              <a:spcAft>
                <a:spcPts val="600"/>
              </a:spcAft>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a:t>
            </a:fld>
            <a:endParaRPr lang="en-US">
              <a:solidFill>
                <a:prstClr val="white"/>
              </a:solidFill>
            </a:endParaRPr>
          </a:p>
        </p:txBody>
      </p:sp>
      <p:sp>
        <p:nvSpPr>
          <p:cNvPr id="5" name="Title 1"/>
          <p:cNvSpPr txBox="1">
            <a:spLocks/>
          </p:cNvSpPr>
          <p:nvPr/>
        </p:nvSpPr>
        <p:spPr bwMode="auto">
          <a:xfrm>
            <a:off x="272955" y="204716"/>
            <a:ext cx="9999259" cy="7746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6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Demand for mobile developers:</a:t>
            </a:r>
          </a:p>
        </p:txBody>
      </p:sp>
      <p:sp>
        <p:nvSpPr>
          <p:cNvPr id="6" name="TextBox 5"/>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406567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on-demand industry:</a:t>
            </a:r>
          </a:p>
        </p:txBody>
      </p:sp>
      <p:sp>
        <p:nvSpPr>
          <p:cNvPr id="3" name="Content Placeholder 2"/>
          <p:cNvSpPr>
            <a:spLocks noGrp="1"/>
          </p:cNvSpPr>
          <p:nvPr>
            <p:ph idx="1"/>
          </p:nvPr>
        </p:nvSpPr>
        <p:spPr>
          <a:xfrm>
            <a:off x="838200" y="1306286"/>
            <a:ext cx="4852916" cy="3879669"/>
          </a:xfrm>
        </p:spPr>
        <p:txBody>
          <a:bodyPr/>
          <a:lstStyle/>
          <a:p>
            <a:r>
              <a:rPr lang="en-US" dirty="0"/>
              <a:t>Laundry service</a:t>
            </a:r>
          </a:p>
          <a:p>
            <a:r>
              <a:rPr lang="en-US" dirty="0"/>
              <a:t>Doctors on-demand</a:t>
            </a:r>
          </a:p>
          <a:p>
            <a:r>
              <a:rPr lang="en-US" dirty="0"/>
              <a:t>Virtual tutors and coaches</a:t>
            </a:r>
          </a:p>
          <a:p>
            <a:r>
              <a:rPr lang="en-US" dirty="0"/>
              <a:t>Food delivery</a:t>
            </a:r>
          </a:p>
          <a:p>
            <a:r>
              <a:rPr lang="en-US" dirty="0"/>
              <a:t>House cleaning</a:t>
            </a:r>
          </a:p>
          <a:p>
            <a:r>
              <a:rPr lang="en-US" dirty="0"/>
              <a:t>Maintenance services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7</a:t>
            </a:fld>
            <a:endParaRPr lang="en-US">
              <a:solidFill>
                <a:prstClr val="white"/>
              </a:solidFill>
            </a:endParaRPr>
          </a:p>
        </p:txBody>
      </p:sp>
      <p:sp>
        <p:nvSpPr>
          <p:cNvPr id="5" name="Content Placeholder 2"/>
          <p:cNvSpPr txBox="1">
            <a:spLocks/>
          </p:cNvSpPr>
          <p:nvPr/>
        </p:nvSpPr>
        <p:spPr bwMode="auto">
          <a:xfrm>
            <a:off x="6096000" y="1306286"/>
            <a:ext cx="4852916" cy="387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Fitness on-demand</a:t>
            </a:r>
          </a:p>
          <a:p>
            <a:r>
              <a:rPr lang="en-US" dirty="0"/>
              <a:t>Pet care</a:t>
            </a:r>
          </a:p>
          <a:p>
            <a:r>
              <a:rPr lang="en-US" dirty="0"/>
              <a:t>Barber and beauty salon</a:t>
            </a:r>
          </a:p>
          <a:p>
            <a:endParaRPr lang="en-US" dirty="0"/>
          </a:p>
        </p:txBody>
      </p:sp>
      <p:sp>
        <p:nvSpPr>
          <p:cNvPr id="6" name="TextBox 5"/>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57616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38" y="0"/>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History of Other Mobile OS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8</a:t>
            </a:fld>
            <a:endParaRPr lang="en-US">
              <a:solidFill>
                <a:prstClr val="white"/>
              </a:solidFill>
            </a:endParaRPr>
          </a:p>
        </p:txBody>
      </p:sp>
      <p:grpSp>
        <p:nvGrpSpPr>
          <p:cNvPr id="17" name="Group 16"/>
          <p:cNvGrpSpPr/>
          <p:nvPr/>
        </p:nvGrpSpPr>
        <p:grpSpPr>
          <a:xfrm>
            <a:off x="673318" y="982764"/>
            <a:ext cx="3757623" cy="1817422"/>
            <a:chOff x="703462" y="801700"/>
            <a:chExt cx="3757623" cy="1817422"/>
          </a:xfrm>
        </p:grpSpPr>
        <p:pic>
          <p:nvPicPr>
            <p:cNvPr id="5" name="Picture 4"/>
            <p:cNvPicPr>
              <a:picLocks noChangeAspect="1"/>
            </p:cNvPicPr>
            <p:nvPr/>
          </p:nvPicPr>
          <p:blipFill>
            <a:blip r:embed="rId2"/>
            <a:stretch>
              <a:fillRect/>
            </a:stretch>
          </p:blipFill>
          <p:spPr>
            <a:xfrm>
              <a:off x="2263996" y="801700"/>
              <a:ext cx="2197089" cy="1817422"/>
            </a:xfrm>
            <a:prstGeom prst="rect">
              <a:avLst/>
            </a:prstGeom>
          </p:spPr>
        </p:pic>
        <p:sp>
          <p:nvSpPr>
            <p:cNvPr id="3" name="Rectangle 2"/>
            <p:cNvSpPr/>
            <p:nvPr/>
          </p:nvSpPr>
          <p:spPr>
            <a:xfrm>
              <a:off x="703462" y="1295260"/>
              <a:ext cx="2476960"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Nokia ( C &amp; C++)</a:t>
              </a:r>
            </a:p>
          </p:txBody>
        </p:sp>
      </p:grpSp>
      <p:grpSp>
        <p:nvGrpSpPr>
          <p:cNvPr id="18" name="Group 17"/>
          <p:cNvGrpSpPr/>
          <p:nvPr/>
        </p:nvGrpSpPr>
        <p:grpSpPr>
          <a:xfrm>
            <a:off x="6584837" y="563664"/>
            <a:ext cx="4770100" cy="2236522"/>
            <a:chOff x="6769489" y="382600"/>
            <a:chExt cx="4770100" cy="2236522"/>
          </a:xfrm>
        </p:grpSpPr>
        <p:pic>
          <p:nvPicPr>
            <p:cNvPr id="6" name="Picture 5"/>
            <p:cNvPicPr>
              <a:picLocks noChangeAspect="1"/>
            </p:cNvPicPr>
            <p:nvPr/>
          </p:nvPicPr>
          <p:blipFill>
            <a:blip r:embed="rId3"/>
            <a:stretch>
              <a:fillRect/>
            </a:stretch>
          </p:blipFill>
          <p:spPr>
            <a:xfrm>
              <a:off x="6769489" y="801700"/>
              <a:ext cx="2312820" cy="1817422"/>
            </a:xfrm>
            <a:prstGeom prst="rect">
              <a:avLst/>
            </a:prstGeom>
          </p:spPr>
        </p:pic>
        <p:sp>
          <p:nvSpPr>
            <p:cNvPr id="10" name="Rectangle 9"/>
            <p:cNvSpPr/>
            <p:nvPr/>
          </p:nvSpPr>
          <p:spPr>
            <a:xfrm>
              <a:off x="8389070" y="382600"/>
              <a:ext cx="3150519" cy="1200329"/>
            </a:xfrm>
            <a:prstGeom prst="rect">
              <a:avLst/>
            </a:prstGeom>
            <a:solidFill>
              <a:schemeClr val="bg1">
                <a:lumMod val="95000"/>
              </a:schemeClr>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Blackberry – 1999 – RIM(Research in </a:t>
              </a:r>
              <a:r>
                <a:rPr lang="en-US" sz="2400" b="1" dirty="0" err="1">
                  <a:solidFill>
                    <a:srgbClr val="FF0000"/>
                  </a:solidFill>
                  <a:latin typeface="Cambria" panose="02040503050406030204" pitchFamily="18" charset="0"/>
                  <a:ea typeface="Cambria" panose="02040503050406030204" pitchFamily="18" charset="0"/>
                </a:rPr>
                <a:t>Mortion</a:t>
              </a:r>
              <a:r>
                <a:rPr lang="en-US" sz="2400" b="1" dirty="0">
                  <a:solidFill>
                    <a:srgbClr val="FF0000"/>
                  </a:solidFill>
                  <a:latin typeface="Cambria" panose="02040503050406030204" pitchFamily="18" charset="0"/>
                  <a:ea typeface="Cambria" panose="02040503050406030204" pitchFamily="18" charset="0"/>
                </a:rPr>
                <a:t>)</a:t>
              </a:r>
            </a:p>
          </p:txBody>
        </p:sp>
      </p:grpSp>
      <p:grpSp>
        <p:nvGrpSpPr>
          <p:cNvPr id="14" name="Group 13"/>
          <p:cNvGrpSpPr/>
          <p:nvPr/>
        </p:nvGrpSpPr>
        <p:grpSpPr>
          <a:xfrm>
            <a:off x="255438" y="3312636"/>
            <a:ext cx="2598217" cy="1846244"/>
            <a:chOff x="255438" y="3082012"/>
            <a:chExt cx="2598217" cy="1846244"/>
          </a:xfrm>
        </p:grpSpPr>
        <p:pic>
          <p:nvPicPr>
            <p:cNvPr id="7" name="Picture 6"/>
            <p:cNvPicPr>
              <a:picLocks noChangeAspect="1"/>
            </p:cNvPicPr>
            <p:nvPr/>
          </p:nvPicPr>
          <p:blipFill>
            <a:blip r:embed="rId4"/>
            <a:stretch>
              <a:fillRect/>
            </a:stretch>
          </p:blipFill>
          <p:spPr>
            <a:xfrm>
              <a:off x="255438" y="3082012"/>
              <a:ext cx="2296693" cy="1846244"/>
            </a:xfrm>
            <a:prstGeom prst="rect">
              <a:avLst/>
            </a:prstGeom>
            <a:solidFill>
              <a:schemeClr val="bg1">
                <a:lumMod val="95000"/>
              </a:schemeClr>
            </a:solidFill>
          </p:spPr>
        </p:pic>
        <p:sp>
          <p:nvSpPr>
            <p:cNvPr id="11" name="Rectangle 10"/>
            <p:cNvSpPr/>
            <p:nvPr/>
          </p:nvSpPr>
          <p:spPr>
            <a:xfrm>
              <a:off x="2250605" y="3189989"/>
              <a:ext cx="603050"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MS</a:t>
              </a:r>
            </a:p>
          </p:txBody>
        </p:sp>
      </p:grpSp>
      <p:grpSp>
        <p:nvGrpSpPr>
          <p:cNvPr id="15" name="Group 14"/>
          <p:cNvGrpSpPr/>
          <p:nvPr/>
        </p:nvGrpSpPr>
        <p:grpSpPr>
          <a:xfrm>
            <a:off x="3362540" y="3307001"/>
            <a:ext cx="3222297" cy="1851879"/>
            <a:chOff x="3362540" y="3076377"/>
            <a:chExt cx="3222297" cy="1851879"/>
          </a:xfrm>
        </p:grpSpPr>
        <p:pic>
          <p:nvPicPr>
            <p:cNvPr id="8" name="Picture 7"/>
            <p:cNvPicPr>
              <a:picLocks noChangeAspect="1"/>
            </p:cNvPicPr>
            <p:nvPr/>
          </p:nvPicPr>
          <p:blipFill>
            <a:blip r:embed="rId5"/>
            <a:stretch>
              <a:fillRect/>
            </a:stretch>
          </p:blipFill>
          <p:spPr>
            <a:xfrm>
              <a:off x="4204344" y="3076377"/>
              <a:ext cx="2380493" cy="1851879"/>
            </a:xfrm>
            <a:prstGeom prst="rect">
              <a:avLst/>
            </a:prstGeom>
          </p:spPr>
        </p:pic>
        <p:sp>
          <p:nvSpPr>
            <p:cNvPr id="12" name="Rectangle 11"/>
            <p:cNvSpPr/>
            <p:nvPr/>
          </p:nvSpPr>
          <p:spPr>
            <a:xfrm>
              <a:off x="3362540" y="4466591"/>
              <a:ext cx="1456489"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Samsung</a:t>
              </a:r>
            </a:p>
          </p:txBody>
        </p:sp>
      </p:grpSp>
      <p:grpSp>
        <p:nvGrpSpPr>
          <p:cNvPr id="16" name="Group 15"/>
          <p:cNvGrpSpPr/>
          <p:nvPr/>
        </p:nvGrpSpPr>
        <p:grpSpPr>
          <a:xfrm>
            <a:off x="7865892" y="3076168"/>
            <a:ext cx="3827570" cy="1851879"/>
            <a:chOff x="8180437" y="3076377"/>
            <a:chExt cx="3827570" cy="1851879"/>
          </a:xfrm>
        </p:grpSpPr>
        <p:pic>
          <p:nvPicPr>
            <p:cNvPr id="9" name="Picture 8"/>
            <p:cNvPicPr>
              <a:picLocks noChangeAspect="1"/>
            </p:cNvPicPr>
            <p:nvPr/>
          </p:nvPicPr>
          <p:blipFill>
            <a:blip r:embed="rId6"/>
            <a:stretch>
              <a:fillRect/>
            </a:stretch>
          </p:blipFill>
          <p:spPr>
            <a:xfrm>
              <a:off x="8237051" y="3076377"/>
              <a:ext cx="3770956" cy="1851879"/>
            </a:xfrm>
            <a:prstGeom prst="rect">
              <a:avLst/>
            </a:prstGeom>
          </p:spPr>
        </p:pic>
        <p:sp>
          <p:nvSpPr>
            <p:cNvPr id="13" name="Rectangle 12"/>
            <p:cNvSpPr/>
            <p:nvPr/>
          </p:nvSpPr>
          <p:spPr>
            <a:xfrm>
              <a:off x="8180437" y="4235758"/>
              <a:ext cx="1558568"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Apple IOS</a:t>
              </a:r>
            </a:p>
          </p:txBody>
        </p:sp>
      </p:grpSp>
      <p:sp>
        <p:nvSpPr>
          <p:cNvPr id="19" name="TextBox 18"/>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10612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62865"/>
            <a:ext cx="12008007" cy="60587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History </a:t>
            </a:r>
          </a:p>
        </p:txBody>
      </p:sp>
      <p:sp>
        <p:nvSpPr>
          <p:cNvPr id="3" name="Content Placeholder 2"/>
          <p:cNvSpPr>
            <a:spLocks noGrp="1"/>
          </p:cNvSpPr>
          <p:nvPr>
            <p:ph idx="1"/>
          </p:nvPr>
        </p:nvSpPr>
        <p:spPr>
          <a:xfrm>
            <a:off x="236220" y="668741"/>
            <a:ext cx="11459911" cy="4476466"/>
          </a:xfrm>
        </p:spPr>
        <p:txBody>
          <a:bodyPr/>
          <a:lstStyle/>
          <a:p>
            <a:pPr marL="216000" algn="just">
              <a:lnSpc>
                <a:spcPct val="100000"/>
              </a:lnSpc>
              <a:spcBef>
                <a:spcPts val="0"/>
              </a:spcBef>
              <a:spcAft>
                <a:spcPts val="600"/>
              </a:spcAft>
            </a:pPr>
            <a:r>
              <a:rPr lang="en-US" sz="2400" dirty="0"/>
              <a:t>Mobile phone are very common today among people of various age groups.</a:t>
            </a:r>
          </a:p>
          <a:p>
            <a:pPr marL="216000" algn="just">
              <a:lnSpc>
                <a:spcPct val="100000"/>
              </a:lnSpc>
              <a:spcBef>
                <a:spcPts val="0"/>
              </a:spcBef>
              <a:spcAft>
                <a:spcPts val="600"/>
              </a:spcAft>
            </a:pPr>
            <a:r>
              <a:rPr lang="en-US" sz="2400" dirty="0"/>
              <a:t>There are many OS to power the mobile phones, we will focus on Android.</a:t>
            </a:r>
          </a:p>
          <a:p>
            <a:pPr marL="216000" algn="just">
              <a:lnSpc>
                <a:spcPct val="100000"/>
              </a:lnSpc>
              <a:spcBef>
                <a:spcPts val="0"/>
              </a:spcBef>
              <a:spcAft>
                <a:spcPts val="600"/>
              </a:spcAft>
            </a:pPr>
            <a:r>
              <a:rPr lang="en-US" sz="2400" dirty="0"/>
              <a:t>Android is based on Linux family of OSs and written in C,C++ and Java Programming language.</a:t>
            </a:r>
          </a:p>
          <a:p>
            <a:pPr marL="216000" algn="just">
              <a:lnSpc>
                <a:spcPct val="100000"/>
              </a:lnSpc>
              <a:spcBef>
                <a:spcPts val="0"/>
              </a:spcBef>
              <a:spcAft>
                <a:spcPts val="600"/>
              </a:spcAft>
            </a:pPr>
            <a:r>
              <a:rPr lang="en-US" sz="2400" dirty="0"/>
              <a:t>Java lies on the top of its all development layers and therefore its applications are written in Java.</a:t>
            </a:r>
          </a:p>
          <a:p>
            <a:pPr algn="just">
              <a:lnSpc>
                <a:spcPct val="100000"/>
              </a:lnSpc>
              <a:spcBef>
                <a:spcPts val="0"/>
              </a:spcBef>
              <a:spcAft>
                <a:spcPts val="600"/>
              </a:spcAft>
            </a:pPr>
            <a:r>
              <a:rPr lang="en-US" sz="2400" dirty="0"/>
              <a:t>To develop an Android application , Android Software Development Kit (Android SDK) is available with all essential tools (Complier, debugger, device emulator and VM to run Android programs).</a:t>
            </a:r>
          </a:p>
          <a:p>
            <a:pPr algn="just">
              <a:lnSpc>
                <a:spcPct val="100000"/>
              </a:lnSpc>
              <a:spcBef>
                <a:spcPts val="0"/>
              </a:spcBef>
              <a:spcAft>
                <a:spcPts val="600"/>
              </a:spcAft>
            </a:pPr>
            <a:r>
              <a:rPr lang="en-US" sz="2400" dirty="0"/>
              <a:t>Emulator is a virtual device that is used to test or run the application without the availability of hardware.</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9</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66709699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2C22CDA4E82944AA880977E195A21A" ma:contentTypeVersion="4" ma:contentTypeDescription="Create a new document." ma:contentTypeScope="" ma:versionID="de055dadac478b638e907afce9c28f78">
  <xsd:schema xmlns:xsd="http://www.w3.org/2001/XMLSchema" xmlns:xs="http://www.w3.org/2001/XMLSchema" xmlns:p="http://schemas.microsoft.com/office/2006/metadata/properties" xmlns:ns2="a01cd2c1-4a25-4534-a971-8c22dcad3c0e" targetNamespace="http://schemas.microsoft.com/office/2006/metadata/properties" ma:root="true" ma:fieldsID="b834a6bdc736d99c3e63b3db27dea14f" ns2:_="">
    <xsd:import namespace="a01cd2c1-4a25-4534-a971-8c22dcad3c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1cd2c1-4a25-4534-a971-8c22dcad3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0CFA87-F9D2-4784-81E4-B0C4A6D3A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1cd2c1-4a25-4534-a971-8c22dcad3c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83A918-760C-43EF-B09D-A78E7627C1C7}">
  <ds:schemaRefs>
    <ds:schemaRef ds:uri="http://schemas.microsoft.com/sharepoint/v3/contenttype/forms"/>
  </ds:schemaRefs>
</ds:datastoreItem>
</file>

<file path=customXml/itemProps3.xml><?xml version="1.0" encoding="utf-8"?>
<ds:datastoreItem xmlns:ds="http://schemas.openxmlformats.org/officeDocument/2006/customXml" ds:itemID="{C0C45018-C7CA-441D-800E-32A4534AF727}">
  <ds:schemaRefs>
    <ds:schemaRef ds:uri="http://schemas.openxmlformats.org/package/2006/metadata/core-properties"/>
    <ds:schemaRef ds:uri="http://purl.org/dc/dcmitype/"/>
    <ds:schemaRef ds:uri="http://purl.org/dc/terms/"/>
    <ds:schemaRef ds:uri="http://purl.org/dc/elements/1.1/"/>
    <ds:schemaRef ds:uri="http://www.w3.org/XML/1998/namespace"/>
    <ds:schemaRef ds:uri="http://schemas.microsoft.com/office/infopath/2007/PartnerControls"/>
    <ds:schemaRef ds:uri="http://schemas.microsoft.com/office/2006/documentManagement/types"/>
    <ds:schemaRef ds:uri="8cc84e2d-2165-45f6-97da-250b2f29d97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Ion Boardroom</Template>
  <TotalTime>20905</TotalTime>
  <Words>2811</Words>
  <Application>Microsoft Office PowerPoint</Application>
  <PresentationFormat>Widescreen</PresentationFormat>
  <Paragraphs>281</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1_Office Theme</vt:lpstr>
      <vt:lpstr>Course Details</vt:lpstr>
      <vt:lpstr>PowerPoint Presentation</vt:lpstr>
      <vt:lpstr>Number of Apple App Store and Google Play mobile app downloads worldwide from 3rd quarter 2016 to 1st quarter 2023. (ref: https://www.statista.com/statistics/695094/quarterly-number-of-mobile-app-downloads-store/)</vt:lpstr>
      <vt:lpstr>Today's Trends in MAD</vt:lpstr>
      <vt:lpstr>Challenges of Android app development</vt:lpstr>
      <vt:lpstr>PowerPoint Presentation</vt:lpstr>
      <vt:lpstr>on-demand industry:</vt:lpstr>
      <vt:lpstr>History of Other Mobile OS </vt:lpstr>
      <vt:lpstr>Android: History </vt:lpstr>
      <vt:lpstr>PowerPoint Presentation</vt:lpstr>
      <vt:lpstr>Android: Versions</vt:lpstr>
      <vt:lpstr>Android: Versions</vt:lpstr>
      <vt:lpstr>PowerPoint Presentation</vt:lpstr>
      <vt:lpstr>Android: Features</vt:lpstr>
      <vt:lpstr>Android: Features</vt:lpstr>
      <vt:lpstr>Android: Development Tools </vt:lpstr>
      <vt:lpstr>Android: Architecture</vt:lpstr>
      <vt:lpstr>3. Android Runtime</vt:lpstr>
      <vt:lpstr>5. Application</vt:lpstr>
      <vt:lpstr>1. Activity</vt:lpstr>
      <vt:lpstr>1. Activity</vt:lpstr>
      <vt:lpstr>2. Services</vt:lpstr>
      <vt:lpstr>3. Broadcast Receiver</vt:lpstr>
      <vt:lpstr>4. Content Provider</vt:lpstr>
      <vt:lpstr>Android: Activity Life cycle </vt:lpstr>
      <vt:lpstr>PowerPoint Presentation</vt:lpstr>
      <vt:lpstr>SDK (software development kit) Manager</vt:lpstr>
      <vt:lpstr>PowerPoint Presentation</vt:lpstr>
      <vt:lpstr>PowerPoint Presentation</vt:lpstr>
      <vt:lpstr>Learn more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Windows User</dc:creator>
  <cp:lastModifiedBy>SRABANA.PRAMANIK</cp:lastModifiedBy>
  <cp:revision>378</cp:revision>
  <dcterms:created xsi:type="dcterms:W3CDTF">2018-07-31T07:35:09Z</dcterms:created>
  <dcterms:modified xsi:type="dcterms:W3CDTF">2024-02-25T06:24:43Z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0x0101003E2C22CDA4E82944AA880977E195A21A</vt:lpwstr>
  </property>
</Properties>
</file>