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316" r:id="rId5"/>
    <p:sldId id="659" r:id="rId6"/>
    <p:sldId id="351" r:id="rId7"/>
    <p:sldId id="554" r:id="rId8"/>
    <p:sldId id="558" r:id="rId9"/>
    <p:sldId id="649" r:id="rId10"/>
    <p:sldId id="651" r:id="rId11"/>
    <p:sldId id="652" r:id="rId12"/>
    <p:sldId id="653" r:id="rId13"/>
    <p:sldId id="654" r:id="rId14"/>
    <p:sldId id="655" r:id="rId15"/>
    <p:sldId id="656" r:id="rId16"/>
    <p:sldId id="657" r:id="rId17"/>
    <p:sldId id="559" r:id="rId18"/>
    <p:sldId id="562" r:id="rId19"/>
    <p:sldId id="565" r:id="rId20"/>
    <p:sldId id="560" r:id="rId21"/>
    <p:sldId id="566" r:id="rId22"/>
    <p:sldId id="567" r:id="rId23"/>
    <p:sldId id="576" r:id="rId24"/>
    <p:sldId id="577" r:id="rId25"/>
    <p:sldId id="568" r:id="rId26"/>
    <p:sldId id="571" r:id="rId27"/>
    <p:sldId id="570" r:id="rId28"/>
    <p:sldId id="648" r:id="rId29"/>
    <p:sldId id="555" r:id="rId30"/>
    <p:sldId id="44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493979-1346-467C-A3A9-53EE23BBA654}">
          <p14:sldIdLst>
            <p14:sldId id="316"/>
            <p14:sldId id="659"/>
            <p14:sldId id="351"/>
            <p14:sldId id="554"/>
            <p14:sldId id="558"/>
            <p14:sldId id="649"/>
            <p14:sldId id="651"/>
            <p14:sldId id="652"/>
            <p14:sldId id="653"/>
            <p14:sldId id="654"/>
            <p14:sldId id="655"/>
            <p14:sldId id="656"/>
            <p14:sldId id="657"/>
            <p14:sldId id="559"/>
            <p14:sldId id="562"/>
            <p14:sldId id="565"/>
            <p14:sldId id="560"/>
            <p14:sldId id="566"/>
            <p14:sldId id="567"/>
            <p14:sldId id="576"/>
            <p14:sldId id="577"/>
            <p14:sldId id="568"/>
            <p14:sldId id="571"/>
            <p14:sldId id="570"/>
            <p14:sldId id="648"/>
            <p14:sldId id="555"/>
            <p14:sldId id="4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6BD65-B0B3-C555-EBDA-CE7451F6D8F8}" v="265" dt="2021-08-18T05:11:40.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434" autoAdjust="0"/>
  </p:normalViewPr>
  <p:slideViewPr>
    <p:cSldViewPr snapToGrid="0">
      <p:cViewPr>
        <p:scale>
          <a:sx n="78" d="100"/>
          <a:sy n="78" d="100"/>
        </p:scale>
        <p:origin x="850" y="1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F1B3B-B306-4D45-A67D-85F2A56A4CDC}" type="datetimeFigureOut">
              <a:rPr lang="en-US" smtClean="0"/>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163B0-53B0-42D2-A9F9-D67B6219025F}" type="slidenum">
              <a:rPr lang="en-US" smtClean="0"/>
              <a:t>‹#›</a:t>
            </a:fld>
            <a:endParaRPr lang="en-US"/>
          </a:p>
        </p:txBody>
      </p:sp>
    </p:spTree>
    <p:extLst>
      <p:ext uri="{BB962C8B-B14F-4D97-AF65-F5344CB8AC3E}">
        <p14:creationId xmlns:p14="http://schemas.microsoft.com/office/powerpoint/2010/main" val="398782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3025" y="9613900"/>
            <a:ext cx="29718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30" tIns="46465" rIns="92930" bIns="46465" anchor="b"/>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BDB58AF8-DD79-4852-918D-DEA312CB74B9}" type="slidenum">
              <a:rPr lang="en-US" altLang="en-US" sz="1200">
                <a:latin typeface="Times New Roman" panose="02020603050405020304" pitchFamily="18" charset="0"/>
              </a:rPr>
              <a:pPr algn="r"/>
              <a:t>27</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8485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8AA6201-6C0A-41A0-A7A8-D4322D28CC13}" type="datetime1">
              <a:rPr lang="en-US">
                <a:solidFill>
                  <a:prstClr val="black">
                    <a:tint val="75000"/>
                  </a:prstClr>
                </a:solidFill>
              </a:rPr>
              <a:pPr>
                <a:defRPr/>
              </a:pPr>
              <a:t>3/18/2024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46684" y="6381751"/>
            <a:ext cx="2743200" cy="365125"/>
          </a:xfrm>
        </p:spPr>
        <p:txBody>
          <a:bodyPr/>
          <a:lstStyle>
            <a:lvl1pPr>
              <a:defRPr sz="1600" b="1">
                <a:solidFill>
                  <a:schemeClr val="bg1"/>
                </a:solidFill>
                <a:latin typeface="Cambria" panose="02040503050406030204" pitchFamily="18" charset="0"/>
              </a:defRPr>
            </a:lvl1pPr>
          </a:lstStyle>
          <a:p>
            <a:pPr>
              <a:defRPr/>
            </a:pPr>
            <a:fld id="{E4CB50F8-5155-4DE3-85C9-6A53229912FA}"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39214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B8B53A7-320D-4314-8C9D-647B69376B8D}" type="datetime1">
              <a:rPr lang="en-US">
                <a:solidFill>
                  <a:prstClr val="black">
                    <a:tint val="75000"/>
                  </a:prstClr>
                </a:solidFill>
              </a:rPr>
              <a:pPr>
                <a:defRPr/>
              </a:pPr>
              <a:t>3/18/2024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A6D5356-D1E2-4E06-B917-A98F2D69F716}" type="slidenum">
              <a:rPr lang="en-US"/>
              <a:pPr>
                <a:defRPr/>
              </a:pPr>
              <a:t>‹#›</a:t>
            </a:fld>
            <a:endParaRPr lang="en-US"/>
          </a:p>
        </p:txBody>
      </p:sp>
    </p:spTree>
    <p:extLst>
      <p:ext uri="{BB962C8B-B14F-4D97-AF65-F5344CB8AC3E}">
        <p14:creationId xmlns:p14="http://schemas.microsoft.com/office/powerpoint/2010/main" val="2305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DA3BB23-D479-4DF6-82B3-47A5CC4F17C6}" type="datetime1">
              <a:rPr lang="en-US">
                <a:solidFill>
                  <a:prstClr val="black">
                    <a:tint val="75000"/>
                  </a:prstClr>
                </a:solidFill>
              </a:rPr>
              <a:pPr>
                <a:defRPr/>
              </a:pPr>
              <a:t>3/18/2024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A5ADF47-D22A-4CDF-8E2F-9816AA8117DC}" type="slidenum">
              <a:rPr lang="en-US"/>
              <a:pPr>
                <a:defRPr/>
              </a:pPr>
              <a:t>‹#›</a:t>
            </a:fld>
            <a:endParaRPr lang="en-US"/>
          </a:p>
        </p:txBody>
      </p:sp>
    </p:spTree>
    <p:extLst>
      <p:ext uri="{BB962C8B-B14F-4D97-AF65-F5344CB8AC3E}">
        <p14:creationId xmlns:p14="http://schemas.microsoft.com/office/powerpoint/2010/main" val="95289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420D92F-E528-45A2-84BF-2357365708EB}" type="datetime1">
              <a:rPr lang="en-US">
                <a:solidFill>
                  <a:prstClr val="black">
                    <a:tint val="75000"/>
                  </a:prstClr>
                </a:solidFill>
              </a:rPr>
              <a:pPr>
                <a:defRPr/>
              </a:pPr>
              <a:t>3/18/2024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9414933" y="6429376"/>
            <a:ext cx="2743200" cy="365125"/>
          </a:xfrm>
        </p:spPr>
        <p:txBody>
          <a:bodyPr/>
          <a:lstStyle>
            <a:lvl1pPr>
              <a:defRPr sz="1400" b="1">
                <a:solidFill>
                  <a:schemeClr val="bg1"/>
                </a:solidFill>
              </a:defRPr>
            </a:lvl1pPr>
          </a:lstStyle>
          <a:p>
            <a:pPr>
              <a:defRPr/>
            </a:pPr>
            <a:fld id="{882D827A-045F-4F8B-BED3-F1EC0FC2FCF3}"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42404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39E5B230-EA38-4665-ADC0-71B3345C5F6E}" type="datetime1">
              <a:rPr lang="en-US">
                <a:solidFill>
                  <a:prstClr val="black">
                    <a:tint val="75000"/>
                  </a:prstClr>
                </a:solidFill>
              </a:rPr>
              <a:pPr>
                <a:defRPr/>
              </a:pPr>
              <a:t>3/18/2024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EE491E9-2B1D-45C6-8F4D-3DE62C53D0EB}" type="slidenum">
              <a:rPr lang="en-US"/>
              <a:pPr>
                <a:defRPr/>
              </a:pPr>
              <a:t>‹#›</a:t>
            </a:fld>
            <a:endParaRPr lang="en-US"/>
          </a:p>
        </p:txBody>
      </p:sp>
    </p:spTree>
    <p:extLst>
      <p:ext uri="{BB962C8B-B14F-4D97-AF65-F5344CB8AC3E}">
        <p14:creationId xmlns:p14="http://schemas.microsoft.com/office/powerpoint/2010/main" val="402175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2E8AB0-6A41-4AC8-B2A3-68A06B67AD5F}" type="datetime1">
              <a:rPr lang="en-US">
                <a:solidFill>
                  <a:prstClr val="black">
                    <a:tint val="75000"/>
                  </a:prstClr>
                </a:solidFill>
              </a:rPr>
              <a:pPr>
                <a:defRPr/>
              </a:pPr>
              <a:t>3/18/2024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F17AFDE-F40A-4509-AE29-94F0020A3158}" type="slidenum">
              <a:rPr lang="en-US"/>
              <a:pPr>
                <a:defRPr/>
              </a:pPr>
              <a:t>‹#›</a:t>
            </a:fld>
            <a:endParaRPr lang="en-US"/>
          </a:p>
        </p:txBody>
      </p:sp>
    </p:spTree>
    <p:extLst>
      <p:ext uri="{BB962C8B-B14F-4D97-AF65-F5344CB8AC3E}">
        <p14:creationId xmlns:p14="http://schemas.microsoft.com/office/powerpoint/2010/main" val="361790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30AEB85-EE21-4F28-9D93-6E28763E6CA1}" type="datetime1">
              <a:rPr lang="en-US">
                <a:solidFill>
                  <a:prstClr val="black">
                    <a:tint val="75000"/>
                  </a:prstClr>
                </a:solidFill>
              </a:rPr>
              <a:pPr>
                <a:defRPr/>
              </a:pPr>
              <a:t>3/18/2024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341EB68-FD2E-411E-B95B-9EC0482F52F3}" type="slidenum">
              <a:rPr lang="en-US"/>
              <a:pPr>
                <a:defRPr/>
              </a:pPr>
              <a:t>‹#›</a:t>
            </a:fld>
            <a:endParaRPr lang="en-US"/>
          </a:p>
        </p:txBody>
      </p:sp>
    </p:spTree>
    <p:extLst>
      <p:ext uri="{BB962C8B-B14F-4D97-AF65-F5344CB8AC3E}">
        <p14:creationId xmlns:p14="http://schemas.microsoft.com/office/powerpoint/2010/main" val="171261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1EB22E0-0A4C-43BB-8A8C-84674D9A7369}" type="datetime1">
              <a:rPr lang="en-US">
                <a:solidFill>
                  <a:prstClr val="black">
                    <a:tint val="75000"/>
                  </a:prstClr>
                </a:solidFill>
              </a:rPr>
              <a:pPr>
                <a:defRPr/>
              </a:pPr>
              <a:t>3/18/2024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EAC4614-64CD-4DB6-9E09-658715B23FED}" type="slidenum">
              <a:rPr lang="en-US"/>
              <a:pPr>
                <a:defRPr/>
              </a:pPr>
              <a:t>‹#›</a:t>
            </a:fld>
            <a:endParaRPr lang="en-US"/>
          </a:p>
        </p:txBody>
      </p:sp>
    </p:spTree>
    <p:extLst>
      <p:ext uri="{BB962C8B-B14F-4D97-AF65-F5344CB8AC3E}">
        <p14:creationId xmlns:p14="http://schemas.microsoft.com/office/powerpoint/2010/main" val="43801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28F74C7-ECFA-481D-979C-1810367CC7C5}" type="datetime1">
              <a:rPr lang="en-US">
                <a:solidFill>
                  <a:prstClr val="black">
                    <a:tint val="75000"/>
                  </a:prstClr>
                </a:solidFill>
              </a:rPr>
              <a:pPr>
                <a:defRPr/>
              </a:pPr>
              <a:t>3/18/2024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D2A2DA5-6117-49B0-9646-4A73369C9556}" type="slidenum">
              <a:rPr lang="en-US"/>
              <a:pPr>
                <a:defRPr/>
              </a:pPr>
              <a:t>‹#›</a:t>
            </a:fld>
            <a:endParaRPr lang="en-US"/>
          </a:p>
        </p:txBody>
      </p:sp>
    </p:spTree>
    <p:extLst>
      <p:ext uri="{BB962C8B-B14F-4D97-AF65-F5344CB8AC3E}">
        <p14:creationId xmlns:p14="http://schemas.microsoft.com/office/powerpoint/2010/main" val="423597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7DFC1D2D-F9B1-4676-95C8-CAAB0578BADA}" type="datetime1">
              <a:rPr lang="en-US">
                <a:solidFill>
                  <a:prstClr val="black">
                    <a:tint val="75000"/>
                  </a:prstClr>
                </a:solidFill>
              </a:rPr>
              <a:pPr>
                <a:defRPr/>
              </a:pPr>
              <a:t>3/18/2024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C95D9AF-2F62-485D-862D-BBE1E5B421D0}" type="slidenum">
              <a:rPr lang="en-US"/>
              <a:pPr>
                <a:defRPr/>
              </a:pPr>
              <a:t>‹#›</a:t>
            </a:fld>
            <a:endParaRPr lang="en-US"/>
          </a:p>
        </p:txBody>
      </p:sp>
    </p:spTree>
    <p:extLst>
      <p:ext uri="{BB962C8B-B14F-4D97-AF65-F5344CB8AC3E}">
        <p14:creationId xmlns:p14="http://schemas.microsoft.com/office/powerpoint/2010/main" val="9600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966851A0-4B6C-429C-A547-3DB53B10F2E7}" type="datetime1">
              <a:rPr lang="en-US">
                <a:solidFill>
                  <a:prstClr val="black">
                    <a:tint val="75000"/>
                  </a:prstClr>
                </a:solidFill>
              </a:rPr>
              <a:pPr>
                <a:defRPr/>
              </a:pPr>
              <a:t>3/18/2024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B2E89B0-5AF0-41BE-BCF8-9908C14E1820}" type="slidenum">
              <a:rPr lang="en-US"/>
              <a:pPr>
                <a:defRPr/>
              </a:pPr>
              <a:t>‹#›</a:t>
            </a:fld>
            <a:endParaRPr lang="en-US"/>
          </a:p>
        </p:txBody>
      </p:sp>
    </p:spTree>
    <p:extLst>
      <p:ext uri="{BB962C8B-B14F-4D97-AF65-F5344CB8AC3E}">
        <p14:creationId xmlns:p14="http://schemas.microsoft.com/office/powerpoint/2010/main" val="8981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defTabSz="457200">
              <a:defRPr/>
            </a:pPr>
            <a:fld id="{D8F58730-5AF0-4627-86C6-A9E8465AA91E}" type="datetime1">
              <a:rPr lang="en-US" smtClean="0">
                <a:solidFill>
                  <a:prstClr val="black">
                    <a:tint val="75000"/>
                  </a:prstClr>
                </a:solidFill>
              </a:rPr>
              <a:pPr defTabSz="457200">
                <a:defRPr/>
              </a:pPr>
              <a:t>3/18/2024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defTabSz="457200" fontAlgn="base">
              <a:spcBef>
                <a:spcPct val="0"/>
              </a:spcBef>
              <a:spcAft>
                <a:spcPct val="0"/>
              </a:spcAft>
              <a:defRPr/>
            </a:pPr>
            <a:fld id="{D5517BA3-8007-43DA-93AD-FF09F12BB036}" type="slidenum">
              <a:rPr lang="en-US" smtClean="0">
                <a:cs typeface="Arial" panose="020B0604020202020204" pitchFamily="34" charset="0"/>
              </a:rPr>
              <a:pPr defTabSz="457200" fontAlgn="base">
                <a:spcBef>
                  <a:spcPct val="0"/>
                </a:spcBef>
                <a:spcAft>
                  <a:spcPct val="0"/>
                </a:spcAft>
                <a:defRPr/>
              </a:pPr>
              <a:t>‹#›</a:t>
            </a:fld>
            <a:endParaRPr lang="en-US">
              <a:cs typeface="Arial" panose="020B0604020202020204" pitchFamily="34" charset="0"/>
            </a:endParaRPr>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5765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veloper.android.com/guide/components/fragmen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developer.android.com/guide/components/intents-filters" TargetMode="External"/><Relationship Id="rId3" Type="http://schemas.openxmlformats.org/officeDocument/2006/relationships/hyperlink" Target="https://www.geeksforgeeks.org/difference-between-view-and-viewgroup-in-android/" TargetMode="External"/><Relationship Id="rId7" Type="http://schemas.openxmlformats.org/officeDocument/2006/relationships/hyperlink" Target="https://www.geeksforgeeks.org/android-menus/" TargetMode="External"/><Relationship Id="rId12" Type="http://schemas.openxmlformats.org/officeDocument/2006/relationships/hyperlink" Target="https://www.geeksforgeeks.org/fragment-lifecycle-in-android/" TargetMode="External"/><Relationship Id="rId2" Type="http://schemas.openxmlformats.org/officeDocument/2006/relationships/hyperlink" Target="https://developer.android.com/reference/android/view/View" TargetMode="External"/><Relationship Id="rId1" Type="http://schemas.openxmlformats.org/officeDocument/2006/relationships/slideLayout" Target="../slideLayouts/slideLayout2.xml"/><Relationship Id="rId6" Type="http://schemas.openxmlformats.org/officeDocument/2006/relationships/hyperlink" Target="https://developer.android.com/develop/ui/views/components/menus" TargetMode="External"/><Relationship Id="rId11" Type="http://schemas.openxmlformats.org/officeDocument/2006/relationships/hyperlink" Target="https://developer.android.com/guide/fragments#:~:text=A%20Fragment%20represents%20a%20reusable,an%20activity%20or%20another%20fragment" TargetMode="External"/><Relationship Id="rId5" Type="http://schemas.openxmlformats.org/officeDocument/2006/relationships/hyperlink" Target="https://data-flair.training/blogs/android-layout-and-views/" TargetMode="External"/><Relationship Id="rId10" Type="http://schemas.openxmlformats.org/officeDocument/2006/relationships/hyperlink" Target="https://www.geeksforgeeks.org/implicit-and-explicit-intents-in-android-with-examples/" TargetMode="External"/><Relationship Id="rId4" Type="http://schemas.openxmlformats.org/officeDocument/2006/relationships/hyperlink" Target="https://developer.android.com/develop/ui/views/layout/declaring-layout" TargetMode="External"/><Relationship Id="rId9" Type="http://schemas.openxmlformats.org/officeDocument/2006/relationships/hyperlink" Target="https://www.geeksforgeeks.org/what-is-intent-in-android/"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buNone/>
            </a:pPr>
            <a:r>
              <a:rPr lang="en-US" dirty="0">
                <a:solidFill>
                  <a:schemeClr val="bg1"/>
                </a:solidFill>
              </a:rPr>
              <a:t>1</a:t>
            </a:r>
          </a:p>
        </p:txBody>
      </p:sp>
      <p:sp>
        <p:nvSpPr>
          <p:cNvPr id="8" name="Title 1"/>
          <p:cNvSpPr>
            <a:spLocks noGrp="1"/>
          </p:cNvSpPr>
          <p:nvPr>
            <p:ph type="ctrTitle"/>
          </p:nvPr>
        </p:nvSpPr>
        <p:spPr>
          <a:xfrm>
            <a:off x="1332930" y="317146"/>
            <a:ext cx="9144000" cy="77467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4400" b="1" dirty="0">
                <a:solidFill>
                  <a:srgbClr val="002060"/>
                </a:solidFill>
              </a:rPr>
              <a:t>Course Details</a:t>
            </a:r>
          </a:p>
        </p:txBody>
      </p:sp>
      <p:sp>
        <p:nvSpPr>
          <p:cNvPr id="2" name="TextBox 1">
            <a:extLst>
              <a:ext uri="{FF2B5EF4-FFF2-40B4-BE49-F238E27FC236}">
                <a16:creationId xmlns:a16="http://schemas.microsoft.com/office/drawing/2014/main" xmlns="" id="{46B9EAF3-B0FF-5880-90A2-161D42D052B6}"/>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
        <p:nvSpPr>
          <p:cNvPr id="7" name="Subtitle 2"/>
          <p:cNvSpPr txBox="1">
            <a:spLocks/>
          </p:cNvSpPr>
          <p:nvPr/>
        </p:nvSpPr>
        <p:spPr bwMode="auto">
          <a:xfrm>
            <a:off x="31846" y="1284596"/>
            <a:ext cx="12160154" cy="342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x-none" sz="3200" b="1"/>
              <a:t>Course  Code :</a:t>
            </a:r>
            <a:r>
              <a:rPr lang="en-US" sz="3200" b="1"/>
              <a:t> </a:t>
            </a:r>
            <a:r>
              <a:rPr lang="en-US" sz="3200" b="1">
                <a:solidFill>
                  <a:srgbClr val="FF0000"/>
                </a:solidFill>
              </a:rPr>
              <a:t>CSE3075</a:t>
            </a:r>
            <a:endParaRPr lang="en-US" sz="3200">
              <a:solidFill>
                <a:srgbClr val="FF0000"/>
              </a:solidFill>
            </a:endParaRPr>
          </a:p>
          <a:p>
            <a:pPr algn="l">
              <a:lnSpc>
                <a:spcPct val="150000"/>
              </a:lnSpc>
            </a:pPr>
            <a:r>
              <a:rPr lang="x-none" sz="3200" b="1"/>
              <a:t>Course Name: </a:t>
            </a:r>
            <a:r>
              <a:rPr lang="en-US" sz="3200" b="1">
                <a:solidFill>
                  <a:srgbClr val="FF0000"/>
                </a:solidFill>
              </a:rPr>
              <a:t>Mobile Application Development [</a:t>
            </a:r>
            <a:r>
              <a:rPr lang="en-US" sz="3200" b="1"/>
              <a:t>MAD</a:t>
            </a:r>
            <a:r>
              <a:rPr lang="en-US" sz="3200" b="1">
                <a:solidFill>
                  <a:srgbClr val="FF0000"/>
                </a:solidFill>
              </a:rPr>
              <a:t>]</a:t>
            </a:r>
            <a:r>
              <a:rPr lang="en-US" sz="3200"/>
              <a:t/>
            </a:r>
            <a:br>
              <a:rPr lang="en-US" sz="3200"/>
            </a:br>
            <a:r>
              <a:rPr lang="en-US" sz="3200" b="1"/>
              <a:t>Credit Structure: </a:t>
            </a:r>
            <a:r>
              <a:rPr lang="en-US" sz="3200" b="1">
                <a:solidFill>
                  <a:srgbClr val="FF0000"/>
                </a:solidFill>
              </a:rPr>
              <a:t>3 Credits (L=1, P=4, C=3)</a:t>
            </a:r>
            <a:endParaRPr lang="en-IN" sz="3200" b="1">
              <a:solidFill>
                <a:srgbClr val="FF0000"/>
              </a:solidFill>
            </a:endParaRPr>
          </a:p>
          <a:p>
            <a:pPr algn="l">
              <a:lnSpc>
                <a:spcPct val="150000"/>
              </a:lnSpc>
            </a:pPr>
            <a:r>
              <a:rPr lang="en-US" sz="3200" b="1">
                <a:latin typeface="Cambria"/>
                <a:ea typeface="Cambria"/>
              </a:rPr>
              <a:t>Instructor In-Charge: </a:t>
            </a:r>
            <a:r>
              <a:rPr lang="en-US" sz="3200" b="1">
                <a:solidFill>
                  <a:srgbClr val="FF0000"/>
                </a:solidFill>
                <a:latin typeface="Cambria"/>
                <a:ea typeface="Cambria"/>
              </a:rPr>
              <a:t>Ms. B Prema Sindhuri &amp; Dr. Blessed Prince</a:t>
            </a:r>
            <a:r>
              <a:rPr lang="en-US" sz="3000" b="1">
                <a:latin typeface="Cambria"/>
                <a:ea typeface="Cambria"/>
              </a:rPr>
              <a:t/>
            </a:r>
            <a:br>
              <a:rPr lang="en-US" sz="3000" b="1">
                <a:latin typeface="Cambria"/>
                <a:ea typeface="Cambria"/>
              </a:rPr>
            </a:br>
            <a:endParaRPr lang="en-US" dirty="0">
              <a:latin typeface="Cambria"/>
              <a:ea typeface="Cambria"/>
            </a:endParaRPr>
          </a:p>
        </p:txBody>
      </p:sp>
    </p:spTree>
    <p:extLst>
      <p:ext uri="{BB962C8B-B14F-4D97-AF65-F5344CB8AC3E}">
        <p14:creationId xmlns:p14="http://schemas.microsoft.com/office/powerpoint/2010/main" val="196052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7" y="103916"/>
            <a:ext cx="3737213" cy="64671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Relative Layout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10</a:t>
            </a:fld>
            <a:endParaRPr lang="en-US">
              <a:solidFill>
                <a:prstClr val="white"/>
              </a:solidFill>
            </a:endParaRPr>
          </a:p>
        </p:txBody>
      </p:sp>
      <p:sp>
        <p:nvSpPr>
          <p:cNvPr id="5" name="Rectangle 1"/>
          <p:cNvSpPr>
            <a:spLocks noGrp="1" noChangeArrowheads="1"/>
          </p:cNvSpPr>
          <p:nvPr>
            <p:ph idx="1"/>
          </p:nvPr>
        </p:nvSpPr>
        <p:spPr bwMode="auto">
          <a:xfrm>
            <a:off x="288877" y="936286"/>
            <a:ext cx="11614246" cy="3544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Relative Layout is a view group that displays child views in relative positions. The position of each view can be specified as relative to sibling elements (such as to the left-of or below another view) or in positions relative to the parent Relative Layout area (such as aligned to the bottom, left or center). </a:t>
            </a:r>
          </a:p>
          <a:p>
            <a:pPr algn="just">
              <a:lnSpc>
                <a:spcPct val="100000"/>
              </a:lnSpc>
              <a:spcBef>
                <a:spcPct val="0"/>
              </a:spcBef>
            </a:pPr>
            <a:endParaRPr lang="en-US" sz="2400" dirty="0">
              <a:cs typeface="Arial" panose="020B0604020202020204" pitchFamily="34" charset="0"/>
            </a:endParaRPr>
          </a:p>
          <a:p>
            <a:pPr algn="just">
              <a:lnSpc>
                <a:spcPct val="100000"/>
              </a:lnSpc>
              <a:spcBef>
                <a:spcPct val="0"/>
              </a:spcBef>
            </a:pPr>
            <a:r>
              <a:rPr lang="en-US" sz="2400" dirty="0">
                <a:cs typeface="Arial" panose="020B0604020202020204" pitchFamily="34" charset="0"/>
              </a:rPr>
              <a:t>A Relative Layout is a very powerful utility for designing a user interface because it can eliminate nested view groups and keep your layout hierarchy flat, which improves performance. If you find yourself using several nested Linear Layout groups, you may be able to replace them with a single Relative Layout. </a:t>
            </a:r>
          </a:p>
        </p:txBody>
      </p:sp>
      <p:sp>
        <p:nvSpPr>
          <p:cNvPr id="3" name="TextBox 2">
            <a:extLst>
              <a:ext uri="{FF2B5EF4-FFF2-40B4-BE49-F238E27FC236}">
                <a16:creationId xmlns:a16="http://schemas.microsoft.com/office/drawing/2014/main" xmlns="" id="{33FE6CAA-FC3C-725F-B0C2-9B85AA844B5D}"/>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95870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7" y="196250"/>
            <a:ext cx="4160293" cy="56802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Constraint Layout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11</a:t>
            </a:fld>
            <a:endParaRPr lang="en-US">
              <a:solidFill>
                <a:prstClr val="white"/>
              </a:solidFill>
            </a:endParaRPr>
          </a:p>
        </p:txBody>
      </p:sp>
      <p:sp>
        <p:nvSpPr>
          <p:cNvPr id="5" name="Rectangle 1"/>
          <p:cNvSpPr>
            <a:spLocks noGrp="1" noChangeArrowheads="1"/>
          </p:cNvSpPr>
          <p:nvPr>
            <p:ph idx="1"/>
          </p:nvPr>
        </p:nvSpPr>
        <p:spPr bwMode="auto">
          <a:xfrm>
            <a:off x="288877" y="911794"/>
            <a:ext cx="11614246" cy="3544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Constraint Layout allows you to create large and complex layouts with a flat view hierarchy (no nested view groups). It's similar to Relative Layout in that all views are laid out according to relationships between sibling views and the parent layout, but it's more flexible than Relative Layout and easier to use with Android Studio's Layout Editor.</a:t>
            </a:r>
          </a:p>
          <a:p>
            <a:pPr algn="just">
              <a:lnSpc>
                <a:spcPct val="100000"/>
              </a:lnSpc>
              <a:spcBef>
                <a:spcPct val="0"/>
              </a:spcBef>
            </a:pPr>
            <a:r>
              <a:rPr lang="en-US" sz="2400" dirty="0">
                <a:cs typeface="Arial" panose="020B0604020202020204" pitchFamily="34" charset="0"/>
              </a:rPr>
              <a:t>All the power of Constraint Layout is available directly from the Layout Editor's visual tools, because the layout API and the Layout Editor were specially built for each other. So you can build your layout with Constraint Layout entirely by drag-and-dropping instead of editing the XML.</a:t>
            </a:r>
          </a:p>
        </p:txBody>
      </p:sp>
      <p:sp>
        <p:nvSpPr>
          <p:cNvPr id="3" name="TextBox 2">
            <a:extLst>
              <a:ext uri="{FF2B5EF4-FFF2-40B4-BE49-F238E27FC236}">
                <a16:creationId xmlns:a16="http://schemas.microsoft.com/office/drawing/2014/main" xmlns="" id="{0C6CF159-90C5-E3E8-D0AB-E5A26C27858B}"/>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44211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08160"/>
            <a:ext cx="7330870" cy="61517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Building Layouts with an Adapter</a:t>
            </a:r>
          </a:p>
        </p:txBody>
      </p:sp>
      <p:sp>
        <p:nvSpPr>
          <p:cNvPr id="3" name="Content Placeholder 2"/>
          <p:cNvSpPr>
            <a:spLocks noGrp="1"/>
          </p:cNvSpPr>
          <p:nvPr>
            <p:ph idx="1"/>
          </p:nvPr>
        </p:nvSpPr>
        <p:spPr>
          <a:xfrm>
            <a:off x="423081" y="750627"/>
            <a:ext cx="11136573" cy="156966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When the content for your layout is dynamic or not pre-determined, you can use a layout that subclasses Adapter View to populate the layout with views at runtime. A subclass of the Adapter View class uses an Adapter to bind data to its layout.  </a:t>
            </a:r>
          </a:p>
          <a:p>
            <a:pPr algn="just">
              <a:lnSpc>
                <a:spcPct val="100000"/>
              </a:lnSpc>
              <a:spcBef>
                <a:spcPct val="0"/>
              </a:spcBef>
            </a:pPr>
            <a:endParaRPr lang="en-US" sz="2400" dirty="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12</a:t>
            </a:fld>
            <a:endParaRPr lang="en-US">
              <a:solidFill>
                <a:prstClr val="white"/>
              </a:solidFill>
            </a:endParaRPr>
          </a:p>
        </p:txBody>
      </p:sp>
      <p:pic>
        <p:nvPicPr>
          <p:cNvPr id="7" name="Picture 6"/>
          <p:cNvPicPr>
            <a:picLocks noChangeAspect="1"/>
          </p:cNvPicPr>
          <p:nvPr/>
        </p:nvPicPr>
        <p:blipFill>
          <a:blip r:embed="rId2"/>
          <a:stretch>
            <a:fillRect/>
          </a:stretch>
        </p:blipFill>
        <p:spPr>
          <a:xfrm>
            <a:off x="5800299" y="2173971"/>
            <a:ext cx="5759355" cy="3553099"/>
          </a:xfrm>
          <a:prstGeom prst="rect">
            <a:avLst/>
          </a:prstGeom>
        </p:spPr>
      </p:pic>
      <p:sp>
        <p:nvSpPr>
          <p:cNvPr id="5" name="TextBox 4">
            <a:extLst>
              <a:ext uri="{FF2B5EF4-FFF2-40B4-BE49-F238E27FC236}">
                <a16:creationId xmlns:a16="http://schemas.microsoft.com/office/drawing/2014/main" xmlns="" id="{2B3B3E28-DDAC-15F3-7DC7-687BEAD542F8}"/>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33152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50125"/>
            <a:ext cx="3263837" cy="600502"/>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Recycler View</a:t>
            </a:r>
          </a:p>
        </p:txBody>
      </p:sp>
      <p:sp>
        <p:nvSpPr>
          <p:cNvPr id="3" name="Content Placeholder 2"/>
          <p:cNvSpPr>
            <a:spLocks noGrp="1"/>
          </p:cNvSpPr>
          <p:nvPr>
            <p:ph idx="1"/>
          </p:nvPr>
        </p:nvSpPr>
        <p:spPr>
          <a:xfrm>
            <a:off x="352819" y="1069316"/>
            <a:ext cx="11395880" cy="1569660"/>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The Recycler View widget is a more advanced and flexible version of List View.</a:t>
            </a:r>
          </a:p>
          <a:p>
            <a:pPr algn="just">
              <a:lnSpc>
                <a:spcPct val="100000"/>
              </a:lnSpc>
              <a:spcBef>
                <a:spcPct val="0"/>
              </a:spcBef>
            </a:pPr>
            <a:r>
              <a:rPr lang="en-US" sz="2400" dirty="0">
                <a:cs typeface="Arial" panose="020B0604020202020204" pitchFamily="34" charset="0"/>
              </a:rPr>
              <a:t>If your app needs to display a scrolling list of elements based on large data sets (or data that frequently changes), you should use Recycler View.</a:t>
            </a:r>
          </a:p>
          <a:p>
            <a:pPr algn="just">
              <a:lnSpc>
                <a:spcPct val="100000"/>
              </a:lnSpc>
              <a:spcBef>
                <a:spcPct val="0"/>
              </a:spcBef>
            </a:pPr>
            <a:r>
              <a:rPr lang="en-US" sz="2400" dirty="0">
                <a:cs typeface="Arial" panose="020B0604020202020204" pitchFamily="34" charset="0"/>
              </a:rPr>
              <a:t>Several different components work together to display your data.</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13</a:t>
            </a:fld>
            <a:endParaRPr lang="en-US">
              <a:solidFill>
                <a:prstClr val="white"/>
              </a:solidFill>
            </a:endParaRPr>
          </a:p>
        </p:txBody>
      </p:sp>
      <p:sp>
        <p:nvSpPr>
          <p:cNvPr id="5" name="TextBox 4">
            <a:extLst>
              <a:ext uri="{FF2B5EF4-FFF2-40B4-BE49-F238E27FC236}">
                <a16:creationId xmlns:a16="http://schemas.microsoft.com/office/drawing/2014/main" xmlns="" id="{9D64A121-47C4-BA79-D09A-4A1E47F55ADE}"/>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91458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90045"/>
            <a:ext cx="10515600" cy="60152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Intent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14</a:t>
            </a:fld>
            <a:endParaRPr lang="en-US">
              <a:solidFill>
                <a:prstClr val="white"/>
              </a:solidFill>
            </a:endParaRPr>
          </a:p>
        </p:txBody>
      </p:sp>
      <p:sp>
        <p:nvSpPr>
          <p:cNvPr id="5" name="Rectangle 1"/>
          <p:cNvSpPr>
            <a:spLocks noGrp="1" noChangeArrowheads="1"/>
          </p:cNvSpPr>
          <p:nvPr>
            <p:ph idx="1"/>
          </p:nvPr>
        </p:nvSpPr>
        <p:spPr bwMode="auto">
          <a:xfrm>
            <a:off x="270933" y="932817"/>
            <a:ext cx="11588971"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pPr>
            <a:r>
              <a:rPr lang="en-US" sz="2400" dirty="0">
                <a:cs typeface="Arial" panose="020B0604020202020204" pitchFamily="34" charset="0"/>
              </a:rPr>
              <a:t>An Intent is a messaging object you can use to request an action from another app component. </a:t>
            </a:r>
          </a:p>
          <a:p>
            <a:pPr algn="just">
              <a:lnSpc>
                <a:spcPct val="100000"/>
              </a:lnSpc>
              <a:spcBef>
                <a:spcPct val="0"/>
              </a:spcBef>
            </a:pPr>
            <a:r>
              <a:rPr lang="en-US" sz="2400" dirty="0">
                <a:cs typeface="Arial" panose="020B0604020202020204" pitchFamily="34" charset="0"/>
              </a:rPr>
              <a:t>Although intents facilitate communication between components in several ways, </a:t>
            </a:r>
          </a:p>
          <a:p>
            <a:pPr algn="just">
              <a:lnSpc>
                <a:spcPct val="100000"/>
              </a:lnSpc>
              <a:spcBef>
                <a:spcPct val="0"/>
              </a:spcBef>
            </a:pPr>
            <a:r>
              <a:rPr lang="en-US" sz="2400" dirty="0">
                <a:cs typeface="Arial" panose="020B0604020202020204" pitchFamily="34" charset="0"/>
              </a:rPr>
              <a:t>There are three fundamental use cases: </a:t>
            </a:r>
          </a:p>
          <a:p>
            <a:pPr lvl="1" algn="just">
              <a:lnSpc>
                <a:spcPct val="100000"/>
              </a:lnSpc>
              <a:spcBef>
                <a:spcPct val="0"/>
              </a:spcBef>
            </a:pPr>
            <a:r>
              <a:rPr lang="en-US" dirty="0">
                <a:cs typeface="Arial" panose="020B0604020202020204" pitchFamily="34" charset="0"/>
              </a:rPr>
              <a:t>Starting an activity</a:t>
            </a:r>
          </a:p>
          <a:p>
            <a:pPr lvl="1" algn="just">
              <a:lnSpc>
                <a:spcPct val="100000"/>
              </a:lnSpc>
              <a:spcBef>
                <a:spcPct val="0"/>
              </a:spcBef>
            </a:pPr>
            <a:r>
              <a:rPr lang="en-US" dirty="0">
                <a:cs typeface="Arial" panose="020B0604020202020204" pitchFamily="34" charset="0"/>
              </a:rPr>
              <a:t>Starting a service</a:t>
            </a:r>
          </a:p>
          <a:p>
            <a:pPr lvl="1" algn="just">
              <a:lnSpc>
                <a:spcPct val="100000"/>
              </a:lnSpc>
              <a:spcBef>
                <a:spcPct val="0"/>
              </a:spcBef>
            </a:pPr>
            <a:r>
              <a:rPr lang="en-US" dirty="0">
                <a:cs typeface="Arial" panose="020B0604020202020204" pitchFamily="34" charset="0"/>
              </a:rPr>
              <a:t>Delivering a broadcast</a:t>
            </a:r>
          </a:p>
        </p:txBody>
      </p:sp>
      <p:sp>
        <p:nvSpPr>
          <p:cNvPr id="3" name="TextBox 2">
            <a:extLst>
              <a:ext uri="{FF2B5EF4-FFF2-40B4-BE49-F238E27FC236}">
                <a16:creationId xmlns:a16="http://schemas.microsoft.com/office/drawing/2014/main" xmlns="" id="{A86EB60F-9B52-FBB5-FAC6-2A8091C6FB23}"/>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47268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753" y="217761"/>
            <a:ext cx="8451893" cy="527827"/>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Starting an activity:            </a:t>
            </a:r>
            <a:r>
              <a:rPr lang="en-US" sz="3600" b="1" dirty="0" err="1">
                <a:solidFill>
                  <a:srgbClr val="002060"/>
                </a:solidFill>
              </a:rPr>
              <a:t>Cont</a:t>
            </a:r>
            <a:r>
              <a:rPr lang="en-US" sz="3600" b="1" dirty="0">
                <a:solidFill>
                  <a:srgbClr val="002060"/>
                </a:solidFill>
              </a:rPr>
              <a:t>…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15</a:t>
            </a:fld>
            <a:endParaRPr lang="en-US">
              <a:solidFill>
                <a:prstClr val="white"/>
              </a:solidFill>
            </a:endParaRPr>
          </a:p>
        </p:txBody>
      </p:sp>
      <p:sp>
        <p:nvSpPr>
          <p:cNvPr id="5" name="Rectangle 1"/>
          <p:cNvSpPr>
            <a:spLocks noGrp="1" noChangeArrowheads="1"/>
          </p:cNvSpPr>
          <p:nvPr>
            <p:ph idx="1"/>
          </p:nvPr>
        </p:nvSpPr>
        <p:spPr bwMode="auto">
          <a:xfrm>
            <a:off x="587278" y="1147730"/>
            <a:ext cx="11017444" cy="29084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spcAft>
                <a:spcPts val="600"/>
              </a:spcAft>
            </a:pPr>
            <a:r>
              <a:rPr lang="en-US" sz="2400" dirty="0">
                <a:latin typeface="Cambria" panose="02040503050406030204" pitchFamily="18" charset="0"/>
              </a:rPr>
              <a:t>An Activity represents a single screen in an app. </a:t>
            </a:r>
          </a:p>
          <a:p>
            <a:pPr algn="just">
              <a:lnSpc>
                <a:spcPct val="100000"/>
              </a:lnSpc>
              <a:spcAft>
                <a:spcPts val="600"/>
              </a:spcAft>
            </a:pPr>
            <a:r>
              <a:rPr lang="en-US" sz="2400" dirty="0">
                <a:latin typeface="Cambria" panose="02040503050406030204" pitchFamily="18" charset="0"/>
              </a:rPr>
              <a:t>You can start a new instance of an Activity by passing an Intent to startActivity(). The Intent describes the activity to start and carries any necessary data.</a:t>
            </a:r>
          </a:p>
          <a:p>
            <a:pPr algn="just">
              <a:lnSpc>
                <a:spcPct val="100000"/>
              </a:lnSpc>
              <a:spcAft>
                <a:spcPts val="600"/>
              </a:spcAft>
            </a:pPr>
            <a:r>
              <a:rPr lang="en-US" sz="2400" dirty="0">
                <a:latin typeface="Cambria" panose="02040503050406030204" pitchFamily="18" charset="0"/>
              </a:rPr>
              <a:t>If you want to receive a result from the activity when it finishes, call startActivityForResult(). </a:t>
            </a:r>
          </a:p>
          <a:p>
            <a:pPr algn="just">
              <a:lnSpc>
                <a:spcPct val="100000"/>
              </a:lnSpc>
              <a:spcAft>
                <a:spcPts val="600"/>
              </a:spcAft>
            </a:pPr>
            <a:r>
              <a:rPr lang="en-US" sz="2400" dirty="0">
                <a:latin typeface="Cambria" panose="02040503050406030204" pitchFamily="18" charset="0"/>
              </a:rPr>
              <a:t>Your activity receives the result as a separate Intent object in your activity's onActivityResult() callback. </a:t>
            </a:r>
            <a:endParaRPr lang="en-US" sz="2400" b="1" dirty="0">
              <a:latin typeface="Cambria" panose="02040503050406030204" pitchFamily="18" charset="0"/>
            </a:endParaRPr>
          </a:p>
        </p:txBody>
      </p:sp>
      <p:sp>
        <p:nvSpPr>
          <p:cNvPr id="3" name="TextBox 2">
            <a:extLst>
              <a:ext uri="{FF2B5EF4-FFF2-40B4-BE49-F238E27FC236}">
                <a16:creationId xmlns:a16="http://schemas.microsoft.com/office/drawing/2014/main" xmlns="" id="{202E85A6-39BD-743F-B572-11D841FB15DE}"/>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33366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01" y="175557"/>
            <a:ext cx="5793099" cy="541895"/>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Intent Types                </a:t>
            </a:r>
            <a:r>
              <a:rPr lang="en-US" sz="3600" b="1" dirty="0" err="1">
                <a:solidFill>
                  <a:srgbClr val="002060"/>
                </a:solidFill>
              </a:rPr>
              <a:t>Cont</a:t>
            </a:r>
            <a:r>
              <a:rPr lang="en-US" sz="3600" b="1" dirty="0">
                <a:solidFill>
                  <a:srgbClr val="002060"/>
                </a:solidFill>
              </a:rPr>
              <a:t>…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16</a:t>
            </a:fld>
            <a:endParaRPr lang="en-US">
              <a:solidFill>
                <a:prstClr val="white"/>
              </a:solidFill>
            </a:endParaRPr>
          </a:p>
        </p:txBody>
      </p:sp>
      <p:sp>
        <p:nvSpPr>
          <p:cNvPr id="5" name="Rectangle 1"/>
          <p:cNvSpPr>
            <a:spLocks noGrp="1" noChangeArrowheads="1"/>
          </p:cNvSpPr>
          <p:nvPr>
            <p:ph idx="1"/>
          </p:nvPr>
        </p:nvSpPr>
        <p:spPr bwMode="auto">
          <a:xfrm>
            <a:off x="478301" y="734426"/>
            <a:ext cx="10841947"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0000"/>
              </a:lnSpc>
              <a:spcBef>
                <a:spcPct val="0"/>
              </a:spcBef>
              <a:spcAft>
                <a:spcPts val="600"/>
              </a:spcAft>
            </a:pPr>
            <a:r>
              <a:rPr lang="en-US" sz="2400" dirty="0"/>
              <a:t>Explicit intents specify which application will satisfy the intent, by supplying either the target app's package name or a fully-qualified component class name. You'll typically use an explicit intent to start a component in your own app, because you know the class name of the activity or service you want to start. </a:t>
            </a:r>
          </a:p>
          <a:p>
            <a:pPr lvl="1" algn="just">
              <a:lnSpc>
                <a:spcPct val="100000"/>
              </a:lnSpc>
              <a:spcBef>
                <a:spcPct val="0"/>
              </a:spcBef>
              <a:spcAft>
                <a:spcPts val="600"/>
              </a:spcAft>
            </a:pPr>
            <a:r>
              <a:rPr lang="en-US" dirty="0"/>
              <a:t>For example, you might start a new activity within your app in response to a user action, or start a service to download a file in the background.</a:t>
            </a:r>
          </a:p>
          <a:p>
            <a:pPr algn="just">
              <a:lnSpc>
                <a:spcPct val="100000"/>
              </a:lnSpc>
              <a:spcBef>
                <a:spcPct val="0"/>
              </a:spcBef>
              <a:spcAft>
                <a:spcPts val="600"/>
              </a:spcAft>
            </a:pPr>
            <a:r>
              <a:rPr lang="en-US" sz="2400" dirty="0"/>
              <a:t>Implicit intents do not name a specific component, but instead declare a general action to perform, which allows a component from another app to handle it. </a:t>
            </a:r>
          </a:p>
          <a:p>
            <a:pPr lvl="1" algn="just">
              <a:lnSpc>
                <a:spcPct val="100000"/>
              </a:lnSpc>
              <a:spcBef>
                <a:spcPct val="0"/>
              </a:spcBef>
              <a:spcAft>
                <a:spcPts val="600"/>
              </a:spcAft>
            </a:pPr>
            <a:r>
              <a:rPr lang="en-US" dirty="0"/>
              <a:t>For example, if you want to show the user a location on a map, you can use an implicit intent to request that another capable app show a specified location on a map.</a:t>
            </a:r>
          </a:p>
        </p:txBody>
      </p:sp>
      <p:sp>
        <p:nvSpPr>
          <p:cNvPr id="3" name="TextBox 2">
            <a:extLst>
              <a:ext uri="{FF2B5EF4-FFF2-40B4-BE49-F238E27FC236}">
                <a16:creationId xmlns:a16="http://schemas.microsoft.com/office/drawing/2014/main" xmlns="" id="{2723B207-8A5A-FAAC-A44B-9541C848C56F}"/>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65875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33" y="84275"/>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The two main components of an Intent are:</a:t>
            </a:r>
          </a:p>
        </p:txBody>
      </p:sp>
      <p:sp>
        <p:nvSpPr>
          <p:cNvPr id="3" name="Content Placeholder 2"/>
          <p:cNvSpPr>
            <a:spLocks noGrp="1"/>
          </p:cNvSpPr>
          <p:nvPr>
            <p:ph idx="1"/>
          </p:nvPr>
        </p:nvSpPr>
        <p:spPr>
          <a:xfrm>
            <a:off x="510337" y="992845"/>
            <a:ext cx="11103591" cy="2562831"/>
          </a:xfrm>
        </p:spPr>
        <p:txBody>
          <a:bodyPr/>
          <a:lstStyle/>
          <a:p>
            <a:r>
              <a:rPr lang="en-US" sz="2000" b="1" dirty="0">
                <a:cs typeface="Arial" panose="020B0604020202020204" pitchFamily="34" charset="0"/>
              </a:rPr>
              <a:t>Action 	</a:t>
            </a:r>
          </a:p>
          <a:p>
            <a:r>
              <a:rPr lang="en-US" sz="2000" dirty="0">
                <a:cs typeface="Arial" panose="020B0604020202020204" pitchFamily="34" charset="0"/>
              </a:rPr>
              <a:t>The built-in action to be performed, such as 	</a:t>
            </a:r>
            <a:r>
              <a:rPr lang="en-US" sz="2000" dirty="0">
                <a:solidFill>
                  <a:srgbClr val="C00000"/>
                </a:solidFill>
                <a:cs typeface="Arial" panose="020B0604020202020204" pitchFamily="34" charset="0"/>
              </a:rPr>
              <a:t>ACTION_VIEW, ACTION_EDIT, ACTION_CALL, ACTION_SENDTO,... </a:t>
            </a:r>
            <a:r>
              <a:rPr lang="en-US" sz="2000" dirty="0">
                <a:cs typeface="Arial" panose="020B0604020202020204" pitchFamily="34" charset="0"/>
              </a:rPr>
              <a:t>	or a </a:t>
            </a:r>
            <a:r>
              <a:rPr lang="en-US" sz="2000" i="1" dirty="0">
                <a:cs typeface="Arial" panose="020B0604020202020204" pitchFamily="34" charset="0"/>
              </a:rPr>
              <a:t>user-created-activity</a:t>
            </a:r>
          </a:p>
          <a:p>
            <a:r>
              <a:rPr lang="en-US" sz="2000" b="1" dirty="0">
                <a:cs typeface="Arial" panose="020B0604020202020204" pitchFamily="34" charset="0"/>
              </a:rPr>
              <a:t>Data</a:t>
            </a:r>
            <a:r>
              <a:rPr lang="en-US" sz="2000" dirty="0">
                <a:cs typeface="Arial" panose="020B0604020202020204" pitchFamily="34" charset="0"/>
              </a:rPr>
              <a:t>  	</a:t>
            </a:r>
          </a:p>
          <a:p>
            <a:r>
              <a:rPr lang="en-US" sz="2000" dirty="0">
                <a:cs typeface="Arial" panose="020B0604020202020204" pitchFamily="34" charset="0"/>
              </a:rPr>
              <a:t>Basic argument needed by the intent to work. </a:t>
            </a:r>
          </a:p>
          <a:p>
            <a:pPr marL="0" indent="0">
              <a:buNone/>
            </a:pPr>
            <a:r>
              <a:rPr lang="en-US" sz="2000" dirty="0">
                <a:cs typeface="Arial" panose="020B0604020202020204" pitchFamily="34" charset="0"/>
              </a:rPr>
              <a:t>    For instance: a phone number to be called , a picture to be shown, a message to be sent, etc. </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17</a:t>
            </a:fld>
            <a:endParaRPr lang="en-US">
              <a:solidFill>
                <a:prstClr val="white"/>
              </a:solidFill>
            </a:endParaRPr>
          </a:p>
        </p:txBody>
      </p:sp>
      <p:grpSp>
        <p:nvGrpSpPr>
          <p:cNvPr id="5" name="Group 4"/>
          <p:cNvGrpSpPr/>
          <p:nvPr/>
        </p:nvGrpSpPr>
        <p:grpSpPr>
          <a:xfrm>
            <a:off x="3928533" y="4138683"/>
            <a:ext cx="6858000" cy="1295400"/>
            <a:chOff x="838200" y="5105400"/>
            <a:chExt cx="6858000" cy="1295400"/>
          </a:xfrm>
        </p:grpSpPr>
        <p:cxnSp>
          <p:nvCxnSpPr>
            <p:cNvPr id="6" name="Straight Arrow Connector 5"/>
            <p:cNvCxnSpPr/>
            <p:nvPr/>
          </p:nvCxnSpPr>
          <p:spPr>
            <a:xfrm>
              <a:off x="2743200" y="5449499"/>
              <a:ext cx="3001777" cy="165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2971800" y="5542235"/>
              <a:ext cx="2590800"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Intent: { action + data }</a:t>
              </a:r>
            </a:p>
          </p:txBody>
        </p:sp>
        <p:cxnSp>
          <p:nvCxnSpPr>
            <p:cNvPr id="8" name="Straight Arrow Connector 7"/>
            <p:cNvCxnSpPr/>
            <p:nvPr/>
          </p:nvCxnSpPr>
          <p:spPr>
            <a:xfrm flipH="1" flipV="1">
              <a:off x="2819400" y="5923235"/>
              <a:ext cx="2667000" cy="2036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3352800" y="5999435"/>
              <a:ext cx="2590800"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Optional results</a:t>
              </a:r>
            </a:p>
          </p:txBody>
        </p:sp>
        <p:sp>
          <p:nvSpPr>
            <p:cNvPr id="10" name="Rounded Rectangle 9"/>
            <p:cNvSpPr/>
            <p:nvPr/>
          </p:nvSpPr>
          <p:spPr>
            <a:xfrm>
              <a:off x="838200" y="5105400"/>
              <a:ext cx="1676400" cy="1295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600" b="1" dirty="0">
                  <a:latin typeface="Cambria" panose="02040503050406030204" pitchFamily="18" charset="0"/>
                  <a:ea typeface="Cambria" panose="02040503050406030204" pitchFamily="18" charset="0"/>
                </a:rPr>
                <a:t>Activity-1</a:t>
              </a:r>
            </a:p>
          </p:txBody>
        </p:sp>
        <p:sp>
          <p:nvSpPr>
            <p:cNvPr id="11" name="Rounded Rectangle 10"/>
            <p:cNvSpPr/>
            <p:nvPr/>
          </p:nvSpPr>
          <p:spPr>
            <a:xfrm>
              <a:off x="5943600" y="5105400"/>
              <a:ext cx="1752600" cy="12954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600" b="1" dirty="0">
                  <a:latin typeface="Cambria" panose="02040503050406030204" pitchFamily="18" charset="0"/>
                  <a:ea typeface="Cambria" panose="02040503050406030204" pitchFamily="18" charset="0"/>
                </a:rPr>
                <a:t>Activity-2</a:t>
              </a:r>
            </a:p>
          </p:txBody>
        </p:sp>
      </p:grpSp>
      <p:sp>
        <p:nvSpPr>
          <p:cNvPr id="12" name="TextBox 11">
            <a:extLst>
              <a:ext uri="{FF2B5EF4-FFF2-40B4-BE49-F238E27FC236}">
                <a16:creationId xmlns:a16="http://schemas.microsoft.com/office/drawing/2014/main" xmlns="" id="{3473FE54-D079-5289-C71C-DAE7EFB7743E}"/>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36770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88" y="0"/>
            <a:ext cx="11882511"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Components of an Intent : Android Actions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18</a:t>
            </a:fld>
            <a:endParaRPr lang="en-US">
              <a:solidFill>
                <a:prstClr val="white"/>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798024363"/>
              </p:ext>
            </p:extLst>
          </p:nvPr>
        </p:nvGraphicFramePr>
        <p:xfrm>
          <a:off x="1125940" y="982638"/>
          <a:ext cx="9819564" cy="4611051"/>
        </p:xfrm>
        <a:graphic>
          <a:graphicData uri="http://schemas.openxmlformats.org/drawingml/2006/table">
            <a:tbl>
              <a:tblPr firstRow="1" bandRow="1">
                <a:tableStyleId>{5C22544A-7EE6-4342-B048-85BDC9FD1C3A}</a:tableStyleId>
              </a:tblPr>
              <a:tblGrid>
                <a:gridCol w="4909782">
                  <a:extLst>
                    <a:ext uri="{9D8B030D-6E8A-4147-A177-3AD203B41FA5}">
                      <a16:colId xmlns:a16="http://schemas.microsoft.com/office/drawing/2014/main" xmlns="" val="20000"/>
                    </a:ext>
                  </a:extLst>
                </a:gridCol>
                <a:gridCol w="4909782">
                  <a:extLst>
                    <a:ext uri="{9D8B030D-6E8A-4147-A177-3AD203B41FA5}">
                      <a16:colId xmlns:a16="http://schemas.microsoft.com/office/drawing/2014/main" xmlns="" val="20001"/>
                    </a:ext>
                  </a:extLst>
                </a:gridCol>
              </a:tblGrid>
              <a:tr h="924002">
                <a:tc gridSpan="2">
                  <a:txBody>
                    <a:bodyPr/>
                    <a:lstStyle/>
                    <a:p>
                      <a:pPr marL="0" marR="0">
                        <a:lnSpc>
                          <a:spcPct val="115000"/>
                        </a:lnSpc>
                        <a:spcBef>
                          <a:spcPts val="0"/>
                        </a:spcBef>
                        <a:spcAft>
                          <a:spcPts val="0"/>
                        </a:spcAft>
                      </a:pPr>
                      <a:r>
                        <a:rPr lang="en-US" sz="2000" dirty="0">
                          <a:latin typeface="Cambria" panose="02040503050406030204" pitchFamily="18" charset="0"/>
                          <a:ea typeface="Cambria" panose="02040503050406030204" pitchFamily="18" charset="0"/>
                          <a:cs typeface="Times New Roman"/>
                        </a:rPr>
                        <a:t>List of common actions that Intents can use for launching built-in activities [usually through </a:t>
                      </a:r>
                      <a:r>
                        <a:rPr lang="en-US" sz="2000" i="1" dirty="0">
                          <a:latin typeface="Cambria" panose="02040503050406030204" pitchFamily="18" charset="0"/>
                          <a:ea typeface="Cambria" panose="02040503050406030204" pitchFamily="18" charset="0"/>
                          <a:cs typeface="Times New Roman"/>
                        </a:rPr>
                        <a:t>startActivity(Intent)</a:t>
                      </a:r>
                      <a:r>
                        <a:rPr lang="en-US" sz="2000" i="1" baseline="0" dirty="0">
                          <a:latin typeface="Cambria" panose="02040503050406030204" pitchFamily="18" charset="0"/>
                          <a:ea typeface="Cambria" panose="02040503050406030204" pitchFamily="18" charset="0"/>
                          <a:cs typeface="Times New Roman"/>
                        </a:rPr>
                        <a:t> </a:t>
                      </a:r>
                      <a:r>
                        <a:rPr lang="en-US" sz="2000" i="0" baseline="0" dirty="0">
                          <a:latin typeface="Cambria" panose="02040503050406030204" pitchFamily="18" charset="0"/>
                          <a:ea typeface="Cambria" panose="02040503050406030204" pitchFamily="18" charset="0"/>
                          <a:cs typeface="Times New Roman"/>
                        </a:rPr>
                        <a:t>]</a:t>
                      </a:r>
                      <a:endParaRPr lang="en-US" sz="2000" dirty="0">
                        <a:latin typeface="Cambria" panose="02040503050406030204" pitchFamily="18" charset="0"/>
                        <a:ea typeface="Cambria" panose="02040503050406030204" pitchFamily="18" charset="0"/>
                        <a:cs typeface="Times New Roman"/>
                      </a:endParaRPr>
                    </a:p>
                    <a:p>
                      <a:pPr marL="0" marR="0">
                        <a:lnSpc>
                          <a:spcPct val="115000"/>
                        </a:lnSpc>
                        <a:spcBef>
                          <a:spcPts val="0"/>
                        </a:spcBef>
                        <a:spcAft>
                          <a:spcPts val="0"/>
                        </a:spcAft>
                      </a:pPr>
                      <a:endParaRPr lang="en-US" sz="1600" dirty="0">
                        <a:latin typeface="Cambria" panose="02040503050406030204" pitchFamily="18" charset="0"/>
                        <a:ea typeface="Cambria" panose="02040503050406030204" pitchFamily="18" charset="0"/>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xmlns="" val="10000"/>
                  </a:ext>
                </a:extLst>
              </a:tr>
              <a:tr h="3629595">
                <a:tc>
                  <a:txBody>
                    <a:bodyPr/>
                    <a:lstStyle/>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ACTION_MAIN</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ACTION_VIEW</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ACTION_ATTACH_DATA</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ACTION_EDIT</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ACTION_PICK</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ACTION_CHOOSER</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ACTION_GET_CONTENT</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ACTION_DIAL</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ACTION_CALL</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ACTION_SEND</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ACTION_SENDTO</a:t>
                      </a:r>
                    </a:p>
                  </a:txBody>
                  <a:tcPr marL="68580" marR="68580" marT="0" marB="0"/>
                </a:tc>
                <a:tc>
                  <a:txBody>
                    <a:bodyPr/>
                    <a:lstStyle/>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ACTION_ANSWER</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ACTION_INSERT</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ACTION_DELETE</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ACTION_RUN</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ACTION_SYNC</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ACTION_PICK_ACTIVITY</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ACTION_SEARCH</a:t>
                      </a:r>
                    </a:p>
                    <a:p>
                      <a:pPr marL="0" marR="0">
                        <a:lnSpc>
                          <a:spcPct val="115000"/>
                        </a:lnSpc>
                        <a:spcBef>
                          <a:spcPts val="0"/>
                        </a:spcBef>
                        <a:spcAft>
                          <a:spcPts val="0"/>
                        </a:spcAft>
                      </a:pPr>
                      <a:r>
                        <a:rPr lang="en-US" sz="1800" b="1" dirty="0">
                          <a:latin typeface="Cambria" panose="02040503050406030204" pitchFamily="18" charset="0"/>
                          <a:ea typeface="Cambria" panose="02040503050406030204" pitchFamily="18" charset="0"/>
                          <a:cs typeface="Times New Roman"/>
                        </a:rPr>
                        <a:t>ACTION_WEB_SEARCH</a:t>
                      </a:r>
                    </a:p>
                    <a:p>
                      <a:pPr marL="0" marR="0">
                        <a:lnSpc>
                          <a:spcPct val="115000"/>
                        </a:lnSpc>
                        <a:spcBef>
                          <a:spcPts val="0"/>
                        </a:spcBef>
                        <a:spcAft>
                          <a:spcPts val="0"/>
                        </a:spcAft>
                      </a:pPr>
                      <a:r>
                        <a:rPr lang="en-US" sz="1800" dirty="0">
                          <a:latin typeface="Cambria" panose="02040503050406030204" pitchFamily="18" charset="0"/>
                          <a:ea typeface="Cambria" panose="02040503050406030204" pitchFamily="18" charset="0"/>
                          <a:cs typeface="Times New Roman"/>
                        </a:rPr>
                        <a:t>ACTION_FACTORY_TEST</a:t>
                      </a:r>
                    </a:p>
                    <a:p>
                      <a:pPr marL="0" marR="0">
                        <a:lnSpc>
                          <a:spcPct val="115000"/>
                        </a:lnSpc>
                        <a:spcBef>
                          <a:spcPts val="0"/>
                        </a:spcBef>
                        <a:spcAft>
                          <a:spcPts val="0"/>
                        </a:spcAft>
                      </a:pPr>
                      <a:endParaRPr lang="en-US" sz="1800" dirty="0">
                        <a:latin typeface="Cambria" panose="02040503050406030204" pitchFamily="18" charset="0"/>
                        <a:ea typeface="Cambria" panose="02040503050406030204" pitchFamily="18" charset="0"/>
                        <a:cs typeface="Times New Roman"/>
                      </a:endParaRPr>
                    </a:p>
                  </a:txBody>
                  <a:tcPr marL="68580" marR="68580" marT="0" marB="0"/>
                </a:tc>
                <a:extLst>
                  <a:ext uri="{0D108BD9-81ED-4DB2-BD59-A6C34878D82A}">
                    <a16:rowId xmlns:a16="http://schemas.microsoft.com/office/drawing/2014/main" xmlns="" val="10001"/>
                  </a:ext>
                </a:extLst>
              </a:tr>
            </a:tbl>
          </a:graphicData>
        </a:graphic>
      </p:graphicFrame>
      <p:sp>
        <p:nvSpPr>
          <p:cNvPr id="3" name="TextBox 2">
            <a:extLst>
              <a:ext uri="{FF2B5EF4-FFF2-40B4-BE49-F238E27FC236}">
                <a16:creationId xmlns:a16="http://schemas.microsoft.com/office/drawing/2014/main" xmlns="" id="{040F9D65-880C-C4F0-9112-5A4E946C244F}"/>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91536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012" y="186266"/>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Components of an Intent : Data </a:t>
            </a:r>
          </a:p>
        </p:txBody>
      </p:sp>
      <p:sp>
        <p:nvSpPr>
          <p:cNvPr id="3" name="Content Placeholder 2"/>
          <p:cNvSpPr>
            <a:spLocks noGrp="1"/>
          </p:cNvSpPr>
          <p:nvPr>
            <p:ph idx="1"/>
          </p:nvPr>
        </p:nvSpPr>
        <p:spPr>
          <a:xfrm>
            <a:off x="232012" y="1144078"/>
            <a:ext cx="11704093" cy="3851003"/>
          </a:xfrm>
        </p:spPr>
        <p:txBody>
          <a:bodyPr/>
          <a:lstStyle/>
          <a:p>
            <a:r>
              <a:rPr lang="en-US" sz="2000" b="1" dirty="0"/>
              <a:t>Data</a:t>
            </a:r>
            <a:r>
              <a:rPr lang="en-US" sz="2000" dirty="0"/>
              <a:t>  	Data is supplied as an </a:t>
            </a:r>
            <a:r>
              <a:rPr lang="en-US" sz="2000" b="1" dirty="0"/>
              <a:t>URI</a:t>
            </a:r>
            <a:r>
              <a:rPr lang="en-US" sz="2000" dirty="0"/>
              <a:t>, i.e. a string whose prefix indicates the composition of the data item.  For instance: </a:t>
            </a:r>
          </a:p>
          <a:p>
            <a:pPr lvl="2"/>
            <a:r>
              <a:rPr lang="en-US" dirty="0"/>
              <a:t>	tel://, </a:t>
            </a:r>
          </a:p>
          <a:p>
            <a:pPr lvl="2"/>
            <a:r>
              <a:rPr lang="en-US" dirty="0"/>
              <a:t>	http://, </a:t>
            </a:r>
          </a:p>
          <a:p>
            <a:pPr lvl="2"/>
            <a:r>
              <a:rPr lang="en-US" dirty="0"/>
              <a:t>	mailto://, </a:t>
            </a:r>
          </a:p>
          <a:p>
            <a:pPr lvl="2"/>
            <a:r>
              <a:rPr lang="en-US" dirty="0"/>
              <a:t>	file://, </a:t>
            </a:r>
          </a:p>
          <a:p>
            <a:pPr lvl="2"/>
            <a:r>
              <a:rPr lang="en-US" dirty="0"/>
              <a:t>	content://, </a:t>
            </a:r>
          </a:p>
          <a:p>
            <a:pPr lvl="2"/>
            <a:r>
              <a:rPr lang="en-US" dirty="0"/>
              <a:t>	geo:, </a:t>
            </a:r>
          </a:p>
          <a:p>
            <a:pPr lvl="2"/>
            <a:r>
              <a:rPr lang="en-US" dirty="0"/>
              <a:t>	audio/, </a:t>
            </a:r>
          </a:p>
          <a:p>
            <a:pPr lvl="2"/>
            <a:r>
              <a:rPr lang="en-US" dirty="0"/>
              <a:t>	media/, 	</a:t>
            </a:r>
          </a:p>
          <a:p>
            <a:pPr lvl="2"/>
            <a:r>
              <a:rPr lang="en-US" dirty="0"/>
              <a:t>	</a:t>
            </a:r>
            <a:r>
              <a:rPr lang="en-US" dirty="0" err="1"/>
              <a:t>vnd.android.cursor.dir</a:t>
            </a: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19</a:t>
            </a:fld>
            <a:endParaRPr lang="en-US">
              <a:solidFill>
                <a:prstClr val="white"/>
              </a:solidFill>
            </a:endParaRPr>
          </a:p>
        </p:txBody>
      </p:sp>
      <p:sp>
        <p:nvSpPr>
          <p:cNvPr id="5" name="TextBox 4">
            <a:extLst>
              <a:ext uri="{FF2B5EF4-FFF2-40B4-BE49-F238E27FC236}">
                <a16:creationId xmlns:a16="http://schemas.microsoft.com/office/drawing/2014/main" xmlns="" id="{36C035C6-7930-E6BA-04FC-A815FC60B6D8}"/>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38286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a:t>
            </a:fld>
            <a:endParaRPr lang="en-US">
              <a:solidFill>
                <a:prstClr val="white"/>
              </a:solidFill>
            </a:endParaRPr>
          </a:p>
        </p:txBody>
      </p:sp>
      <p:sp>
        <p:nvSpPr>
          <p:cNvPr id="5" name="Rectangle 4"/>
          <p:cNvSpPr/>
          <p:nvPr/>
        </p:nvSpPr>
        <p:spPr>
          <a:xfrm>
            <a:off x="671006" y="1478774"/>
            <a:ext cx="10820591" cy="2585323"/>
          </a:xfrm>
          <a:prstGeom prst="rect">
            <a:avLst/>
          </a:prstGeom>
        </p:spPr>
        <p:txBody>
          <a:bodyPr wrap="none">
            <a:spAutoFit/>
          </a:bodyPr>
          <a:lstStyle/>
          <a:p>
            <a:pPr algn="ctr">
              <a:lnSpc>
                <a:spcPct val="150000"/>
              </a:lnSpc>
            </a:pPr>
            <a:r>
              <a:rPr lang="en-US" sz="6000" b="1" dirty="0">
                <a:solidFill>
                  <a:srgbClr val="C00000"/>
                </a:solidFill>
                <a:latin typeface="Cambria" panose="02040503050406030204" pitchFamily="18" charset="0"/>
                <a:ea typeface="Cambria" panose="02040503050406030204" pitchFamily="18" charset="0"/>
              </a:rPr>
              <a:t>Module 2</a:t>
            </a:r>
          </a:p>
          <a:p>
            <a:pPr algn="ctr">
              <a:lnSpc>
                <a:spcPct val="150000"/>
              </a:lnSpc>
            </a:pPr>
            <a:r>
              <a:rPr lang="en-IN" sz="4800" b="1" dirty="0">
                <a:latin typeface="Cambria" panose="02040503050406030204" pitchFamily="18" charset="0"/>
                <a:ea typeface="Cambria" panose="02040503050406030204" pitchFamily="18" charset="0"/>
              </a:rPr>
              <a:t>User Interfaces, Intent and Fragments</a:t>
            </a:r>
            <a:endParaRPr lang="en-US" sz="4800"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8103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37" y="211449"/>
            <a:ext cx="10515600"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a:t>
            </a:r>
          </a:p>
        </p:txBody>
      </p:sp>
      <p:sp>
        <p:nvSpPr>
          <p:cNvPr id="3" name="Content Placeholder 2"/>
          <p:cNvSpPr>
            <a:spLocks noGrp="1"/>
          </p:cNvSpPr>
          <p:nvPr>
            <p:ph idx="1"/>
          </p:nvPr>
        </p:nvSpPr>
        <p:spPr>
          <a:xfrm>
            <a:off x="435006" y="1018493"/>
            <a:ext cx="11322052" cy="1753139"/>
          </a:xfrm>
        </p:spPr>
        <p:txBody>
          <a:bodyPr/>
          <a:lstStyle/>
          <a:p>
            <a:pPr algn="just">
              <a:lnSpc>
                <a:spcPct val="100000"/>
              </a:lnSpc>
              <a:spcBef>
                <a:spcPct val="0"/>
              </a:spcBef>
            </a:pPr>
            <a:r>
              <a:rPr lang="en-US" sz="2400" dirty="0"/>
              <a:t>A Fragment represents a behavior or a portion of user interface in a FragmentActivity. </a:t>
            </a:r>
          </a:p>
          <a:p>
            <a:pPr algn="just">
              <a:lnSpc>
                <a:spcPct val="100000"/>
              </a:lnSpc>
              <a:spcBef>
                <a:spcPct val="0"/>
              </a:spcBef>
            </a:pPr>
            <a:r>
              <a:rPr lang="en-US" sz="2400" dirty="0"/>
              <a:t>You can combine multiple fragments in a single activity to build a multi-pane UI and reuse a fragment in multiple activities. </a:t>
            </a:r>
          </a:p>
          <a:p>
            <a:pPr algn="just">
              <a:lnSpc>
                <a:spcPct val="100000"/>
              </a:lnSpc>
              <a:spcBef>
                <a:spcPct val="0"/>
              </a:spcBef>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20</a:t>
            </a:fld>
            <a:endParaRPr lang="en-US">
              <a:solidFill>
                <a:prstClr val="white"/>
              </a:solidFill>
            </a:endParaRPr>
          </a:p>
        </p:txBody>
      </p:sp>
      <p:sp>
        <p:nvSpPr>
          <p:cNvPr id="5" name="TextBox 4">
            <a:extLst>
              <a:ext uri="{FF2B5EF4-FFF2-40B4-BE49-F238E27FC236}">
                <a16:creationId xmlns:a16="http://schemas.microsoft.com/office/drawing/2014/main" xmlns="" id="{8598BA82-8A37-1265-4366-2CF04B54A317}"/>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grpSp>
        <p:nvGrpSpPr>
          <p:cNvPr id="7" name="Group 6">
            <a:extLst>
              <a:ext uri="{FF2B5EF4-FFF2-40B4-BE49-F238E27FC236}">
                <a16:creationId xmlns:a16="http://schemas.microsoft.com/office/drawing/2014/main" xmlns="" id="{7C573435-51A5-D0B1-2001-0E0BC5239C06}"/>
              </a:ext>
            </a:extLst>
          </p:cNvPr>
          <p:cNvGrpSpPr/>
          <p:nvPr/>
        </p:nvGrpSpPr>
        <p:grpSpPr>
          <a:xfrm>
            <a:off x="6560233" y="2489981"/>
            <a:ext cx="5369169" cy="3263705"/>
            <a:chOff x="3674659" y="666448"/>
            <a:chExt cx="7168123" cy="3932643"/>
          </a:xfrm>
        </p:grpSpPr>
        <p:sp>
          <p:nvSpPr>
            <p:cNvPr id="8" name="Rectangle 7">
              <a:extLst>
                <a:ext uri="{FF2B5EF4-FFF2-40B4-BE49-F238E27FC236}">
                  <a16:creationId xmlns:a16="http://schemas.microsoft.com/office/drawing/2014/main" xmlns="" id="{4226AF1A-4A93-0A9F-8176-F4742D7AD39C}"/>
                </a:ext>
              </a:extLst>
            </p:cNvPr>
            <p:cNvSpPr/>
            <p:nvPr/>
          </p:nvSpPr>
          <p:spPr>
            <a:xfrm>
              <a:off x="3674659" y="666448"/>
              <a:ext cx="7168123" cy="3932643"/>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latin typeface="Cambria" panose="02040503050406030204" pitchFamily="18" charset="0"/>
                  <a:ea typeface="Cambria" panose="02040503050406030204" pitchFamily="18" charset="0"/>
                </a:rPr>
                <a:t>ACTIVITY </a:t>
              </a:r>
              <a:r>
                <a:rPr lang="en-US" sz="2400" dirty="0">
                  <a:latin typeface="Cambria" panose="02040503050406030204" pitchFamily="18" charset="0"/>
                  <a:ea typeface="Cambria" panose="02040503050406030204" pitchFamily="18" charset="0"/>
                </a:rPr>
                <a:t> (Main Host Container)</a:t>
              </a:r>
            </a:p>
          </p:txBody>
        </p:sp>
        <p:sp>
          <p:nvSpPr>
            <p:cNvPr id="9" name="Rounded Rectangle 6">
              <a:extLst>
                <a:ext uri="{FF2B5EF4-FFF2-40B4-BE49-F238E27FC236}">
                  <a16:creationId xmlns:a16="http://schemas.microsoft.com/office/drawing/2014/main" xmlns="" id="{558772E1-31D4-A3E0-DB95-BEE90E465C5A}"/>
                </a:ext>
              </a:extLst>
            </p:cNvPr>
            <p:cNvSpPr/>
            <p:nvPr/>
          </p:nvSpPr>
          <p:spPr>
            <a:xfrm>
              <a:off x="7637059" y="2125710"/>
              <a:ext cx="2975635" cy="1384015"/>
            </a:xfrm>
            <a:prstGeom prst="round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solidFill>
                  <a:latin typeface="Cambria" panose="02040503050406030204" pitchFamily="18" charset="0"/>
                  <a:ea typeface="Cambria" panose="02040503050406030204" pitchFamily="18" charset="0"/>
                </a:rPr>
                <a:t>Fragment3  </a:t>
              </a:r>
            </a:p>
            <a:p>
              <a:pPr algn="r"/>
              <a:r>
                <a:rPr lang="en-US" sz="2400" dirty="0">
                  <a:solidFill>
                    <a:schemeClr val="tx1"/>
                  </a:solidFill>
                  <a:latin typeface="Cambria" panose="02040503050406030204" pitchFamily="18" charset="0"/>
                  <a:ea typeface="Cambria" panose="02040503050406030204" pitchFamily="18" charset="0"/>
                </a:rPr>
                <a:t>(View 3)</a:t>
              </a:r>
            </a:p>
          </p:txBody>
        </p:sp>
        <p:sp>
          <p:nvSpPr>
            <p:cNvPr id="10" name="Rounded Rectangle 7">
              <a:extLst>
                <a:ext uri="{FF2B5EF4-FFF2-40B4-BE49-F238E27FC236}">
                  <a16:creationId xmlns:a16="http://schemas.microsoft.com/office/drawing/2014/main" xmlns="" id="{6899414E-7877-09D1-FF27-308325056A9B}"/>
                </a:ext>
              </a:extLst>
            </p:cNvPr>
            <p:cNvSpPr/>
            <p:nvPr/>
          </p:nvSpPr>
          <p:spPr>
            <a:xfrm>
              <a:off x="4156708" y="1365163"/>
              <a:ext cx="2798385" cy="1384016"/>
            </a:xfrm>
            <a:prstGeom prst="round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solidFill>
                  <a:latin typeface="Cambria" panose="02040503050406030204" pitchFamily="18" charset="0"/>
                  <a:ea typeface="Cambria" panose="02040503050406030204" pitchFamily="18" charset="0"/>
                </a:rPr>
                <a:t>Fragment1</a:t>
              </a:r>
              <a:r>
                <a:rPr lang="en-US" sz="2800" dirty="0">
                  <a:solidFill>
                    <a:schemeClr val="tx1"/>
                  </a:solidFill>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(View 1)</a:t>
              </a:r>
              <a:endParaRPr lang="en-US" sz="2800" dirty="0">
                <a:solidFill>
                  <a:schemeClr val="tx1"/>
                </a:solidFill>
                <a:latin typeface="Cambria" panose="02040503050406030204" pitchFamily="18" charset="0"/>
                <a:ea typeface="Cambria" panose="02040503050406030204" pitchFamily="18" charset="0"/>
              </a:endParaRPr>
            </a:p>
          </p:txBody>
        </p:sp>
        <p:sp>
          <p:nvSpPr>
            <p:cNvPr id="11" name="Rounded Rectangle 8">
              <a:extLst>
                <a:ext uri="{FF2B5EF4-FFF2-40B4-BE49-F238E27FC236}">
                  <a16:creationId xmlns:a16="http://schemas.microsoft.com/office/drawing/2014/main" xmlns="" id="{3DA9A6C9-89F5-78E7-E80D-27F4720E7A63}"/>
                </a:ext>
              </a:extLst>
            </p:cNvPr>
            <p:cNvSpPr/>
            <p:nvPr/>
          </p:nvSpPr>
          <p:spPr>
            <a:xfrm>
              <a:off x="4156706" y="3064286"/>
              <a:ext cx="2798385" cy="1384016"/>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solidFill>
                  <a:latin typeface="Cambria" panose="02040503050406030204" pitchFamily="18" charset="0"/>
                  <a:ea typeface="Cambria" panose="02040503050406030204" pitchFamily="18" charset="0"/>
                </a:rPr>
                <a:t>Fragment2</a:t>
              </a:r>
              <a:r>
                <a:rPr lang="en-US" sz="2800" dirty="0">
                  <a:solidFill>
                    <a:schemeClr val="tx1"/>
                  </a:solidFill>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(View 2)</a:t>
              </a:r>
            </a:p>
          </p:txBody>
        </p:sp>
      </p:grpSp>
      <p:sp>
        <p:nvSpPr>
          <p:cNvPr id="13" name="TextBox 12">
            <a:extLst>
              <a:ext uri="{FF2B5EF4-FFF2-40B4-BE49-F238E27FC236}">
                <a16:creationId xmlns:a16="http://schemas.microsoft.com/office/drawing/2014/main" xmlns="" id="{A3F3307E-0730-EB9E-2952-C0B1C44157A6}"/>
              </a:ext>
            </a:extLst>
          </p:cNvPr>
          <p:cNvSpPr txBox="1"/>
          <p:nvPr/>
        </p:nvSpPr>
        <p:spPr>
          <a:xfrm>
            <a:off x="430237" y="2573829"/>
            <a:ext cx="6129996" cy="249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just" eaLnBrk="0" fontAlgn="base" hangingPunct="0">
              <a:lnSpc>
                <a:spcPct val="100000"/>
              </a:lnSpc>
              <a:spcBef>
                <a:spcPct val="0"/>
              </a:spcBef>
              <a:spcAft>
                <a:spcPct val="0"/>
              </a:spcAft>
              <a:buFont typeface="Arial" panose="020B0604020202020204" pitchFamily="34" charset="0"/>
              <a:buChar char="•"/>
              <a:defRPr sz="2400">
                <a:latin typeface="Cambria" panose="02040503050406030204" pitchFamily="18" charset="0"/>
                <a:ea typeface="Cambria" panose="02040503050406030204" pitchFamily="18" charset="0"/>
                <a:cs typeface="Cambria" panose="02040503050406030204" pitchFamily="18" charset="0"/>
              </a:defRPr>
            </a:lvl1pPr>
            <a:lvl2pPr marL="685800" indent="-228600" eaLnBrk="0" fontAlgn="base" hangingPunct="0">
              <a:lnSpc>
                <a:spcPct val="90000"/>
              </a:lnSpc>
              <a:spcBef>
                <a:spcPts val="500"/>
              </a:spcBef>
              <a:spcAft>
                <a:spcPct val="0"/>
              </a:spcAft>
              <a:buFont typeface="Arial" panose="020B0604020202020204" pitchFamily="34" charset="0"/>
              <a:buChar char="•"/>
              <a:defRPr sz="2400">
                <a:latin typeface="Cambria" panose="02040503050406030204" pitchFamily="18" charset="0"/>
                <a:ea typeface="Cambria" panose="02040503050406030204" pitchFamily="18" charset="0"/>
                <a:cs typeface="Cambria" panose="02040503050406030204" pitchFamily="18" charset="0"/>
              </a:defRPr>
            </a:lvl2pPr>
            <a:lvl3pPr marL="11430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3pPr>
            <a:lvl4pPr marL="16002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4pPr>
            <a:lvl5pPr marL="2057400" indent="-228600" eaLnBrk="0" fontAlgn="base" hangingPunct="0">
              <a:lnSpc>
                <a:spcPct val="90000"/>
              </a:lnSpc>
              <a:spcBef>
                <a:spcPts val="500"/>
              </a:spcBef>
              <a:spcAft>
                <a:spcPct val="0"/>
              </a:spcAft>
              <a:buFont typeface="Arial" panose="020B0604020202020204" pitchFamily="34" charset="0"/>
              <a:buChar char="•"/>
              <a:defRPr sz="2000">
                <a:latin typeface="Cambria" panose="02040503050406030204" pitchFamily="18" charset="0"/>
                <a:ea typeface="Cambria" panose="02040503050406030204" pitchFamily="18" charset="0"/>
                <a:cs typeface="Cambria" panose="020405030504060302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A fragment must always be hosted in an activity and the fragment's lifecycle is directly affected by the host activity's lifecycle. </a:t>
            </a:r>
          </a:p>
          <a:p>
            <a:r>
              <a:rPr lang="en-US" dirty="0"/>
              <a:t>you can manipulate each fragment independently, such as add or remove them.</a:t>
            </a:r>
          </a:p>
        </p:txBody>
      </p:sp>
    </p:spTree>
    <p:extLst>
      <p:ext uri="{BB962C8B-B14F-4D97-AF65-F5344CB8AC3E}">
        <p14:creationId xmlns:p14="http://schemas.microsoft.com/office/powerpoint/2010/main" val="1925058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a:t>
            </a:r>
          </a:p>
        </p:txBody>
      </p:sp>
      <p:sp>
        <p:nvSpPr>
          <p:cNvPr id="3" name="Content Placeholder 2"/>
          <p:cNvSpPr>
            <a:spLocks noGrp="1"/>
          </p:cNvSpPr>
          <p:nvPr>
            <p:ph idx="1"/>
          </p:nvPr>
        </p:nvSpPr>
        <p:spPr>
          <a:xfrm>
            <a:off x="838200" y="1306286"/>
            <a:ext cx="10950526" cy="3879669"/>
          </a:xfrm>
        </p:spPr>
        <p:txBody>
          <a:bodyPr/>
          <a:lstStyle/>
          <a:p>
            <a:pPr algn="just">
              <a:lnSpc>
                <a:spcPct val="100000"/>
              </a:lnSpc>
              <a:spcBef>
                <a:spcPct val="0"/>
              </a:spcBef>
            </a:pPr>
            <a:r>
              <a:rPr lang="en-US" sz="2400" dirty="0"/>
              <a:t>For example, when the activity is paused, so are all fragments in it, and when the activity is destroyed, so are all fragments. However, while an activity is running (it is in the </a:t>
            </a:r>
            <a:r>
              <a:rPr lang="en-US" sz="2400" i="1" dirty="0"/>
              <a:t>resumed</a:t>
            </a:r>
            <a:r>
              <a:rPr lang="en-US" sz="2400" dirty="0"/>
              <a:t> lifecycle state)</a:t>
            </a:r>
          </a:p>
          <a:p>
            <a:pPr algn="just">
              <a:lnSpc>
                <a:spcPct val="100000"/>
              </a:lnSpc>
              <a:spcBef>
                <a:spcPct val="0"/>
              </a:spcBef>
            </a:pPr>
            <a:r>
              <a:rPr lang="en-US" sz="2400" dirty="0"/>
              <a:t>When you add a fragment as a part of your activity layout, it lives in a ViewGroup inside the activity's view hierarchy and the fragment defines its own view layout. </a:t>
            </a:r>
          </a:p>
          <a:p>
            <a:pPr algn="just">
              <a:lnSpc>
                <a:spcPct val="100000"/>
              </a:lnSpc>
              <a:spcBef>
                <a:spcPct val="0"/>
              </a:spcBef>
            </a:pPr>
            <a:r>
              <a:rPr lang="en-US" sz="2400" dirty="0"/>
              <a:t>You can insert a fragment into your activity layout by declaring the fragment in the activity's layout file, as a &lt;fragment&gt; element, or from your application code by adding it to an existing ViewGroup.</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21</a:t>
            </a:fld>
            <a:endParaRPr lang="en-US">
              <a:solidFill>
                <a:prstClr val="white"/>
              </a:solidFill>
            </a:endParaRPr>
          </a:p>
        </p:txBody>
      </p:sp>
      <p:sp>
        <p:nvSpPr>
          <p:cNvPr id="5" name="TextBox 4">
            <a:extLst>
              <a:ext uri="{FF2B5EF4-FFF2-40B4-BE49-F238E27FC236}">
                <a16:creationId xmlns:a16="http://schemas.microsoft.com/office/drawing/2014/main" xmlns="" id="{7CC32E4D-2E69-CBDE-E763-7EF406BA1EAE}"/>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56527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4443484" cy="83237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22</a:t>
            </a:fld>
            <a:endParaRPr lang="en-US">
              <a:solidFill>
                <a:prstClr val="white"/>
              </a:solidFill>
            </a:endParaRPr>
          </a:p>
        </p:txBody>
      </p:sp>
      <p:sp>
        <p:nvSpPr>
          <p:cNvPr id="6" name="Title 1"/>
          <p:cNvSpPr txBox="1">
            <a:spLocks/>
          </p:cNvSpPr>
          <p:nvPr/>
        </p:nvSpPr>
        <p:spPr bwMode="auto">
          <a:xfrm>
            <a:off x="360526" y="2116654"/>
            <a:ext cx="5221407" cy="83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US" sz="2400" dirty="0">
                <a:hlinkClick r:id="rId2"/>
              </a:rPr>
              <a:t>Reference: https://developer.android.com/guide/components/fragments</a:t>
            </a:r>
            <a:endParaRPr lang="en-US" sz="2400" dirty="0"/>
          </a:p>
        </p:txBody>
      </p:sp>
      <p:sp>
        <p:nvSpPr>
          <p:cNvPr id="3" name="TextBox 2">
            <a:extLst>
              <a:ext uri="{FF2B5EF4-FFF2-40B4-BE49-F238E27FC236}">
                <a16:creationId xmlns:a16="http://schemas.microsoft.com/office/drawing/2014/main" xmlns="" id="{D5CD3E52-7D66-D892-891A-05AD58CC2CF5}"/>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pic>
        <p:nvPicPr>
          <p:cNvPr id="7" name="Picture 6"/>
          <p:cNvPicPr>
            <a:picLocks noChangeAspect="1"/>
          </p:cNvPicPr>
          <p:nvPr/>
        </p:nvPicPr>
        <p:blipFill>
          <a:blip r:embed="rId3"/>
          <a:stretch>
            <a:fillRect/>
          </a:stretch>
        </p:blipFill>
        <p:spPr>
          <a:xfrm>
            <a:off x="5885957" y="104153"/>
            <a:ext cx="5417583" cy="6592995"/>
          </a:xfrm>
          <a:prstGeom prst="rect">
            <a:avLst/>
          </a:prstGeom>
        </p:spPr>
      </p:pic>
    </p:spTree>
    <p:extLst>
      <p:ext uri="{BB962C8B-B14F-4D97-AF65-F5344CB8AC3E}">
        <p14:creationId xmlns:p14="http://schemas.microsoft.com/office/powerpoint/2010/main" val="2328127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  Lifecycle</a:t>
            </a:r>
          </a:p>
        </p:txBody>
      </p:sp>
      <p:sp>
        <p:nvSpPr>
          <p:cNvPr id="3" name="Content Placeholder 2"/>
          <p:cNvSpPr>
            <a:spLocks noGrp="1"/>
          </p:cNvSpPr>
          <p:nvPr>
            <p:ph idx="1"/>
          </p:nvPr>
        </p:nvSpPr>
        <p:spPr/>
        <p:txBody>
          <a:bodyPr/>
          <a:lstStyle/>
          <a:p>
            <a:pPr algn="just"/>
            <a:r>
              <a:rPr lang="en-US" b="1" dirty="0" err="1">
                <a:solidFill>
                  <a:srgbClr val="C00000"/>
                </a:solidFill>
              </a:rPr>
              <a:t>onAttach</a:t>
            </a:r>
            <a:r>
              <a:rPr lang="en-US" b="1" dirty="0">
                <a:solidFill>
                  <a:srgbClr val="C00000"/>
                </a:solidFill>
              </a:rPr>
              <a:t>()  </a:t>
            </a:r>
            <a:r>
              <a:rPr lang="en-US" dirty="0"/>
              <a:t>Invoked when the fragment has been connected to the host activity.</a:t>
            </a:r>
          </a:p>
          <a:p>
            <a:pPr algn="just"/>
            <a:r>
              <a:rPr lang="en-US" b="1" dirty="0" err="1">
                <a:solidFill>
                  <a:srgbClr val="C00000"/>
                </a:solidFill>
              </a:rPr>
              <a:t>onCreate</a:t>
            </a:r>
            <a:r>
              <a:rPr lang="en-US" b="1" dirty="0">
                <a:solidFill>
                  <a:srgbClr val="C00000"/>
                </a:solidFill>
              </a:rPr>
              <a:t>()  </a:t>
            </a:r>
            <a:r>
              <a:rPr lang="en-US" dirty="0"/>
              <a:t>Used for initializing non-visual components needed by the fragment.</a:t>
            </a:r>
          </a:p>
          <a:p>
            <a:pPr algn="just"/>
            <a:r>
              <a:rPr lang="en-US" b="1" dirty="0" err="1">
                <a:solidFill>
                  <a:srgbClr val="C00000"/>
                </a:solidFill>
              </a:rPr>
              <a:t>onCreateView</a:t>
            </a:r>
            <a:r>
              <a:rPr lang="en-US" b="1" dirty="0">
                <a:solidFill>
                  <a:srgbClr val="C00000"/>
                </a:solidFill>
              </a:rPr>
              <a:t>()  </a:t>
            </a:r>
            <a:r>
              <a:rPr lang="en-US" i="1" dirty="0"/>
              <a:t>Most of the work is done here</a:t>
            </a:r>
            <a:r>
              <a:rPr lang="en-US" dirty="0"/>
              <a:t>.  Called to create the view hierarchy representing the fragment. Usually inflates a layout, defines listeners, and populates the widgets in the inflated layout.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23</a:t>
            </a:fld>
            <a:endParaRPr lang="en-US">
              <a:solidFill>
                <a:prstClr val="white"/>
              </a:solidFill>
            </a:endParaRPr>
          </a:p>
        </p:txBody>
      </p:sp>
      <p:sp>
        <p:nvSpPr>
          <p:cNvPr id="5" name="TextBox 4">
            <a:extLst>
              <a:ext uri="{FF2B5EF4-FFF2-40B4-BE49-F238E27FC236}">
                <a16:creationId xmlns:a16="http://schemas.microsoft.com/office/drawing/2014/main" xmlns="" id="{5D6F34F1-B766-05C2-E9E2-8C31BA8F761B}"/>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616006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Fragment’s  Lifecycle</a:t>
            </a:r>
          </a:p>
        </p:txBody>
      </p:sp>
      <p:sp>
        <p:nvSpPr>
          <p:cNvPr id="3" name="Content Placeholder 2"/>
          <p:cNvSpPr>
            <a:spLocks noGrp="1"/>
          </p:cNvSpPr>
          <p:nvPr>
            <p:ph idx="1"/>
          </p:nvPr>
        </p:nvSpPr>
        <p:spPr/>
        <p:txBody>
          <a:bodyPr/>
          <a:lstStyle/>
          <a:p>
            <a:pPr algn="just"/>
            <a:r>
              <a:rPr lang="en-US" b="1" dirty="0" err="1">
                <a:solidFill>
                  <a:srgbClr val="C00000"/>
                </a:solidFill>
              </a:rPr>
              <a:t>onPause</a:t>
            </a:r>
            <a:r>
              <a:rPr lang="en-US" b="1" dirty="0">
                <a:solidFill>
                  <a:srgbClr val="C00000"/>
                </a:solidFill>
              </a:rPr>
              <a:t>()  </a:t>
            </a:r>
            <a:r>
              <a:rPr lang="en-US" dirty="0"/>
              <a:t>The session is about to finish. Here you should      commit state data changes that are needed in case the fragment is re-executed.</a:t>
            </a:r>
          </a:p>
          <a:p>
            <a:pPr algn="just"/>
            <a:endParaRPr lang="en-US" dirty="0"/>
          </a:p>
          <a:p>
            <a:pPr algn="just"/>
            <a:r>
              <a:rPr lang="en-US" b="1" dirty="0" err="1">
                <a:solidFill>
                  <a:srgbClr val="C00000"/>
                </a:solidFill>
              </a:rPr>
              <a:t>onDetach</a:t>
            </a:r>
            <a:r>
              <a:rPr lang="en-US" b="1" dirty="0">
                <a:solidFill>
                  <a:srgbClr val="C00000"/>
                </a:solidFill>
              </a:rPr>
              <a:t>()   </a:t>
            </a:r>
            <a:r>
              <a:rPr lang="en-US" dirty="0"/>
              <a:t>Called when the inactive fragment is disconnected from the activity.</a:t>
            </a:r>
          </a:p>
          <a:p>
            <a:pPr algn="just"/>
            <a:endParaRPr lang="en-US"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24</a:t>
            </a:fld>
            <a:endParaRPr lang="en-US">
              <a:solidFill>
                <a:prstClr val="white"/>
              </a:solidFill>
            </a:endParaRPr>
          </a:p>
        </p:txBody>
      </p:sp>
      <p:sp>
        <p:nvSpPr>
          <p:cNvPr id="5" name="TextBox 4">
            <a:extLst>
              <a:ext uri="{FF2B5EF4-FFF2-40B4-BE49-F238E27FC236}">
                <a16:creationId xmlns:a16="http://schemas.microsoft.com/office/drawing/2014/main" xmlns="" id="{C696B511-ED71-E296-C10A-DF90533FF2DD}"/>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56220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25</a:t>
            </a:fld>
            <a:endParaRPr lang="en-US">
              <a:solidFill>
                <a:prstClr val="white"/>
              </a:solidFill>
            </a:endParaRPr>
          </a:p>
        </p:txBody>
      </p:sp>
      <p:sp>
        <p:nvSpPr>
          <p:cNvPr id="6" name="Title 1"/>
          <p:cNvSpPr txBox="1">
            <a:spLocks/>
          </p:cNvSpPr>
          <p:nvPr/>
        </p:nvSpPr>
        <p:spPr bwMode="auto">
          <a:xfrm>
            <a:off x="3170830" y="2822769"/>
            <a:ext cx="5732060" cy="423081"/>
          </a:xfrm>
          <a:prstGeom prst="rect">
            <a:avLst/>
          </a:prstGeo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fontAlgn="base" hangingPunct="0">
              <a:lnSpc>
                <a:spcPct val="90000"/>
              </a:lnSpc>
              <a:spcBef>
                <a:spcPct val="0"/>
              </a:spcBef>
              <a:spcAft>
                <a:spcPct val="0"/>
              </a:spcAft>
              <a:defRPr sz="3200" b="1">
                <a:solidFill>
                  <a:srgbClr val="002060"/>
                </a:solidFill>
                <a:latin typeface="Cambria" panose="02040503050406030204" pitchFamily="18" charset="0"/>
                <a:ea typeface="Cambria" panose="02040503050406030204" pitchFamily="18" charset="0"/>
                <a:cs typeface="Cambria" panose="02040503050406030204" pitchFamily="18" charset="0"/>
              </a:defRPr>
            </a:lvl1pPr>
            <a:lvl2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pPr algn="ctr"/>
            <a:r>
              <a:rPr lang="en-US" sz="4400" dirty="0"/>
              <a:t>END OF MODULE 2</a:t>
            </a:r>
          </a:p>
        </p:txBody>
      </p:sp>
      <p:sp>
        <p:nvSpPr>
          <p:cNvPr id="2" name="TextBox 1">
            <a:extLst>
              <a:ext uri="{FF2B5EF4-FFF2-40B4-BE49-F238E27FC236}">
                <a16:creationId xmlns:a16="http://schemas.microsoft.com/office/drawing/2014/main" xmlns="" id="{45F0BDAB-561C-4608-A15C-F0D9527BDB29}"/>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919296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03" y="199342"/>
            <a:ext cx="10515600" cy="537636"/>
          </a:xfrm>
          <a:noFill/>
          <a:ln w="190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 sz="3600" b="1" dirty="0">
                <a:solidFill>
                  <a:srgbClr val="002060"/>
                </a:solidFill>
              </a:rPr>
              <a:t>Learn more …</a:t>
            </a:r>
            <a:endParaRPr lang="en-US" sz="3600" b="1" dirty="0">
              <a:solidFill>
                <a:srgbClr val="002060"/>
              </a:solidFill>
            </a:endParaRPr>
          </a:p>
        </p:txBody>
      </p:sp>
      <p:sp>
        <p:nvSpPr>
          <p:cNvPr id="3" name="Content Placeholder 2"/>
          <p:cNvSpPr>
            <a:spLocks noGrp="1"/>
          </p:cNvSpPr>
          <p:nvPr>
            <p:ph idx="1"/>
          </p:nvPr>
        </p:nvSpPr>
        <p:spPr>
          <a:xfrm>
            <a:off x="270933" y="760374"/>
            <a:ext cx="11548028" cy="4753320"/>
          </a:xfrm>
        </p:spPr>
        <p:txBody>
          <a:bodyPr/>
          <a:lstStyle/>
          <a:p>
            <a:pPr marL="419100" lvl="0" indent="-342900">
              <a:lnSpc>
                <a:spcPct val="100000"/>
              </a:lnSpc>
              <a:spcBef>
                <a:spcPts val="0"/>
              </a:spcBef>
              <a:spcAft>
                <a:spcPts val="600"/>
              </a:spcAft>
              <a:buSzPts val="2400"/>
            </a:pPr>
            <a:r>
              <a:rPr lang="en-US" sz="2000" dirty="0">
                <a:hlinkClick r:id="rId2"/>
              </a:rPr>
              <a:t>https://developer.android.com/reference/android/view/View</a:t>
            </a:r>
            <a:endParaRPr lang="en-US" sz="2000" dirty="0"/>
          </a:p>
          <a:p>
            <a:pPr marL="419100" lvl="0" indent="-342900">
              <a:lnSpc>
                <a:spcPct val="100000"/>
              </a:lnSpc>
              <a:spcBef>
                <a:spcPts val="0"/>
              </a:spcBef>
              <a:spcAft>
                <a:spcPts val="600"/>
              </a:spcAft>
              <a:buSzPts val="2400"/>
            </a:pPr>
            <a:r>
              <a:rPr lang="en-US" sz="2000" dirty="0">
                <a:hlinkClick r:id="rId3"/>
              </a:rPr>
              <a:t>https://www.geeksforgeeks.org/difference-between-view-and-viewgroup-in-android/</a:t>
            </a:r>
            <a:endParaRPr lang="en-US" sz="2000" dirty="0"/>
          </a:p>
          <a:p>
            <a:pPr marL="419100" lvl="0" indent="-342900">
              <a:lnSpc>
                <a:spcPct val="100000"/>
              </a:lnSpc>
              <a:spcBef>
                <a:spcPts val="0"/>
              </a:spcBef>
              <a:spcAft>
                <a:spcPts val="600"/>
              </a:spcAft>
              <a:buSzPts val="2400"/>
            </a:pPr>
            <a:r>
              <a:rPr lang="en-US" sz="2000" dirty="0">
                <a:hlinkClick r:id="rId4"/>
              </a:rPr>
              <a:t>https://developer.android.com/develop/ui/views/layout/declaring-layout</a:t>
            </a:r>
            <a:endParaRPr lang="en-US" sz="2000" dirty="0"/>
          </a:p>
          <a:p>
            <a:pPr marL="419100" lvl="0" indent="-342900">
              <a:lnSpc>
                <a:spcPct val="100000"/>
              </a:lnSpc>
              <a:spcBef>
                <a:spcPts val="0"/>
              </a:spcBef>
              <a:spcAft>
                <a:spcPts val="600"/>
              </a:spcAft>
              <a:buSzPts val="2400"/>
            </a:pPr>
            <a:r>
              <a:rPr lang="en-US" sz="2000" dirty="0">
                <a:hlinkClick r:id="rId5"/>
              </a:rPr>
              <a:t>https://data-flair.training/blogs/android-layout-and-views/</a:t>
            </a:r>
            <a:endParaRPr lang="en-US" sz="2000" dirty="0"/>
          </a:p>
          <a:p>
            <a:pPr marL="419100" lvl="0" indent="-342900">
              <a:lnSpc>
                <a:spcPct val="100000"/>
              </a:lnSpc>
              <a:spcBef>
                <a:spcPts val="0"/>
              </a:spcBef>
              <a:spcAft>
                <a:spcPts val="600"/>
              </a:spcAft>
              <a:buSzPts val="2400"/>
            </a:pPr>
            <a:r>
              <a:rPr lang="en-US" sz="2000" dirty="0">
                <a:hlinkClick r:id="rId6"/>
              </a:rPr>
              <a:t>https://developer.android.com/develop/ui/views/components/menus</a:t>
            </a:r>
            <a:endParaRPr lang="en-US" sz="2000" dirty="0"/>
          </a:p>
          <a:p>
            <a:pPr marL="419100" lvl="0" indent="-342900">
              <a:lnSpc>
                <a:spcPct val="100000"/>
              </a:lnSpc>
              <a:spcBef>
                <a:spcPts val="0"/>
              </a:spcBef>
              <a:spcAft>
                <a:spcPts val="600"/>
              </a:spcAft>
              <a:buSzPts val="2400"/>
            </a:pPr>
            <a:r>
              <a:rPr lang="en-US" sz="2000" dirty="0">
                <a:hlinkClick r:id="rId7"/>
              </a:rPr>
              <a:t>https://www.geeksforgeeks.org/android-menus/</a:t>
            </a:r>
            <a:endParaRPr lang="en-US" sz="2000" dirty="0"/>
          </a:p>
          <a:p>
            <a:pPr marL="419100" lvl="0" indent="-342900">
              <a:lnSpc>
                <a:spcPct val="100000"/>
              </a:lnSpc>
              <a:spcBef>
                <a:spcPts val="0"/>
              </a:spcBef>
              <a:spcAft>
                <a:spcPts val="600"/>
              </a:spcAft>
              <a:buSzPts val="2400"/>
            </a:pPr>
            <a:r>
              <a:rPr lang="en-US" sz="2000" dirty="0">
                <a:hlinkClick r:id="rId8"/>
              </a:rPr>
              <a:t>https://developer.android.com/guide/components/intents-filters</a:t>
            </a:r>
            <a:endParaRPr lang="en-US" sz="2000" dirty="0"/>
          </a:p>
          <a:p>
            <a:pPr marL="419100" lvl="0" indent="-342900">
              <a:lnSpc>
                <a:spcPct val="100000"/>
              </a:lnSpc>
              <a:spcBef>
                <a:spcPts val="0"/>
              </a:spcBef>
              <a:spcAft>
                <a:spcPts val="600"/>
              </a:spcAft>
              <a:buSzPts val="2400"/>
            </a:pPr>
            <a:r>
              <a:rPr lang="en-US" sz="2000" dirty="0">
                <a:hlinkClick r:id="rId9"/>
              </a:rPr>
              <a:t>https://www.geeksforgeeks.org/what-is-intent-in-android/</a:t>
            </a:r>
            <a:endParaRPr lang="en-US" sz="2000" dirty="0"/>
          </a:p>
          <a:p>
            <a:pPr marL="419100" lvl="0" indent="-342900">
              <a:lnSpc>
                <a:spcPct val="100000"/>
              </a:lnSpc>
              <a:spcBef>
                <a:spcPts val="0"/>
              </a:spcBef>
              <a:spcAft>
                <a:spcPts val="600"/>
              </a:spcAft>
              <a:buSzPts val="2400"/>
            </a:pPr>
            <a:r>
              <a:rPr lang="en-US" sz="2000" dirty="0">
                <a:hlinkClick r:id="rId10"/>
              </a:rPr>
              <a:t>https://www.geeksforgeeks.org/implicit-and-explicit-intents-in-android-with-examples/</a:t>
            </a:r>
            <a:endParaRPr lang="en-US" sz="2000" dirty="0"/>
          </a:p>
          <a:p>
            <a:pPr marL="419100" lvl="0" indent="-342900">
              <a:lnSpc>
                <a:spcPct val="100000"/>
              </a:lnSpc>
              <a:spcBef>
                <a:spcPts val="0"/>
              </a:spcBef>
              <a:spcAft>
                <a:spcPts val="600"/>
              </a:spcAft>
              <a:buSzPts val="2400"/>
            </a:pPr>
            <a:r>
              <a:rPr lang="en-US" sz="2000" dirty="0">
                <a:hlinkClick r:id="rId11"/>
              </a:rPr>
              <a:t>https://developer.android.com/guide/fragments#:~:text=A%20Fragment%20represents%20a%20reusable,an%20activity%20or%20another%20fragment</a:t>
            </a:r>
            <a:r>
              <a:rPr lang="en-US" sz="2000" dirty="0"/>
              <a:t>.</a:t>
            </a:r>
          </a:p>
          <a:p>
            <a:pPr marL="419100" lvl="0" indent="-342900">
              <a:lnSpc>
                <a:spcPct val="100000"/>
              </a:lnSpc>
              <a:spcBef>
                <a:spcPts val="0"/>
              </a:spcBef>
              <a:spcAft>
                <a:spcPts val="600"/>
              </a:spcAft>
              <a:buSzPts val="2400"/>
            </a:pPr>
            <a:r>
              <a:rPr lang="en-US" sz="2000" dirty="0">
                <a:hlinkClick r:id="rId12"/>
              </a:rPr>
              <a:t>https://www.geeksforgeeks.org/fragment-lifecycle-in-android/</a:t>
            </a:r>
            <a:endParaRPr lang="en-US" sz="20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26</a:t>
            </a:fld>
            <a:endParaRPr lang="en-US">
              <a:solidFill>
                <a:prstClr val="white"/>
              </a:solidFill>
            </a:endParaRPr>
          </a:p>
        </p:txBody>
      </p:sp>
      <p:sp>
        <p:nvSpPr>
          <p:cNvPr id="5" name="TextBox 4">
            <a:extLst>
              <a:ext uri="{FF2B5EF4-FFF2-40B4-BE49-F238E27FC236}">
                <a16:creationId xmlns:a16="http://schemas.microsoft.com/office/drawing/2014/main" xmlns="" id="{CF4E75C7-89A6-CA49-BB7F-841453104CE9}"/>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417827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txBox="1">
            <a:spLocks noGrp="1"/>
          </p:cNvSpPr>
          <p:nvPr/>
        </p:nvSpPr>
        <p:spPr bwMode="auto">
          <a:xfrm>
            <a:off x="7581900" y="62484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r" eaLnBrk="1" hangingPunct="1">
              <a:lnSpc>
                <a:spcPct val="100000"/>
              </a:lnSpc>
              <a:spcBef>
                <a:spcPct val="0"/>
              </a:spcBef>
              <a:buFontTx/>
              <a:buNone/>
            </a:pPr>
            <a:fld id="{5BB2F9D6-B091-4A7D-858E-65B944A7FE74}" type="slidenum">
              <a:rPr lang="en-US" altLang="en-US" sz="1400">
                <a:latin typeface="Times New Roman" panose="02020603050405020304" pitchFamily="18" charset="0"/>
                <a:cs typeface="Arial" panose="020B0604020202020204" pitchFamily="34" charset="0"/>
              </a:rPr>
              <a:pPr algn="r" eaLnBrk="1" hangingPunct="1">
                <a:lnSpc>
                  <a:spcPct val="100000"/>
                </a:lnSpc>
                <a:spcBef>
                  <a:spcPct val="0"/>
                </a:spcBef>
                <a:buFontTx/>
                <a:buNone/>
              </a:pPr>
              <a:t>27</a:t>
            </a:fld>
            <a:endParaRPr lang="en-US" altLang="en-US" sz="1400">
              <a:latin typeface="Times New Roman" panose="02020603050405020304" pitchFamily="18" charset="0"/>
              <a:cs typeface="Arial" panose="020B0604020202020204" pitchFamily="34" charset="0"/>
            </a:endParaRPr>
          </a:p>
        </p:txBody>
      </p:sp>
      <p:sp>
        <p:nvSpPr>
          <p:cNvPr id="49156" name="Rectangle 3"/>
          <p:cNvSpPr>
            <a:spLocks noGrp="1" noChangeArrowheads="1"/>
          </p:cNvSpPr>
          <p:nvPr>
            <p:ph type="title" idx="4294967295"/>
          </p:nvPr>
        </p:nvSpPr>
        <p:spPr>
          <a:xfrm>
            <a:off x="1524000" y="0"/>
            <a:ext cx="6858000" cy="685800"/>
          </a:xfrm>
        </p:spPr>
        <p:txBody>
          <a:bodyPr>
            <a:normAutofit fontScale="90000"/>
          </a:bodyPr>
          <a:lstStyle/>
          <a:p>
            <a:pPr eaLnBrk="1" hangingPunct="1">
              <a:defRPr/>
            </a:pPr>
            <a:r>
              <a:rPr lang="en-US" sz="3600" dirty="0">
                <a:solidFill>
                  <a:srgbClr val="FF0000"/>
                </a:solidFill>
              </a:rPr>
              <a:t> </a:t>
            </a:r>
            <a:r>
              <a:rPr lang="en-US" dirty="0">
                <a:solidFill>
                  <a:srgbClr val="FF0000"/>
                </a:solidFill>
                <a:latin typeface="Calibri" panose="020F0502020204030204" pitchFamily="34" charset="0"/>
              </a:rPr>
              <a:t> </a:t>
            </a:r>
            <a:endParaRPr lang="en-US" sz="3600" dirty="0">
              <a:solidFill>
                <a:srgbClr val="FF0000"/>
              </a:solidFill>
              <a:latin typeface="Calibri" panose="020F0502020204030204" pitchFamily="34" charset="0"/>
            </a:endParaRPr>
          </a:p>
        </p:txBody>
      </p:sp>
      <p:sp>
        <p:nvSpPr>
          <p:cNvPr id="100356" name="Subtitle 2"/>
          <p:cNvSpPr txBox="1">
            <a:spLocks/>
          </p:cNvSpPr>
          <p:nvPr/>
        </p:nvSpPr>
        <p:spPr bwMode="auto">
          <a:xfrm>
            <a:off x="2039939" y="2540001"/>
            <a:ext cx="7991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lgn="ctr">
              <a:buNone/>
            </a:pPr>
            <a:r>
              <a:rPr lang="en-US" sz="5400" b="1" dirty="0">
                <a:solidFill>
                  <a:srgbClr val="002060"/>
                </a:solidFill>
                <a:cs typeface="Tahoma" panose="020B0604030504040204" pitchFamily="34" charset="0"/>
              </a:rPr>
              <a:t>Thank You</a:t>
            </a:r>
            <a:endParaRPr lang="en-IN" sz="5400" dirty="0">
              <a:solidFill>
                <a:srgbClr val="002060"/>
              </a:solidFill>
              <a:cs typeface="Tahoma" panose="020B0604030504040204" pitchFamily="34" charset="0"/>
            </a:endParaRPr>
          </a:p>
        </p:txBody>
      </p:sp>
      <p:sp>
        <p:nvSpPr>
          <p:cNvPr id="2" name="TextBox 1">
            <a:extLst>
              <a:ext uri="{FF2B5EF4-FFF2-40B4-BE49-F238E27FC236}">
                <a16:creationId xmlns:a16="http://schemas.microsoft.com/office/drawing/2014/main" xmlns="" id="{475CA22E-A292-AD58-7068-0A5883A9073F}"/>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98227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136478"/>
            <a:ext cx="10515600" cy="72333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Introduction to Activity 	</a:t>
            </a:r>
          </a:p>
        </p:txBody>
      </p:sp>
      <p:sp>
        <p:nvSpPr>
          <p:cNvPr id="3" name="Content Placeholder 2"/>
          <p:cNvSpPr>
            <a:spLocks noGrp="1"/>
          </p:cNvSpPr>
          <p:nvPr>
            <p:ph idx="1"/>
          </p:nvPr>
        </p:nvSpPr>
        <p:spPr>
          <a:xfrm>
            <a:off x="442415" y="859809"/>
            <a:ext cx="11253716" cy="2674961"/>
          </a:xfrm>
        </p:spPr>
        <p:txBody>
          <a:bodyPr/>
          <a:lstStyle/>
          <a:p>
            <a:pPr marL="0" indent="0" algn="just">
              <a:buNone/>
            </a:pPr>
            <a:r>
              <a:rPr lang="de-DE" sz="2400" b="1" dirty="0">
                <a:solidFill>
                  <a:srgbClr val="0070C0"/>
                </a:solidFill>
              </a:rPr>
              <a:t>What is Activity?</a:t>
            </a:r>
            <a:endParaRPr lang="en-US" sz="2400" dirty="0"/>
          </a:p>
          <a:p>
            <a:pPr marL="457200" lvl="0" indent="-457200" algn="just"/>
            <a:r>
              <a:rPr lang="de-DE" sz="2400" dirty="0"/>
              <a:t>An Activity is an application component that allows a user to perform an operation.</a:t>
            </a:r>
          </a:p>
          <a:p>
            <a:pPr marL="457200" lvl="0" indent="-457200" algn="just"/>
            <a:r>
              <a:rPr lang="de-DE" sz="2400" dirty="0"/>
              <a:t>Eg. Making call, capturing photos and sending messages etc.</a:t>
            </a:r>
          </a:p>
          <a:p>
            <a:pPr marL="457200" lvl="0" indent="-457200" algn="just"/>
            <a:r>
              <a:rPr lang="de-DE" sz="2400" dirty="0"/>
              <a:t>An Application is </a:t>
            </a:r>
            <a:r>
              <a:rPr lang="de-DE" sz="2400"/>
              <a:t>an collection </a:t>
            </a:r>
            <a:r>
              <a:rPr lang="de-DE" sz="2400" dirty="0"/>
              <a:t>of activities</a:t>
            </a:r>
          </a:p>
          <a:p>
            <a:pPr marL="457200" lvl="0" indent="-457200" algn="just"/>
            <a:r>
              <a:rPr lang="de-DE" sz="2400" dirty="0"/>
              <a:t>Main activity provides interface to the user and further invokes the other activity</a:t>
            </a: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3</a:t>
            </a:fld>
            <a:endParaRPr lang="en-US">
              <a:solidFill>
                <a:prstClr val="white"/>
              </a:solidFill>
            </a:endParaRPr>
          </a:p>
        </p:txBody>
      </p:sp>
      <p:sp>
        <p:nvSpPr>
          <p:cNvPr id="5" name="TextBox 4">
            <a:extLst>
              <a:ext uri="{FF2B5EF4-FFF2-40B4-BE49-F238E27FC236}">
                <a16:creationId xmlns:a16="http://schemas.microsoft.com/office/drawing/2014/main" xmlns="" id="{3B93261D-E3EE-08C8-D7AE-4A8274BF27A8}"/>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78674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342" y="185695"/>
            <a:ext cx="10515600" cy="633171"/>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de-DE" sz="3600" b="1" dirty="0">
                <a:solidFill>
                  <a:srgbClr val="002060"/>
                </a:solidFill>
              </a:rPr>
              <a:t>Creating an Activity</a:t>
            </a:r>
            <a:endParaRPr lang="en-US" sz="3600" b="1" dirty="0">
              <a:solidFill>
                <a:srgbClr val="002060"/>
              </a:solidFill>
            </a:endParaRPr>
          </a:p>
        </p:txBody>
      </p:sp>
      <p:sp>
        <p:nvSpPr>
          <p:cNvPr id="3" name="Content Placeholder 2"/>
          <p:cNvSpPr>
            <a:spLocks noGrp="1"/>
          </p:cNvSpPr>
          <p:nvPr>
            <p:ph idx="1"/>
          </p:nvPr>
        </p:nvSpPr>
        <p:spPr>
          <a:xfrm>
            <a:off x="387823" y="924150"/>
            <a:ext cx="11431137" cy="2242131"/>
          </a:xfrm>
        </p:spPr>
        <p:txBody>
          <a:bodyPr/>
          <a:lstStyle/>
          <a:p>
            <a:pPr marL="457200" lvl="0" indent="-457200" algn="just"/>
            <a:r>
              <a:rPr lang="de-DE" sz="2400" dirty="0"/>
              <a:t>You can create an activity by creating a java class that extends the Activity class.</a:t>
            </a:r>
          </a:p>
          <a:p>
            <a:pPr marL="457200" lvl="0" indent="-457200" algn="just"/>
            <a:r>
              <a:rPr lang="de-DE" sz="2400" dirty="0"/>
              <a:t>Each activity needs to create a window in which its user interface components can be loaded.</a:t>
            </a:r>
          </a:p>
          <a:p>
            <a:pPr marL="457200" lvl="0" indent="-457200" algn="just"/>
            <a:r>
              <a:rPr lang="de-DE" sz="2400" dirty="0"/>
              <a:t>setContentView(View) method is inoked </a:t>
            </a:r>
          </a:p>
          <a:p>
            <a:pPr marL="457200" lvl="0" indent="-457200" algn="just"/>
            <a:r>
              <a:rPr lang="en-US" sz="2400" b="1" dirty="0" err="1"/>
              <a:t>onCreate</a:t>
            </a:r>
            <a:r>
              <a:rPr lang="en-US" sz="2400" b="1" dirty="0"/>
              <a:t> method</a:t>
            </a:r>
            <a:r>
              <a:rPr lang="en-US" sz="2400" dirty="0"/>
              <a:t> is called when Activity class is first created.</a:t>
            </a:r>
            <a:endParaRPr lang="de-DE"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4</a:t>
            </a:fld>
            <a:endParaRPr lang="en-US">
              <a:solidFill>
                <a:prstClr val="white"/>
              </a:solidFill>
            </a:endParaRPr>
          </a:p>
        </p:txBody>
      </p:sp>
      <p:sp>
        <p:nvSpPr>
          <p:cNvPr id="5" name="TextBox 4">
            <a:extLst>
              <a:ext uri="{FF2B5EF4-FFF2-40B4-BE49-F238E27FC236}">
                <a16:creationId xmlns:a16="http://schemas.microsoft.com/office/drawing/2014/main" xmlns="" id="{E4F87F9C-BBAD-9E81-99F4-786C6D66D71A}"/>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26169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890" y="2150973"/>
            <a:ext cx="6535003" cy="1110842"/>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Structure of a typical Android Application (Android Studio)</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5</a:t>
            </a:fld>
            <a:endParaRPr lang="en-US">
              <a:solidFill>
                <a:prstClr val="white"/>
              </a:solidFill>
            </a:endParaRPr>
          </a:p>
        </p:txBody>
      </p:sp>
      <p:pic>
        <p:nvPicPr>
          <p:cNvPr id="5" name="Picture 4"/>
          <p:cNvPicPr>
            <a:picLocks noChangeAspect="1"/>
          </p:cNvPicPr>
          <p:nvPr/>
        </p:nvPicPr>
        <p:blipFill>
          <a:blip r:embed="rId2"/>
          <a:stretch>
            <a:fillRect/>
          </a:stretch>
        </p:blipFill>
        <p:spPr>
          <a:xfrm>
            <a:off x="7451678" y="115175"/>
            <a:ext cx="4424340" cy="6370938"/>
          </a:xfrm>
          <a:prstGeom prst="rect">
            <a:avLst/>
          </a:prstGeom>
        </p:spPr>
      </p:pic>
      <p:sp>
        <p:nvSpPr>
          <p:cNvPr id="3" name="TextBox 2">
            <a:extLst>
              <a:ext uri="{FF2B5EF4-FFF2-40B4-BE49-F238E27FC236}">
                <a16:creationId xmlns:a16="http://schemas.microsoft.com/office/drawing/2014/main" xmlns="" id="{C8F5E63A-3493-78D7-799F-8CA633FFFEF7}"/>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65276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218364"/>
            <a:ext cx="10515600" cy="61400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View, View Groups and Layouts</a:t>
            </a:r>
          </a:p>
        </p:txBody>
      </p:sp>
      <p:sp>
        <p:nvSpPr>
          <p:cNvPr id="3" name="Content Placeholder 2"/>
          <p:cNvSpPr>
            <a:spLocks noGrp="1"/>
          </p:cNvSpPr>
          <p:nvPr>
            <p:ph idx="1"/>
          </p:nvPr>
        </p:nvSpPr>
        <p:spPr>
          <a:xfrm>
            <a:off x="389214" y="992388"/>
            <a:ext cx="11211383" cy="4289296"/>
          </a:xfrm>
        </p:spPr>
        <p:txBody>
          <a:bodyPr/>
          <a:lstStyle/>
          <a:p>
            <a:pPr algn="just">
              <a:lnSpc>
                <a:spcPct val="100000"/>
              </a:lnSpc>
              <a:spcBef>
                <a:spcPts val="0"/>
              </a:spcBef>
            </a:pPr>
            <a:r>
              <a:rPr lang="en-US" sz="2400" dirty="0"/>
              <a:t>A layout defines the structure for a user interface in your app, such as in an activity.</a:t>
            </a:r>
          </a:p>
          <a:p>
            <a:pPr algn="just">
              <a:lnSpc>
                <a:spcPct val="100000"/>
              </a:lnSpc>
              <a:spcBef>
                <a:spcPts val="0"/>
              </a:spcBef>
            </a:pPr>
            <a:r>
              <a:rPr lang="en-US" sz="2400" dirty="0"/>
              <a:t>All elements in the layout are built using a hierarchy of View and View Group objects. </a:t>
            </a:r>
          </a:p>
          <a:p>
            <a:pPr algn="just">
              <a:lnSpc>
                <a:spcPct val="100000"/>
              </a:lnSpc>
              <a:spcBef>
                <a:spcPts val="0"/>
              </a:spcBef>
            </a:pPr>
            <a:r>
              <a:rPr lang="en-US" sz="2400" dirty="0"/>
              <a:t>A View usually draws something the user can see and interact with. </a:t>
            </a:r>
          </a:p>
          <a:p>
            <a:pPr algn="just">
              <a:lnSpc>
                <a:spcPct val="100000"/>
              </a:lnSpc>
              <a:spcBef>
                <a:spcPts val="0"/>
              </a:spcBef>
            </a:pPr>
            <a:r>
              <a:rPr lang="en-US" sz="2400" dirty="0"/>
              <a:t>Whereas a View Group is an invisible container that defines the layout structure for View and other View Group objects.</a:t>
            </a:r>
          </a:p>
          <a:p>
            <a:pPr algn="just">
              <a:lnSpc>
                <a:spcPct val="100000"/>
              </a:lnSpc>
              <a:spcBef>
                <a:spcPts val="0"/>
              </a:spcBef>
            </a:pPr>
            <a:r>
              <a:rPr lang="en-US" sz="2400" dirty="0"/>
              <a:t>The View objects are usually called "widgets" and can be one of many subclasses, such as Button or </a:t>
            </a:r>
            <a:r>
              <a:rPr lang="en-US" sz="2400" dirty="0" err="1"/>
              <a:t>TextView</a:t>
            </a:r>
            <a:r>
              <a:rPr lang="en-US" sz="2400" dirty="0"/>
              <a:t>. </a:t>
            </a:r>
          </a:p>
          <a:p>
            <a:pPr algn="just">
              <a:lnSpc>
                <a:spcPct val="100000"/>
              </a:lnSpc>
              <a:spcBef>
                <a:spcPts val="0"/>
              </a:spcBef>
            </a:pPr>
            <a:r>
              <a:rPr lang="en-US" sz="2400" dirty="0"/>
              <a:t>The ViewGroup objects are usually called "layouts" can be one of many types that provide a different layout structure, such as </a:t>
            </a:r>
            <a:r>
              <a:rPr lang="en-US" sz="2400" dirty="0" err="1"/>
              <a:t>LinearLayout</a:t>
            </a:r>
            <a:r>
              <a:rPr lang="en-US" sz="2400" dirty="0"/>
              <a:t> or </a:t>
            </a:r>
            <a:r>
              <a:rPr lang="en-US" sz="2400" dirty="0" err="1"/>
              <a:t>ConstraintLayout</a:t>
            </a:r>
            <a:r>
              <a:rPr lang="en-US" sz="2400" dirty="0"/>
              <a:t> .</a:t>
            </a:r>
          </a:p>
          <a:p>
            <a:pPr algn="just">
              <a:lnSpc>
                <a:spcPct val="100000"/>
              </a:lnSpc>
              <a:spcBef>
                <a:spcPts val="0"/>
              </a:spcBef>
            </a:pPr>
            <a:endParaRPr lang="en-US" sz="2400" dirty="0"/>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6</a:t>
            </a:fld>
            <a:endParaRPr lang="en-US">
              <a:solidFill>
                <a:prstClr val="white"/>
              </a:solidFill>
            </a:endParaRPr>
          </a:p>
        </p:txBody>
      </p:sp>
      <p:sp>
        <p:nvSpPr>
          <p:cNvPr id="5" name="TextBox 4">
            <a:extLst>
              <a:ext uri="{FF2B5EF4-FFF2-40B4-BE49-F238E27FC236}">
                <a16:creationId xmlns:a16="http://schemas.microsoft.com/office/drawing/2014/main" xmlns="" id="{D0857BF8-EEA0-1691-68C1-06B670302CDB}"/>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94457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7</a:t>
            </a:fld>
            <a:endParaRPr lang="en-US">
              <a:solidFill>
                <a:prstClr val="white"/>
              </a:solidFill>
            </a:endParaRPr>
          </a:p>
        </p:txBody>
      </p:sp>
      <p:sp>
        <p:nvSpPr>
          <p:cNvPr id="5" name="Rectangle 1"/>
          <p:cNvSpPr>
            <a:spLocks noGrp="1" noChangeArrowheads="1"/>
          </p:cNvSpPr>
          <p:nvPr>
            <p:ph idx="1"/>
          </p:nvPr>
        </p:nvSpPr>
        <p:spPr bwMode="auto">
          <a:xfrm>
            <a:off x="270933" y="1041060"/>
            <a:ext cx="11534380" cy="30315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00000"/>
              </a:lnSpc>
              <a:buNone/>
            </a:pPr>
            <a:r>
              <a:rPr kumimoji="0" lang="en-US" sz="2400" b="0" i="0" u="none" strike="noStrike" cap="none" normalizeH="0" baseline="0" dirty="0">
                <a:ln>
                  <a:noFill/>
                </a:ln>
                <a:effectLst/>
                <a:latin typeface="Cambria" panose="02040503050406030204" pitchFamily="18" charset="0"/>
              </a:rPr>
              <a:t>You can declare a layout in two ways:</a:t>
            </a:r>
          </a:p>
          <a:p>
            <a:pPr algn="just">
              <a:lnSpc>
                <a:spcPct val="100000"/>
              </a:lnSpc>
              <a:spcAft>
                <a:spcPts val="600"/>
              </a:spcAft>
            </a:pPr>
            <a:r>
              <a:rPr kumimoji="0" lang="en-US" sz="2400" b="1" i="0" u="none" strike="noStrike" cap="none" normalizeH="0" baseline="0" dirty="0">
                <a:ln>
                  <a:noFill/>
                </a:ln>
                <a:effectLst/>
                <a:latin typeface="Cambria" panose="02040503050406030204" pitchFamily="18" charset="0"/>
              </a:rPr>
              <a:t>Declare UI elements in XML</a:t>
            </a:r>
            <a:r>
              <a:rPr kumimoji="0" lang="en-US" sz="2400" b="0" i="0" u="none" strike="noStrike" cap="none" normalizeH="0" baseline="0" dirty="0">
                <a:ln>
                  <a:noFill/>
                </a:ln>
                <a:effectLst/>
                <a:latin typeface="Cambria" panose="02040503050406030204" pitchFamily="18" charset="0"/>
              </a:rPr>
              <a:t>. Android provides a straightforward XML vocabulary that corresponds to the View classes and subclasses, such as those for widgets and layouts. You can also use Android Studio's Layout Editor to build your XML layout using a drag-and-drop interface.</a:t>
            </a:r>
          </a:p>
          <a:p>
            <a:pPr algn="just">
              <a:lnSpc>
                <a:spcPct val="100000"/>
              </a:lnSpc>
            </a:pPr>
            <a:r>
              <a:rPr kumimoji="0" lang="en-US" sz="2400" b="1" i="0" u="none" strike="noStrike" cap="none" normalizeH="0" baseline="0" dirty="0">
                <a:ln>
                  <a:noFill/>
                </a:ln>
                <a:effectLst/>
                <a:latin typeface="Cambria" panose="02040503050406030204" pitchFamily="18" charset="0"/>
              </a:rPr>
              <a:t>Instantiate layout elements at runtime</a:t>
            </a:r>
            <a:r>
              <a:rPr kumimoji="0" lang="en-US" sz="2400" b="0" i="0" u="none" strike="noStrike" cap="none" normalizeH="0" baseline="0" dirty="0">
                <a:ln>
                  <a:noFill/>
                </a:ln>
                <a:effectLst/>
                <a:latin typeface="Cambria" panose="02040503050406030204" pitchFamily="18" charset="0"/>
              </a:rPr>
              <a:t>. Your app can create View and View Group objects (and manipulate their properties) programmatically.</a:t>
            </a:r>
          </a:p>
          <a:p>
            <a:pPr algn="just">
              <a:lnSpc>
                <a:spcPct val="100000"/>
              </a:lnSpc>
            </a:pPr>
            <a:endParaRPr kumimoji="0" lang="en-US" sz="2400" b="0" i="0" u="none" strike="noStrike" cap="none" normalizeH="0" baseline="0" dirty="0">
              <a:ln>
                <a:noFill/>
              </a:ln>
              <a:solidFill>
                <a:schemeClr val="tx1"/>
              </a:solidFill>
              <a:effectLst/>
              <a:latin typeface="Cambria" panose="02040503050406030204" pitchFamily="18" charset="0"/>
            </a:endParaRPr>
          </a:p>
        </p:txBody>
      </p:sp>
      <p:sp>
        <p:nvSpPr>
          <p:cNvPr id="7" name="Title 1"/>
          <p:cNvSpPr>
            <a:spLocks noGrp="1"/>
          </p:cNvSpPr>
          <p:nvPr>
            <p:ph type="title"/>
          </p:nvPr>
        </p:nvSpPr>
        <p:spPr>
          <a:xfrm>
            <a:off x="270933" y="218364"/>
            <a:ext cx="10515600" cy="614006"/>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View, View Groups and Layouts</a:t>
            </a:r>
          </a:p>
        </p:txBody>
      </p:sp>
      <p:sp>
        <p:nvSpPr>
          <p:cNvPr id="2" name="TextBox 1">
            <a:extLst>
              <a:ext uri="{FF2B5EF4-FFF2-40B4-BE49-F238E27FC236}">
                <a16:creationId xmlns:a16="http://schemas.microsoft.com/office/drawing/2014/main" xmlns="" id="{686C8F21-76AE-4CC1-52D4-C5C4B350DADE}"/>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386561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5" y="114725"/>
            <a:ext cx="10515600" cy="64955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Common Layouts</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8</a:t>
            </a:fld>
            <a:endParaRPr lang="en-US">
              <a:solidFill>
                <a:prstClr val="white"/>
              </a:solidFill>
            </a:endParaRPr>
          </a:p>
        </p:txBody>
      </p:sp>
      <p:pic>
        <p:nvPicPr>
          <p:cNvPr id="5" name="Picture 4"/>
          <p:cNvPicPr>
            <a:picLocks noChangeAspect="1"/>
          </p:cNvPicPr>
          <p:nvPr/>
        </p:nvPicPr>
        <p:blipFill>
          <a:blip r:embed="rId2"/>
          <a:stretch>
            <a:fillRect/>
          </a:stretch>
        </p:blipFill>
        <p:spPr>
          <a:xfrm>
            <a:off x="668741" y="764275"/>
            <a:ext cx="9471545" cy="4146644"/>
          </a:xfrm>
          <a:prstGeom prst="rect">
            <a:avLst/>
          </a:prstGeom>
        </p:spPr>
      </p:pic>
      <p:sp>
        <p:nvSpPr>
          <p:cNvPr id="3" name="TextBox 2">
            <a:extLst>
              <a:ext uri="{FF2B5EF4-FFF2-40B4-BE49-F238E27FC236}">
                <a16:creationId xmlns:a16="http://schemas.microsoft.com/office/drawing/2014/main" xmlns="" id="{D409FB04-2804-0519-FA11-0D49FED11329}"/>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161016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877" y="196246"/>
            <a:ext cx="10515600" cy="595324"/>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3600" b="1" dirty="0">
                <a:solidFill>
                  <a:srgbClr val="002060"/>
                </a:solidFill>
              </a:rPr>
              <a:t>Linear Layout</a:t>
            </a:r>
          </a:p>
        </p:txBody>
      </p:sp>
      <p:sp>
        <p:nvSpPr>
          <p:cNvPr id="4" name="Slide Number Placeholder 3"/>
          <p:cNvSpPr>
            <a:spLocks noGrp="1"/>
          </p:cNvSpPr>
          <p:nvPr>
            <p:ph type="sldNum" sz="quarter" idx="12"/>
          </p:nvPr>
        </p:nvSpPr>
        <p:spPr/>
        <p:txBody>
          <a:bodyPr/>
          <a:lstStyle/>
          <a:p>
            <a:pPr>
              <a:defRPr/>
            </a:pPr>
            <a:fld id="{882D827A-045F-4F8B-BED3-F1EC0FC2FCF3}" type="slidenum">
              <a:rPr lang="en-US" smtClean="0">
                <a:solidFill>
                  <a:prstClr val="white"/>
                </a:solidFill>
              </a:rPr>
              <a:pPr>
                <a:defRPr/>
              </a:pPr>
              <a:t>9</a:t>
            </a:fld>
            <a:endParaRPr lang="en-US">
              <a:solidFill>
                <a:prstClr val="white"/>
              </a:solidFill>
            </a:endParaRPr>
          </a:p>
        </p:txBody>
      </p:sp>
      <p:sp>
        <p:nvSpPr>
          <p:cNvPr id="5" name="Rectangle 1"/>
          <p:cNvSpPr>
            <a:spLocks noGrp="1" noChangeArrowheads="1"/>
          </p:cNvSpPr>
          <p:nvPr>
            <p:ph idx="1"/>
          </p:nvPr>
        </p:nvSpPr>
        <p:spPr bwMode="auto">
          <a:xfrm>
            <a:off x="288877" y="928564"/>
            <a:ext cx="11614246"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sz="2400" b="0" i="0" u="none" strike="noStrike" cap="none" normalizeH="0" baseline="0" dirty="0">
                <a:ln>
                  <a:noFill/>
                </a:ln>
                <a:effectLst/>
                <a:latin typeface="Cambria" panose="02040503050406030204" pitchFamily="18" charset="0"/>
                <a:cs typeface="Arial" panose="020B0604020202020204" pitchFamily="34" charset="0"/>
              </a:rPr>
              <a:t>Linear Layout is a view group that aligns all children in a single direction, vertically or horizontally. You can specify the layout direction with the android: orientation attribute. </a:t>
            </a:r>
          </a:p>
          <a:p>
            <a:pPr algn="just">
              <a:lnSpc>
                <a:spcPct val="100000"/>
              </a:lnSpc>
            </a:pPr>
            <a:r>
              <a:rPr lang="en-US" sz="2400" dirty="0">
                <a:latin typeface="Cambria" panose="02040503050406030204" pitchFamily="18" charset="0"/>
              </a:rPr>
              <a:t>All children of a Linear Layout are stacked one after the other, so a vertical list will only have one child per row, no matter how wide they are, and a horizontal list will only be one row high (the height of the tallest child, plus padding). A Linear Layout respects </a:t>
            </a:r>
            <a:r>
              <a:rPr lang="en-US" sz="2400" i="1" dirty="0">
                <a:latin typeface="Cambria" panose="02040503050406030204" pitchFamily="18" charset="0"/>
              </a:rPr>
              <a:t>margin</a:t>
            </a:r>
            <a:r>
              <a:rPr lang="en-US" sz="2400" dirty="0">
                <a:latin typeface="Cambria" panose="02040503050406030204" pitchFamily="18" charset="0"/>
              </a:rPr>
              <a:t>s between children and the </a:t>
            </a:r>
            <a:r>
              <a:rPr lang="en-US" sz="2400" i="1" dirty="0">
                <a:latin typeface="Cambria" panose="02040503050406030204" pitchFamily="18" charset="0"/>
              </a:rPr>
              <a:t>gravity</a:t>
            </a:r>
            <a:r>
              <a:rPr lang="en-US" sz="2400" dirty="0">
                <a:latin typeface="Cambria" panose="02040503050406030204" pitchFamily="18" charset="0"/>
              </a:rPr>
              <a:t> (right, center, or left alignment) of each child. </a:t>
            </a:r>
            <a:endParaRPr kumimoji="0" lang="en-US" sz="2400" b="0" i="0" u="none" strike="noStrike" cap="none" normalizeH="0" baseline="0" dirty="0">
              <a:ln>
                <a:noFill/>
              </a:ln>
              <a:effectLst/>
              <a:latin typeface="Cambria"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xmlns="" id="{660433F5-F7DC-98A7-C1F3-F9FF30DD70F8}"/>
              </a:ext>
            </a:extLst>
          </p:cNvPr>
          <p:cNvSpPr txBox="1"/>
          <p:nvPr/>
        </p:nvSpPr>
        <p:spPr>
          <a:xfrm>
            <a:off x="607350" y="6543260"/>
            <a:ext cx="3678186" cy="307777"/>
          </a:xfrm>
          <a:prstGeom prst="rect">
            <a:avLst/>
          </a:prstGeom>
          <a:noFill/>
        </p:spPr>
        <p:txBody>
          <a:bodyPr wrap="none" rtlCol="0">
            <a:spAutoFit/>
          </a:bodyPr>
          <a:lstStyle/>
          <a:p>
            <a:r>
              <a:rPr lang="en-US" sz="1400" dirty="0">
                <a:solidFill>
                  <a:schemeClr val="accent5">
                    <a:lumMod val="20000"/>
                    <a:lumOff val="80000"/>
                  </a:schemeClr>
                </a:solidFill>
                <a:latin typeface="Cambria" panose="02040503050406030204" pitchFamily="18" charset="0"/>
                <a:ea typeface="Cambria" panose="02040503050406030204" pitchFamily="18" charset="0"/>
              </a:rPr>
              <a:t>Mr. R C Ravindranath, Asst. Prof., SOE-CSE, PU</a:t>
            </a:r>
          </a:p>
        </p:txBody>
      </p:sp>
    </p:spTree>
    <p:extLst>
      <p:ext uri="{BB962C8B-B14F-4D97-AF65-F5344CB8AC3E}">
        <p14:creationId xmlns:p14="http://schemas.microsoft.com/office/powerpoint/2010/main" val="299762421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A97A4E1007448B1369F743ED98090" ma:contentTypeVersion="8" ma:contentTypeDescription="Create a new document." ma:contentTypeScope="" ma:versionID="d62c4c7986642efde20509dffc321bae">
  <xsd:schema xmlns:xsd="http://www.w3.org/2001/XMLSchema" xmlns:xs="http://www.w3.org/2001/XMLSchema" xmlns:p="http://schemas.microsoft.com/office/2006/metadata/properties" xmlns:ns2="8cc84e2d-2165-45f6-97da-250b2f29d978" targetNamespace="http://schemas.microsoft.com/office/2006/metadata/properties" ma:root="true" ma:fieldsID="da2ced9fa79197b90a39adc16852fba5" ns2:_="">
    <xsd:import namespace="8cc84e2d-2165-45f6-97da-250b2f29d97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84e2d-2165-45f6-97da-250b2f29d9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247DA2-F72B-453C-8215-978BEA4018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84e2d-2165-45f6-97da-250b2f29d9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83A918-760C-43EF-B09D-A78E7627C1C7}">
  <ds:schemaRefs>
    <ds:schemaRef ds:uri="http://schemas.microsoft.com/sharepoint/v3/contenttype/forms"/>
  </ds:schemaRefs>
</ds:datastoreItem>
</file>

<file path=customXml/itemProps3.xml><?xml version="1.0" encoding="utf-8"?>
<ds:datastoreItem xmlns:ds="http://schemas.openxmlformats.org/officeDocument/2006/customXml" ds:itemID="{C0C45018-C7CA-441D-800E-32A4534AF72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 Boardroom</Template>
  <TotalTime>20130</TotalTime>
  <Words>962</Words>
  <Application>Microsoft Office PowerPoint</Application>
  <PresentationFormat>Widescreen</PresentationFormat>
  <Paragraphs>199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Tahoma</vt:lpstr>
      <vt:lpstr>Times New Roman</vt:lpstr>
      <vt:lpstr>1_Office Theme</vt:lpstr>
      <vt:lpstr>Course Details</vt:lpstr>
      <vt:lpstr>PowerPoint Presentation</vt:lpstr>
      <vt:lpstr>Introduction to Activity  </vt:lpstr>
      <vt:lpstr>Creating an Activity</vt:lpstr>
      <vt:lpstr>Structure of a typical Android Application (Android Studio)</vt:lpstr>
      <vt:lpstr>View, View Groups and Layouts</vt:lpstr>
      <vt:lpstr>View, View Groups and Layouts</vt:lpstr>
      <vt:lpstr>Common Layouts</vt:lpstr>
      <vt:lpstr>Linear Layout</vt:lpstr>
      <vt:lpstr>Relative Layout</vt:lpstr>
      <vt:lpstr>Constraint Layout</vt:lpstr>
      <vt:lpstr>Building Layouts with an Adapter</vt:lpstr>
      <vt:lpstr>Recycler View</vt:lpstr>
      <vt:lpstr>Intent </vt:lpstr>
      <vt:lpstr>Starting an activity:            Cont…  </vt:lpstr>
      <vt:lpstr>Intent Types                Cont…  </vt:lpstr>
      <vt:lpstr>The two main components of an Intent are:</vt:lpstr>
      <vt:lpstr>Components of an Intent : Android Actions</vt:lpstr>
      <vt:lpstr>Components of an Intent : Data </vt:lpstr>
      <vt:lpstr>Fragments</vt:lpstr>
      <vt:lpstr>Fragments</vt:lpstr>
      <vt:lpstr>Fragments</vt:lpstr>
      <vt:lpstr>Fragment’s  Lifecycle</vt:lpstr>
      <vt:lpstr>Fragment’s  Lifecycle</vt:lpstr>
      <vt:lpstr>PowerPoint Presentation</vt:lpstr>
      <vt:lpstr>Learn more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Details</dc:title>
  <dc:creator>Windows User</dc:creator>
  <cp:lastModifiedBy>hp</cp:lastModifiedBy>
  <cp:revision>369</cp:revision>
  <dcterms:created xsi:type="dcterms:W3CDTF">2018-07-31T07:35:09Z</dcterms:created>
  <dcterms:modified xsi:type="dcterms:W3CDTF">2024-03-18T01:49:08Z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0x010100A23A97A4E1007448B1369F743ED98090</vt:lpwstr>
  </property>
</Properties>
</file>