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4" r:id="rId11"/>
    <p:sldId id="265" r:id="rId12"/>
    <p:sldId id="266" r:id="rId13"/>
    <p:sldId id="268" r:id="rId14"/>
    <p:sldId id="285" r:id="rId15"/>
    <p:sldId id="269" r:id="rId16"/>
    <p:sldId id="286" r:id="rId17"/>
    <p:sldId id="270" r:id="rId18"/>
    <p:sldId id="271" r:id="rId19"/>
    <p:sldId id="280" r:id="rId20"/>
    <p:sldId id="287" r:id="rId21"/>
    <p:sldId id="288" r:id="rId22"/>
    <p:sldId id="289" r:id="rId23"/>
    <p:sldId id="291" r:id="rId24"/>
    <p:sldId id="290" r:id="rId25"/>
    <p:sldId id="292" r:id="rId26"/>
    <p:sldId id="293" r:id="rId27"/>
    <p:sldId id="275" r:id="rId28"/>
    <p:sldId id="294" r:id="rId29"/>
    <p:sldId id="276" r:id="rId30"/>
    <p:sldId id="278" r:id="rId31"/>
    <p:sldId id="279"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 name="Google Shape;23;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33"/>
        <p:cNvGrpSpPr/>
        <p:nvPr/>
      </p:nvGrpSpPr>
      <p:grpSpPr>
        <a:xfrm>
          <a:off x="0" y="0"/>
          <a:ext cx="0" cy="0"/>
          <a:chOff x="0" y="0"/>
          <a:chExt cx="0" cy="0"/>
        </a:xfrm>
      </p:grpSpPr>
      <p:sp>
        <p:nvSpPr>
          <p:cNvPr id="34" name="Google Shape;34;p2"/>
          <p:cNvSpPr/>
          <p:nvPr/>
        </p:nvSpPr>
        <p:spPr>
          <a:xfrm>
            <a:off x="0" y="4035485"/>
            <a:ext cx="12192000" cy="28224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5" name="Google Shape;35;p2" descr="C:\Users\Admin\Desktop\New folder (3)\PPT\AcroLogoTransparant.png"/>
          <p:cNvPicPr preferRelativeResize="0"/>
          <p:nvPr/>
        </p:nvPicPr>
        <p:blipFill rotWithShape="1">
          <a:blip r:embed="rId2">
            <a:alphaModFix/>
          </a:blip>
          <a:srcRect/>
          <a:stretch/>
        </p:blipFill>
        <p:spPr>
          <a:xfrm>
            <a:off x="2353479" y="1317808"/>
            <a:ext cx="7485044" cy="1516818"/>
          </a:xfrm>
          <a:prstGeom prst="rect">
            <a:avLst/>
          </a:prstGeom>
          <a:noFill/>
          <a:ln>
            <a:noFill/>
          </a:ln>
        </p:spPr>
      </p:pic>
      <p:sp>
        <p:nvSpPr>
          <p:cNvPr id="36" name="Google Shape;36;p2"/>
          <p:cNvSpPr/>
          <p:nvPr/>
        </p:nvSpPr>
        <p:spPr>
          <a:xfrm>
            <a:off x="246762" y="4621311"/>
            <a:ext cx="11698500" cy="1508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600" b="1" i="0" u="none" strike="noStrike" cap="none">
                <a:solidFill>
                  <a:schemeClr val="lt1"/>
                </a:solidFill>
                <a:latin typeface="Arial Black"/>
                <a:ea typeface="Arial Black"/>
                <a:cs typeface="Arial Black"/>
                <a:sym typeface="Arial Black"/>
              </a:rPr>
              <a:t>Acropolis Institute of Technology &amp; Research, Indore</a:t>
            </a:r>
            <a:endParaRPr/>
          </a:p>
        </p:txBody>
      </p:sp>
      <p:sp>
        <p:nvSpPr>
          <p:cNvPr id="37" name="Google Shape;37;p2"/>
          <p:cNvSpPr txBox="1"/>
          <p:nvPr/>
        </p:nvSpPr>
        <p:spPr>
          <a:xfrm>
            <a:off x="8498541" y="6454562"/>
            <a:ext cx="3680100" cy="369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1" i="0" u="none" strike="noStrike" cap="non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1"/>
        <p:cNvGrpSpPr/>
        <p:nvPr/>
      </p:nvGrpSpPr>
      <p:grpSpPr>
        <a:xfrm>
          <a:off x="0" y="0"/>
          <a:ext cx="0" cy="0"/>
          <a:chOff x="0" y="0"/>
          <a:chExt cx="0" cy="0"/>
        </a:xfrm>
      </p:grpSpPr>
      <p:sp>
        <p:nvSpPr>
          <p:cNvPr id="92" name="Google Shape;92;p11"/>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3" name="Google Shape;93;p11"/>
          <p:cNvSpPr txBox="1">
            <a:spLocks noGrp="1"/>
          </p:cNvSpPr>
          <p:nvPr>
            <p:ph type="body" idx="1"/>
          </p:nvPr>
        </p:nvSpPr>
        <p:spPr>
          <a:xfrm>
            <a:off x="268942" y="1489075"/>
            <a:ext cx="56613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94" name="Google Shape;94;p11"/>
          <p:cNvSpPr txBox="1">
            <a:spLocks noGrp="1"/>
          </p:cNvSpPr>
          <p:nvPr>
            <p:ph type="body" idx="2"/>
          </p:nvPr>
        </p:nvSpPr>
        <p:spPr>
          <a:xfrm>
            <a:off x="6243452" y="1489075"/>
            <a:ext cx="5670600" cy="641400"/>
          </a:xfrm>
          <a:prstGeom prst="rect">
            <a:avLst/>
          </a:prstGeom>
          <a:noFill/>
          <a:ln>
            <a:noFill/>
          </a:ln>
        </p:spPr>
        <p:txBody>
          <a:bodyPr spcFirstLastPara="1" wrap="square" lIns="91425" tIns="45700" rIns="91425" bIns="45700" anchor="b" anchorCtr="0">
            <a:normAutofit/>
          </a:bodyPr>
          <a:lstStyle>
            <a:lvl1pPr marL="457200" lvl="0" indent="-228600" algn="just" rtl="0">
              <a:lnSpc>
                <a:spcPct val="90000"/>
              </a:lnSpc>
              <a:spcBef>
                <a:spcPts val="960"/>
              </a:spcBef>
              <a:spcAft>
                <a:spcPts val="0"/>
              </a:spcAft>
              <a:buSzPts val="3200"/>
              <a:buNone/>
              <a:defRPr sz="3200" b="1"/>
            </a:lvl1pPr>
            <a:lvl2pPr marL="914400" lvl="1" indent="-228600" algn="just" rtl="0">
              <a:lnSpc>
                <a:spcPct val="90000"/>
              </a:lnSpc>
              <a:spcBef>
                <a:spcPts val="600"/>
              </a:spcBef>
              <a:spcAft>
                <a:spcPts val="0"/>
              </a:spcAft>
              <a:buSzPts val="2000"/>
              <a:buNone/>
              <a:defRPr sz="2000" b="1"/>
            </a:lvl2pPr>
            <a:lvl3pPr marL="1371600" lvl="2" indent="-228600" algn="just" rtl="0">
              <a:lnSpc>
                <a:spcPct val="90000"/>
              </a:lnSpc>
              <a:spcBef>
                <a:spcPts val="540"/>
              </a:spcBef>
              <a:spcAft>
                <a:spcPts val="0"/>
              </a:spcAft>
              <a:buSzPts val="1800"/>
              <a:buNone/>
              <a:defRPr sz="1800" b="1"/>
            </a:lvl3pPr>
            <a:lvl4pPr marL="1828800" lvl="3" indent="-228600" algn="just" rtl="0">
              <a:lnSpc>
                <a:spcPct val="90000"/>
              </a:lnSpc>
              <a:spcBef>
                <a:spcPts val="480"/>
              </a:spcBef>
              <a:spcAft>
                <a:spcPts val="0"/>
              </a:spcAft>
              <a:buSzPts val="1600"/>
              <a:buNone/>
              <a:defRPr sz="1600" b="1"/>
            </a:lvl4pPr>
            <a:lvl5pPr marL="2286000" lvl="4" indent="-228600" algn="just" rtl="0">
              <a:lnSpc>
                <a:spcPct val="90000"/>
              </a:lnSpc>
              <a:spcBef>
                <a:spcPts val="480"/>
              </a:spcBef>
              <a:spcAft>
                <a:spcPts val="0"/>
              </a:spcAft>
              <a:buSzPts val="1600"/>
              <a:buNone/>
              <a:defRPr sz="1600" b="1"/>
            </a:lvl5pPr>
            <a:lvl6pPr marL="2743200" lvl="5" indent="-228600" algn="l" rtl="0">
              <a:lnSpc>
                <a:spcPct val="90000"/>
              </a:lnSpc>
              <a:spcBef>
                <a:spcPts val="480"/>
              </a:spcBef>
              <a:spcAft>
                <a:spcPts val="0"/>
              </a:spcAft>
              <a:buClr>
                <a:schemeClr val="dk1"/>
              </a:buClr>
              <a:buSzPts val="1600"/>
              <a:buNone/>
              <a:defRPr sz="1600" b="1"/>
            </a:lvl6pPr>
            <a:lvl7pPr marL="3200400" lvl="6" indent="-228600" algn="l" rtl="0">
              <a:lnSpc>
                <a:spcPct val="90000"/>
              </a:lnSpc>
              <a:spcBef>
                <a:spcPts val="480"/>
              </a:spcBef>
              <a:spcAft>
                <a:spcPts val="0"/>
              </a:spcAft>
              <a:buClr>
                <a:schemeClr val="dk1"/>
              </a:buClr>
              <a:buSzPts val="1600"/>
              <a:buNone/>
              <a:defRPr sz="1600" b="1"/>
            </a:lvl7pPr>
            <a:lvl8pPr marL="3657600" lvl="7" indent="-228600" algn="l" rtl="0">
              <a:lnSpc>
                <a:spcPct val="90000"/>
              </a:lnSpc>
              <a:spcBef>
                <a:spcPts val="480"/>
              </a:spcBef>
              <a:spcAft>
                <a:spcPts val="0"/>
              </a:spcAft>
              <a:buClr>
                <a:schemeClr val="dk1"/>
              </a:buClr>
              <a:buSzPts val="1600"/>
              <a:buNone/>
              <a:defRPr sz="1600" b="1"/>
            </a:lvl8pPr>
            <a:lvl9pPr marL="4114800" lvl="8" indent="-228600" algn="l" rtl="0">
              <a:lnSpc>
                <a:spcPct val="90000"/>
              </a:lnSpc>
              <a:spcBef>
                <a:spcPts val="480"/>
              </a:spcBef>
              <a:spcAft>
                <a:spcPts val="0"/>
              </a:spcAft>
              <a:buClr>
                <a:schemeClr val="dk1"/>
              </a:buClr>
              <a:buSzPts val="1600"/>
              <a:buNone/>
              <a:defRPr sz="1600" b="1"/>
            </a:lvl9pPr>
          </a:lstStyle>
          <a:p>
            <a:endParaRPr/>
          </a:p>
        </p:txBody>
      </p:sp>
      <p:sp>
        <p:nvSpPr>
          <p:cNvPr id="95" name="Google Shape;95;p1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1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1"/>
          <p:cNvSpPr txBox="1">
            <a:spLocks noGrp="1"/>
          </p:cNvSpPr>
          <p:nvPr>
            <p:ph type="body" idx="3"/>
          </p:nvPr>
        </p:nvSpPr>
        <p:spPr>
          <a:xfrm>
            <a:off x="255307" y="2218765"/>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00" name="Google Shape;100;p11"/>
          <p:cNvSpPr txBox="1">
            <a:spLocks noGrp="1"/>
          </p:cNvSpPr>
          <p:nvPr>
            <p:ph type="body" idx="4"/>
          </p:nvPr>
        </p:nvSpPr>
        <p:spPr>
          <a:xfrm>
            <a:off x="6257152" y="2223248"/>
            <a:ext cx="5675400" cy="42630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04" name="Google Shape;104;p12"/>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12"/>
          <p:cNvSpPr txBox="1">
            <a:spLocks noGrp="1"/>
          </p:cNvSpPr>
          <p:nvPr>
            <p:ph type="body" idx="2"/>
          </p:nvPr>
        </p:nvSpPr>
        <p:spPr>
          <a:xfrm>
            <a:off x="5378824" y="987298"/>
            <a:ext cx="6172200" cy="48738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204559"/>
              </a:buClr>
              <a:buSzPts val="3200"/>
              <a:buFont typeface="Calibri"/>
              <a:buNone/>
              <a:defRPr sz="3200" b="1">
                <a:solidFill>
                  <a:srgbClr val="20455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a:spLocks noGrp="1"/>
          </p:cNvSpPr>
          <p:nvPr>
            <p:ph type="pic" idx="2"/>
          </p:nvPr>
        </p:nvSpPr>
        <p:spPr>
          <a:xfrm>
            <a:off x="5384893" y="987427"/>
            <a:ext cx="6172200" cy="4873500"/>
          </a:xfrm>
          <a:prstGeom prst="rect">
            <a:avLst/>
          </a:prstGeom>
          <a:noFill/>
          <a:ln>
            <a:noFill/>
          </a:ln>
        </p:spPr>
      </p:sp>
      <p:sp>
        <p:nvSpPr>
          <p:cNvPr id="111" name="Google Shape;111;p13"/>
          <p:cNvSpPr txBox="1">
            <a:spLocks noGrp="1"/>
          </p:cNvSpPr>
          <p:nvPr>
            <p:ph type="body" idx="1"/>
          </p:nvPr>
        </p:nvSpPr>
        <p:spPr>
          <a:xfrm>
            <a:off x="839788" y="2101850"/>
            <a:ext cx="3932100" cy="3759300"/>
          </a:xfrm>
          <a:prstGeom prst="rect">
            <a:avLst/>
          </a:prstGeom>
          <a:noFill/>
          <a:ln>
            <a:noFill/>
          </a:ln>
        </p:spPr>
        <p:txBody>
          <a:bodyPr spcFirstLastPara="1" wrap="square" lIns="91425" tIns="45700" rIns="91425" bIns="45700" anchor="t" anchorCtr="0">
            <a:normAutofit/>
          </a:bodyPr>
          <a:lstStyle>
            <a:lvl1pPr marL="457200" lvl="0" indent="-228600" algn="just" rtl="0">
              <a:lnSpc>
                <a:spcPct val="90000"/>
              </a:lnSpc>
              <a:spcBef>
                <a:spcPts val="720"/>
              </a:spcBef>
              <a:spcAft>
                <a:spcPts val="0"/>
              </a:spcAft>
              <a:buSzPts val="2400"/>
              <a:buNone/>
              <a:defRPr sz="2400"/>
            </a:lvl1pPr>
            <a:lvl2pPr marL="914400" lvl="1" indent="-228600" algn="just" rtl="0">
              <a:lnSpc>
                <a:spcPct val="90000"/>
              </a:lnSpc>
              <a:spcBef>
                <a:spcPts val="420"/>
              </a:spcBef>
              <a:spcAft>
                <a:spcPts val="0"/>
              </a:spcAft>
              <a:buSzPts val="1400"/>
              <a:buNone/>
              <a:defRPr sz="1400"/>
            </a:lvl2pPr>
            <a:lvl3pPr marL="1371600" lvl="2" indent="-228600" algn="just" rtl="0">
              <a:lnSpc>
                <a:spcPct val="90000"/>
              </a:lnSpc>
              <a:spcBef>
                <a:spcPts val="360"/>
              </a:spcBef>
              <a:spcAft>
                <a:spcPts val="0"/>
              </a:spcAft>
              <a:buSzPts val="1200"/>
              <a:buNone/>
              <a:defRPr sz="1200"/>
            </a:lvl3pPr>
            <a:lvl4pPr marL="1828800" lvl="3" indent="-228600" algn="just" rtl="0">
              <a:lnSpc>
                <a:spcPct val="90000"/>
              </a:lnSpc>
              <a:spcBef>
                <a:spcPts val="300"/>
              </a:spcBef>
              <a:spcAft>
                <a:spcPts val="0"/>
              </a:spcAft>
              <a:buSzPts val="1000"/>
              <a:buNone/>
              <a:defRPr sz="1000"/>
            </a:lvl4pPr>
            <a:lvl5pPr marL="2286000" lvl="4" indent="-228600" algn="just" rtl="0">
              <a:lnSpc>
                <a:spcPct val="90000"/>
              </a:lnSpc>
              <a:spcBef>
                <a:spcPts val="300"/>
              </a:spcBef>
              <a:spcAft>
                <a:spcPts val="0"/>
              </a:spcAft>
              <a:buSzPts val="1000"/>
              <a:buNone/>
              <a:defRPr sz="1000"/>
            </a:lvl5pPr>
            <a:lvl6pPr marL="2743200" lvl="5" indent="-228600" algn="l" rtl="0">
              <a:lnSpc>
                <a:spcPct val="90000"/>
              </a:lnSpc>
              <a:spcBef>
                <a:spcPts val="300"/>
              </a:spcBef>
              <a:spcAft>
                <a:spcPts val="0"/>
              </a:spcAft>
              <a:buClr>
                <a:schemeClr val="dk1"/>
              </a:buClr>
              <a:buSzPts val="1000"/>
              <a:buNone/>
              <a:defRPr sz="1000"/>
            </a:lvl6pPr>
            <a:lvl7pPr marL="3200400" lvl="6" indent="-228600" algn="l" rtl="0">
              <a:lnSpc>
                <a:spcPct val="90000"/>
              </a:lnSpc>
              <a:spcBef>
                <a:spcPts val="300"/>
              </a:spcBef>
              <a:spcAft>
                <a:spcPts val="0"/>
              </a:spcAft>
              <a:buClr>
                <a:schemeClr val="dk1"/>
              </a:buClr>
              <a:buSzPts val="1000"/>
              <a:buNone/>
              <a:defRPr sz="1000"/>
            </a:lvl7pPr>
            <a:lvl8pPr marL="3657600" lvl="7" indent="-228600" algn="l" rtl="0">
              <a:lnSpc>
                <a:spcPct val="90000"/>
              </a:lnSpc>
              <a:spcBef>
                <a:spcPts val="300"/>
              </a:spcBef>
              <a:spcAft>
                <a:spcPts val="0"/>
              </a:spcAft>
              <a:buClr>
                <a:schemeClr val="dk1"/>
              </a:buClr>
              <a:buSzPts val="1000"/>
              <a:buNone/>
              <a:defRPr sz="1000"/>
            </a:lvl8pPr>
            <a:lvl9pPr marL="4114800" lvl="8" indent="-228600" algn="l" rtl="0">
              <a:lnSpc>
                <a:spcPct val="90000"/>
              </a:lnSpc>
              <a:spcBef>
                <a:spcPts val="300"/>
              </a:spcBef>
              <a:spcAft>
                <a:spcPts val="0"/>
              </a:spcAft>
              <a:buClr>
                <a:schemeClr val="dk1"/>
              </a:buClr>
              <a:buSzPts val="1000"/>
              <a:buNone/>
              <a:defRPr sz="1000"/>
            </a:lvl9pPr>
          </a:lstStyle>
          <a:p>
            <a:endParaRPr/>
          </a:p>
        </p:txBody>
      </p:sp>
      <p:sp>
        <p:nvSpPr>
          <p:cNvPr id="112" name="Google Shape;112;p1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15"/>
        <p:cNvGrpSpPr/>
        <p:nvPr/>
      </p:nvGrpSpPr>
      <p:grpSpPr>
        <a:xfrm>
          <a:off x="0" y="0"/>
          <a:ext cx="0" cy="0"/>
          <a:chOff x="0" y="0"/>
          <a:chExt cx="0" cy="0"/>
        </a:xfrm>
      </p:grpSpPr>
      <p:sp>
        <p:nvSpPr>
          <p:cNvPr id="116" name="Google Shape;116;p14"/>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7" name="Google Shape;117;p14"/>
          <p:cNvSpPr txBox="1">
            <a:spLocks noGrp="1"/>
          </p:cNvSpPr>
          <p:nvPr>
            <p:ph type="body" idx="1"/>
          </p:nvPr>
        </p:nvSpPr>
        <p:spPr>
          <a:xfrm rot="5400000">
            <a:off x="3639410" y="-1885694"/>
            <a:ext cx="4904700" cy="118227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18" name="Google Shape;118;p1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9" name="Google Shape;119;p1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2"/>
        <p:cNvGrpSpPr/>
        <p:nvPr/>
      </p:nvGrpSpPr>
      <p:grpSpPr>
        <a:xfrm>
          <a:off x="0" y="0"/>
          <a:ext cx="0" cy="0"/>
          <a:chOff x="0" y="0"/>
          <a:chExt cx="0" cy="0"/>
        </a:xfrm>
      </p:grpSpPr>
      <p:sp>
        <p:nvSpPr>
          <p:cNvPr id="123" name="Google Shape;123;p15"/>
          <p:cNvSpPr/>
          <p:nvPr/>
        </p:nvSpPr>
        <p:spPr>
          <a:xfrm>
            <a:off x="10095346" y="0"/>
            <a:ext cx="2096700" cy="68580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4" name="Google Shape;124;p15"/>
          <p:cNvSpPr txBox="1">
            <a:spLocks noGrp="1"/>
          </p:cNvSpPr>
          <p:nvPr>
            <p:ph type="title"/>
          </p:nvPr>
        </p:nvSpPr>
        <p:spPr>
          <a:xfrm rot="5400000">
            <a:off x="8219283" y="2361325"/>
            <a:ext cx="5811900" cy="1819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3600"/>
              <a:buFont typeface="Calibri"/>
              <a:buNone/>
              <a:defRPr sz="36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body" idx="1"/>
          </p:nvPr>
        </p:nvSpPr>
        <p:spPr>
          <a:xfrm rot="5400000">
            <a:off x="2387717" y="-1184375"/>
            <a:ext cx="5811900" cy="8910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126" name="Google Shape;126;p1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1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3"/>
          <p:cNvSpPr/>
          <p:nvPr/>
        </p:nvSpPr>
        <p:spPr>
          <a:xfrm>
            <a:off x="0" y="0"/>
            <a:ext cx="12192000" cy="48666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0" name="Google Shape;40;p3"/>
          <p:cNvSpPr txBox="1">
            <a:spLocks noGrp="1"/>
          </p:cNvSpPr>
          <p:nvPr>
            <p:ph type="ctrTitle"/>
          </p:nvPr>
        </p:nvSpPr>
        <p:spPr>
          <a:xfrm>
            <a:off x="838200" y="2061006"/>
            <a:ext cx="10515600" cy="2387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7200"/>
              <a:buFont typeface="Calibri"/>
              <a:buNone/>
              <a:defRPr sz="72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3"/>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a:bodyPr>
          <a:lstStyle>
            <a:lvl1pPr lvl="0" algn="r" rtl="0">
              <a:lnSpc>
                <a:spcPct val="150000"/>
              </a:lnSpc>
              <a:spcBef>
                <a:spcPts val="600"/>
              </a:spcBef>
              <a:spcAft>
                <a:spcPts val="0"/>
              </a:spcAft>
              <a:buSzPts val="4000"/>
              <a:buNone/>
              <a:defRPr sz="4000" b="1">
                <a:solidFill>
                  <a:schemeClr val="dk1"/>
                </a:solidFill>
                <a:latin typeface="Droid Sans Mono"/>
                <a:ea typeface="Droid Sans Mono"/>
                <a:cs typeface="Droid Sans Mono"/>
                <a:sym typeface="Droid Sans Mono"/>
              </a:defRPr>
            </a:lvl1pPr>
            <a:lvl2pPr lvl="1" algn="ctr" rtl="0">
              <a:lnSpc>
                <a:spcPct val="90000"/>
              </a:lnSpc>
              <a:spcBef>
                <a:spcPts val="600"/>
              </a:spcBef>
              <a:spcAft>
                <a:spcPts val="0"/>
              </a:spcAft>
              <a:buSzPts val="2000"/>
              <a:buNone/>
              <a:defRPr sz="2000"/>
            </a:lvl2pPr>
            <a:lvl3pPr lvl="2" algn="ctr" rtl="0">
              <a:lnSpc>
                <a:spcPct val="90000"/>
              </a:lnSpc>
              <a:spcBef>
                <a:spcPts val="540"/>
              </a:spcBef>
              <a:spcAft>
                <a:spcPts val="0"/>
              </a:spcAft>
              <a:buSzPts val="1800"/>
              <a:buNone/>
              <a:defRPr sz="1800"/>
            </a:lvl3pPr>
            <a:lvl4pPr lvl="3" algn="ctr" rtl="0">
              <a:lnSpc>
                <a:spcPct val="90000"/>
              </a:lnSpc>
              <a:spcBef>
                <a:spcPts val="480"/>
              </a:spcBef>
              <a:spcAft>
                <a:spcPts val="0"/>
              </a:spcAft>
              <a:buSzPts val="1600"/>
              <a:buNone/>
              <a:defRPr sz="1600"/>
            </a:lvl4pPr>
            <a:lvl5pPr lvl="4" algn="ctr" rtl="0">
              <a:lnSpc>
                <a:spcPct val="90000"/>
              </a:lnSpc>
              <a:spcBef>
                <a:spcPts val="480"/>
              </a:spcBef>
              <a:spcAft>
                <a:spcPts val="0"/>
              </a:spcAft>
              <a:buSzPts val="1600"/>
              <a:buNone/>
              <a:defRPr sz="1600"/>
            </a:lvl5pPr>
            <a:lvl6pPr lvl="5" algn="ctr" rtl="0">
              <a:lnSpc>
                <a:spcPct val="90000"/>
              </a:lnSpc>
              <a:spcBef>
                <a:spcPts val="480"/>
              </a:spcBef>
              <a:spcAft>
                <a:spcPts val="0"/>
              </a:spcAft>
              <a:buClr>
                <a:schemeClr val="dk1"/>
              </a:buClr>
              <a:buSzPts val="1600"/>
              <a:buNone/>
              <a:defRPr sz="1600"/>
            </a:lvl6pPr>
            <a:lvl7pPr lvl="6" algn="ctr" rtl="0">
              <a:lnSpc>
                <a:spcPct val="90000"/>
              </a:lnSpc>
              <a:spcBef>
                <a:spcPts val="480"/>
              </a:spcBef>
              <a:spcAft>
                <a:spcPts val="0"/>
              </a:spcAft>
              <a:buClr>
                <a:schemeClr val="dk1"/>
              </a:buClr>
              <a:buSzPts val="1600"/>
              <a:buNone/>
              <a:defRPr sz="1600"/>
            </a:lvl7pPr>
            <a:lvl8pPr lvl="7" algn="ctr" rtl="0">
              <a:lnSpc>
                <a:spcPct val="90000"/>
              </a:lnSpc>
              <a:spcBef>
                <a:spcPts val="480"/>
              </a:spcBef>
              <a:spcAft>
                <a:spcPts val="0"/>
              </a:spcAft>
              <a:buClr>
                <a:schemeClr val="dk1"/>
              </a:buClr>
              <a:buSzPts val="1600"/>
              <a:buNone/>
              <a:defRPr sz="1600"/>
            </a:lvl8pPr>
            <a:lvl9pPr lvl="8" algn="ctr" rtl="0">
              <a:lnSpc>
                <a:spcPct val="90000"/>
              </a:lnSpc>
              <a:spcBef>
                <a:spcPts val="480"/>
              </a:spcBef>
              <a:spcAft>
                <a:spcPts val="0"/>
              </a:spcAft>
              <a:buClr>
                <a:schemeClr val="dk1"/>
              </a:buClr>
              <a:buSzPts val="1600"/>
              <a:buNone/>
              <a:defRPr sz="1600"/>
            </a:lvl9pPr>
          </a:lstStyle>
          <a:p>
            <a:endParaRPr/>
          </a:p>
        </p:txBody>
      </p:sp>
      <p:sp>
        <p:nvSpPr>
          <p:cNvPr id="42" name="Google Shape;42;p3"/>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i="1"/>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p:nvPr/>
        </p:nvSpPr>
        <p:spPr>
          <a:xfrm>
            <a:off x="5656882" y="1709738"/>
            <a:ext cx="6535200" cy="35751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7" name="Google Shape;47;p4"/>
          <p:cNvSpPr txBox="1">
            <a:spLocks noGrp="1"/>
          </p:cNvSpPr>
          <p:nvPr>
            <p:ph type="title"/>
          </p:nvPr>
        </p:nvSpPr>
        <p:spPr>
          <a:xfrm>
            <a:off x="838201" y="2402238"/>
            <a:ext cx="4508700" cy="21873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Droid Sans Mono"/>
              <a:buNone/>
              <a:defRPr sz="4400" b="1">
                <a:solidFill>
                  <a:schemeClr val="dk1"/>
                </a:solidFill>
                <a:latin typeface="Droid Sans Mono"/>
                <a:ea typeface="Droid Sans Mono"/>
                <a:cs typeface="Droid Sans Mono"/>
                <a:sym typeface="Droid Sans Mon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4"/>
          <p:cNvSpPr txBox="1">
            <a:spLocks noGrp="1"/>
          </p:cNvSpPr>
          <p:nvPr>
            <p:ph type="body" idx="1"/>
          </p:nvPr>
        </p:nvSpPr>
        <p:spPr>
          <a:xfrm>
            <a:off x="6323308" y="2402237"/>
            <a:ext cx="5269500" cy="21873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50000"/>
              </a:lnSpc>
              <a:spcBef>
                <a:spcPts val="1320"/>
              </a:spcBef>
              <a:spcAft>
                <a:spcPts val="0"/>
              </a:spcAft>
              <a:buSzPts val="4400"/>
              <a:buNone/>
              <a:defRPr sz="4400" b="1">
                <a:solidFill>
                  <a:schemeClr val="lt1"/>
                </a:solidFill>
                <a:latin typeface="Calibri"/>
                <a:ea typeface="Calibri"/>
                <a:cs typeface="Calibri"/>
                <a:sym typeface="Calibri"/>
              </a:defRPr>
            </a:lvl1pPr>
            <a:lvl2pPr marL="914400" lvl="1" indent="-228600" algn="just" rtl="0">
              <a:lnSpc>
                <a:spcPct val="90000"/>
              </a:lnSpc>
              <a:spcBef>
                <a:spcPts val="600"/>
              </a:spcBef>
              <a:spcAft>
                <a:spcPts val="0"/>
              </a:spcAft>
              <a:buSzPts val="2000"/>
              <a:buNone/>
              <a:defRPr sz="2000"/>
            </a:lvl2pPr>
            <a:lvl3pPr marL="1371600" lvl="2" indent="-228600" algn="just" rtl="0">
              <a:lnSpc>
                <a:spcPct val="90000"/>
              </a:lnSpc>
              <a:spcBef>
                <a:spcPts val="540"/>
              </a:spcBef>
              <a:spcAft>
                <a:spcPts val="0"/>
              </a:spcAft>
              <a:buSzPts val="1800"/>
              <a:buNone/>
              <a:defRPr sz="1800"/>
            </a:lvl3pPr>
            <a:lvl4pPr marL="1828800" lvl="3" indent="-228600" algn="just" rtl="0">
              <a:lnSpc>
                <a:spcPct val="90000"/>
              </a:lnSpc>
              <a:spcBef>
                <a:spcPts val="480"/>
              </a:spcBef>
              <a:spcAft>
                <a:spcPts val="0"/>
              </a:spcAft>
              <a:buSzPts val="1600"/>
              <a:buNone/>
              <a:defRPr sz="1600"/>
            </a:lvl4pPr>
            <a:lvl5pPr marL="2286000" lvl="4" indent="-228600" algn="just" rtl="0">
              <a:lnSpc>
                <a:spcPct val="90000"/>
              </a:lnSpc>
              <a:spcBef>
                <a:spcPts val="480"/>
              </a:spcBef>
              <a:spcAft>
                <a:spcPts val="0"/>
              </a:spcAft>
              <a:buSzPts val="1600"/>
              <a:buNone/>
              <a:defRPr sz="1600"/>
            </a:lvl5pPr>
            <a:lvl6pPr marL="2743200" lvl="5" indent="-228600" algn="l" rtl="0">
              <a:lnSpc>
                <a:spcPct val="90000"/>
              </a:lnSpc>
              <a:spcBef>
                <a:spcPts val="480"/>
              </a:spcBef>
              <a:spcAft>
                <a:spcPts val="0"/>
              </a:spcAft>
              <a:buClr>
                <a:schemeClr val="dk1"/>
              </a:buClr>
              <a:buSzPts val="1600"/>
              <a:buNone/>
              <a:defRPr sz="1600"/>
            </a:lvl6pPr>
            <a:lvl7pPr marL="3200400" lvl="6" indent="-228600" algn="l" rtl="0">
              <a:lnSpc>
                <a:spcPct val="90000"/>
              </a:lnSpc>
              <a:spcBef>
                <a:spcPts val="480"/>
              </a:spcBef>
              <a:spcAft>
                <a:spcPts val="0"/>
              </a:spcAft>
              <a:buClr>
                <a:schemeClr val="dk1"/>
              </a:buClr>
              <a:buSzPts val="1600"/>
              <a:buNone/>
              <a:defRPr sz="1600"/>
            </a:lvl7pPr>
            <a:lvl8pPr marL="3657600" lvl="7" indent="-228600" algn="l" rtl="0">
              <a:lnSpc>
                <a:spcPct val="90000"/>
              </a:lnSpc>
              <a:spcBef>
                <a:spcPts val="480"/>
              </a:spcBef>
              <a:spcAft>
                <a:spcPts val="0"/>
              </a:spcAft>
              <a:buClr>
                <a:schemeClr val="dk1"/>
              </a:buClr>
              <a:buSzPts val="1600"/>
              <a:buNone/>
              <a:defRPr sz="1600"/>
            </a:lvl8pPr>
            <a:lvl9pPr marL="4114800" lvl="8" indent="-228600" algn="l" rtl="0">
              <a:lnSpc>
                <a:spcPct val="90000"/>
              </a:lnSpc>
              <a:spcBef>
                <a:spcPts val="480"/>
              </a:spcBef>
              <a:spcAft>
                <a:spcPts val="0"/>
              </a:spcAft>
              <a:buClr>
                <a:schemeClr val="dk1"/>
              </a:buClr>
              <a:buSzPts val="1600"/>
              <a:buNone/>
              <a:defRPr sz="1600"/>
            </a:lvl9pPr>
          </a:lstStyle>
          <a:p>
            <a:endParaRPr/>
          </a:p>
        </p:txBody>
      </p:sp>
      <p:sp>
        <p:nvSpPr>
          <p:cNvPr id="49" name="Google Shape;49;p4"/>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5"/>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 name="Google Shape;55;p5"/>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9"/>
        <p:cNvGrpSpPr/>
        <p:nvPr/>
      </p:nvGrpSpPr>
      <p:grpSpPr>
        <a:xfrm>
          <a:off x="0" y="0"/>
          <a:ext cx="0" cy="0"/>
          <a:chOff x="0" y="0"/>
          <a:chExt cx="0" cy="0"/>
        </a:xfrm>
      </p:grpSpPr>
      <p:sp>
        <p:nvSpPr>
          <p:cNvPr id="60" name="Google Shape;60;p6"/>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1" name="Google Shape;61;p6"/>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7"/>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7"/>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With Animation">
  <p:cSld name="Title and Content - With Animation">
    <p:spTree>
      <p:nvGrpSpPr>
        <p:cNvPr id="1" name="Shape 69"/>
        <p:cNvGrpSpPr/>
        <p:nvPr/>
      </p:nvGrpSpPr>
      <p:grpSpPr>
        <a:xfrm>
          <a:off x="0" y="0"/>
          <a:ext cx="0" cy="0"/>
          <a:chOff x="0" y="0"/>
          <a:chExt cx="0" cy="0"/>
        </a:xfrm>
      </p:grpSpPr>
      <p:sp>
        <p:nvSpPr>
          <p:cNvPr id="70" name="Google Shape;70;p8"/>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 name="Google Shape;71;p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8"/>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i="1">
                <a:solidFill>
                  <a:srgbClr val="0C0C0C"/>
                </a:solidFill>
                <a:latin typeface="Quattrocento Sans"/>
                <a:ea typeface="Quattrocento Sans"/>
                <a:cs typeface="Quattrocento Sans"/>
                <a:sym typeface="Quattrocento Sans"/>
              </a:defRPr>
            </a:lvl1pPr>
            <a:lvl2pPr marL="0" lvl="1" indent="0" algn="r" rtl="0">
              <a:spcBef>
                <a:spcPts val="0"/>
              </a:spcBef>
              <a:buNone/>
              <a:defRPr sz="1200" i="1">
                <a:solidFill>
                  <a:srgbClr val="0C0C0C"/>
                </a:solidFill>
                <a:latin typeface="Quattrocento Sans"/>
                <a:ea typeface="Quattrocento Sans"/>
                <a:cs typeface="Quattrocento Sans"/>
                <a:sym typeface="Quattrocento Sans"/>
              </a:defRPr>
            </a:lvl2pPr>
            <a:lvl3pPr marL="0" lvl="2" indent="0" algn="r" rtl="0">
              <a:spcBef>
                <a:spcPts val="0"/>
              </a:spcBef>
              <a:buNone/>
              <a:defRPr sz="1200" i="1">
                <a:solidFill>
                  <a:srgbClr val="0C0C0C"/>
                </a:solidFill>
                <a:latin typeface="Quattrocento Sans"/>
                <a:ea typeface="Quattrocento Sans"/>
                <a:cs typeface="Quattrocento Sans"/>
                <a:sym typeface="Quattrocento Sans"/>
              </a:defRPr>
            </a:lvl3pPr>
            <a:lvl4pPr marL="0" lvl="3" indent="0" algn="r" rtl="0">
              <a:spcBef>
                <a:spcPts val="0"/>
              </a:spcBef>
              <a:buNone/>
              <a:defRPr sz="1200" i="1">
                <a:solidFill>
                  <a:srgbClr val="0C0C0C"/>
                </a:solidFill>
                <a:latin typeface="Quattrocento Sans"/>
                <a:ea typeface="Quattrocento Sans"/>
                <a:cs typeface="Quattrocento Sans"/>
                <a:sym typeface="Quattrocento Sans"/>
              </a:defRPr>
            </a:lvl4pPr>
            <a:lvl5pPr marL="0" lvl="4" indent="0" algn="r" rtl="0">
              <a:spcBef>
                <a:spcPts val="0"/>
              </a:spcBef>
              <a:buNone/>
              <a:defRPr sz="1200" i="1">
                <a:solidFill>
                  <a:srgbClr val="0C0C0C"/>
                </a:solidFill>
                <a:latin typeface="Quattrocento Sans"/>
                <a:ea typeface="Quattrocento Sans"/>
                <a:cs typeface="Quattrocento Sans"/>
                <a:sym typeface="Quattrocento Sans"/>
              </a:defRPr>
            </a:lvl5pPr>
            <a:lvl6pPr marL="0" lvl="5" indent="0" algn="r" rtl="0">
              <a:spcBef>
                <a:spcPts val="0"/>
              </a:spcBef>
              <a:buNone/>
              <a:defRPr sz="1200" i="1">
                <a:solidFill>
                  <a:srgbClr val="0C0C0C"/>
                </a:solidFill>
                <a:latin typeface="Quattrocento Sans"/>
                <a:ea typeface="Quattrocento Sans"/>
                <a:cs typeface="Quattrocento Sans"/>
                <a:sym typeface="Quattrocento Sans"/>
              </a:defRPr>
            </a:lvl6pPr>
            <a:lvl7pPr marL="0" lvl="6" indent="0" algn="r" rtl="0">
              <a:spcBef>
                <a:spcPts val="0"/>
              </a:spcBef>
              <a:buNone/>
              <a:defRPr sz="1200" i="1">
                <a:solidFill>
                  <a:srgbClr val="0C0C0C"/>
                </a:solidFill>
                <a:latin typeface="Quattrocento Sans"/>
                <a:ea typeface="Quattrocento Sans"/>
                <a:cs typeface="Quattrocento Sans"/>
                <a:sym typeface="Quattrocento Sans"/>
              </a:defRPr>
            </a:lvl7pPr>
            <a:lvl8pPr marL="0" lvl="7" indent="0" algn="r" rtl="0">
              <a:spcBef>
                <a:spcPts val="0"/>
              </a:spcBef>
              <a:buNone/>
              <a:defRPr sz="1200" i="1">
                <a:solidFill>
                  <a:srgbClr val="0C0C0C"/>
                </a:solidFill>
                <a:latin typeface="Quattrocento Sans"/>
                <a:ea typeface="Quattrocento Sans"/>
                <a:cs typeface="Quattrocento Sans"/>
                <a:sym typeface="Quattrocento Sans"/>
              </a:defRPr>
            </a:lvl8pPr>
            <a:lvl9pPr marL="0" lvl="8" indent="0" algn="r" rtl="0">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5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5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500"/>
                                        <p:tgtEl>
                                          <p:spTgt spid="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xEl>
                                              <p:pRg st="4" end="4"/>
                                            </p:txEl>
                                          </p:spTgt>
                                        </p:tgtEl>
                                        <p:attrNameLst>
                                          <p:attrName>style.visibility</p:attrName>
                                        </p:attrNameLst>
                                      </p:cBhvr>
                                      <p:to>
                                        <p:strVal val="visible"/>
                                      </p:to>
                                    </p:set>
                                    <p:animEffect transition="in" filter="fade">
                                      <p:cBhvr>
                                        <p:cTn id="27" dur="500"/>
                                        <p:tgtEl>
                                          <p:spTgt spid="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xEl>
                                              <p:pRg st="5" end="5"/>
                                            </p:txEl>
                                          </p:spTgt>
                                        </p:tgtEl>
                                        <p:attrNameLst>
                                          <p:attrName>style.visibility</p:attrName>
                                        </p:attrNameLst>
                                      </p:cBhvr>
                                      <p:to>
                                        <p:strVal val="visible"/>
                                      </p:to>
                                    </p:set>
                                    <p:animEffect transition="in" filter="fade">
                                      <p:cBhvr>
                                        <p:cTn id="32" dur="500"/>
                                        <p:tgtEl>
                                          <p:spTgt spid="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
                                            <p:txEl>
                                              <p:pRg st="6" end="6"/>
                                            </p:txEl>
                                          </p:spTgt>
                                        </p:tgtEl>
                                        <p:attrNameLst>
                                          <p:attrName>style.visibility</p:attrName>
                                        </p:attrNameLst>
                                      </p:cBhvr>
                                      <p:to>
                                        <p:strVal val="visible"/>
                                      </p:to>
                                    </p:set>
                                    <p:animEffect transition="in" filter="fade">
                                      <p:cBhvr>
                                        <p:cTn id="37" dur="500"/>
                                        <p:tgtEl>
                                          <p:spTgt spid="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
                                            <p:txEl>
                                              <p:pRg st="7" end="7"/>
                                            </p:txEl>
                                          </p:spTgt>
                                        </p:tgtEl>
                                        <p:attrNameLst>
                                          <p:attrName>style.visibility</p:attrName>
                                        </p:attrNameLst>
                                      </p:cBhvr>
                                      <p:to>
                                        <p:strVal val="visible"/>
                                      </p:to>
                                    </p:set>
                                    <p:animEffect transition="in" filter="fade">
                                      <p:cBhvr>
                                        <p:cTn id="42" dur="500"/>
                                        <p:tgtEl>
                                          <p:spTgt spid="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5">
                                            <p:txEl>
                                              <p:pRg st="8" end="8"/>
                                            </p:txEl>
                                          </p:spTgt>
                                        </p:tgtEl>
                                        <p:attrNameLst>
                                          <p:attrName>style.visibility</p:attrName>
                                        </p:attrNameLst>
                                      </p:cBhvr>
                                      <p:to>
                                        <p:strVal val="visible"/>
                                      </p:to>
                                    </p:set>
                                    <p:animEffect transition="in" filter="fade">
                                      <p:cBhvr>
                                        <p:cTn id="47" dur="500"/>
                                        <p:tgtEl>
                                          <p:spTgt spid="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 2 Columns">
  <p:cSld name="Title and Content - 2 Columns">
    <p:spTree>
      <p:nvGrpSpPr>
        <p:cNvPr id="1" name="Shape 76"/>
        <p:cNvGrpSpPr/>
        <p:nvPr/>
      </p:nvGrpSpPr>
      <p:grpSpPr>
        <a:xfrm>
          <a:off x="0" y="0"/>
          <a:ext cx="0" cy="0"/>
          <a:chOff x="0" y="0"/>
          <a:chExt cx="0" cy="0"/>
        </a:xfrm>
      </p:grpSpPr>
      <p:sp>
        <p:nvSpPr>
          <p:cNvPr id="77" name="Google Shape;77;p9"/>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8" name="Google Shape;78;p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9"/>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200">
                <a:solidFill>
                  <a:srgbClr val="0C0C0C"/>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i="1">
                <a:solidFill>
                  <a:srgbClr val="0C0C0C"/>
                </a:solidFill>
                <a:latin typeface="Quattrocento Sans"/>
                <a:ea typeface="Quattrocento Sans"/>
                <a:cs typeface="Quattrocento Sans"/>
                <a:sym typeface="Quattrocento Sans"/>
              </a:defRPr>
            </a:lvl1pPr>
            <a:lvl2pPr marL="0" lvl="1" indent="0" algn="r" rtl="0">
              <a:spcBef>
                <a:spcPts val="0"/>
              </a:spcBef>
              <a:buNone/>
              <a:defRPr sz="1200" i="1">
                <a:solidFill>
                  <a:srgbClr val="0C0C0C"/>
                </a:solidFill>
                <a:latin typeface="Quattrocento Sans"/>
                <a:ea typeface="Quattrocento Sans"/>
                <a:cs typeface="Quattrocento Sans"/>
                <a:sym typeface="Quattrocento Sans"/>
              </a:defRPr>
            </a:lvl2pPr>
            <a:lvl3pPr marL="0" lvl="2" indent="0" algn="r" rtl="0">
              <a:spcBef>
                <a:spcPts val="0"/>
              </a:spcBef>
              <a:buNone/>
              <a:defRPr sz="1200" i="1">
                <a:solidFill>
                  <a:srgbClr val="0C0C0C"/>
                </a:solidFill>
                <a:latin typeface="Quattrocento Sans"/>
                <a:ea typeface="Quattrocento Sans"/>
                <a:cs typeface="Quattrocento Sans"/>
                <a:sym typeface="Quattrocento Sans"/>
              </a:defRPr>
            </a:lvl3pPr>
            <a:lvl4pPr marL="0" lvl="3" indent="0" algn="r" rtl="0">
              <a:spcBef>
                <a:spcPts val="0"/>
              </a:spcBef>
              <a:buNone/>
              <a:defRPr sz="1200" i="1">
                <a:solidFill>
                  <a:srgbClr val="0C0C0C"/>
                </a:solidFill>
                <a:latin typeface="Quattrocento Sans"/>
                <a:ea typeface="Quattrocento Sans"/>
                <a:cs typeface="Quattrocento Sans"/>
                <a:sym typeface="Quattrocento Sans"/>
              </a:defRPr>
            </a:lvl4pPr>
            <a:lvl5pPr marL="0" lvl="4" indent="0" algn="r" rtl="0">
              <a:spcBef>
                <a:spcPts val="0"/>
              </a:spcBef>
              <a:buNone/>
              <a:defRPr sz="1200" i="1">
                <a:solidFill>
                  <a:srgbClr val="0C0C0C"/>
                </a:solidFill>
                <a:latin typeface="Quattrocento Sans"/>
                <a:ea typeface="Quattrocento Sans"/>
                <a:cs typeface="Quattrocento Sans"/>
                <a:sym typeface="Quattrocento Sans"/>
              </a:defRPr>
            </a:lvl5pPr>
            <a:lvl6pPr marL="0" lvl="5" indent="0" algn="r" rtl="0">
              <a:spcBef>
                <a:spcPts val="0"/>
              </a:spcBef>
              <a:buNone/>
              <a:defRPr sz="1200" i="1">
                <a:solidFill>
                  <a:srgbClr val="0C0C0C"/>
                </a:solidFill>
                <a:latin typeface="Quattrocento Sans"/>
                <a:ea typeface="Quattrocento Sans"/>
                <a:cs typeface="Quattrocento Sans"/>
                <a:sym typeface="Quattrocento Sans"/>
              </a:defRPr>
            </a:lvl6pPr>
            <a:lvl7pPr marL="0" lvl="6" indent="0" algn="r" rtl="0">
              <a:spcBef>
                <a:spcPts val="0"/>
              </a:spcBef>
              <a:buNone/>
              <a:defRPr sz="1200" i="1">
                <a:solidFill>
                  <a:srgbClr val="0C0C0C"/>
                </a:solidFill>
                <a:latin typeface="Quattrocento Sans"/>
                <a:ea typeface="Quattrocento Sans"/>
                <a:cs typeface="Quattrocento Sans"/>
                <a:sym typeface="Quattrocento Sans"/>
              </a:defRPr>
            </a:lvl7pPr>
            <a:lvl8pPr marL="0" lvl="7" indent="0" algn="r" rtl="0">
              <a:spcBef>
                <a:spcPts val="0"/>
              </a:spcBef>
              <a:buNone/>
              <a:defRPr sz="1200" i="1">
                <a:solidFill>
                  <a:srgbClr val="0C0C0C"/>
                </a:solidFill>
                <a:latin typeface="Quattrocento Sans"/>
                <a:ea typeface="Quattrocento Sans"/>
                <a:cs typeface="Quattrocento Sans"/>
                <a:sym typeface="Quattrocento Sans"/>
              </a:defRPr>
            </a:lvl8pPr>
            <a:lvl9pPr marL="0" lvl="8" indent="0" algn="r" rtl="0">
              <a:spcBef>
                <a:spcPts val="0"/>
              </a:spcBef>
              <a:buNone/>
              <a:defRPr sz="1200" i="1">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9"/>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90000"/>
              </a:lnSpc>
              <a:spcBef>
                <a:spcPts val="540"/>
              </a:spcBef>
              <a:spcAft>
                <a:spcPts val="0"/>
              </a:spcAft>
              <a:buSzPts val="1800"/>
              <a:buChar char="❖"/>
              <a:defRPr/>
            </a:lvl1pPr>
            <a:lvl2pPr marL="914400" lvl="1" indent="-342900" algn="just" rtl="0">
              <a:lnSpc>
                <a:spcPct val="90000"/>
              </a:lnSpc>
              <a:spcBef>
                <a:spcPts val="540"/>
              </a:spcBef>
              <a:spcAft>
                <a:spcPts val="0"/>
              </a:spcAft>
              <a:buSzPts val="1800"/>
              <a:buChar char="⮚"/>
              <a:defRPr/>
            </a:lvl2pPr>
            <a:lvl3pPr marL="1371600" lvl="2" indent="-342900" algn="just" rtl="0">
              <a:lnSpc>
                <a:spcPct val="90000"/>
              </a:lnSpc>
              <a:spcBef>
                <a:spcPts val="540"/>
              </a:spcBef>
              <a:spcAft>
                <a:spcPts val="0"/>
              </a:spcAft>
              <a:buSzPts val="1800"/>
              <a:buChar char="▪"/>
              <a:defRPr/>
            </a:lvl3pPr>
            <a:lvl4pPr marL="1828800" lvl="3" indent="-342900" algn="just" rtl="0">
              <a:lnSpc>
                <a:spcPct val="90000"/>
              </a:lnSpc>
              <a:spcBef>
                <a:spcPts val="540"/>
              </a:spcBef>
              <a:spcAft>
                <a:spcPts val="0"/>
              </a:spcAft>
              <a:buSzPts val="1800"/>
              <a:buChar char="o"/>
              <a:defRPr/>
            </a:lvl4pPr>
            <a:lvl5pPr marL="2286000" lvl="4" indent="-342900" algn="just" rtl="0">
              <a:lnSpc>
                <a:spcPct val="90000"/>
              </a:lnSpc>
              <a:spcBef>
                <a:spcPts val="540"/>
              </a:spcBef>
              <a:spcAft>
                <a:spcPts val="0"/>
              </a:spcAft>
              <a:buSzPts val="18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0"/>
          <p:cNvSpPr/>
          <p:nvPr/>
        </p:nvSpPr>
        <p:spPr>
          <a:xfrm>
            <a:off x="0" y="0"/>
            <a:ext cx="12192000" cy="1332900"/>
          </a:xfrm>
          <a:prstGeom prst="rect">
            <a:avLst/>
          </a:prstGeom>
          <a:solidFill>
            <a:srgbClr val="418A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5" name="Google Shape;85;p10"/>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1"/>
              </a:buClr>
              <a:buSzPts val="4400"/>
              <a:buFont typeface="Calibri"/>
              <a:buNone/>
              <a:defRPr sz="4400" b="1">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0"/>
          <p:cNvSpPr txBox="1">
            <a:spLocks noGrp="1"/>
          </p:cNvSpPr>
          <p:nvPr>
            <p:ph type="body" idx="1"/>
          </p:nvPr>
        </p:nvSpPr>
        <p:spPr>
          <a:xfrm>
            <a:off x="255307" y="1546225"/>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
        <p:nvSpPr>
          <p:cNvPr id="90" name="Google Shape;90;p10"/>
          <p:cNvSpPr txBox="1">
            <a:spLocks noGrp="1"/>
          </p:cNvSpPr>
          <p:nvPr>
            <p:ph type="body" idx="2"/>
          </p:nvPr>
        </p:nvSpPr>
        <p:spPr>
          <a:xfrm>
            <a:off x="6257152" y="1550708"/>
            <a:ext cx="5675400" cy="49356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960"/>
              </a:spcBef>
              <a:spcAft>
                <a:spcPts val="0"/>
              </a:spcAft>
              <a:buSzPts val="3200"/>
              <a:buChar char="❖"/>
              <a:defRPr/>
            </a:lvl1pPr>
            <a:lvl2pPr marL="914400" lvl="1" indent="-406400" algn="l" rtl="0">
              <a:lnSpc>
                <a:spcPct val="90000"/>
              </a:lnSpc>
              <a:spcBef>
                <a:spcPts val="840"/>
              </a:spcBef>
              <a:spcAft>
                <a:spcPts val="0"/>
              </a:spcAft>
              <a:buSzPts val="2800"/>
              <a:buChar char="⮚"/>
              <a:defRPr/>
            </a:lvl2pPr>
            <a:lvl3pPr marL="1371600" lvl="2" indent="-381000" algn="l" rtl="0">
              <a:lnSpc>
                <a:spcPct val="90000"/>
              </a:lnSpc>
              <a:spcBef>
                <a:spcPts val="720"/>
              </a:spcBef>
              <a:spcAft>
                <a:spcPts val="0"/>
              </a:spcAft>
              <a:buSzPts val="2400"/>
              <a:buChar char="▪"/>
              <a:defRPr/>
            </a:lvl3pPr>
            <a:lvl4pPr marL="1828800" lvl="3" indent="-355600" algn="l" rtl="0">
              <a:lnSpc>
                <a:spcPct val="90000"/>
              </a:lnSpc>
              <a:spcBef>
                <a:spcPts val="600"/>
              </a:spcBef>
              <a:spcAft>
                <a:spcPts val="0"/>
              </a:spcAft>
              <a:buSzPts val="2000"/>
              <a:buChar char="o"/>
              <a:defRPr/>
            </a:lvl4pPr>
            <a:lvl5pPr marL="2286000" lvl="4" indent="-355600" algn="l" rtl="0">
              <a:lnSpc>
                <a:spcPct val="90000"/>
              </a:lnSpc>
              <a:spcBef>
                <a:spcPts val="600"/>
              </a:spcBef>
              <a:spcAft>
                <a:spcPts val="0"/>
              </a:spcAft>
              <a:buSzPts val="2000"/>
              <a:buChar char="•"/>
              <a:defRPr/>
            </a:lvl5pPr>
            <a:lvl6pPr marL="2743200" lvl="5" indent="-342900" algn="l" rtl="0">
              <a:lnSpc>
                <a:spcPct val="90000"/>
              </a:lnSpc>
              <a:spcBef>
                <a:spcPts val="540"/>
              </a:spcBef>
              <a:spcAft>
                <a:spcPts val="0"/>
              </a:spcAft>
              <a:buClr>
                <a:schemeClr val="dk1"/>
              </a:buClr>
              <a:buSzPts val="1800"/>
              <a:buChar char="•"/>
              <a:defRPr/>
            </a:lvl6pPr>
            <a:lvl7pPr marL="3200400" lvl="6" indent="-342900" algn="l" rtl="0">
              <a:lnSpc>
                <a:spcPct val="90000"/>
              </a:lnSpc>
              <a:spcBef>
                <a:spcPts val="540"/>
              </a:spcBef>
              <a:spcAft>
                <a:spcPts val="0"/>
              </a:spcAft>
              <a:buClr>
                <a:schemeClr val="dk1"/>
              </a:buClr>
              <a:buSzPts val="1800"/>
              <a:buChar char="•"/>
              <a:defRPr/>
            </a:lvl7pPr>
            <a:lvl8pPr marL="3657600" lvl="7" indent="-342900" algn="l" rtl="0">
              <a:lnSpc>
                <a:spcPct val="90000"/>
              </a:lnSpc>
              <a:spcBef>
                <a:spcPts val="540"/>
              </a:spcBef>
              <a:spcAft>
                <a:spcPts val="0"/>
              </a:spcAft>
              <a:buClr>
                <a:schemeClr val="dk1"/>
              </a:buClr>
              <a:buSzPts val="1800"/>
              <a:buChar char="•"/>
              <a:defRPr/>
            </a:lvl8pPr>
            <a:lvl9pPr marL="4114800" lvl="8" indent="-342900" algn="l" rtl="0">
              <a:lnSpc>
                <a:spcPct val="90000"/>
              </a:lnSpc>
              <a:spcBef>
                <a:spcPts val="540"/>
              </a:spcBef>
              <a:spcAft>
                <a:spcPts val="0"/>
              </a:spcAft>
              <a:buClr>
                <a:schemeClr val="dk1"/>
              </a:buClr>
              <a:buSzPts val="1800"/>
              <a:buChar char="•"/>
              <a:defRPr/>
            </a:lvl9pPr>
          </a:lstStyle>
          <a:p>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
          <p:cNvSpPr txBox="1">
            <a:spLocks noGrp="1"/>
          </p:cNvSpPr>
          <p:nvPr>
            <p:ph type="title"/>
          </p:nvPr>
        </p:nvSpPr>
        <p:spPr>
          <a:xfrm>
            <a:off x="154545" y="154547"/>
            <a:ext cx="11835600" cy="1536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306786"/>
              </a:buClr>
              <a:buSzPts val="4400"/>
              <a:buFont typeface="Calibri"/>
              <a:buNone/>
              <a:defRPr sz="4400" b="1" i="0" u="none" strike="noStrike" cap="none">
                <a:solidFill>
                  <a:srgbClr val="306786"/>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 name="Google Shape;28;p1"/>
          <p:cNvSpPr txBox="1">
            <a:spLocks noGrp="1"/>
          </p:cNvSpPr>
          <p:nvPr>
            <p:ph type="body" idx="1"/>
          </p:nvPr>
        </p:nvSpPr>
        <p:spPr>
          <a:xfrm>
            <a:off x="180304" y="1825625"/>
            <a:ext cx="11822700" cy="4652400"/>
          </a:xfrm>
          <a:prstGeom prst="rect">
            <a:avLst/>
          </a:prstGeom>
          <a:noFill/>
          <a:ln>
            <a:noFill/>
          </a:ln>
        </p:spPr>
        <p:txBody>
          <a:bodyPr spcFirstLastPara="1" wrap="square" lIns="91425" tIns="45700" rIns="91425" bIns="45700" anchor="t" anchorCtr="0">
            <a:normAutofit/>
          </a:bodyPr>
          <a:lstStyle>
            <a:lvl1pPr marL="457200" marR="0" lvl="0" indent="-431800" algn="just" rtl="0">
              <a:lnSpc>
                <a:spcPct val="90000"/>
              </a:lnSpc>
              <a:spcBef>
                <a:spcPts val="960"/>
              </a:spcBef>
              <a:spcAft>
                <a:spcPts val="0"/>
              </a:spcAft>
              <a:buClr>
                <a:srgbClr val="0070C0"/>
              </a:buClr>
              <a:buSzPts val="3200"/>
              <a:buFont typeface="Noto Sans Symbols"/>
              <a:buChar char="❖"/>
              <a:defRPr sz="3200" b="0" i="0" u="none" strike="noStrike" cap="none">
                <a:solidFill>
                  <a:schemeClr val="dk1"/>
                </a:solidFill>
                <a:latin typeface="Calibri"/>
                <a:ea typeface="Calibri"/>
                <a:cs typeface="Calibri"/>
                <a:sym typeface="Calibri"/>
              </a:defRPr>
            </a:lvl1pPr>
            <a:lvl2pPr marL="914400" marR="0" lvl="1" indent="-406400" algn="just" rtl="0">
              <a:lnSpc>
                <a:spcPct val="90000"/>
              </a:lnSpc>
              <a:spcBef>
                <a:spcPts val="840"/>
              </a:spcBef>
              <a:spcAft>
                <a:spcPts val="0"/>
              </a:spcAft>
              <a:buClr>
                <a:srgbClr val="0070C0"/>
              </a:buClr>
              <a:buSzPts val="280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just" rtl="0">
              <a:lnSpc>
                <a:spcPct val="90000"/>
              </a:lnSpc>
              <a:spcBef>
                <a:spcPts val="720"/>
              </a:spcBef>
              <a:spcAft>
                <a:spcPts val="0"/>
              </a:spcAft>
              <a:buClr>
                <a:srgbClr val="0070C0"/>
              </a:buClr>
              <a:buSzPts val="2400"/>
              <a:buFont typeface="Noto Sans Symbols"/>
              <a:buChar char="▪"/>
              <a:defRPr sz="2400" b="0" i="0" u="none" strike="noStrike" cap="none">
                <a:solidFill>
                  <a:schemeClr val="dk1"/>
                </a:solidFill>
                <a:latin typeface="Calibri"/>
                <a:ea typeface="Calibri"/>
                <a:cs typeface="Calibri"/>
                <a:sym typeface="Calibri"/>
              </a:defRPr>
            </a:lvl3pPr>
            <a:lvl4pPr marL="1828800" marR="0" lvl="3" indent="-355600" algn="just" rtl="0">
              <a:lnSpc>
                <a:spcPct val="90000"/>
              </a:lnSpc>
              <a:spcBef>
                <a:spcPts val="600"/>
              </a:spcBef>
              <a:spcAft>
                <a:spcPts val="0"/>
              </a:spcAft>
              <a:buClr>
                <a:srgbClr val="0070C0"/>
              </a:buClr>
              <a:buSzPts val="2000"/>
              <a:buFont typeface="Courier New"/>
              <a:buChar char="o"/>
              <a:defRPr sz="2000" b="0" i="0" u="none" strike="noStrike" cap="none">
                <a:solidFill>
                  <a:schemeClr val="dk1"/>
                </a:solidFill>
                <a:latin typeface="Calibri"/>
                <a:ea typeface="Calibri"/>
                <a:cs typeface="Calibri"/>
                <a:sym typeface="Calibri"/>
              </a:defRPr>
            </a:lvl4pPr>
            <a:lvl5pPr marL="2286000" marR="0" lvl="4" indent="-355600" algn="just" rtl="0">
              <a:lnSpc>
                <a:spcPct val="90000"/>
              </a:lnSpc>
              <a:spcBef>
                <a:spcPts val="600"/>
              </a:spcBef>
              <a:spcAft>
                <a:spcPts val="0"/>
              </a:spcAft>
              <a:buClr>
                <a:srgbClr val="0070C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 name="Google Shape;29;p1"/>
          <p:cNvSpPr txBox="1">
            <a:spLocks noGrp="1"/>
          </p:cNvSpPr>
          <p:nvPr>
            <p:ph type="dt" idx="10"/>
          </p:nvPr>
        </p:nvSpPr>
        <p:spPr>
          <a:xfrm>
            <a:off x="838200" y="6562416"/>
            <a:ext cx="3200400" cy="274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0" name="Google Shape;30;p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1" u="none" strike="noStrike" cap="none">
                <a:solidFill>
                  <a:srgbClr val="0C0C0C"/>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1" name="Google Shape;31;p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1pPr>
            <a:lvl2pPr marL="0" marR="0" lvl="1"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2pPr>
            <a:lvl3pPr marL="0" marR="0" lvl="2"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3pPr>
            <a:lvl4pPr marL="0" marR="0" lvl="3"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4pPr>
            <a:lvl5pPr marL="0" marR="0" lvl="4"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5pPr>
            <a:lvl6pPr marL="0" marR="0" lvl="5"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6pPr>
            <a:lvl7pPr marL="0" marR="0" lvl="6"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7pPr>
            <a:lvl8pPr marL="0" marR="0" lvl="7"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8pPr>
            <a:lvl9pPr marL="0" marR="0" lvl="8" indent="0" algn="r" rtl="0">
              <a:spcBef>
                <a:spcPts val="0"/>
              </a:spcBef>
              <a:buNone/>
              <a:defRPr sz="1200" b="0" i="1" u="none" strike="noStrike" cap="none">
                <a:solidFill>
                  <a:srgbClr val="0C0C0C"/>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1" descr="C:\Users\Admin\Desktop\New folder (3)\PPT\AcroLogoTransparant.png"/>
          <p:cNvPicPr preferRelativeResize="0"/>
          <p:nvPr/>
        </p:nvPicPr>
        <p:blipFill rotWithShape="1">
          <a:blip r:embed="rId16">
            <a:alphaModFix/>
          </a:blip>
          <a:srcRect/>
          <a:stretch/>
        </p:blipFill>
        <p:spPr>
          <a:xfrm>
            <a:off x="10167750" y="6460506"/>
            <a:ext cx="1828799" cy="370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moodle.or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www.instructure.com/canv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edmodo.com/"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16577-A350-8047-A907-F20A8813402F}"/>
              </a:ext>
            </a:extLst>
          </p:cNvPr>
          <p:cNvSpPr>
            <a:spLocks noGrp="1"/>
          </p:cNvSpPr>
          <p:nvPr>
            <p:ph type="title"/>
          </p:nvPr>
        </p:nvSpPr>
        <p:spPr/>
        <p:txBody>
          <a:bodyPr/>
          <a:lstStyle/>
          <a:p>
            <a:r>
              <a:rPr lang="en-US" dirty="0"/>
              <a:t>Objectives</a:t>
            </a:r>
          </a:p>
        </p:txBody>
      </p:sp>
      <p:sp>
        <p:nvSpPr>
          <p:cNvPr id="3" name="Slide Number Placeholder 2">
            <a:extLst>
              <a:ext uri="{FF2B5EF4-FFF2-40B4-BE49-F238E27FC236}">
                <a16:creationId xmlns:a16="http://schemas.microsoft.com/office/drawing/2014/main" id="{99257745-C2C0-6097-CA7F-0F3CA6C2EA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Text Placeholder 3">
            <a:extLst>
              <a:ext uri="{FF2B5EF4-FFF2-40B4-BE49-F238E27FC236}">
                <a16:creationId xmlns:a16="http://schemas.microsoft.com/office/drawing/2014/main" id="{B0AC056D-75BB-3933-0557-C39E1AE6A667}"/>
              </a:ext>
            </a:extLst>
          </p:cNvPr>
          <p:cNvSpPr>
            <a:spLocks noGrp="1"/>
          </p:cNvSpPr>
          <p:nvPr>
            <p:ph type="body" idx="1"/>
          </p:nvPr>
        </p:nvSpPr>
        <p:spPr/>
        <p:txBody>
          <a:bodyPr/>
          <a:lstStyle/>
          <a:p>
            <a:pPr marL="685800" lvl="1" indent="-50800" algn="just" rtl="0">
              <a:lnSpc>
                <a:spcPct val="90000"/>
              </a:lnSpc>
              <a:spcBef>
                <a:spcPts val="840"/>
              </a:spcBef>
              <a:spcAft>
                <a:spcPts val="0"/>
              </a:spcAft>
              <a:buSzPts val="2800"/>
              <a:buNone/>
            </a:pPr>
            <a:r>
              <a:rPr lang="en-US" sz="2400" b="1" i="0" dirty="0">
                <a:effectLst/>
                <a:latin typeface="Söhne"/>
              </a:rPr>
              <a:t>Focused Learning</a:t>
            </a:r>
            <a:r>
              <a:rPr lang="en-US" sz="2400" b="0" i="0" dirty="0">
                <a:solidFill>
                  <a:srgbClr val="374151"/>
                </a:solidFill>
                <a:effectLst/>
                <a:latin typeface="Söhne"/>
              </a:rPr>
              <a:t>: Create an environment where students can concentrate on their individual learning journeys, promoting self-paced study and self-reliance.</a:t>
            </a:r>
          </a:p>
          <a:p>
            <a:pPr marL="685800" lvl="1" indent="-50800" algn="just" rtl="0">
              <a:lnSpc>
                <a:spcPct val="90000"/>
              </a:lnSpc>
              <a:spcBef>
                <a:spcPts val="840"/>
              </a:spcBef>
              <a:spcAft>
                <a:spcPts val="0"/>
              </a:spcAft>
              <a:buSzPts val="2800"/>
              <a:buNone/>
            </a:pPr>
            <a:r>
              <a:rPr lang="en-US" sz="2400" b="1" i="0" dirty="0">
                <a:effectLst/>
                <a:latin typeface="Söhne"/>
              </a:rPr>
              <a:t>Personalized Learning</a:t>
            </a:r>
            <a:r>
              <a:rPr lang="en-US" sz="2400" b="0" i="0" dirty="0">
                <a:solidFill>
                  <a:srgbClr val="374151"/>
                </a:solidFill>
                <a:effectLst/>
                <a:latin typeface="Söhne"/>
              </a:rPr>
              <a:t>: Facilitate a personalized learning experience, where students can progress through courses at their own pace and receive tailored feedback from instructors.</a:t>
            </a:r>
            <a:endParaRPr lang="en-US" sz="2400" dirty="0"/>
          </a:p>
          <a:p>
            <a:endParaRPr lang="en-US" dirty="0"/>
          </a:p>
        </p:txBody>
      </p:sp>
    </p:spTree>
    <p:extLst>
      <p:ext uri="{BB962C8B-B14F-4D97-AF65-F5344CB8AC3E}">
        <p14:creationId xmlns:p14="http://schemas.microsoft.com/office/powerpoint/2010/main" val="4158856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09" name="Google Shape;209;p2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780"/>
              </a:spcBef>
              <a:spcAft>
                <a:spcPts val="0"/>
              </a:spcAft>
              <a:buSzPts val="2600"/>
              <a:buChar char="❖"/>
            </a:pPr>
            <a:r>
              <a:rPr lang="en-US" sz="2600" b="1" i="0" dirty="0">
                <a:solidFill>
                  <a:srgbClr val="374151"/>
                </a:solidFill>
                <a:latin typeface="Arial"/>
                <a:ea typeface="Arial"/>
                <a:cs typeface="Arial"/>
                <a:sym typeface="Arial"/>
              </a:rPr>
              <a:t>Functional Requirements:</a:t>
            </a:r>
            <a:endParaRPr sz="2600" b="0" i="0" dirty="0">
              <a:solidFill>
                <a:srgbClr val="374151"/>
              </a:solidFill>
              <a:latin typeface="Arial"/>
              <a:ea typeface="Arial"/>
              <a:cs typeface="Arial"/>
              <a:sym typeface="Arial"/>
            </a:endParaRPr>
          </a:p>
          <a:p>
            <a:pPr marL="952500" lvl="1">
              <a:spcBef>
                <a:spcPts val="720"/>
              </a:spcBef>
              <a:buSzPts val="2400"/>
            </a:pPr>
            <a:r>
              <a:rPr lang="en-US" sz="2400" b="1" dirty="0"/>
              <a:t>User Role Management: </a:t>
            </a:r>
            <a:r>
              <a:rPr lang="en-US" sz="2400" dirty="0"/>
              <a:t>Implement user role management within your system. Create different roles for students and teachers, where students have limited interaction capabilities.</a:t>
            </a:r>
          </a:p>
          <a:p>
            <a:pPr marL="952500" lvl="1">
              <a:spcBef>
                <a:spcPts val="720"/>
              </a:spcBef>
              <a:buSzPts val="2400"/>
            </a:pPr>
            <a:r>
              <a:rPr lang="en-US" sz="2400" b="1" dirty="0"/>
              <a:t>Content Access Control: </a:t>
            </a:r>
            <a:r>
              <a:rPr lang="en-US" sz="2400" dirty="0"/>
              <a:t>Ensure that access to course materials, assignments, and resources is strictly instructor-controlled. Students should not be able to share or collaborate on course content.</a:t>
            </a:r>
          </a:p>
          <a:p>
            <a:pPr marL="952500" lvl="1">
              <a:spcBef>
                <a:spcPts val="720"/>
              </a:spcBef>
              <a:buSzPts val="2400"/>
            </a:pPr>
            <a:r>
              <a:rPr lang="en-US" sz="2400" b="1" dirty="0"/>
              <a:t>Privacy Settings: </a:t>
            </a:r>
            <a:r>
              <a:rPr lang="en-US" sz="2400" dirty="0"/>
              <a:t>Implement privacy settings to restrict student profiles and course activities from being visible to other students.</a:t>
            </a:r>
          </a:p>
          <a:p>
            <a:pPr marL="952500" lvl="1">
              <a:spcBef>
                <a:spcPts val="720"/>
              </a:spcBef>
              <a:buSzPts val="2400"/>
            </a:pPr>
            <a:r>
              <a:rPr lang="en-US" sz="2400" b="1" dirty="0"/>
              <a:t>Access Controls: </a:t>
            </a:r>
            <a:r>
              <a:rPr lang="en-US" sz="2400" dirty="0"/>
              <a:t>Ensure that students can only access their own progress reports and not those of their peers.</a:t>
            </a:r>
          </a:p>
          <a:p>
            <a:pPr marL="952500" lvl="1">
              <a:spcBef>
                <a:spcPts val="720"/>
              </a:spcBef>
              <a:buSzPts val="2400"/>
            </a:pPr>
            <a:r>
              <a:rPr lang="en-US" sz="2400" b="1" dirty="0"/>
              <a:t>Admin Controls: </a:t>
            </a:r>
            <a:r>
              <a:rPr lang="en-US" sz="2400" dirty="0"/>
              <a:t>Give administrators and instructors the ability to monitor and control student interactions and activities.</a:t>
            </a:r>
          </a:p>
          <a:p>
            <a:pPr marL="0" lvl="0" indent="0" algn="l" rtl="0">
              <a:lnSpc>
                <a:spcPct val="90000"/>
              </a:lnSpc>
              <a:spcBef>
                <a:spcPts val="660"/>
              </a:spcBef>
              <a:spcAft>
                <a:spcPts val="0"/>
              </a:spcAft>
              <a:buSzPts val="2200"/>
              <a:buNone/>
            </a:pPr>
            <a:endParaRPr lang="en-US" dirty="0"/>
          </a:p>
          <a:p>
            <a:pPr marL="742950" lvl="1" indent="-146050" algn="l" rtl="0">
              <a:lnSpc>
                <a:spcPct val="90000"/>
              </a:lnSpc>
              <a:spcBef>
                <a:spcPts val="660"/>
              </a:spcBef>
              <a:spcAft>
                <a:spcPts val="0"/>
              </a:spcAft>
              <a:buSzPts val="2200"/>
              <a:buFont typeface="Quattrocento Sans"/>
              <a:buNone/>
            </a:pPr>
            <a:endParaRPr sz="2200" dirty="0">
              <a:solidFill>
                <a:srgbClr val="374151"/>
              </a:solidFill>
              <a:latin typeface="Arial"/>
              <a:ea typeface="Arial"/>
              <a:cs typeface="Arial"/>
              <a:sym typeface="Arial"/>
            </a:endParaRPr>
          </a:p>
          <a:p>
            <a:pPr marL="742950" lvl="1" indent="-146050" algn="l" rtl="0">
              <a:lnSpc>
                <a:spcPct val="90000"/>
              </a:lnSpc>
              <a:spcBef>
                <a:spcPts val="660"/>
              </a:spcBef>
              <a:spcAft>
                <a:spcPts val="0"/>
              </a:spcAft>
              <a:buSzPts val="2200"/>
              <a:buFont typeface="Quattrocento Sans"/>
              <a:buNone/>
            </a:pPr>
            <a:endParaRPr sz="2200" b="0" i="0" dirty="0">
              <a:solidFill>
                <a:srgbClr val="374151"/>
              </a:solidFill>
              <a:latin typeface="Arial"/>
              <a:ea typeface="Arial"/>
              <a:cs typeface="Arial"/>
              <a:sym typeface="Arial"/>
            </a:endParaRPr>
          </a:p>
          <a:p>
            <a:pPr marL="457200" lvl="1" indent="0" algn="l" rtl="0">
              <a:lnSpc>
                <a:spcPct val="90000"/>
              </a:lnSpc>
              <a:spcBef>
                <a:spcPts val="660"/>
              </a:spcBef>
              <a:spcAft>
                <a:spcPts val="0"/>
              </a:spcAft>
              <a:buSzPts val="2200"/>
              <a:buNone/>
            </a:pPr>
            <a:endParaRPr sz="2200" b="0" i="0" dirty="0">
              <a:solidFill>
                <a:srgbClr val="374151"/>
              </a:solidFill>
              <a:latin typeface="Arial"/>
              <a:ea typeface="Arial"/>
              <a:cs typeface="Arial"/>
              <a:sym typeface="Arial"/>
            </a:endParaRPr>
          </a:p>
          <a:p>
            <a:pPr marL="228600" lvl="0" indent="-25400" algn="just" rtl="0">
              <a:lnSpc>
                <a:spcPct val="90000"/>
              </a:lnSpc>
              <a:spcBef>
                <a:spcPts val="960"/>
              </a:spcBef>
              <a:spcAft>
                <a:spcPts val="0"/>
              </a:spcAft>
              <a:buSzPts val="3200"/>
              <a:buNone/>
            </a:pPr>
            <a:endParaRPr dirty="0"/>
          </a:p>
        </p:txBody>
      </p:sp>
      <p:sp>
        <p:nvSpPr>
          <p:cNvPr id="211" name="Google Shape;211;p2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2" name="Google Shape;212;p2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19" name="Google Shape;219;p2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20" name="Google Shape;220;p2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Requirement Analysis</a:t>
            </a:r>
            <a:endParaRPr/>
          </a:p>
        </p:txBody>
      </p:sp>
      <p:sp>
        <p:nvSpPr>
          <p:cNvPr id="221" name="Google Shape;221;p26"/>
          <p:cNvSpPr txBox="1"/>
          <p:nvPr/>
        </p:nvSpPr>
        <p:spPr>
          <a:xfrm>
            <a:off x="474407" y="1300800"/>
            <a:ext cx="11475056" cy="6958788"/>
          </a:xfrm>
          <a:prstGeom prst="rect">
            <a:avLst/>
          </a:prstGeom>
          <a:noFill/>
          <a:ln>
            <a:noFill/>
          </a:ln>
        </p:spPr>
        <p:txBody>
          <a:bodyPr spcFirstLastPara="1" wrap="square" lIns="91425" tIns="45700" rIns="91425" bIns="45700" anchor="t" anchorCtr="0">
            <a:spAutoFit/>
          </a:bodyPr>
          <a:lstStyle/>
          <a:p>
            <a:pPr marL="457200" indent="-457200">
              <a:lnSpc>
                <a:spcPct val="90000"/>
              </a:lnSpc>
              <a:spcBef>
                <a:spcPts val="780"/>
              </a:spcBef>
              <a:buSzPts val="2600"/>
              <a:buFont typeface="Wingdings" panose="05000000000000000000" pitchFamily="2" charset="2"/>
              <a:buChar char="v"/>
            </a:pPr>
            <a:r>
              <a:rPr lang="en-US" sz="2600" b="1" dirty="0">
                <a:solidFill>
                  <a:srgbClr val="374151"/>
                </a:solidFill>
              </a:rPr>
              <a:t>Non-</a:t>
            </a:r>
            <a:r>
              <a:rPr lang="en-US" sz="2600" b="1" i="0" dirty="0">
                <a:solidFill>
                  <a:srgbClr val="374151"/>
                </a:solidFill>
                <a:latin typeface="Arial"/>
                <a:ea typeface="Arial"/>
                <a:cs typeface="Arial"/>
                <a:sym typeface="Arial"/>
              </a:rPr>
              <a:t>Functional Requirements: </a:t>
            </a:r>
          </a:p>
          <a:p>
            <a:pPr marL="285750" indent="-285750" algn="l">
              <a:buFont typeface="Wingdings" panose="05000000000000000000" pitchFamily="2" charset="2"/>
              <a:buChar char="Ø"/>
            </a:pPr>
            <a:r>
              <a:rPr lang="en-US" sz="1600" b="1" i="0" dirty="0">
                <a:solidFill>
                  <a:srgbClr val="374151"/>
                </a:solidFill>
                <a:effectLst/>
                <a:latin typeface="Söhne"/>
              </a:rPr>
              <a:t>Performance</a:t>
            </a:r>
            <a:r>
              <a:rPr lang="en-US" sz="1600" b="0" i="0" dirty="0">
                <a:solidFill>
                  <a:srgbClr val="374151"/>
                </a:solidFill>
                <a:effectLst/>
                <a:latin typeface="Söhne"/>
              </a:rPr>
              <a:t>:</a:t>
            </a:r>
          </a:p>
          <a:p>
            <a:pPr marL="742950" lvl="1" indent="-285750" algn="l">
              <a:buFont typeface="Wingdings" panose="05000000000000000000" pitchFamily="2" charset="2"/>
              <a:buChar char="Ø"/>
            </a:pPr>
            <a:r>
              <a:rPr lang="en-US" sz="1600" b="1" i="0" dirty="0">
                <a:solidFill>
                  <a:srgbClr val="374151"/>
                </a:solidFill>
                <a:effectLst/>
                <a:latin typeface="Söhne"/>
              </a:rPr>
              <a:t>Responsiveness</a:t>
            </a:r>
            <a:r>
              <a:rPr lang="en-US" sz="1600" b="0" i="0" dirty="0">
                <a:solidFill>
                  <a:srgbClr val="374151"/>
                </a:solidFill>
                <a:effectLst/>
                <a:latin typeface="Söhne"/>
              </a:rPr>
              <a:t>: The system should respond quickly to user actions, ensuring a seamless experience.</a:t>
            </a:r>
          </a:p>
          <a:p>
            <a:pPr marL="742950" lvl="1" indent="-285750" algn="l">
              <a:buFont typeface="Wingdings" panose="05000000000000000000" pitchFamily="2" charset="2"/>
              <a:buChar char="Ø"/>
            </a:pPr>
            <a:r>
              <a:rPr lang="en-US" sz="1600" b="1" i="0" dirty="0">
                <a:solidFill>
                  <a:srgbClr val="374151"/>
                </a:solidFill>
                <a:effectLst/>
                <a:latin typeface="Söhne"/>
              </a:rPr>
              <a:t>Scalability</a:t>
            </a:r>
            <a:r>
              <a:rPr lang="en-US" sz="1600" b="0" i="0" dirty="0">
                <a:solidFill>
                  <a:srgbClr val="374151"/>
                </a:solidFill>
                <a:effectLst/>
                <a:latin typeface="Söhne"/>
              </a:rPr>
              <a:t>: The platform should be able to handle a growing number of users and courses without performance degradation.</a:t>
            </a:r>
          </a:p>
          <a:p>
            <a:pPr marL="285750" indent="-285750" algn="l">
              <a:buFont typeface="Wingdings" panose="05000000000000000000" pitchFamily="2" charset="2"/>
              <a:buChar char="Ø"/>
            </a:pPr>
            <a:r>
              <a:rPr lang="en-US" sz="1600" b="1" i="0" dirty="0">
                <a:solidFill>
                  <a:srgbClr val="374151"/>
                </a:solidFill>
                <a:effectLst/>
                <a:latin typeface="Söhne"/>
              </a:rPr>
              <a:t>Usability</a:t>
            </a:r>
            <a:r>
              <a:rPr lang="en-US" sz="1600" b="0" i="0" dirty="0">
                <a:solidFill>
                  <a:srgbClr val="374151"/>
                </a:solidFill>
                <a:effectLst/>
                <a:latin typeface="Söhne"/>
              </a:rPr>
              <a:t>:</a:t>
            </a:r>
          </a:p>
          <a:p>
            <a:pPr marL="742950" lvl="1" indent="-285750" algn="l">
              <a:buFont typeface="Wingdings" panose="05000000000000000000" pitchFamily="2" charset="2"/>
              <a:buChar char="Ø"/>
            </a:pPr>
            <a:r>
              <a:rPr lang="en-US" sz="1600" b="1" i="0" dirty="0">
                <a:solidFill>
                  <a:srgbClr val="374151"/>
                </a:solidFill>
                <a:effectLst/>
                <a:latin typeface="Söhne"/>
              </a:rPr>
              <a:t>User Interface</a:t>
            </a:r>
            <a:r>
              <a:rPr lang="en-US" sz="1600" b="0" i="0" dirty="0">
                <a:solidFill>
                  <a:srgbClr val="374151"/>
                </a:solidFill>
                <a:effectLst/>
                <a:latin typeface="Söhne"/>
              </a:rPr>
              <a:t>: The user interface should be intuitive and user-friendly, even for users with limited technical skills.</a:t>
            </a:r>
          </a:p>
          <a:p>
            <a:pPr marL="742950" lvl="1" indent="-285750" algn="l">
              <a:buFont typeface="Wingdings" panose="05000000000000000000" pitchFamily="2" charset="2"/>
              <a:buChar char="Ø"/>
            </a:pPr>
            <a:r>
              <a:rPr lang="en-US" sz="1600" b="1" i="0" dirty="0">
                <a:solidFill>
                  <a:srgbClr val="374151"/>
                </a:solidFill>
                <a:effectLst/>
                <a:latin typeface="Söhne"/>
              </a:rPr>
              <a:t>Accessibility</a:t>
            </a:r>
            <a:r>
              <a:rPr lang="en-US" sz="1600" b="0" i="0" dirty="0">
                <a:solidFill>
                  <a:srgbClr val="374151"/>
                </a:solidFill>
                <a:effectLst/>
                <a:latin typeface="Söhne"/>
              </a:rPr>
              <a:t>: Ensure that the platform is accessible to users with disabilities, adhering to accessibility standards.</a:t>
            </a:r>
          </a:p>
          <a:p>
            <a:pPr marL="285750" indent="-285750" algn="l">
              <a:buFont typeface="Wingdings" panose="05000000000000000000" pitchFamily="2" charset="2"/>
              <a:buChar char="Ø"/>
            </a:pPr>
            <a:r>
              <a:rPr lang="en-US" sz="1600" b="1" i="0" dirty="0">
                <a:solidFill>
                  <a:srgbClr val="374151"/>
                </a:solidFill>
                <a:effectLst/>
                <a:latin typeface="Söhne"/>
              </a:rPr>
              <a:t>Security</a:t>
            </a:r>
            <a:r>
              <a:rPr lang="en-US" sz="1600" b="0" i="0" dirty="0">
                <a:solidFill>
                  <a:srgbClr val="374151"/>
                </a:solidFill>
                <a:effectLst/>
                <a:latin typeface="Söhne"/>
              </a:rPr>
              <a:t>:</a:t>
            </a:r>
          </a:p>
          <a:p>
            <a:pPr marL="742950" lvl="1" indent="-285750" algn="l">
              <a:buFont typeface="Wingdings" panose="05000000000000000000" pitchFamily="2" charset="2"/>
              <a:buChar char="Ø"/>
            </a:pPr>
            <a:r>
              <a:rPr lang="en-US" sz="1600" b="1" i="0" dirty="0">
                <a:solidFill>
                  <a:srgbClr val="374151"/>
                </a:solidFill>
                <a:effectLst/>
                <a:latin typeface="Söhne"/>
              </a:rPr>
              <a:t>Data Security</a:t>
            </a:r>
            <a:r>
              <a:rPr lang="en-US" sz="1600" b="0" i="0" dirty="0">
                <a:solidFill>
                  <a:srgbClr val="374151"/>
                </a:solidFill>
                <a:effectLst/>
                <a:latin typeface="Söhne"/>
              </a:rPr>
              <a:t>: Implement robust data security measures to protect sensitive user information and course materials.</a:t>
            </a:r>
          </a:p>
          <a:p>
            <a:pPr marL="742950" lvl="1" indent="-285750" algn="l">
              <a:buFont typeface="Wingdings" panose="05000000000000000000" pitchFamily="2" charset="2"/>
              <a:buChar char="Ø"/>
            </a:pPr>
            <a:r>
              <a:rPr lang="en-US" sz="1600" b="1" i="0" dirty="0">
                <a:solidFill>
                  <a:srgbClr val="374151"/>
                </a:solidFill>
                <a:effectLst/>
                <a:latin typeface="Söhne"/>
              </a:rPr>
              <a:t>User Authentication</a:t>
            </a:r>
            <a:r>
              <a:rPr lang="en-US" sz="1600" b="0" i="0" dirty="0">
                <a:solidFill>
                  <a:srgbClr val="374151"/>
                </a:solidFill>
                <a:effectLst/>
                <a:latin typeface="Söhne"/>
              </a:rPr>
              <a:t>: Ensure secure user authentication and authorization processes.</a:t>
            </a:r>
          </a:p>
          <a:p>
            <a:pPr marL="285750" indent="-285750" algn="l">
              <a:buFont typeface="Wingdings" panose="05000000000000000000" pitchFamily="2" charset="2"/>
              <a:buChar char="Ø"/>
            </a:pPr>
            <a:endParaRPr lang="en-US" sz="1600" b="1" i="0" dirty="0">
              <a:solidFill>
                <a:srgbClr val="374151"/>
              </a:solidFill>
              <a:effectLst/>
              <a:latin typeface="Söhne"/>
            </a:endParaRPr>
          </a:p>
          <a:p>
            <a:pPr marL="285750" indent="-285750" algn="l">
              <a:buFont typeface="Wingdings" panose="05000000000000000000" pitchFamily="2" charset="2"/>
              <a:buChar char="Ø"/>
            </a:pPr>
            <a:r>
              <a:rPr lang="en-US" sz="1600" b="1" i="0" dirty="0">
                <a:solidFill>
                  <a:srgbClr val="374151"/>
                </a:solidFill>
                <a:effectLst/>
                <a:latin typeface="Söhne"/>
              </a:rPr>
              <a:t>Reliability</a:t>
            </a:r>
            <a:r>
              <a:rPr lang="en-US" sz="1600" b="0" i="0" dirty="0">
                <a:solidFill>
                  <a:srgbClr val="374151"/>
                </a:solidFill>
                <a:effectLst/>
                <a:latin typeface="Söhne"/>
              </a:rPr>
              <a:t>:</a:t>
            </a:r>
          </a:p>
          <a:p>
            <a:pPr marL="742950" lvl="1" indent="-285750" algn="l">
              <a:buFont typeface="Wingdings" panose="05000000000000000000" pitchFamily="2" charset="2"/>
              <a:buChar char="Ø"/>
            </a:pPr>
            <a:r>
              <a:rPr lang="en-US" sz="1600" b="1" i="0" dirty="0">
                <a:solidFill>
                  <a:srgbClr val="374151"/>
                </a:solidFill>
                <a:effectLst/>
                <a:latin typeface="Söhne"/>
              </a:rPr>
              <a:t>Availability</a:t>
            </a:r>
            <a:r>
              <a:rPr lang="en-US" sz="1600" b="0" i="0" dirty="0">
                <a:solidFill>
                  <a:srgbClr val="374151"/>
                </a:solidFill>
                <a:effectLst/>
                <a:latin typeface="Söhne"/>
              </a:rPr>
              <a:t>: Maintain high system availability, with minimal downtime for maintenance or unexpected issues.</a:t>
            </a:r>
          </a:p>
          <a:p>
            <a:pPr marL="742950" lvl="1" indent="-285750" algn="l">
              <a:buFont typeface="Wingdings" panose="05000000000000000000" pitchFamily="2" charset="2"/>
              <a:buChar char="Ø"/>
            </a:pPr>
            <a:r>
              <a:rPr lang="en-US" sz="1600" b="1" i="0" dirty="0">
                <a:solidFill>
                  <a:srgbClr val="374151"/>
                </a:solidFill>
                <a:effectLst/>
                <a:latin typeface="Söhne"/>
              </a:rPr>
              <a:t>Error Handling</a:t>
            </a:r>
            <a:r>
              <a:rPr lang="en-US" sz="1600" b="0" i="0" dirty="0">
                <a:solidFill>
                  <a:srgbClr val="374151"/>
                </a:solidFill>
                <a:effectLst/>
                <a:latin typeface="Söhne"/>
              </a:rPr>
              <a:t>: Implement effective error handling and reporting mechanisms to assist users and administrators</a:t>
            </a:r>
          </a:p>
          <a:p>
            <a:pPr marL="285750" indent="-285750" algn="l">
              <a:buFont typeface="Wingdings" panose="05000000000000000000" pitchFamily="2" charset="2"/>
              <a:buChar char="Ø"/>
            </a:pPr>
            <a:r>
              <a:rPr lang="en-US" sz="1600" b="1" i="0" dirty="0">
                <a:solidFill>
                  <a:srgbClr val="374151"/>
                </a:solidFill>
                <a:effectLst/>
                <a:latin typeface="Söhne"/>
              </a:rPr>
              <a:t>Technology</a:t>
            </a:r>
            <a:r>
              <a:rPr lang="en-US" sz="1600" b="0" i="0" dirty="0">
                <a:solidFill>
                  <a:srgbClr val="374151"/>
                </a:solidFill>
                <a:effectLst/>
                <a:latin typeface="Söhne"/>
              </a:rPr>
              <a:t>:</a:t>
            </a:r>
          </a:p>
          <a:p>
            <a:pPr algn="l"/>
            <a:r>
              <a:rPr lang="en-US" sz="1600" b="1" i="0" dirty="0">
                <a:solidFill>
                  <a:srgbClr val="374151"/>
                </a:solidFill>
                <a:effectLst/>
                <a:latin typeface="Söhne"/>
              </a:rPr>
              <a:t>          Browser Compatibility</a:t>
            </a:r>
            <a:r>
              <a:rPr lang="en-US" sz="1600" b="0" i="0" dirty="0">
                <a:solidFill>
                  <a:srgbClr val="374151"/>
                </a:solidFill>
                <a:effectLst/>
                <a:latin typeface="Söhne"/>
              </a:rPr>
              <a:t>: Ensure compatibility with a wide range of web browsers and devices.</a:t>
            </a:r>
          </a:p>
          <a:p>
            <a:pPr marL="285750" indent="-285750" algn="l">
              <a:buFont typeface="Wingdings" panose="05000000000000000000" pitchFamily="2" charset="2"/>
              <a:buChar char="Ø"/>
            </a:pPr>
            <a:r>
              <a:rPr lang="en-US" sz="1600" b="1" i="0" dirty="0">
                <a:solidFill>
                  <a:srgbClr val="343541"/>
                </a:solidFill>
                <a:effectLst/>
                <a:latin typeface="Söhne"/>
              </a:rPr>
              <a:t>Performance Testing</a:t>
            </a:r>
            <a:r>
              <a:rPr lang="en-US" sz="1600" b="0" i="0" dirty="0">
                <a:solidFill>
                  <a:srgbClr val="343541"/>
                </a:solidFill>
                <a:effectLst/>
                <a:latin typeface="Söhne"/>
              </a:rPr>
              <a:t>:</a:t>
            </a:r>
          </a:p>
          <a:p>
            <a:pPr marL="742950" lvl="1" indent="-285750" algn="l">
              <a:buFont typeface="Wingdings" panose="05000000000000000000" pitchFamily="2" charset="2"/>
              <a:buChar char="Ø"/>
            </a:pPr>
            <a:r>
              <a:rPr lang="en-US" sz="1600" b="1" i="0" dirty="0">
                <a:solidFill>
                  <a:srgbClr val="343541"/>
                </a:solidFill>
                <a:effectLst/>
                <a:latin typeface="Söhne"/>
              </a:rPr>
              <a:t>Load Testing</a:t>
            </a:r>
            <a:r>
              <a:rPr lang="en-US" sz="1600" b="0" i="0" dirty="0">
                <a:solidFill>
                  <a:srgbClr val="343541"/>
                </a:solidFill>
                <a:effectLst/>
                <a:latin typeface="Söhne"/>
              </a:rPr>
              <a:t>: Perform load testing to ensure the system can handle multiple concurrent users without performance degradation</a:t>
            </a:r>
            <a:r>
              <a:rPr lang="en-US" b="0" i="0" dirty="0">
                <a:solidFill>
                  <a:srgbClr val="343541"/>
                </a:solidFill>
                <a:effectLst/>
                <a:latin typeface="Söhne"/>
              </a:rPr>
              <a:t>.</a:t>
            </a:r>
          </a:p>
          <a:p>
            <a:pPr marL="457200" lvl="1" algn="l"/>
            <a:endParaRPr lang="en-US" b="0" i="0" dirty="0">
              <a:solidFill>
                <a:srgbClr val="374151"/>
              </a:solidFill>
              <a:effectLst/>
              <a:latin typeface="Söhne"/>
            </a:endParaRPr>
          </a:p>
          <a:p>
            <a:pPr marL="457200" lvl="1" algn="l"/>
            <a:endParaRPr lang="en-US" b="0" i="0" dirty="0">
              <a:solidFill>
                <a:srgbClr val="374151"/>
              </a:solidFill>
              <a:effectLst/>
              <a:latin typeface="Söhne"/>
            </a:endParaRPr>
          </a:p>
          <a:p>
            <a:br>
              <a:rPr lang="en-US" dirty="0"/>
            </a:br>
            <a:endParaRPr lang="en-US" sz="2600" b="1" i="0" dirty="0">
              <a:solidFill>
                <a:srgbClr val="374151"/>
              </a:solidFill>
              <a:latin typeface="Arial"/>
              <a:ea typeface="Arial"/>
              <a:cs typeface="Arial"/>
              <a:sym typeface="Arial"/>
            </a:endParaRPr>
          </a:p>
          <a:p>
            <a:pPr>
              <a:lnSpc>
                <a:spcPct val="90000"/>
              </a:lnSpc>
              <a:spcBef>
                <a:spcPts val="780"/>
              </a:spcBef>
              <a:buSzPts val="2600"/>
            </a:pPr>
            <a:endParaRPr lang="en-US" sz="2600" b="0" i="0" dirty="0">
              <a:solidFill>
                <a:srgbClr val="374151"/>
              </a:solidFill>
              <a:latin typeface="Arial"/>
              <a:ea typeface="Arial"/>
              <a:cs typeface="Arial"/>
              <a:sym typeface="Arial"/>
            </a:endParaRPr>
          </a:p>
          <a:p>
            <a:pPr marL="457200" lvl="0" indent="-457200" algn="l" rtl="0">
              <a:lnSpc>
                <a:spcPct val="90000"/>
              </a:lnSpc>
              <a:spcBef>
                <a:spcPts val="780"/>
              </a:spcBef>
              <a:spcAft>
                <a:spcPts val="0"/>
              </a:spcAft>
              <a:buSzPts val="2600"/>
              <a:buFont typeface="Wingdings" panose="05000000000000000000" pitchFamily="2" charset="2"/>
              <a:buChar char="v"/>
            </a:pPr>
            <a:endParaRPr lang="en-US" sz="2600" b="0" i="0" dirty="0">
              <a:solidFill>
                <a:srgbClr val="374151"/>
              </a:solidFill>
              <a:latin typeface="Arial"/>
              <a:ea typeface="Arial"/>
              <a:cs typeface="Arial"/>
              <a:sym typeface="Aria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Solution Proposed</a:t>
            </a:r>
            <a:endParaRPr dirty="0"/>
          </a:p>
        </p:txBody>
      </p:sp>
      <p:sp>
        <p:nvSpPr>
          <p:cNvPr id="240" name="Google Shape;240;p2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41" name="Google Shape;241;p2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42" name="Google Shape;242;p28"/>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70000" lnSpcReduction="20000"/>
          </a:bodyPr>
          <a:lstStyle/>
          <a:p>
            <a:pPr algn="l">
              <a:buFont typeface="Arial" panose="020B0604020202020204" pitchFamily="34" charset="0"/>
              <a:buChar char="•"/>
            </a:pPr>
            <a:r>
              <a:rPr lang="en-US" sz="3300" b="1" i="0" dirty="0">
                <a:solidFill>
                  <a:srgbClr val="374151"/>
                </a:solidFill>
                <a:effectLst/>
                <a:latin typeface="Söhne"/>
              </a:rPr>
              <a:t>User Role Management:</a:t>
            </a:r>
            <a:r>
              <a:rPr lang="en-US" sz="3300" b="0" i="0" dirty="0">
                <a:solidFill>
                  <a:srgbClr val="374151"/>
                </a:solidFill>
                <a:effectLst/>
                <a:latin typeface="Söhne"/>
              </a:rPr>
              <a:t> We have established three distinct user profiles within the system - students, teachers, and administrators. Each user type has a specific role and a set of associated permissions.</a:t>
            </a:r>
          </a:p>
          <a:p>
            <a:pPr algn="l">
              <a:buFont typeface="Arial" panose="020B0604020202020204" pitchFamily="34" charset="0"/>
              <a:buChar char="•"/>
            </a:pPr>
            <a:r>
              <a:rPr lang="en-US" sz="3300" b="1" i="0" dirty="0">
                <a:solidFill>
                  <a:srgbClr val="374151"/>
                </a:solidFill>
                <a:effectLst/>
                <a:latin typeface="Söhne"/>
              </a:rPr>
              <a:t>Front-End Development:</a:t>
            </a:r>
            <a:r>
              <a:rPr lang="en-US" sz="3300" b="0" i="0" dirty="0">
                <a:solidFill>
                  <a:srgbClr val="374151"/>
                </a:solidFill>
                <a:effectLst/>
                <a:latin typeface="Söhne"/>
              </a:rPr>
              <a:t> Utilizing HTML, CSS, and JavaScript, we have crafted a responsive and user-friendly front-end interface. This interface is designed to cater to the unique requirements of each user role while maintaining a professional and aesthetically pleasing appearance.</a:t>
            </a:r>
          </a:p>
          <a:p>
            <a:pPr algn="l">
              <a:buFont typeface="Arial" panose="020B0604020202020204" pitchFamily="34" charset="0"/>
              <a:buChar char="•"/>
            </a:pPr>
            <a:r>
              <a:rPr lang="en-US" sz="3300" b="1" i="0" dirty="0">
                <a:solidFill>
                  <a:srgbClr val="374151"/>
                </a:solidFill>
                <a:effectLst/>
                <a:latin typeface="Söhne"/>
              </a:rPr>
              <a:t>Role-Based Permissions:</a:t>
            </a:r>
            <a:r>
              <a:rPr lang="en-US" sz="3300" b="0" i="0" dirty="0">
                <a:solidFill>
                  <a:srgbClr val="374151"/>
                </a:solidFill>
                <a:effectLst/>
                <a:latin typeface="Söhne"/>
              </a:rPr>
              <a:t> Role management is at the core of our solution. Teachers are equipped with the capability to manage courses, including the creation, modification, and assessment of course materials and student performance. Students are granted access to course content and communication features, and administrators exercise comprehensive oversight over the entire user base, including user management.</a:t>
            </a:r>
          </a:p>
          <a:p>
            <a:pPr algn="l">
              <a:buFont typeface="Arial" panose="020B0604020202020204" pitchFamily="34" charset="0"/>
              <a:buChar char="•"/>
            </a:pPr>
            <a:r>
              <a:rPr lang="en-US" sz="3300" b="1" i="0" dirty="0">
                <a:solidFill>
                  <a:srgbClr val="374151"/>
                </a:solidFill>
                <a:effectLst/>
                <a:latin typeface="Söhne"/>
              </a:rPr>
              <a:t>Course Creation and Management:</a:t>
            </a:r>
            <a:r>
              <a:rPr lang="en-US" sz="3300" b="0" i="0" dirty="0">
                <a:solidFill>
                  <a:srgbClr val="374151"/>
                </a:solidFill>
                <a:effectLst/>
                <a:latin typeface="Söhne"/>
              </a:rPr>
              <a:t> Instructors are empowered to efficiently create, manage, and maintain courses. They can upload course materials, define assignments, and evaluate student performance. This functionality supports effective educational delivery.</a:t>
            </a:r>
          </a:p>
          <a:p>
            <a:pPr algn="l">
              <a:buFont typeface="Arial" panose="020B0604020202020204" pitchFamily="34" charset="0"/>
              <a:buChar char="•"/>
            </a:pPr>
            <a:r>
              <a:rPr lang="en-US" sz="3300" b="1" i="0" dirty="0">
                <a:solidFill>
                  <a:srgbClr val="374151"/>
                </a:solidFill>
                <a:effectLst/>
                <a:latin typeface="Söhne"/>
              </a:rPr>
              <a:t>Security and Authentication:</a:t>
            </a:r>
            <a:r>
              <a:rPr lang="en-US" sz="3300" b="0" i="0" dirty="0">
                <a:solidFill>
                  <a:srgbClr val="374151"/>
                </a:solidFill>
                <a:effectLst/>
                <a:latin typeface="Söhne"/>
              </a:rPr>
              <a:t> Security measures include robust user authentication to safeguard user accounts and data. Encryption protocols ensure data privacy and protection against unauthorized access.</a:t>
            </a:r>
          </a:p>
          <a:p>
            <a:pPr marL="228600" lvl="1" indent="-228600" algn="just" rtl="0">
              <a:lnSpc>
                <a:spcPct val="90000"/>
              </a:lnSpc>
              <a:spcBef>
                <a:spcPts val="0"/>
              </a:spcBef>
              <a:spcAft>
                <a:spcPts val="0"/>
              </a:spcAft>
              <a:buSzPts val="3200"/>
              <a:buFont typeface="Noto Sans Symbols"/>
              <a:buChar char="❖"/>
            </a:pPr>
            <a:endParaRPr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D751-1163-A01D-C515-7F3D27040166}"/>
              </a:ext>
            </a:extLst>
          </p:cNvPr>
          <p:cNvSpPr>
            <a:spLocks noGrp="1"/>
          </p:cNvSpPr>
          <p:nvPr>
            <p:ph type="title"/>
          </p:nvPr>
        </p:nvSpPr>
        <p:spPr/>
        <p:txBody>
          <a:bodyPr/>
          <a:lstStyle/>
          <a:p>
            <a:r>
              <a:rPr lang="en-US" dirty="0"/>
              <a:t>Solution Proposed</a:t>
            </a:r>
          </a:p>
        </p:txBody>
      </p:sp>
      <p:sp>
        <p:nvSpPr>
          <p:cNvPr id="3" name="Slide Number Placeholder 2">
            <a:extLst>
              <a:ext uri="{FF2B5EF4-FFF2-40B4-BE49-F238E27FC236}">
                <a16:creationId xmlns:a16="http://schemas.microsoft.com/office/drawing/2014/main" id="{26A99A3D-FD58-9283-E1B1-565DA4C909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 Placeholder 3">
            <a:extLst>
              <a:ext uri="{FF2B5EF4-FFF2-40B4-BE49-F238E27FC236}">
                <a16:creationId xmlns:a16="http://schemas.microsoft.com/office/drawing/2014/main" id="{116B5836-426D-DF39-2C80-0F5E7CE862A7}"/>
              </a:ext>
            </a:extLst>
          </p:cNvPr>
          <p:cNvSpPr>
            <a:spLocks noGrp="1"/>
          </p:cNvSpPr>
          <p:nvPr>
            <p:ph type="body" idx="1"/>
          </p:nvPr>
        </p:nvSpPr>
        <p:spPr/>
        <p:txBody>
          <a:bodyPr/>
          <a:lstStyle/>
          <a:p>
            <a:pPr algn="l">
              <a:buFont typeface="Arial" panose="020B0604020202020204" pitchFamily="34" charset="0"/>
              <a:buChar char="•"/>
            </a:pPr>
            <a:r>
              <a:rPr lang="en-US" sz="2400" b="1" i="0" dirty="0">
                <a:solidFill>
                  <a:srgbClr val="374151"/>
                </a:solidFill>
                <a:effectLst/>
                <a:latin typeface="Söhne"/>
              </a:rPr>
              <a:t>Data Management:</a:t>
            </a:r>
            <a:r>
              <a:rPr lang="en-US" sz="2400" b="0" i="0" dirty="0">
                <a:solidFill>
                  <a:srgbClr val="374151"/>
                </a:solidFill>
                <a:effectLst/>
                <a:latin typeface="Söhne"/>
              </a:rPr>
              <a:t> We have employed Django, complemented by a SQLite3 database, for efficient data storage and management. This combination optimally handles user data, course materials, and system configurations.</a:t>
            </a:r>
          </a:p>
          <a:p>
            <a:pPr algn="l">
              <a:buFont typeface="Arial" panose="020B0604020202020204" pitchFamily="34" charset="0"/>
              <a:buChar char="•"/>
            </a:pPr>
            <a:r>
              <a:rPr lang="en-US" sz="2400" b="1" i="0" dirty="0">
                <a:solidFill>
                  <a:srgbClr val="374151"/>
                </a:solidFill>
                <a:effectLst/>
                <a:latin typeface="Söhne"/>
              </a:rPr>
              <a:t>Individualized Learning Experiences:</a:t>
            </a:r>
            <a:r>
              <a:rPr lang="en-US" sz="2400" b="0" i="0" dirty="0">
                <a:solidFill>
                  <a:srgbClr val="374151"/>
                </a:solidFill>
                <a:effectLst/>
                <a:latin typeface="Söhne"/>
              </a:rPr>
              <a:t> Our platform is engineered to provide students with personalized learning journeys. </a:t>
            </a:r>
          </a:p>
          <a:p>
            <a:endParaRPr lang="en-US" dirty="0"/>
          </a:p>
        </p:txBody>
      </p:sp>
    </p:spTree>
    <p:extLst>
      <p:ext uri="{BB962C8B-B14F-4D97-AF65-F5344CB8AC3E}">
        <p14:creationId xmlns:p14="http://schemas.microsoft.com/office/powerpoint/2010/main" val="16138082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Features</a:t>
            </a:r>
            <a:endParaRPr/>
          </a:p>
        </p:txBody>
      </p:sp>
      <p:sp>
        <p:nvSpPr>
          <p:cNvPr id="249" name="Google Shape;249;p2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50" name="Google Shape;250;p2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51" name="Google Shape;251;p29"/>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SzPct val="100000"/>
              <a:buChar char="❖"/>
            </a:pPr>
            <a:r>
              <a:rPr lang="en-US" dirty="0"/>
              <a:t>Main features and functionalities of the project. </a:t>
            </a:r>
            <a:endParaRPr dirty="0">
              <a:latin typeface="Times New Roman"/>
              <a:ea typeface="Times New Roman"/>
              <a:cs typeface="Times New Roman"/>
              <a:sym typeface="Times New Roman"/>
            </a:endParaRPr>
          </a:p>
          <a:p>
            <a:pPr algn="l">
              <a:buFont typeface="Arial" panose="020B0604020202020204" pitchFamily="34" charset="0"/>
              <a:buChar char="•"/>
            </a:pPr>
            <a:r>
              <a:rPr lang="en-US" b="1" i="0" dirty="0">
                <a:solidFill>
                  <a:srgbClr val="374151"/>
                </a:solidFill>
                <a:effectLst/>
                <a:latin typeface="Söhne"/>
              </a:rPr>
              <a:t>User Authentication:</a:t>
            </a:r>
            <a:r>
              <a:rPr lang="en-US" b="0" i="0" dirty="0">
                <a:solidFill>
                  <a:srgbClr val="374151"/>
                </a:solidFill>
                <a:effectLst/>
                <a:latin typeface="Söhne"/>
              </a:rPr>
              <a:t> The system provides a secure user authentication process. Teachers are added to the system by the admin, ensuring that only authorized individuals can access teacher privileges.</a:t>
            </a:r>
          </a:p>
          <a:p>
            <a:pPr algn="l">
              <a:buFont typeface="Arial" panose="020B0604020202020204" pitchFamily="34" charset="0"/>
              <a:buChar char="•"/>
            </a:pPr>
            <a:r>
              <a:rPr lang="en-US" b="1" i="0" dirty="0">
                <a:solidFill>
                  <a:srgbClr val="374151"/>
                </a:solidFill>
                <a:effectLst/>
                <a:latin typeface="Söhne"/>
              </a:rPr>
              <a:t>Student Registration:</a:t>
            </a:r>
            <a:r>
              <a:rPr lang="en-US" b="0" i="0" dirty="0">
                <a:solidFill>
                  <a:srgbClr val="374151"/>
                </a:solidFill>
                <a:effectLst/>
                <a:latin typeface="Söhne"/>
              </a:rPr>
              <a:t> Students can register themselves by providing the necessary information, such as their name, email, and a secure password. Registration is a one-time process, and it creates a student profile.</a:t>
            </a:r>
          </a:p>
          <a:p>
            <a:pPr algn="l">
              <a:buFont typeface="Arial" panose="020B0604020202020204" pitchFamily="34" charset="0"/>
              <a:buChar char="•"/>
            </a:pPr>
            <a:r>
              <a:rPr lang="en-US" b="1" i="0" dirty="0">
                <a:solidFill>
                  <a:srgbClr val="374151"/>
                </a:solidFill>
                <a:effectLst/>
                <a:latin typeface="Söhne"/>
              </a:rPr>
              <a:t>Student Login:</a:t>
            </a:r>
            <a:r>
              <a:rPr lang="en-US" b="0" i="0" dirty="0">
                <a:solidFill>
                  <a:srgbClr val="374151"/>
                </a:solidFill>
                <a:effectLst/>
                <a:latin typeface="Söhne"/>
              </a:rPr>
              <a:t> After registration, students can log in using their credentials. The login process is designed for security and convenience.</a:t>
            </a:r>
          </a:p>
          <a:p>
            <a:pPr algn="l">
              <a:buFont typeface="Arial" panose="020B0604020202020204" pitchFamily="34" charset="0"/>
              <a:buChar char="•"/>
            </a:pPr>
            <a:r>
              <a:rPr lang="en-US" b="1" i="0" dirty="0">
                <a:solidFill>
                  <a:srgbClr val="374151"/>
                </a:solidFill>
                <a:effectLst/>
                <a:latin typeface="Söhne"/>
              </a:rPr>
              <a:t>Homepage Overview:</a:t>
            </a:r>
            <a:r>
              <a:rPr lang="en-US" b="0" i="0" dirty="0">
                <a:solidFill>
                  <a:srgbClr val="374151"/>
                </a:solidFill>
                <a:effectLst/>
                <a:latin typeface="Söhne"/>
              </a:rPr>
              <a:t> Upon login, students are directed to the homepage. Here, they can see a list of popular courses that have been highly rated or frequently accessed by other students.</a:t>
            </a:r>
          </a:p>
          <a:p>
            <a:pPr algn="l">
              <a:buFont typeface="Arial" panose="020B0604020202020204" pitchFamily="34" charset="0"/>
              <a:buChar char="•"/>
            </a:pPr>
            <a:r>
              <a:rPr lang="en-US" b="1" i="0" dirty="0">
                <a:solidFill>
                  <a:srgbClr val="374151"/>
                </a:solidFill>
                <a:effectLst/>
                <a:latin typeface="Söhne"/>
              </a:rPr>
              <a:t>Classroom Enrollment:</a:t>
            </a:r>
            <a:r>
              <a:rPr lang="en-US" b="0" i="0" dirty="0">
                <a:solidFill>
                  <a:srgbClr val="374151"/>
                </a:solidFill>
                <a:effectLst/>
                <a:latin typeface="Söhne"/>
              </a:rPr>
              <a:t> In the "All Classroom" section, students can explore the available virtual classrooms created by teachers. Each classroom represents a collection of courses and educational materials offered by a specific teacher.</a:t>
            </a:r>
          </a:p>
          <a:p>
            <a:pPr marL="0" lvl="0" indent="0" algn="just" rtl="0">
              <a:lnSpc>
                <a:spcPct val="90000"/>
              </a:lnSpc>
              <a:spcBef>
                <a:spcPts val="672"/>
              </a:spcBef>
              <a:spcAft>
                <a:spcPts val="0"/>
              </a:spcAft>
              <a:buSzPct val="100000"/>
              <a:buNone/>
            </a:pP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0959-D34A-7F1F-E267-CEF339D14096}"/>
              </a:ext>
            </a:extLst>
          </p:cNvPr>
          <p:cNvSpPr>
            <a:spLocks noGrp="1"/>
          </p:cNvSpPr>
          <p:nvPr>
            <p:ph type="title"/>
          </p:nvPr>
        </p:nvSpPr>
        <p:spPr/>
        <p:txBody>
          <a:bodyPr/>
          <a:lstStyle/>
          <a:p>
            <a:r>
              <a:rPr lang="en-US" dirty="0"/>
              <a:t>Features</a:t>
            </a:r>
          </a:p>
        </p:txBody>
      </p:sp>
      <p:sp>
        <p:nvSpPr>
          <p:cNvPr id="3" name="Slide Number Placeholder 2">
            <a:extLst>
              <a:ext uri="{FF2B5EF4-FFF2-40B4-BE49-F238E27FC236}">
                <a16:creationId xmlns:a16="http://schemas.microsoft.com/office/drawing/2014/main" id="{9ED8DD6C-267C-53F3-1C58-16F3206208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 Placeholder 3">
            <a:extLst>
              <a:ext uri="{FF2B5EF4-FFF2-40B4-BE49-F238E27FC236}">
                <a16:creationId xmlns:a16="http://schemas.microsoft.com/office/drawing/2014/main" id="{91972F5F-A911-198F-0A5B-89A83C4C2840}"/>
              </a:ext>
            </a:extLst>
          </p:cNvPr>
          <p:cNvSpPr>
            <a:spLocks noGrp="1"/>
          </p:cNvSpPr>
          <p:nvPr>
            <p:ph type="body" idx="1"/>
          </p:nvPr>
        </p:nvSpPr>
        <p:spPr/>
        <p:txBody>
          <a:bodyPr>
            <a:normAutofit fontScale="92500" lnSpcReduction="10000"/>
          </a:bodyPr>
          <a:lstStyle/>
          <a:p>
            <a:pPr algn="l">
              <a:buFont typeface="Arial" panose="020B0604020202020204" pitchFamily="34" charset="0"/>
              <a:buChar char="•"/>
            </a:pPr>
            <a:r>
              <a:rPr lang="en-US" b="1" i="0" dirty="0">
                <a:solidFill>
                  <a:srgbClr val="374151"/>
                </a:solidFill>
                <a:effectLst/>
                <a:latin typeface="Söhne"/>
              </a:rPr>
              <a:t>Enrolling in a Classroom:</a:t>
            </a:r>
            <a:r>
              <a:rPr lang="en-US" b="0" i="0" dirty="0">
                <a:solidFill>
                  <a:srgbClr val="374151"/>
                </a:solidFill>
                <a:effectLst/>
                <a:latin typeface="Söhne"/>
              </a:rPr>
              <a:t> Students have the option to enroll themselves in a classroom that aligns with their educational interests and goals. This enrolls them in all the courses offered within that classroom.</a:t>
            </a:r>
          </a:p>
          <a:p>
            <a:pPr algn="l">
              <a:buFont typeface="Arial" panose="020B0604020202020204" pitchFamily="34" charset="0"/>
              <a:buChar char="•"/>
            </a:pPr>
            <a:r>
              <a:rPr lang="en-US" b="1" i="0" dirty="0">
                <a:solidFill>
                  <a:srgbClr val="374151"/>
                </a:solidFill>
                <a:effectLst/>
                <a:latin typeface="Söhne"/>
              </a:rPr>
              <a:t>Viewing Classroom Courses:</a:t>
            </a:r>
            <a:r>
              <a:rPr lang="en-US" b="0" i="0" dirty="0">
                <a:solidFill>
                  <a:srgbClr val="374151"/>
                </a:solidFill>
                <a:effectLst/>
                <a:latin typeface="Söhne"/>
              </a:rPr>
              <a:t> Once enrolled in a classroom, students can view all the courses and content uploaded by the teacher. They can access lecture materials, assignments, and resources.</a:t>
            </a:r>
          </a:p>
          <a:p>
            <a:pPr algn="l">
              <a:buFont typeface="Arial" panose="020B0604020202020204" pitchFamily="34" charset="0"/>
              <a:buChar char="•"/>
            </a:pPr>
            <a:r>
              <a:rPr lang="en-US" b="1" i="0" dirty="0">
                <a:solidFill>
                  <a:srgbClr val="374151"/>
                </a:solidFill>
                <a:effectLst/>
                <a:latin typeface="Söhne"/>
              </a:rPr>
              <a:t>My Learning Section:</a:t>
            </a:r>
            <a:r>
              <a:rPr lang="en-US" b="0" i="0" dirty="0">
                <a:solidFill>
                  <a:srgbClr val="374151"/>
                </a:solidFill>
                <a:effectLst/>
                <a:latin typeface="Söhne"/>
              </a:rPr>
              <a:t> A dedicated "My Learning" section provides students with an overview of all the courses they have enrolled in. This section serves as a personalized learning dashboard.</a:t>
            </a:r>
          </a:p>
          <a:p>
            <a:pPr algn="l">
              <a:buFont typeface="Arial" panose="020B0604020202020204" pitchFamily="34" charset="0"/>
              <a:buChar char="•"/>
            </a:pPr>
            <a:r>
              <a:rPr lang="en-US" b="1" i="0" dirty="0">
                <a:solidFill>
                  <a:srgbClr val="374151"/>
                </a:solidFill>
                <a:effectLst/>
                <a:latin typeface="Söhne"/>
              </a:rPr>
              <a:t>Course Enrollment:</a:t>
            </a:r>
            <a:r>
              <a:rPr lang="en-US" b="0" i="0" dirty="0">
                <a:solidFill>
                  <a:srgbClr val="374151"/>
                </a:solidFill>
                <a:effectLst/>
                <a:latin typeface="Söhne"/>
              </a:rPr>
              <a:t> In the "My Learning" section, students can see a list of all the courses they've enrolled in, including those from different classrooms. By selecting a course, they can access its content and begin their learning journey.</a:t>
            </a:r>
          </a:p>
          <a:p>
            <a:endParaRPr lang="en-US" dirty="0"/>
          </a:p>
        </p:txBody>
      </p:sp>
    </p:spTree>
    <p:extLst>
      <p:ext uri="{BB962C8B-B14F-4D97-AF65-F5344CB8AC3E}">
        <p14:creationId xmlns:p14="http://schemas.microsoft.com/office/powerpoint/2010/main" val="33797548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Features</a:t>
            </a:r>
            <a:endParaRPr/>
          </a:p>
        </p:txBody>
      </p:sp>
      <p:sp>
        <p:nvSpPr>
          <p:cNvPr id="258" name="Google Shape;258;p3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59" name="Google Shape;259;p3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60" name="Google Shape;260;p30"/>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40"/>
              </a:spcBef>
              <a:spcAft>
                <a:spcPts val="0"/>
              </a:spcAft>
              <a:buSzPts val="2400"/>
              <a:buNone/>
            </a:pPr>
            <a:r>
              <a:rPr lang="en-US" sz="2400" b="1" dirty="0">
                <a:latin typeface="Times New Roman"/>
                <a:ea typeface="Times New Roman"/>
                <a:cs typeface="Times New Roman"/>
                <a:sym typeface="Times New Roman"/>
              </a:rPr>
              <a:t>Video Player Features</a:t>
            </a:r>
          </a:p>
          <a:p>
            <a:pPr marL="0" lvl="0" indent="0" algn="just" rtl="0">
              <a:lnSpc>
                <a:spcPct val="90000"/>
              </a:lnSpc>
              <a:spcBef>
                <a:spcPts val="40"/>
              </a:spcBef>
              <a:spcAft>
                <a:spcPts val="0"/>
              </a:spcAft>
              <a:buSzPts val="2400"/>
              <a:buNone/>
            </a:pPr>
            <a:endParaRPr lang="en-US" sz="2400" b="1" dirty="0">
              <a:latin typeface="Times New Roman"/>
              <a:ea typeface="Times New Roman"/>
              <a:cs typeface="Times New Roman"/>
              <a:sym typeface="Times New Roman"/>
            </a:endParaRPr>
          </a:p>
          <a:p>
            <a:pPr marL="0" lvl="0" indent="0" algn="just" rtl="0">
              <a:lnSpc>
                <a:spcPct val="90000"/>
              </a:lnSpc>
              <a:spcBef>
                <a:spcPts val="40"/>
              </a:spcBef>
              <a:spcAft>
                <a:spcPts val="0"/>
              </a:spcAft>
              <a:buSzPts val="2400"/>
              <a:buNone/>
            </a:pPr>
            <a:r>
              <a:rPr lang="en-US" sz="2400" b="1" dirty="0">
                <a:latin typeface="Times New Roman"/>
                <a:ea typeface="Times New Roman"/>
                <a:cs typeface="Times New Roman"/>
                <a:sym typeface="Times New Roman"/>
              </a:rPr>
              <a:t>Quality Video Player: </a:t>
            </a:r>
            <a:r>
              <a:rPr lang="en-US" sz="2400" dirty="0">
                <a:latin typeface="Times New Roman"/>
                <a:ea typeface="Times New Roman"/>
                <a:cs typeface="Times New Roman"/>
                <a:sym typeface="Times New Roman"/>
              </a:rPr>
              <a:t>The platform includes a state-of-the-art video player for the seamless playback of video content, enhancing the learning experience.</a:t>
            </a:r>
          </a:p>
          <a:p>
            <a:pPr marL="0" lvl="0" indent="0" algn="just" rtl="0">
              <a:lnSpc>
                <a:spcPct val="90000"/>
              </a:lnSpc>
              <a:spcBef>
                <a:spcPts val="40"/>
              </a:spcBef>
              <a:spcAft>
                <a:spcPts val="0"/>
              </a:spcAft>
              <a:buSzPts val="2400"/>
              <a:buNone/>
            </a:pPr>
            <a:endParaRPr lang="en-US" sz="2400" dirty="0">
              <a:latin typeface="Times New Roman"/>
              <a:ea typeface="Times New Roman"/>
              <a:cs typeface="Times New Roman"/>
              <a:sym typeface="Times New Roman"/>
            </a:endParaRPr>
          </a:p>
          <a:p>
            <a:pPr marL="0" lvl="0" indent="0" algn="just" rtl="0">
              <a:lnSpc>
                <a:spcPct val="90000"/>
              </a:lnSpc>
              <a:spcBef>
                <a:spcPts val="40"/>
              </a:spcBef>
              <a:spcAft>
                <a:spcPts val="0"/>
              </a:spcAft>
              <a:buSzPts val="2400"/>
              <a:buNone/>
            </a:pPr>
            <a:r>
              <a:rPr lang="en-US" sz="2400" b="1" dirty="0">
                <a:latin typeface="Times New Roman"/>
                <a:ea typeface="Times New Roman"/>
                <a:cs typeface="Times New Roman"/>
                <a:sym typeface="Times New Roman"/>
              </a:rPr>
              <a:t>Compatibility: </a:t>
            </a:r>
            <a:r>
              <a:rPr lang="en-US" sz="2400" dirty="0">
                <a:latin typeface="Times New Roman"/>
                <a:ea typeface="Times New Roman"/>
                <a:cs typeface="Times New Roman"/>
                <a:sym typeface="Times New Roman"/>
              </a:rPr>
              <a:t>The video player is compatible with various video formats commonly used for educational content, ensuring a wide range of content can be accessed and viewed.</a:t>
            </a:r>
          </a:p>
          <a:p>
            <a:pPr marL="0" lvl="0" indent="0" algn="just" rtl="0">
              <a:lnSpc>
                <a:spcPct val="90000"/>
              </a:lnSpc>
              <a:spcBef>
                <a:spcPts val="40"/>
              </a:spcBef>
              <a:spcAft>
                <a:spcPts val="0"/>
              </a:spcAft>
              <a:buSzPts val="2400"/>
              <a:buNone/>
            </a:pPr>
            <a:endParaRPr lang="en-US" sz="2400" dirty="0">
              <a:latin typeface="Times New Roman"/>
              <a:ea typeface="Times New Roman"/>
              <a:cs typeface="Times New Roman"/>
              <a:sym typeface="Times New Roman"/>
            </a:endParaRPr>
          </a:p>
          <a:p>
            <a:pPr marL="0" lvl="0" indent="0" algn="just" rtl="0">
              <a:lnSpc>
                <a:spcPct val="90000"/>
              </a:lnSpc>
              <a:spcBef>
                <a:spcPts val="40"/>
              </a:spcBef>
              <a:spcAft>
                <a:spcPts val="0"/>
              </a:spcAft>
              <a:buSzPts val="2400"/>
              <a:buNone/>
            </a:pPr>
            <a:endParaRPr lang="en-US" sz="2400" b="1" dirty="0">
              <a:latin typeface="Times New Roman"/>
              <a:ea typeface="Times New Roman"/>
              <a:cs typeface="Times New Roman"/>
              <a:sym typeface="Times New Roman"/>
            </a:endParaRPr>
          </a:p>
          <a:p>
            <a:pPr marL="0" lvl="0" indent="0" algn="just" rtl="0">
              <a:lnSpc>
                <a:spcPct val="90000"/>
              </a:lnSpc>
              <a:spcBef>
                <a:spcPts val="40"/>
              </a:spcBef>
              <a:spcAft>
                <a:spcPts val="0"/>
              </a:spcAft>
              <a:buSzPts val="2400"/>
              <a:buNone/>
            </a:pPr>
            <a:r>
              <a:rPr lang="en-US" sz="2400" b="1" dirty="0">
                <a:latin typeface="Times New Roman"/>
                <a:ea typeface="Times New Roman"/>
                <a:cs typeface="Times New Roman"/>
                <a:sym typeface="Times New Roman"/>
              </a:rPr>
              <a:t>Playback Controls: </a:t>
            </a:r>
            <a:r>
              <a:rPr lang="en-US" sz="2400" dirty="0">
                <a:latin typeface="Times New Roman"/>
                <a:ea typeface="Times New Roman"/>
                <a:cs typeface="Times New Roman"/>
                <a:sym typeface="Times New Roman"/>
              </a:rPr>
              <a:t>The video player offers essential playback controls, including play, pause, rewind, fast forward, volume adjustment, and </a:t>
            </a:r>
          </a:p>
          <a:p>
            <a:pPr marL="228600" lvl="0" indent="-25400" algn="just" rtl="0">
              <a:lnSpc>
                <a:spcPct val="90000"/>
              </a:lnSpc>
              <a:spcBef>
                <a:spcPts val="960"/>
              </a:spcBef>
              <a:spcAft>
                <a:spcPts val="0"/>
              </a:spcAft>
              <a:buSzPts val="3200"/>
              <a:buNone/>
            </a:pPr>
            <a:endParaRPr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System Architecture</a:t>
            </a:r>
            <a:endParaRPr/>
          </a:p>
        </p:txBody>
      </p:sp>
      <p:sp>
        <p:nvSpPr>
          <p:cNvPr id="267" name="Google Shape;267;p3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268" name="Google Shape;268;p3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69" name="Google Shape;269;p31"/>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endParaRPr dirty="0"/>
          </a:p>
        </p:txBody>
      </p:sp>
      <p:pic>
        <p:nvPicPr>
          <p:cNvPr id="6" name="Picture 5">
            <a:extLst>
              <a:ext uri="{FF2B5EF4-FFF2-40B4-BE49-F238E27FC236}">
                <a16:creationId xmlns:a16="http://schemas.microsoft.com/office/drawing/2014/main" id="{9AACF32E-D90F-F462-9C12-20FB35502AA4}"/>
              </a:ext>
            </a:extLst>
          </p:cNvPr>
          <p:cNvPicPr>
            <a:picLocks noChangeAspect="1"/>
          </p:cNvPicPr>
          <p:nvPr/>
        </p:nvPicPr>
        <p:blipFill>
          <a:blip r:embed="rId3"/>
          <a:stretch>
            <a:fillRect/>
          </a:stretch>
        </p:blipFill>
        <p:spPr>
          <a:xfrm>
            <a:off x="0" y="1418447"/>
            <a:ext cx="12292719" cy="5112900"/>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A920-49D4-0ABD-DCEE-3C5C22267EC2}"/>
              </a:ext>
            </a:extLst>
          </p:cNvPr>
          <p:cNvSpPr>
            <a:spLocks noGrp="1"/>
          </p:cNvSpPr>
          <p:nvPr>
            <p:ph type="title"/>
          </p:nvPr>
        </p:nvSpPr>
        <p:spPr>
          <a:xfrm>
            <a:off x="154546" y="0"/>
            <a:ext cx="11874300" cy="1069510"/>
          </a:xfrm>
        </p:spPr>
        <p:txBody>
          <a:bodyPr/>
          <a:lstStyle/>
          <a:p>
            <a:r>
              <a:rPr lang="en-IN" dirty="0"/>
              <a:t>User Interface:</a:t>
            </a:r>
          </a:p>
        </p:txBody>
      </p:sp>
      <p:sp>
        <p:nvSpPr>
          <p:cNvPr id="3" name="Slide Number Placeholder 2">
            <a:extLst>
              <a:ext uri="{FF2B5EF4-FFF2-40B4-BE49-F238E27FC236}">
                <a16:creationId xmlns:a16="http://schemas.microsoft.com/office/drawing/2014/main" id="{FD342828-FB83-CAF8-5209-5219AC13B7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4" name="Text Placeholder 3">
            <a:extLst>
              <a:ext uri="{FF2B5EF4-FFF2-40B4-BE49-F238E27FC236}">
                <a16:creationId xmlns:a16="http://schemas.microsoft.com/office/drawing/2014/main" id="{DD274821-6B66-BC73-BC1A-10F058A5C09A}"/>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D7013666-C19B-CB49-301A-D7971B2114C3}"/>
              </a:ext>
            </a:extLst>
          </p:cNvPr>
          <p:cNvPicPr>
            <a:picLocks noChangeAspect="1"/>
          </p:cNvPicPr>
          <p:nvPr/>
        </p:nvPicPr>
        <p:blipFill>
          <a:blip r:embed="rId2"/>
          <a:stretch>
            <a:fillRect/>
          </a:stretch>
        </p:blipFill>
        <p:spPr>
          <a:xfrm>
            <a:off x="0" y="1069510"/>
            <a:ext cx="12192000" cy="5767106"/>
          </a:xfrm>
          <a:prstGeom prst="rect">
            <a:avLst/>
          </a:prstGeom>
        </p:spPr>
      </p:pic>
    </p:spTree>
    <p:extLst>
      <p:ext uri="{BB962C8B-B14F-4D97-AF65-F5344CB8AC3E}">
        <p14:creationId xmlns:p14="http://schemas.microsoft.com/office/powerpoint/2010/main" val="24558237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7"/>
          <p:cNvSpPr txBox="1">
            <a:spLocks noGrp="1"/>
          </p:cNvSpPr>
          <p:nvPr>
            <p:ph type="subTitle" idx="1"/>
          </p:nvPr>
        </p:nvSpPr>
        <p:spPr>
          <a:xfrm>
            <a:off x="76704" y="5110609"/>
            <a:ext cx="12037500" cy="1137900"/>
          </a:xfrm>
          <a:prstGeom prst="rect">
            <a:avLst/>
          </a:prstGeom>
          <a:noFill/>
          <a:ln>
            <a:noFill/>
          </a:ln>
        </p:spPr>
        <p:txBody>
          <a:bodyPr spcFirstLastPara="1" wrap="square" lIns="91425" tIns="45700" rIns="91425" bIns="45700" anchor="t" anchorCtr="0">
            <a:normAutofit fontScale="55000" lnSpcReduction="20000"/>
          </a:bodyPr>
          <a:lstStyle/>
          <a:p>
            <a:pPr marL="0" lvl="0" indent="0" algn="r" rtl="0">
              <a:lnSpc>
                <a:spcPct val="150000"/>
              </a:lnSpc>
              <a:spcBef>
                <a:spcPts val="0"/>
              </a:spcBef>
              <a:spcAft>
                <a:spcPts val="0"/>
              </a:spcAft>
              <a:buSzPct val="100000"/>
              <a:buNone/>
            </a:pPr>
            <a:r>
              <a:rPr lang="en-US" dirty="0"/>
              <a:t>Submitted to: </a:t>
            </a:r>
            <a:endParaRPr dirty="0"/>
          </a:p>
          <a:p>
            <a:pPr marL="0" lvl="0" indent="0" algn="r" rtl="0">
              <a:lnSpc>
                <a:spcPct val="150000"/>
              </a:lnSpc>
              <a:spcBef>
                <a:spcPts val="600"/>
              </a:spcBef>
              <a:spcAft>
                <a:spcPts val="0"/>
              </a:spcAft>
              <a:buSzPct val="100000"/>
              <a:buNone/>
            </a:pPr>
            <a:r>
              <a:rPr lang="en-US" dirty="0"/>
              <a:t>Department of Computer Science and Engineering</a:t>
            </a:r>
            <a:endParaRPr dirty="0"/>
          </a:p>
        </p:txBody>
      </p:sp>
      <p:pic>
        <p:nvPicPr>
          <p:cNvPr id="3" name="Picture 2">
            <a:extLst>
              <a:ext uri="{FF2B5EF4-FFF2-40B4-BE49-F238E27FC236}">
                <a16:creationId xmlns:a16="http://schemas.microsoft.com/office/drawing/2014/main" id="{7787B90D-4BDC-A207-3DF2-8FAB3328C2DB}"/>
              </a:ext>
            </a:extLst>
          </p:cNvPr>
          <p:cNvPicPr>
            <a:picLocks noChangeAspect="1"/>
          </p:cNvPicPr>
          <p:nvPr/>
        </p:nvPicPr>
        <p:blipFill>
          <a:blip r:embed="rId3"/>
          <a:stretch>
            <a:fillRect/>
          </a:stretch>
        </p:blipFill>
        <p:spPr>
          <a:xfrm>
            <a:off x="1333549" y="1167288"/>
            <a:ext cx="4761905" cy="2095238"/>
          </a:xfrm>
          <a:prstGeom prst="rect">
            <a:avLst/>
          </a:prstGeom>
        </p:spPr>
      </p:pic>
      <p:sp>
        <p:nvSpPr>
          <p:cNvPr id="4" name="TextBox 3">
            <a:extLst>
              <a:ext uri="{FF2B5EF4-FFF2-40B4-BE49-F238E27FC236}">
                <a16:creationId xmlns:a16="http://schemas.microsoft.com/office/drawing/2014/main" id="{3949FB4C-28A0-B8BD-D18B-CD762AE85182}"/>
              </a:ext>
            </a:extLst>
          </p:cNvPr>
          <p:cNvSpPr txBox="1"/>
          <p:nvPr/>
        </p:nvSpPr>
        <p:spPr>
          <a:xfrm>
            <a:off x="1290292" y="3133810"/>
            <a:ext cx="10379765" cy="923330"/>
          </a:xfrm>
          <a:prstGeom prst="rect">
            <a:avLst/>
          </a:prstGeom>
          <a:noFill/>
        </p:spPr>
        <p:txBody>
          <a:bodyPr wrap="none" rtlCol="0">
            <a:spAutoFit/>
          </a:bodyPr>
          <a:lstStyle/>
          <a:p>
            <a:r>
              <a:rPr lang="en-US" sz="5400" b="1" dirty="0">
                <a:solidFill>
                  <a:schemeClr val="bg1"/>
                </a:solidFill>
              </a:rPr>
              <a:t> Learning Management System</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092AE-8FCC-23AA-F7EC-27956EC6FA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4" name="Picture 3">
            <a:extLst>
              <a:ext uri="{FF2B5EF4-FFF2-40B4-BE49-F238E27FC236}">
                <a16:creationId xmlns:a16="http://schemas.microsoft.com/office/drawing/2014/main" id="{3BDF7AEA-72F7-A55C-23E5-24DBE22F5814}"/>
              </a:ext>
            </a:extLst>
          </p:cNvPr>
          <p:cNvPicPr>
            <a:picLocks noChangeAspect="1"/>
          </p:cNvPicPr>
          <p:nvPr/>
        </p:nvPicPr>
        <p:blipFill>
          <a:blip r:embed="rId2"/>
          <a:stretch>
            <a:fillRect/>
          </a:stretch>
        </p:blipFill>
        <p:spPr>
          <a:xfrm>
            <a:off x="0" y="21384"/>
            <a:ext cx="12192000" cy="6836616"/>
          </a:xfrm>
          <a:prstGeom prst="rect">
            <a:avLst/>
          </a:prstGeom>
        </p:spPr>
      </p:pic>
    </p:spTree>
    <p:extLst>
      <p:ext uri="{BB962C8B-B14F-4D97-AF65-F5344CB8AC3E}">
        <p14:creationId xmlns:p14="http://schemas.microsoft.com/office/powerpoint/2010/main" val="42371641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4A446D-D7D7-E1EB-AC2C-283E83216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4" name="Picture 3">
            <a:extLst>
              <a:ext uri="{FF2B5EF4-FFF2-40B4-BE49-F238E27FC236}">
                <a16:creationId xmlns:a16="http://schemas.microsoft.com/office/drawing/2014/main" id="{7DF48F3D-20AA-5B81-8563-67E380074C6A}"/>
              </a:ext>
            </a:extLst>
          </p:cNvPr>
          <p:cNvPicPr>
            <a:picLocks noChangeAspect="1"/>
          </p:cNvPicPr>
          <p:nvPr/>
        </p:nvPicPr>
        <p:blipFill>
          <a:blip r:embed="rId2"/>
          <a:stretch>
            <a:fillRect/>
          </a:stretch>
        </p:blipFill>
        <p:spPr>
          <a:xfrm>
            <a:off x="0" y="21384"/>
            <a:ext cx="12192000" cy="6815232"/>
          </a:xfrm>
          <a:prstGeom prst="rect">
            <a:avLst/>
          </a:prstGeom>
        </p:spPr>
      </p:pic>
    </p:spTree>
    <p:extLst>
      <p:ext uri="{BB962C8B-B14F-4D97-AF65-F5344CB8AC3E}">
        <p14:creationId xmlns:p14="http://schemas.microsoft.com/office/powerpoint/2010/main" val="38737696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CF61E-D304-6158-A61E-4C203CDA0E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4" name="Picture 3">
            <a:extLst>
              <a:ext uri="{FF2B5EF4-FFF2-40B4-BE49-F238E27FC236}">
                <a16:creationId xmlns:a16="http://schemas.microsoft.com/office/drawing/2014/main" id="{3982A83B-1832-4B94-8A35-EEC2E4BADD75}"/>
              </a:ext>
            </a:extLst>
          </p:cNvPr>
          <p:cNvPicPr>
            <a:picLocks noChangeAspect="1"/>
          </p:cNvPicPr>
          <p:nvPr/>
        </p:nvPicPr>
        <p:blipFill>
          <a:blip r:embed="rId2"/>
          <a:stretch>
            <a:fillRect/>
          </a:stretch>
        </p:blipFill>
        <p:spPr>
          <a:xfrm>
            <a:off x="0" y="21384"/>
            <a:ext cx="12192000" cy="6815232"/>
          </a:xfrm>
          <a:prstGeom prst="rect">
            <a:avLst/>
          </a:prstGeom>
        </p:spPr>
      </p:pic>
    </p:spTree>
    <p:extLst>
      <p:ext uri="{BB962C8B-B14F-4D97-AF65-F5344CB8AC3E}">
        <p14:creationId xmlns:p14="http://schemas.microsoft.com/office/powerpoint/2010/main" val="27386054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10595B-967B-B870-CB5C-E757E4985D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4" name="Picture 3">
            <a:extLst>
              <a:ext uri="{FF2B5EF4-FFF2-40B4-BE49-F238E27FC236}">
                <a16:creationId xmlns:a16="http://schemas.microsoft.com/office/drawing/2014/main" id="{0EFC206A-90D4-68E2-7FE6-14A9D7CF33AE}"/>
              </a:ext>
            </a:extLst>
          </p:cNvPr>
          <p:cNvPicPr>
            <a:picLocks noChangeAspect="1"/>
          </p:cNvPicPr>
          <p:nvPr/>
        </p:nvPicPr>
        <p:blipFill>
          <a:blip r:embed="rId2"/>
          <a:stretch>
            <a:fillRect/>
          </a:stretch>
        </p:blipFill>
        <p:spPr>
          <a:xfrm>
            <a:off x="0" y="21384"/>
            <a:ext cx="12192000" cy="6815232"/>
          </a:xfrm>
          <a:prstGeom prst="rect">
            <a:avLst/>
          </a:prstGeom>
        </p:spPr>
      </p:pic>
    </p:spTree>
    <p:extLst>
      <p:ext uri="{BB962C8B-B14F-4D97-AF65-F5344CB8AC3E}">
        <p14:creationId xmlns:p14="http://schemas.microsoft.com/office/powerpoint/2010/main" val="17566312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FA3F1-1B7B-EF4B-A130-DF28B9DC85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4" name="Picture 3">
            <a:extLst>
              <a:ext uri="{FF2B5EF4-FFF2-40B4-BE49-F238E27FC236}">
                <a16:creationId xmlns:a16="http://schemas.microsoft.com/office/drawing/2014/main" id="{C8C8FB3F-FD34-B24D-835D-71E53B67E011}"/>
              </a:ext>
            </a:extLst>
          </p:cNvPr>
          <p:cNvPicPr>
            <a:picLocks noChangeAspect="1"/>
          </p:cNvPicPr>
          <p:nvPr/>
        </p:nvPicPr>
        <p:blipFill>
          <a:blip r:embed="rId2"/>
          <a:stretch>
            <a:fillRect/>
          </a:stretch>
        </p:blipFill>
        <p:spPr>
          <a:xfrm>
            <a:off x="0" y="21385"/>
            <a:ext cx="12192000" cy="6113378"/>
          </a:xfrm>
          <a:prstGeom prst="rect">
            <a:avLst/>
          </a:prstGeom>
        </p:spPr>
      </p:pic>
    </p:spTree>
    <p:extLst>
      <p:ext uri="{BB962C8B-B14F-4D97-AF65-F5344CB8AC3E}">
        <p14:creationId xmlns:p14="http://schemas.microsoft.com/office/powerpoint/2010/main" val="21351962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2C22A0-0D8C-A393-F231-B0BA771AA1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4" name="Picture 3">
            <a:extLst>
              <a:ext uri="{FF2B5EF4-FFF2-40B4-BE49-F238E27FC236}">
                <a16:creationId xmlns:a16="http://schemas.microsoft.com/office/drawing/2014/main" id="{51B7922E-9D64-6F65-24B5-DA60991F37BF}"/>
              </a:ext>
            </a:extLst>
          </p:cNvPr>
          <p:cNvPicPr>
            <a:picLocks noChangeAspect="1"/>
          </p:cNvPicPr>
          <p:nvPr/>
        </p:nvPicPr>
        <p:blipFill>
          <a:blip r:embed="rId2"/>
          <a:stretch>
            <a:fillRect/>
          </a:stretch>
        </p:blipFill>
        <p:spPr>
          <a:xfrm>
            <a:off x="0" y="21384"/>
            <a:ext cx="12192000" cy="6127718"/>
          </a:xfrm>
          <a:prstGeom prst="rect">
            <a:avLst/>
          </a:prstGeom>
        </p:spPr>
      </p:pic>
    </p:spTree>
    <p:extLst>
      <p:ext uri="{BB962C8B-B14F-4D97-AF65-F5344CB8AC3E}">
        <p14:creationId xmlns:p14="http://schemas.microsoft.com/office/powerpoint/2010/main" val="227824921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128EC1-6495-FA6E-D4E1-02847D076F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pic>
        <p:nvPicPr>
          <p:cNvPr id="4" name="Picture 3">
            <a:extLst>
              <a:ext uri="{FF2B5EF4-FFF2-40B4-BE49-F238E27FC236}">
                <a16:creationId xmlns:a16="http://schemas.microsoft.com/office/drawing/2014/main" id="{64B9A3A5-180B-A0A5-20EF-97943D9E96D1}"/>
              </a:ext>
            </a:extLst>
          </p:cNvPr>
          <p:cNvPicPr>
            <a:picLocks noChangeAspect="1"/>
          </p:cNvPicPr>
          <p:nvPr/>
        </p:nvPicPr>
        <p:blipFill>
          <a:blip r:embed="rId2"/>
          <a:stretch>
            <a:fillRect/>
          </a:stretch>
        </p:blipFill>
        <p:spPr>
          <a:xfrm>
            <a:off x="0" y="0"/>
            <a:ext cx="12192000" cy="6836615"/>
          </a:xfrm>
          <a:prstGeom prst="rect">
            <a:avLst/>
          </a:prstGeom>
        </p:spPr>
      </p:pic>
    </p:spTree>
    <p:extLst>
      <p:ext uri="{BB962C8B-B14F-4D97-AF65-F5344CB8AC3E}">
        <p14:creationId xmlns:p14="http://schemas.microsoft.com/office/powerpoint/2010/main" val="16047515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dirty="0"/>
              <a:t>The Outcome</a:t>
            </a:r>
            <a:endParaRPr dirty="0"/>
          </a:p>
        </p:txBody>
      </p:sp>
      <p:sp>
        <p:nvSpPr>
          <p:cNvPr id="302" name="Google Shape;302;p35"/>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just" rtl="0">
              <a:lnSpc>
                <a:spcPct val="90000"/>
              </a:lnSpc>
              <a:spcBef>
                <a:spcPts val="0"/>
              </a:spcBef>
              <a:spcAft>
                <a:spcPts val="0"/>
              </a:spcAft>
              <a:buSzPts val="3200"/>
              <a:buChar char="❖"/>
            </a:pPr>
            <a:r>
              <a:rPr lang="en-US" dirty="0"/>
              <a:t>Expected outcome of the project development work</a:t>
            </a:r>
            <a:endParaRPr dirty="0"/>
          </a:p>
          <a:p>
            <a:pPr algn="l"/>
            <a:r>
              <a:rPr lang="en-US" b="1" i="0" dirty="0">
                <a:solidFill>
                  <a:srgbClr val="374151"/>
                </a:solidFill>
                <a:effectLst/>
                <a:latin typeface="Söhne"/>
              </a:rPr>
              <a:t>A Functional Learning Management System:</a:t>
            </a:r>
            <a:r>
              <a:rPr lang="en-US" b="0" i="0" dirty="0">
                <a:solidFill>
                  <a:srgbClr val="374151"/>
                </a:solidFill>
                <a:effectLst/>
                <a:latin typeface="Söhne"/>
              </a:rPr>
              <a:t> The successful development of a fully functional LMS that allows for the creation, management, and delivery of educational content to students and provides user-friendly tools for teachers and administrators to oversee the platform.</a:t>
            </a:r>
          </a:p>
          <a:p>
            <a:pPr algn="l"/>
            <a:r>
              <a:rPr lang="en-US" b="1" i="0" dirty="0">
                <a:solidFill>
                  <a:srgbClr val="374151"/>
                </a:solidFill>
                <a:effectLst/>
                <a:latin typeface="Söhne"/>
              </a:rPr>
              <a:t>User-Friendly Interface:</a:t>
            </a:r>
            <a:r>
              <a:rPr lang="en-US" b="0" i="0" dirty="0">
                <a:solidFill>
                  <a:srgbClr val="374151"/>
                </a:solidFill>
                <a:effectLst/>
                <a:latin typeface="Söhne"/>
              </a:rPr>
              <a:t> An intuitive and user-friendly interface that makes it easy for students, teachers, and administrators to navigate the system, access courses, and interact with educational materials.</a:t>
            </a:r>
          </a:p>
          <a:p>
            <a:pPr algn="l"/>
            <a:r>
              <a:rPr lang="en-US" b="1" i="0" dirty="0">
                <a:solidFill>
                  <a:srgbClr val="374151"/>
                </a:solidFill>
                <a:effectLst/>
                <a:latin typeface="Söhne"/>
              </a:rPr>
              <a:t>Secure User Authentication:</a:t>
            </a:r>
            <a:r>
              <a:rPr lang="en-US" b="0" i="0" dirty="0">
                <a:solidFill>
                  <a:srgbClr val="374151"/>
                </a:solidFill>
                <a:effectLst/>
                <a:latin typeface="Söhne"/>
              </a:rPr>
              <a:t> A robust user authentication system that ensures the security of user accounts and sensitive data, preventing unauthorized access.</a:t>
            </a:r>
          </a:p>
          <a:p>
            <a:pPr algn="l"/>
            <a:r>
              <a:rPr lang="en-US" b="1" i="0" dirty="0">
                <a:solidFill>
                  <a:srgbClr val="374151"/>
                </a:solidFill>
                <a:effectLst/>
                <a:latin typeface="Söhne"/>
              </a:rPr>
              <a:t>User Role Management:</a:t>
            </a:r>
            <a:r>
              <a:rPr lang="en-US" b="0" i="0" dirty="0">
                <a:solidFill>
                  <a:srgbClr val="374151"/>
                </a:solidFill>
                <a:effectLst/>
                <a:latin typeface="Söhne"/>
              </a:rPr>
              <a:t> Effective role management that distinguishes between students, teachers, and administrators, granting each group appropriate permissions and capabilities.</a:t>
            </a:r>
          </a:p>
          <a:p>
            <a:pPr algn="l"/>
            <a:r>
              <a:rPr lang="en-US" b="1" i="0" dirty="0">
                <a:solidFill>
                  <a:srgbClr val="374151"/>
                </a:solidFill>
                <a:effectLst/>
                <a:latin typeface="Söhne"/>
              </a:rPr>
              <a:t>Classroom Feature:</a:t>
            </a:r>
            <a:r>
              <a:rPr lang="en-US" b="0" i="0" dirty="0">
                <a:solidFill>
                  <a:srgbClr val="374151"/>
                </a:solidFill>
                <a:effectLst/>
                <a:latin typeface="Söhne"/>
              </a:rPr>
              <a:t> A feature that allows teachers to create virtual classrooms, upload course materials, and organize educational resources, enhancing the learning experience.</a:t>
            </a:r>
          </a:p>
          <a:p>
            <a:pPr indent="-457200">
              <a:spcBef>
                <a:spcPts val="960"/>
              </a:spcBef>
              <a:buSzPts val="3200"/>
            </a:pPr>
            <a:endParaRPr dirty="0"/>
          </a:p>
        </p:txBody>
      </p:sp>
      <p:sp>
        <p:nvSpPr>
          <p:cNvPr id="304" name="Google Shape;304;p35"/>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05" name="Google Shape;305;p35"/>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9B9F-F552-5661-C124-390BD2AD37AF}"/>
              </a:ext>
            </a:extLst>
          </p:cNvPr>
          <p:cNvSpPr>
            <a:spLocks noGrp="1"/>
          </p:cNvSpPr>
          <p:nvPr>
            <p:ph type="title"/>
          </p:nvPr>
        </p:nvSpPr>
        <p:spPr/>
        <p:txBody>
          <a:bodyPr/>
          <a:lstStyle/>
          <a:p>
            <a:r>
              <a:rPr lang="en-US" dirty="0"/>
              <a:t>The Outcome</a:t>
            </a:r>
          </a:p>
        </p:txBody>
      </p:sp>
      <p:sp>
        <p:nvSpPr>
          <p:cNvPr id="3" name="Slide Number Placeholder 2">
            <a:extLst>
              <a:ext uri="{FF2B5EF4-FFF2-40B4-BE49-F238E27FC236}">
                <a16:creationId xmlns:a16="http://schemas.microsoft.com/office/drawing/2014/main" id="{6DDDCCF2-E9CA-CC4C-E57E-D5EDE6821D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4" name="Text Placeholder 3">
            <a:extLst>
              <a:ext uri="{FF2B5EF4-FFF2-40B4-BE49-F238E27FC236}">
                <a16:creationId xmlns:a16="http://schemas.microsoft.com/office/drawing/2014/main" id="{B082F1CD-D0A9-46D4-6EEF-1E6A66B670F3}"/>
              </a:ext>
            </a:extLst>
          </p:cNvPr>
          <p:cNvSpPr>
            <a:spLocks noGrp="1"/>
          </p:cNvSpPr>
          <p:nvPr>
            <p:ph type="body" idx="1"/>
          </p:nvPr>
        </p:nvSpPr>
        <p:spPr/>
        <p:txBody>
          <a:bodyPr/>
          <a:lstStyle/>
          <a:p>
            <a:pPr algn="l"/>
            <a:r>
              <a:rPr lang="en-US" b="1" i="0" dirty="0">
                <a:solidFill>
                  <a:srgbClr val="374151"/>
                </a:solidFill>
                <a:effectLst/>
                <a:latin typeface="Söhne"/>
              </a:rPr>
              <a:t>Course Enrollment and Progress Tracking:</a:t>
            </a:r>
            <a:r>
              <a:rPr lang="en-US" b="0" i="0" dirty="0">
                <a:solidFill>
                  <a:srgbClr val="374151"/>
                </a:solidFill>
                <a:effectLst/>
                <a:latin typeface="Söhne"/>
              </a:rPr>
              <a:t> The ability for students to enroll in courses, track their progress, and view completed courses in their personal learning dashboards.</a:t>
            </a:r>
          </a:p>
          <a:p>
            <a:pPr algn="l"/>
            <a:r>
              <a:rPr lang="en-US" b="1" i="0" dirty="0">
                <a:solidFill>
                  <a:srgbClr val="374151"/>
                </a:solidFill>
                <a:effectLst/>
                <a:latin typeface="Söhne"/>
              </a:rPr>
              <a:t>Integrated Video Player:</a:t>
            </a:r>
            <a:r>
              <a:rPr lang="en-US" b="0" i="0" dirty="0">
                <a:solidFill>
                  <a:srgbClr val="374151"/>
                </a:solidFill>
                <a:effectLst/>
                <a:latin typeface="Söhne"/>
              </a:rPr>
              <a:t> A high-quality video player integrated into the system for smooth playback of educational video content with features like bookmarking, note-taking, and discussion capabilities.</a:t>
            </a:r>
          </a:p>
          <a:p>
            <a:endParaRPr lang="en-US" dirty="0"/>
          </a:p>
        </p:txBody>
      </p:sp>
    </p:spTree>
    <p:extLst>
      <p:ext uri="{BB962C8B-B14F-4D97-AF65-F5344CB8AC3E}">
        <p14:creationId xmlns:p14="http://schemas.microsoft.com/office/powerpoint/2010/main" val="12299399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6"/>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Conclusion</a:t>
            </a:r>
            <a:endParaRPr/>
          </a:p>
        </p:txBody>
      </p:sp>
      <p:sp>
        <p:nvSpPr>
          <p:cNvPr id="311" name="Google Shape;311;p36"/>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a:t>Conclude your project idea.</a:t>
            </a:r>
            <a:endParaRPr/>
          </a:p>
        </p:txBody>
      </p:sp>
      <p:sp>
        <p:nvSpPr>
          <p:cNvPr id="313" name="Google Shape;313;p36"/>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14" name="Google Shape;314;p36"/>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315" name="Google Shape;315;p36"/>
          <p:cNvSpPr txBox="1"/>
          <p:nvPr/>
        </p:nvSpPr>
        <p:spPr>
          <a:xfrm>
            <a:off x="580104" y="1982308"/>
            <a:ext cx="11081100"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dirty="0">
                <a:solidFill>
                  <a:srgbClr val="374151"/>
                </a:solidFill>
                <a:effectLst/>
                <a:latin typeface="Söhne"/>
              </a:rPr>
              <a:t>In conclusion, the development of the "</a:t>
            </a:r>
            <a:r>
              <a:rPr lang="en-US" sz="3200" b="0" i="0" dirty="0" err="1">
                <a:solidFill>
                  <a:srgbClr val="374151"/>
                </a:solidFill>
                <a:effectLst/>
                <a:latin typeface="Söhne"/>
              </a:rPr>
              <a:t>CogniPath</a:t>
            </a:r>
            <a:r>
              <a:rPr lang="en-US" sz="3200" b="0" i="0" dirty="0">
                <a:solidFill>
                  <a:srgbClr val="374151"/>
                </a:solidFill>
                <a:effectLst/>
                <a:latin typeface="Söhne"/>
              </a:rPr>
              <a:t>" Learning Management System is a significant step toward creating a versatile and user-centric platform for online education. With a user-friendly interface, role-based access, and a feature-rich system, "</a:t>
            </a:r>
            <a:r>
              <a:rPr lang="en-US" sz="3200" b="0" i="0" dirty="0" err="1">
                <a:solidFill>
                  <a:srgbClr val="374151"/>
                </a:solidFill>
                <a:effectLst/>
                <a:latin typeface="Söhne"/>
              </a:rPr>
              <a:t>CogniPath</a:t>
            </a:r>
            <a:r>
              <a:rPr lang="en-US" sz="3200" b="0" i="0" dirty="0">
                <a:solidFill>
                  <a:srgbClr val="374151"/>
                </a:solidFill>
                <a:effectLst/>
                <a:latin typeface="Söhne"/>
              </a:rPr>
              <a:t>" aims to provide students and teachers with a seamless and efficient learning experience. The inclusion of virtual classrooms, course enrollment, video playback capabilities, and user support channels enhances the educational process, making it accessible and engaging.</a:t>
            </a:r>
            <a:endParaRPr sz="2400" dirty="0">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0" y="2930013"/>
            <a:ext cx="5653500" cy="1659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Droid Sans Mono"/>
              <a:buNone/>
            </a:pPr>
            <a:r>
              <a:rPr lang="en-US" sz="3200" dirty="0"/>
              <a:t>Supervised by:</a:t>
            </a:r>
            <a:br>
              <a:rPr lang="en-US" sz="3200" dirty="0"/>
            </a:br>
            <a:r>
              <a:rPr lang="en-US" sz="3200" dirty="0" err="1"/>
              <a:t>Prof.Narendra</a:t>
            </a:r>
            <a:r>
              <a:rPr lang="en-US" sz="3200" dirty="0"/>
              <a:t> Pal Singh Rathore</a:t>
            </a:r>
            <a:endParaRPr sz="3200" dirty="0"/>
          </a:p>
        </p:txBody>
      </p:sp>
      <p:sp>
        <p:nvSpPr>
          <p:cNvPr id="144" name="Google Shape;144;p18"/>
          <p:cNvSpPr txBox="1">
            <a:spLocks noGrp="1"/>
          </p:cNvSpPr>
          <p:nvPr>
            <p:ph type="body" idx="1"/>
          </p:nvPr>
        </p:nvSpPr>
        <p:spPr>
          <a:xfrm>
            <a:off x="6323308" y="2025748"/>
            <a:ext cx="5269500" cy="28275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20000"/>
              </a:lnSpc>
              <a:spcBef>
                <a:spcPts val="0"/>
              </a:spcBef>
              <a:spcAft>
                <a:spcPts val="0"/>
              </a:spcAft>
              <a:buSzPct val="100000"/>
              <a:buNone/>
            </a:pPr>
            <a:r>
              <a:rPr lang="en-US" dirty="0"/>
              <a:t>Team Members</a:t>
            </a:r>
          </a:p>
          <a:p>
            <a:pPr>
              <a:lnSpc>
                <a:spcPct val="120000"/>
              </a:lnSpc>
              <a:spcBef>
                <a:spcPts val="0"/>
              </a:spcBef>
            </a:pPr>
            <a:r>
              <a:rPr lang="en-US" dirty="0"/>
              <a:t>1.Yashika Solanki </a:t>
            </a:r>
          </a:p>
          <a:p>
            <a:pPr>
              <a:lnSpc>
                <a:spcPct val="120000"/>
              </a:lnSpc>
              <a:spcBef>
                <a:spcPts val="0"/>
              </a:spcBef>
            </a:pPr>
            <a:r>
              <a:rPr lang="en-US" dirty="0"/>
              <a:t>2.Yogesh  Patel</a:t>
            </a:r>
          </a:p>
          <a:p>
            <a:pPr>
              <a:lnSpc>
                <a:spcPct val="120000"/>
              </a:lnSpc>
              <a:spcBef>
                <a:spcPts val="0"/>
              </a:spcBef>
            </a:pPr>
            <a:r>
              <a:rPr lang="en-US" dirty="0"/>
              <a:t>3.Saloni Nagpal</a:t>
            </a:r>
          </a:p>
          <a:p>
            <a:pPr>
              <a:lnSpc>
                <a:spcPct val="120000"/>
              </a:lnSpc>
              <a:spcBef>
                <a:spcPts val="0"/>
              </a:spcBef>
            </a:pPr>
            <a:r>
              <a:rPr lang="en-US" dirty="0"/>
              <a:t>4.Yash Sharma</a:t>
            </a:r>
          </a:p>
          <a:p>
            <a:pPr marL="0" lvl="0" indent="0" algn="l" rtl="0">
              <a:lnSpc>
                <a:spcPct val="120000"/>
              </a:lnSpc>
              <a:spcBef>
                <a:spcPts val="0"/>
              </a:spcBef>
              <a:spcAft>
                <a:spcPts val="0"/>
              </a:spcAft>
              <a:buSzPct val="100000"/>
              <a:buNone/>
            </a:pPr>
            <a:endParaRPr dirty="0"/>
          </a:p>
        </p:txBody>
      </p:sp>
      <p:sp>
        <p:nvSpPr>
          <p:cNvPr id="146" name="Google Shape;146;p1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47" name="Google Shape;147;p1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Q&amp;A</a:t>
            </a:r>
            <a:endParaRPr sz="20000" b="1" cap="none">
              <a:solidFill>
                <a:srgbClr val="6D9BC1"/>
              </a:solidFill>
              <a:latin typeface="Quattrocento Sans"/>
              <a:ea typeface="Quattrocento Sans"/>
              <a:cs typeface="Quattrocento Sans"/>
              <a:sym typeface="Quattrocento Sans"/>
            </a:endParaRPr>
          </a:p>
        </p:txBody>
      </p:sp>
      <p:sp>
        <p:nvSpPr>
          <p:cNvPr id="331" name="Google Shape;331;p38"/>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32" name="Google Shape;332;p38"/>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p:nvPr/>
        </p:nvSpPr>
        <p:spPr>
          <a:xfrm>
            <a:off x="91888" y="1843951"/>
            <a:ext cx="12008100" cy="317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0" b="1" cap="none">
                <a:solidFill>
                  <a:srgbClr val="6D9BC1"/>
                </a:solidFill>
                <a:latin typeface="Quattrocento Sans"/>
                <a:ea typeface="Quattrocento Sans"/>
                <a:cs typeface="Quattrocento Sans"/>
                <a:sym typeface="Quattrocento Sans"/>
              </a:rPr>
              <a:t>THANKS</a:t>
            </a:r>
            <a:endParaRPr sz="20000" b="1" cap="none">
              <a:solidFill>
                <a:srgbClr val="6D9BC1"/>
              </a:solidFill>
              <a:latin typeface="Quattrocento Sans"/>
              <a:ea typeface="Quattrocento Sans"/>
              <a:cs typeface="Quattrocento Sans"/>
              <a:sym typeface="Quattrocento Sans"/>
            </a:endParaRPr>
          </a:p>
        </p:txBody>
      </p:sp>
      <p:sp>
        <p:nvSpPr>
          <p:cNvPr id="339" name="Google Shape;339;p3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40" name="Google Shape;340;p3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Project Presentation Outline</a:t>
            </a:r>
            <a:endParaRPr/>
          </a:p>
        </p:txBody>
      </p:sp>
      <p:sp>
        <p:nvSpPr>
          <p:cNvPr id="153" name="Google Shape;153;p19"/>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SzPct val="100000"/>
              <a:buChar char="❖"/>
            </a:pPr>
            <a:r>
              <a:rPr lang="en-US" dirty="0"/>
              <a:t>Introduction</a:t>
            </a:r>
            <a:endParaRPr dirty="0"/>
          </a:p>
          <a:p>
            <a:pPr marL="228600" lvl="0" indent="-228600" algn="just" rtl="0">
              <a:lnSpc>
                <a:spcPct val="90000"/>
              </a:lnSpc>
              <a:spcBef>
                <a:spcPts val="816"/>
              </a:spcBef>
              <a:spcAft>
                <a:spcPts val="0"/>
              </a:spcAft>
              <a:buSzPct val="100000"/>
              <a:buChar char="❖"/>
            </a:pPr>
            <a:r>
              <a:rPr lang="en-US" dirty="0"/>
              <a:t>Problem Statement</a:t>
            </a:r>
            <a:endParaRPr dirty="0"/>
          </a:p>
          <a:p>
            <a:pPr marL="228600" lvl="0" indent="-228600" algn="just" rtl="0">
              <a:lnSpc>
                <a:spcPct val="90000"/>
              </a:lnSpc>
              <a:spcBef>
                <a:spcPts val="816"/>
              </a:spcBef>
              <a:spcAft>
                <a:spcPts val="0"/>
              </a:spcAft>
              <a:buSzPct val="100000"/>
              <a:buChar char="❖"/>
            </a:pPr>
            <a:r>
              <a:rPr lang="en-US" dirty="0"/>
              <a:t>Survey of Existing Systems</a:t>
            </a:r>
            <a:endParaRPr dirty="0"/>
          </a:p>
          <a:p>
            <a:pPr marL="228600" lvl="0" indent="-228600" algn="just" rtl="0">
              <a:lnSpc>
                <a:spcPct val="90000"/>
              </a:lnSpc>
              <a:spcBef>
                <a:spcPts val="816"/>
              </a:spcBef>
              <a:spcAft>
                <a:spcPts val="0"/>
              </a:spcAft>
              <a:buSzPct val="100000"/>
              <a:buChar char="❖"/>
            </a:pPr>
            <a:r>
              <a:rPr lang="en-US" dirty="0"/>
              <a:t>Project Objectives</a:t>
            </a:r>
            <a:endParaRPr dirty="0"/>
          </a:p>
          <a:p>
            <a:pPr marL="228600" lvl="0" indent="-228600" algn="just" rtl="0">
              <a:lnSpc>
                <a:spcPct val="90000"/>
              </a:lnSpc>
              <a:spcBef>
                <a:spcPts val="816"/>
              </a:spcBef>
              <a:spcAft>
                <a:spcPts val="0"/>
              </a:spcAft>
              <a:buSzPct val="100000"/>
              <a:buChar char="❖"/>
            </a:pPr>
            <a:r>
              <a:rPr lang="en-US" dirty="0"/>
              <a:t>Requirement Analysis</a:t>
            </a:r>
            <a:endParaRPr dirty="0"/>
          </a:p>
          <a:p>
            <a:pPr marL="228600" lvl="0" indent="-228600" algn="just" rtl="0">
              <a:lnSpc>
                <a:spcPct val="90000"/>
              </a:lnSpc>
              <a:spcBef>
                <a:spcPts val="816"/>
              </a:spcBef>
              <a:spcAft>
                <a:spcPts val="0"/>
              </a:spcAft>
              <a:buSzPct val="100000"/>
              <a:buChar char="❖"/>
            </a:pPr>
            <a:r>
              <a:rPr lang="en-US" dirty="0"/>
              <a:t>Solution Proposed</a:t>
            </a:r>
            <a:endParaRPr dirty="0"/>
          </a:p>
          <a:p>
            <a:pPr marL="228600" lvl="0" indent="-228600" algn="just" rtl="0">
              <a:lnSpc>
                <a:spcPct val="90000"/>
              </a:lnSpc>
              <a:spcBef>
                <a:spcPts val="816"/>
              </a:spcBef>
              <a:spcAft>
                <a:spcPts val="0"/>
              </a:spcAft>
              <a:buSzPct val="100000"/>
              <a:buChar char="❖"/>
            </a:pPr>
            <a:r>
              <a:rPr lang="en-US" dirty="0"/>
              <a:t>Features</a:t>
            </a:r>
            <a:endParaRPr dirty="0"/>
          </a:p>
          <a:p>
            <a:pPr marL="228600" lvl="0" indent="-228600" algn="just" rtl="0">
              <a:lnSpc>
                <a:spcPct val="90000"/>
              </a:lnSpc>
              <a:spcBef>
                <a:spcPts val="816"/>
              </a:spcBef>
              <a:spcAft>
                <a:spcPts val="0"/>
              </a:spcAft>
              <a:buSzPct val="100000"/>
              <a:buChar char="❖"/>
            </a:pPr>
            <a:r>
              <a:rPr lang="en-US" dirty="0"/>
              <a:t>System architecture</a:t>
            </a:r>
            <a:endParaRPr dirty="0"/>
          </a:p>
          <a:p>
            <a:pPr marL="228600" lvl="0" indent="-228600" algn="just" rtl="0">
              <a:lnSpc>
                <a:spcPct val="90000"/>
              </a:lnSpc>
              <a:spcBef>
                <a:spcPts val="816"/>
              </a:spcBef>
              <a:spcAft>
                <a:spcPts val="0"/>
              </a:spcAft>
              <a:buSzPct val="100000"/>
              <a:buChar char="❖"/>
            </a:pPr>
            <a:r>
              <a:rPr lang="en-US" dirty="0"/>
              <a:t>User Interface</a:t>
            </a:r>
            <a:endParaRPr dirty="0"/>
          </a:p>
          <a:p>
            <a:pPr marL="228600" lvl="0" indent="-228600" algn="just" rtl="0">
              <a:lnSpc>
                <a:spcPct val="90000"/>
              </a:lnSpc>
              <a:spcBef>
                <a:spcPts val="816"/>
              </a:spcBef>
              <a:spcAft>
                <a:spcPts val="0"/>
              </a:spcAft>
              <a:buSzPct val="100000"/>
              <a:buChar char="❖"/>
            </a:pPr>
            <a:r>
              <a:rPr lang="en-US" dirty="0"/>
              <a:t>Testing Plan</a:t>
            </a:r>
            <a:endParaRPr dirty="0"/>
          </a:p>
          <a:p>
            <a:pPr marL="228600" lvl="0" indent="-228600" algn="just" rtl="0">
              <a:lnSpc>
                <a:spcPct val="90000"/>
              </a:lnSpc>
              <a:spcBef>
                <a:spcPts val="816"/>
              </a:spcBef>
              <a:spcAft>
                <a:spcPts val="0"/>
              </a:spcAft>
              <a:buSzPct val="100000"/>
              <a:buChar char="❖"/>
            </a:pPr>
            <a:r>
              <a:rPr lang="en-US" dirty="0"/>
              <a:t>The Outcome  Discussion</a:t>
            </a:r>
            <a:endParaRPr dirty="0"/>
          </a:p>
          <a:p>
            <a:pPr marL="228600" lvl="0" indent="-228600" algn="just" rtl="0">
              <a:lnSpc>
                <a:spcPct val="90000"/>
              </a:lnSpc>
              <a:spcBef>
                <a:spcPts val="816"/>
              </a:spcBef>
              <a:spcAft>
                <a:spcPts val="0"/>
              </a:spcAft>
              <a:buSzPct val="100000"/>
              <a:buChar char="❖"/>
            </a:pPr>
            <a:r>
              <a:rPr lang="en-US" dirty="0"/>
              <a:t>Conclusions</a:t>
            </a:r>
            <a:endParaRPr dirty="0"/>
          </a:p>
          <a:p>
            <a:pPr marL="228600" lvl="0" indent="-228600" algn="just" rtl="0">
              <a:lnSpc>
                <a:spcPct val="90000"/>
              </a:lnSpc>
              <a:spcBef>
                <a:spcPts val="816"/>
              </a:spcBef>
              <a:spcAft>
                <a:spcPts val="0"/>
              </a:spcAft>
              <a:buSzPct val="100000"/>
              <a:buNone/>
            </a:pPr>
            <a:endParaRPr dirty="0"/>
          </a:p>
        </p:txBody>
      </p:sp>
      <p:sp>
        <p:nvSpPr>
          <p:cNvPr id="155" name="Google Shape;155;p19"/>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56" name="Google Shape;156;p19"/>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401934"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Introduction </a:t>
            </a:r>
            <a:endParaRPr/>
          </a:p>
        </p:txBody>
      </p:sp>
      <p:sp>
        <p:nvSpPr>
          <p:cNvPr id="162" name="Google Shape;162;p20"/>
          <p:cNvSpPr txBox="1">
            <a:spLocks noGrp="1"/>
          </p:cNvSpPr>
          <p:nvPr>
            <p:ph type="body" idx="1"/>
          </p:nvPr>
        </p:nvSpPr>
        <p:spPr>
          <a:xfrm>
            <a:off x="145109" y="1789471"/>
            <a:ext cx="11874300" cy="47418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2400"/>
              <a:buChar char="❖"/>
            </a:pPr>
            <a:r>
              <a:rPr lang="en-US" sz="2400" dirty="0" err="1"/>
              <a:t>CogniPath</a:t>
            </a:r>
            <a:r>
              <a:rPr lang="en-US" sz="2400" dirty="0"/>
              <a:t> is an innovative Learning Management System (LMS) project designed to enhance the learning experience for students and teachers. It leverages a user-friendly interface created with HTML, CSS, and JavaScript to provide an engaging and interactive front-end experience. At the core of the system lies Django, a robust Python web framework, and a SQLite database to manage and store educational content, user information, and course data efficiently.</a:t>
            </a:r>
          </a:p>
          <a:p>
            <a:pPr marL="228600" lvl="0" indent="-228600" algn="just" rtl="0">
              <a:lnSpc>
                <a:spcPct val="90000"/>
              </a:lnSpc>
              <a:spcBef>
                <a:spcPts val="0"/>
              </a:spcBef>
              <a:spcAft>
                <a:spcPts val="0"/>
              </a:spcAft>
              <a:buSzPts val="2400"/>
              <a:buChar char="❖"/>
            </a:pPr>
            <a:endParaRPr lang="en-US" sz="2400" dirty="0"/>
          </a:p>
          <a:p>
            <a:pPr marL="228600" lvl="0" indent="-228600" algn="just" rtl="0">
              <a:lnSpc>
                <a:spcPct val="90000"/>
              </a:lnSpc>
              <a:spcBef>
                <a:spcPts val="0"/>
              </a:spcBef>
              <a:spcAft>
                <a:spcPts val="0"/>
              </a:spcAft>
              <a:buSzPts val="2400"/>
              <a:buChar char="❖"/>
            </a:pPr>
            <a:r>
              <a:rPr lang="en-US" sz="2400" dirty="0" err="1"/>
              <a:t>CogniPath</a:t>
            </a:r>
            <a:r>
              <a:rPr lang="en-US" sz="2400" dirty="0"/>
              <a:t> is an all-in-one solution for educational institutions, providing a seamless learning experience that promotes engagement, knowledge retention, and efficient learning management. It simplifies the teaching and learning process, making education accessible and interactive for all users.</a:t>
            </a:r>
            <a:endParaRPr sz="2400" dirty="0"/>
          </a:p>
        </p:txBody>
      </p:sp>
      <p:sp>
        <p:nvSpPr>
          <p:cNvPr id="164" name="Google Shape;164;p20"/>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65" name="Google Shape;165;p20"/>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The Problem Statement</a:t>
            </a:r>
            <a:endParaRPr/>
          </a:p>
        </p:txBody>
      </p:sp>
      <p:sp>
        <p:nvSpPr>
          <p:cNvPr id="171" name="Google Shape;171;p21"/>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In the digital age of education, educational institutions, instructors, and students face a significant challenge in managing, accessing, and delivering educational content efficiently. The problem is to address the limitations of traditional education delivery methods and provide a solution that overcomes these challenges. The specific problem to solve is to create an effective and user-friendly Learning Management System (LMS) that streamlines content management, user interaction, and assessment processes.</a:t>
            </a:r>
            <a:endParaRPr dirty="0"/>
          </a:p>
        </p:txBody>
      </p:sp>
      <p:sp>
        <p:nvSpPr>
          <p:cNvPr id="173" name="Google Shape;173;p21"/>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74" name="Google Shape;174;p21"/>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80" name="Google Shape;180;p22"/>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fontScale="55000" lnSpcReduction="20000"/>
          </a:bodyPr>
          <a:lstStyle/>
          <a:p>
            <a:pPr marL="0" marR="0" algn="just">
              <a:lnSpc>
                <a:spcPct val="15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System/Application 1: Moodle</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Problems Addressed:</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Moodle addresses the need for a versatile LMS that can accommodate various types of educational content and assessments.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Open-source nature, customizable features, and extensive plugin ecosystem.</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Steeper learning curve for beginners, limited built-in multimedia features.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Gaps Identified:</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Potential improvements in user-friendliness, enhanced multimedia capabilities, and streamlined course creation.</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Reference Link:</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Moodle</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algn="just">
              <a:lnSpc>
                <a:spcPct val="150000"/>
              </a:lnSpc>
              <a:spcBef>
                <a:spcPts val="0"/>
              </a:spcBef>
              <a:spcAft>
                <a:spcPts val="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System/Application 2: Canvas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Problems Addressed:</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Canvas aims to simplify course management and foster interactive learning environments.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Intuitive user interface, responsive design, extensive integration capabilities.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Limited customization for self-hosted instances, potential scalability concerns for larger institutions.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Gaps Identified:</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Opportunities for more streamlined assessment workflows and advanced student engagement tools.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Reference Link:</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Canvas</a:t>
            </a:r>
            <a:endParaRPr lang="en-US" sz="32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dirty="0"/>
          </a:p>
          <a:p>
            <a:pPr marL="228600" lvl="0" indent="-228600" algn="just" rtl="0">
              <a:lnSpc>
                <a:spcPct val="90000"/>
              </a:lnSpc>
              <a:spcBef>
                <a:spcPts val="888"/>
              </a:spcBef>
              <a:spcAft>
                <a:spcPts val="0"/>
              </a:spcAft>
              <a:buSzPct val="100000"/>
              <a:buChar char="❖"/>
            </a:pPr>
            <a:endParaRPr dirty="0"/>
          </a:p>
        </p:txBody>
      </p:sp>
      <p:sp>
        <p:nvSpPr>
          <p:cNvPr id="182" name="Google Shape;182;p22"/>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83" name="Google Shape;183;p22"/>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23"/>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
        <p:nvSpPr>
          <p:cNvPr id="190" name="Google Shape;190;p23"/>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91" name="Google Shape;191;p23"/>
          <p:cNvSpPr txBox="1">
            <a:spLocks noGrp="1"/>
          </p:cNvSpPr>
          <p:nvPr>
            <p:ph type="title"/>
          </p:nvPr>
        </p:nvSpPr>
        <p:spPr>
          <a:xfrm>
            <a:off x="154546" y="-9833"/>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Survey of Existing Systems</a:t>
            </a:r>
            <a:endParaRPr/>
          </a:p>
        </p:txBody>
      </p:sp>
      <p:sp>
        <p:nvSpPr>
          <p:cNvPr id="192" name="Google Shape;192;p23"/>
          <p:cNvSpPr txBox="1"/>
          <p:nvPr/>
        </p:nvSpPr>
        <p:spPr>
          <a:xfrm>
            <a:off x="68826" y="1481900"/>
            <a:ext cx="12228900" cy="5619447"/>
          </a:xfrm>
          <a:prstGeom prst="rect">
            <a:avLst/>
          </a:prstGeom>
          <a:noFill/>
          <a:ln>
            <a:noFill/>
          </a:ln>
        </p:spPr>
        <p:txBody>
          <a:bodyPr spcFirstLastPara="1" wrap="square" lIns="91425" tIns="45700" rIns="91425" bIns="45700" anchor="t" anchorCtr="0">
            <a:spAutoFit/>
          </a:bodyPr>
          <a:lstStyle/>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System/Application 3: Edmodo</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Problems Addressed: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Edmodo emphasizes ease of use and collaboration in a digital classroom.</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User-friendly interface, dedicated mobile app, strong focus on teacher-student interaction.</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Limited customization options, relatively simplified features compared to comprehensive LMS solutions.</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Gaps Identified: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Potential for expanding beyond K-12 education, offering more advanced assessment tools.</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Reference Link: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Edmodo</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marR="0"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System/Application 4: Google Classroom</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Problems Addressed: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Google Classroom streamlines assignment distribution and collaboration within the Google ecosystem.</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Seamlessly integrates with Google Drive and other Google tools, easy adoption for schools already using Google services.</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Less comprehensive than standalone LMS platforms, limited features for advanced educational needs.</a:t>
            </a:r>
            <a:endParaRPr lang="en-US" sz="1800" dirty="0">
              <a:effectLst/>
              <a:latin typeface="Times New Roman" panose="02020603050405020304" pitchFamily="18" charset="0"/>
              <a:ea typeface="Times New Roman" panose="02020603050405020304" pitchFamily="18" charset="0"/>
              <a:cs typeface="Calibri" panose="020F0502020204030204" pitchFamily="34" charset="0"/>
            </a:endParaRPr>
          </a:p>
          <a:p>
            <a:pPr marL="0" indent="0">
              <a:buNone/>
            </a:pPr>
            <a:endParaRPr lang="en-US" sz="4000" dirty="0"/>
          </a:p>
          <a:p>
            <a:pPr marL="659765" marR="0" lvl="0" indent="0" algn="l" rtl="0">
              <a:spcBef>
                <a:spcPts val="450"/>
              </a:spcBef>
              <a:spcAft>
                <a:spcPts val="0"/>
              </a:spcAft>
              <a:buNone/>
            </a:pPr>
            <a:endParaRPr sz="1800" b="1" i="0" u="none" strike="noStrike" cap="none" dirty="0">
              <a:solidFill>
                <a:srgbClr val="418AB3"/>
              </a:solidFill>
              <a:latin typeface="Times New Roman"/>
              <a:ea typeface="Times New Roman"/>
              <a:cs typeface="Times New Roman"/>
              <a:sym typeface="Times New Roman"/>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54546" y="0"/>
            <a:ext cx="11874300" cy="1300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400"/>
              <a:buFont typeface="Calibri"/>
              <a:buNone/>
            </a:pPr>
            <a:r>
              <a:rPr lang="en-US"/>
              <a:t>Objectives</a:t>
            </a:r>
            <a:endParaRPr/>
          </a:p>
        </p:txBody>
      </p:sp>
      <p:sp>
        <p:nvSpPr>
          <p:cNvPr id="200" name="Google Shape;200;p24"/>
          <p:cNvSpPr txBox="1">
            <a:spLocks noGrp="1"/>
          </p:cNvSpPr>
          <p:nvPr>
            <p:ph type="body" idx="1"/>
          </p:nvPr>
        </p:nvSpPr>
        <p:spPr>
          <a:xfrm>
            <a:off x="172571" y="1418447"/>
            <a:ext cx="11847000" cy="51129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SzPts val="3200"/>
              <a:buChar char="❖"/>
            </a:pPr>
            <a:r>
              <a:rPr lang="en-US" dirty="0"/>
              <a:t>The specific objectives to be addressed while development work</a:t>
            </a:r>
            <a:endParaRPr dirty="0"/>
          </a:p>
          <a:p>
            <a:pPr marL="685800" lvl="1" indent="-50800" algn="just" rtl="0">
              <a:lnSpc>
                <a:spcPct val="90000"/>
              </a:lnSpc>
              <a:spcBef>
                <a:spcPts val="840"/>
              </a:spcBef>
              <a:spcAft>
                <a:spcPts val="0"/>
              </a:spcAft>
              <a:buSzPts val="2800"/>
              <a:buNone/>
            </a:pPr>
            <a:r>
              <a:rPr lang="en-US" sz="2400" b="1" i="0" dirty="0">
                <a:effectLst/>
                <a:latin typeface="Söhne"/>
              </a:rPr>
              <a:t>Enhanced Instructor Control</a:t>
            </a:r>
            <a:r>
              <a:rPr lang="en-US" sz="2400" b="0" i="0" dirty="0">
                <a:solidFill>
                  <a:srgbClr val="374151"/>
                </a:solidFill>
                <a:effectLst/>
                <a:latin typeface="Söhne"/>
              </a:rPr>
              <a:t>: Ensure that instructors have full control over the learning environment, enabling them to provide guidance, structure, and assessment without interference from student-to-student collaboration.</a:t>
            </a:r>
          </a:p>
          <a:p>
            <a:pPr marL="685800" lvl="1" indent="-50800" algn="just" rtl="0">
              <a:lnSpc>
                <a:spcPct val="90000"/>
              </a:lnSpc>
              <a:spcBef>
                <a:spcPts val="840"/>
              </a:spcBef>
              <a:spcAft>
                <a:spcPts val="0"/>
              </a:spcAft>
              <a:buSzPts val="2800"/>
              <a:buNone/>
            </a:pPr>
            <a:r>
              <a:rPr lang="en-US" sz="2400" b="1" i="0" dirty="0">
                <a:effectLst/>
                <a:latin typeface="Söhne"/>
              </a:rPr>
              <a:t>Personalized Learning</a:t>
            </a:r>
            <a:r>
              <a:rPr lang="en-US" sz="2400" b="0" i="0" dirty="0">
                <a:solidFill>
                  <a:srgbClr val="374151"/>
                </a:solidFill>
                <a:effectLst/>
                <a:latin typeface="Söhne"/>
              </a:rPr>
              <a:t>: Facilitate a personalized learning experience, where students can progress through courses at their own pace and receive tailored feedback from instructors.</a:t>
            </a:r>
          </a:p>
          <a:p>
            <a:pPr marL="685800" lvl="1" indent="-50800" algn="just" rtl="0">
              <a:lnSpc>
                <a:spcPct val="90000"/>
              </a:lnSpc>
              <a:spcBef>
                <a:spcPts val="840"/>
              </a:spcBef>
              <a:spcAft>
                <a:spcPts val="0"/>
              </a:spcAft>
              <a:buSzPts val="2800"/>
              <a:buNone/>
            </a:pPr>
            <a:r>
              <a:rPr lang="en-US" sz="2400" b="1" i="0" dirty="0">
                <a:effectLst/>
                <a:latin typeface="Söhne"/>
              </a:rPr>
              <a:t>Customized Learning Paths</a:t>
            </a:r>
            <a:r>
              <a:rPr lang="en-US" sz="2400" b="0" i="0" dirty="0">
                <a:solidFill>
                  <a:srgbClr val="374151"/>
                </a:solidFill>
                <a:effectLst/>
                <a:latin typeface="Söhne"/>
              </a:rPr>
              <a:t>: Enable instructors to tailor learning paths for each student's specific needs and goals without interference from group dynamics.</a:t>
            </a:r>
          </a:p>
          <a:p>
            <a:pPr marL="685800" lvl="1" indent="-50800">
              <a:spcBef>
                <a:spcPts val="840"/>
              </a:spcBef>
              <a:buSzPts val="2800"/>
              <a:buNone/>
            </a:pPr>
            <a:r>
              <a:rPr lang="en-US" sz="2400" b="1" i="0" dirty="0">
                <a:effectLst/>
                <a:latin typeface="Söhne"/>
              </a:rPr>
              <a:t>User Satisfaction</a:t>
            </a:r>
            <a:r>
              <a:rPr lang="en-US" sz="2400" b="0" i="0" dirty="0">
                <a:solidFill>
                  <a:srgbClr val="374151"/>
                </a:solidFill>
                <a:effectLst/>
                <a:latin typeface="Söhne"/>
              </a:rPr>
              <a:t>: Ensure that both instructors and students have a clear understanding of the platform's goals and limitations, leading to greater user satisfaction and trust in the system.</a:t>
            </a:r>
            <a:endParaRPr lang="en-US" sz="2400" dirty="0">
              <a:solidFill>
                <a:srgbClr val="374151"/>
              </a:solidFill>
              <a:latin typeface="Söhne"/>
            </a:endParaRPr>
          </a:p>
          <a:p>
            <a:pPr marL="685800" lvl="1" indent="-50800" algn="just" rtl="0">
              <a:lnSpc>
                <a:spcPct val="90000"/>
              </a:lnSpc>
              <a:spcBef>
                <a:spcPts val="840"/>
              </a:spcBef>
              <a:spcAft>
                <a:spcPts val="0"/>
              </a:spcAft>
              <a:buSzPts val="2800"/>
              <a:buNone/>
            </a:pPr>
            <a:endParaRPr lang="en-US" sz="2400" b="0" i="0" dirty="0">
              <a:solidFill>
                <a:srgbClr val="374151"/>
              </a:solidFill>
              <a:effectLst/>
              <a:latin typeface="Söhne"/>
            </a:endParaRPr>
          </a:p>
        </p:txBody>
      </p:sp>
      <p:sp>
        <p:nvSpPr>
          <p:cNvPr id="202" name="Google Shape;202;p24"/>
          <p:cNvSpPr txBox="1">
            <a:spLocks noGrp="1"/>
          </p:cNvSpPr>
          <p:nvPr>
            <p:ph type="sldNum" idx="12"/>
          </p:nvPr>
        </p:nvSpPr>
        <p:spPr>
          <a:xfrm>
            <a:off x="8757642" y="6562416"/>
            <a:ext cx="13716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3" name="Google Shape;203;p24"/>
          <p:cNvSpPr txBox="1">
            <a:spLocks noGrp="1"/>
          </p:cNvSpPr>
          <p:nvPr>
            <p:ph type="ftr" idx="11"/>
          </p:nvPr>
        </p:nvSpPr>
        <p:spPr>
          <a:xfrm>
            <a:off x="4288665" y="6562416"/>
            <a:ext cx="3200400" cy="274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Engineering</a:t>
            </a:r>
            <a:endParaRPr/>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2148</Words>
  <Application>Microsoft Office PowerPoint</Application>
  <PresentationFormat>Widescreen</PresentationFormat>
  <Paragraphs>186</Paragraphs>
  <Slides>31</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 Black</vt:lpstr>
      <vt:lpstr>Calibri</vt:lpstr>
      <vt:lpstr>Courier New</vt:lpstr>
      <vt:lpstr>Droid Sans Mono</vt:lpstr>
      <vt:lpstr>Noto Sans Symbols</vt:lpstr>
      <vt:lpstr>Quattrocento Sans</vt:lpstr>
      <vt:lpstr>Söhne</vt:lpstr>
      <vt:lpstr>Symbol</vt:lpstr>
      <vt:lpstr>Times New Roman</vt:lpstr>
      <vt:lpstr>Wingdings</vt:lpstr>
      <vt:lpstr>WelcomeDoc</vt:lpstr>
      <vt:lpstr>PowerPoint Presentation</vt:lpstr>
      <vt:lpstr>PowerPoint Presentation</vt:lpstr>
      <vt:lpstr>Supervised by: Prof.Narendra Pal Singh Rathore</vt:lpstr>
      <vt:lpstr>Project Presentation Outline</vt:lpstr>
      <vt:lpstr>Introduction </vt:lpstr>
      <vt:lpstr>The Problem Statement</vt:lpstr>
      <vt:lpstr>Survey of Existing Systems</vt:lpstr>
      <vt:lpstr>Survey of Existing Systems</vt:lpstr>
      <vt:lpstr>Objectives</vt:lpstr>
      <vt:lpstr>Objectives</vt:lpstr>
      <vt:lpstr>Requirement Analysis</vt:lpstr>
      <vt:lpstr>Requirement Analysis</vt:lpstr>
      <vt:lpstr>Solution Proposed</vt:lpstr>
      <vt:lpstr>Solution Proposed</vt:lpstr>
      <vt:lpstr>Features</vt:lpstr>
      <vt:lpstr>Features</vt:lpstr>
      <vt:lpstr>Features</vt:lpstr>
      <vt:lpstr>System Architecture</vt:lpstr>
      <vt:lpstr>User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Outcome</vt:lpstr>
      <vt:lpstr>The Outcome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Yashi Joshi</dc:creator>
  <cp:lastModifiedBy>Yash Sharma</cp:lastModifiedBy>
  <cp:revision>5</cp:revision>
  <dcterms:modified xsi:type="dcterms:W3CDTF">2023-11-03T21:27:49Z</dcterms:modified>
</cp:coreProperties>
</file>