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sldIdLst>
    <p:sldId id="257" r:id="rId2"/>
    <p:sldId id="258" r:id="rId3"/>
    <p:sldId id="260" r:id="rId4"/>
    <p:sldId id="261" r:id="rId5"/>
    <p:sldId id="262" r:id="rId6"/>
    <p:sldId id="263" r:id="rId7"/>
    <p:sldId id="266" r:id="rId8"/>
    <p:sldId id="264" r:id="rId9"/>
    <p:sldId id="267" r:id="rId10"/>
    <p:sldId id="26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10/9/2020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887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323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5259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3406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367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09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8570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5368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460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85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177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32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925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575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6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857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008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10/9/2020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163139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http://ieeexplore.ieee.org/xpl/articleDetails.jsp?arnumber=7173334&amp;queryText=android%20health&amp;ranges=2015_2016_Year" TargetMode="External"/><Relationship Id="rId2" Type="http://schemas.openxmlformats.org/officeDocument/2006/relationships/hyperlink" Target="http://ieeexplore.ieee.org/xpl/articleDetails.jsp?arnumber=7192877&amp;queryText=android%20health&amp;ranges=2015_2016_Yea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3" y="1079616"/>
            <a:ext cx="7073538" cy="1031965"/>
          </a:xfrm>
        </p:spPr>
        <p:txBody>
          <a:bodyPr>
            <a:noAutofit/>
          </a:bodyPr>
          <a:lstStyle/>
          <a:p>
            <a:pPr algn="ctr"/>
            <a:r>
              <a:rPr lang="en-US" sz="3200" b="1" dirty="0" smtClean="0">
                <a:solidFill>
                  <a:schemeClr val="accent1">
                    <a:lumMod val="75000"/>
                  </a:schemeClr>
                </a:solidFill>
                <a:latin typeface="Bell MT" panose="02020503060305020303" pitchFamily="18" charset="0"/>
              </a:rPr>
              <a:t>Atharva college of engineering</a:t>
            </a:r>
            <a:r>
              <a:rPr lang="en-US" sz="3600" b="1" dirty="0" smtClean="0">
                <a:solidFill>
                  <a:schemeClr val="bg1"/>
                </a:solidFill>
                <a:latin typeface="Bell MT" panose="02020503060305020303" pitchFamily="18" charset="0"/>
              </a:rPr>
              <a:t/>
            </a:r>
            <a:br>
              <a:rPr lang="en-US" sz="3600" b="1" dirty="0" smtClean="0">
                <a:solidFill>
                  <a:schemeClr val="bg1"/>
                </a:solidFill>
                <a:latin typeface="Bell MT" panose="02020503060305020303" pitchFamily="18" charset="0"/>
              </a:rPr>
            </a:br>
            <a:r>
              <a:rPr lang="en-US" sz="2400" dirty="0">
                <a:latin typeface="Bell MT" panose="02020503060305020303" pitchFamily="18" charset="0"/>
              </a:rPr>
              <a:t>IT </a:t>
            </a:r>
            <a:r>
              <a:rPr lang="en-US" sz="2400" dirty="0" smtClean="0">
                <a:latin typeface="Bell MT" panose="02020503060305020303" pitchFamily="18" charset="0"/>
              </a:rPr>
              <a:t>Department</a:t>
            </a:r>
            <a:endParaRPr lang="en-IN" sz="2400" b="1" dirty="0">
              <a:solidFill>
                <a:schemeClr val="bg1"/>
              </a:solidFill>
              <a:latin typeface="Bell MT" panose="02020503060305020303" pitchFamily="18" charset="0"/>
            </a:endParaRP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6605" b="6605"/>
          <a:stretch>
            <a:fillRect/>
          </a:stretch>
        </p:blipFill>
        <p:spPr>
          <a:xfrm>
            <a:off x="8229600" y="694297"/>
            <a:ext cx="2076994" cy="1802604"/>
          </a:xfrm>
          <a:prstGeom prst="roundRect">
            <a:avLst>
              <a:gd name="adj" fmla="val 8587"/>
            </a:avLst>
          </a:prstGeom>
        </p:spPr>
      </p:pic>
      <p:sp>
        <p:nvSpPr>
          <p:cNvPr id="4" name="Text Placeholder 3"/>
          <p:cNvSpPr>
            <a:spLocks noGrp="1"/>
          </p:cNvSpPr>
          <p:nvPr>
            <p:ph type="body" sz="half" idx="2"/>
          </p:nvPr>
        </p:nvSpPr>
        <p:spPr>
          <a:xfrm>
            <a:off x="1018903" y="2665324"/>
            <a:ext cx="9901645" cy="3408906"/>
          </a:xfrm>
        </p:spPr>
        <p:txBody>
          <a:bodyPr>
            <a:normAutofit fontScale="92500"/>
          </a:bodyPr>
          <a:lstStyle/>
          <a:p>
            <a:pPr algn="ctr"/>
            <a:r>
              <a:rPr lang="en-US" sz="5200" b="1" dirty="0" smtClean="0">
                <a:solidFill>
                  <a:schemeClr val="tx1">
                    <a:lumMod val="85000"/>
                  </a:schemeClr>
                </a:solidFill>
                <a:latin typeface="Bell MT" panose="02020503060305020303" pitchFamily="18" charset="0"/>
              </a:rPr>
              <a:t>Smart Health Consulting Website</a:t>
            </a:r>
            <a:endParaRPr lang="en-US" sz="5200" dirty="0" smtClean="0">
              <a:solidFill>
                <a:schemeClr val="tx1">
                  <a:lumMod val="85000"/>
                </a:schemeClr>
              </a:solidFill>
              <a:latin typeface="Bell MT" panose="02020503060305020303" pitchFamily="18" charset="0"/>
            </a:endParaRPr>
          </a:p>
          <a:p>
            <a:pPr algn="r"/>
            <a:endParaRPr lang="en-US" sz="2400" dirty="0" smtClean="0">
              <a:latin typeface="Bell MT" panose="02020503060305020303" pitchFamily="18" charset="0"/>
            </a:endParaRPr>
          </a:p>
          <a:p>
            <a:pPr algn="r"/>
            <a:r>
              <a:rPr lang="en-US" sz="2600" dirty="0" smtClean="0">
                <a:solidFill>
                  <a:schemeClr val="tx1">
                    <a:lumMod val="95000"/>
                  </a:schemeClr>
                </a:solidFill>
                <a:latin typeface="Bell MT" panose="02020503060305020303" pitchFamily="18" charset="0"/>
              </a:rPr>
              <a:t>Class : TE1</a:t>
            </a:r>
          </a:p>
          <a:p>
            <a:pPr algn="r"/>
            <a:r>
              <a:rPr lang="en-US" sz="2600" dirty="0" smtClean="0">
                <a:solidFill>
                  <a:schemeClr val="tx1">
                    <a:lumMod val="95000"/>
                  </a:schemeClr>
                </a:solidFill>
                <a:latin typeface="Bell MT" panose="02020503060305020303" pitchFamily="18" charset="0"/>
              </a:rPr>
              <a:t>Members :  Gaurav Baheti – 03</a:t>
            </a:r>
          </a:p>
          <a:p>
            <a:pPr algn="r"/>
            <a:r>
              <a:rPr lang="en-US" sz="2600" dirty="0" smtClean="0">
                <a:solidFill>
                  <a:schemeClr val="tx1">
                    <a:lumMod val="95000"/>
                  </a:schemeClr>
                </a:solidFill>
                <a:latin typeface="Bell MT" panose="02020503060305020303" pitchFamily="18" charset="0"/>
              </a:rPr>
              <a:t>			  Saloni Ghag – 22</a:t>
            </a:r>
          </a:p>
          <a:p>
            <a:pPr algn="r"/>
            <a:r>
              <a:rPr lang="en-US" sz="2600" dirty="0" smtClean="0">
                <a:solidFill>
                  <a:schemeClr val="tx1">
                    <a:lumMod val="95000"/>
                  </a:schemeClr>
                </a:solidFill>
                <a:latin typeface="Bell MT" panose="02020503060305020303" pitchFamily="18" charset="0"/>
              </a:rPr>
              <a:t>			  Yash Kamble - 36</a:t>
            </a:r>
            <a:endParaRPr lang="en-IN" sz="2600" dirty="0">
              <a:solidFill>
                <a:schemeClr val="tx1">
                  <a:lumMod val="95000"/>
                </a:schemeClr>
              </a:solidFill>
              <a:latin typeface="Bell MT" panose="02020503060305020303" pitchFamily="18" charset="0"/>
            </a:endParaRPr>
          </a:p>
        </p:txBody>
      </p:sp>
    </p:spTree>
    <p:extLst>
      <p:ext uri="{BB962C8B-B14F-4D97-AF65-F5344CB8AC3E}">
        <p14:creationId xmlns:p14="http://schemas.microsoft.com/office/powerpoint/2010/main" val="2979774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accent1">
                    <a:lumMod val="75000"/>
                  </a:schemeClr>
                </a:solidFill>
                <a:latin typeface="Bell MT" panose="02020503060305020303" pitchFamily="18" charset="0"/>
              </a:rPr>
              <a:t>Reference </a:t>
            </a:r>
            <a:endParaRPr lang="en-IN" sz="4800" b="1" dirty="0">
              <a:solidFill>
                <a:schemeClr val="accent1">
                  <a:lumMod val="75000"/>
                </a:schemeClr>
              </a:solidFill>
              <a:latin typeface="Bell MT" panose="02020503060305020303" pitchFamily="18" charset="0"/>
            </a:endParaRPr>
          </a:p>
        </p:txBody>
      </p:sp>
      <p:sp>
        <p:nvSpPr>
          <p:cNvPr id="3" name="Content Placeholder 2"/>
          <p:cNvSpPr>
            <a:spLocks noGrp="1"/>
          </p:cNvSpPr>
          <p:nvPr>
            <p:ph idx="1"/>
          </p:nvPr>
        </p:nvSpPr>
        <p:spPr>
          <a:xfrm>
            <a:off x="1295401" y="2808514"/>
            <a:ext cx="9601196" cy="3067354"/>
          </a:xfrm>
        </p:spPr>
        <p:txBody>
          <a:bodyPr>
            <a:normAutofit/>
          </a:bodyPr>
          <a:lstStyle/>
          <a:p>
            <a:pPr lvl="0">
              <a:buFont typeface="Wingdings" panose="05000000000000000000" pitchFamily="2" charset="2"/>
              <a:buChar char="§"/>
            </a:pPr>
            <a:r>
              <a:rPr lang="en-US" sz="2800" u="sng" dirty="0">
                <a:solidFill>
                  <a:schemeClr val="bg2">
                    <a:lumMod val="25000"/>
                  </a:schemeClr>
                </a:solidFill>
                <a:hlinkClick r:id="rId2"/>
              </a:rPr>
              <a:t>http://</a:t>
            </a:r>
            <a:r>
              <a:rPr lang="en-US" sz="2800" u="sng" dirty="0" smtClean="0">
                <a:solidFill>
                  <a:schemeClr val="bg2">
                    <a:lumMod val="25000"/>
                  </a:schemeClr>
                </a:solidFill>
                <a:hlinkClick r:id="rId2"/>
              </a:rPr>
              <a:t>ieeexplore.ieee.org/xpl/articleDetails.jsp?arnumber=7192877&amp;queryText=android%20health&amp;ranges=2015_2016_Year</a:t>
            </a:r>
            <a:endParaRPr lang="en-IN" sz="2800" dirty="0">
              <a:solidFill>
                <a:schemeClr val="bg2">
                  <a:lumMod val="25000"/>
                </a:schemeClr>
              </a:solidFill>
            </a:endParaRPr>
          </a:p>
          <a:p>
            <a:pPr lvl="0">
              <a:buFont typeface="Wingdings" panose="05000000000000000000" pitchFamily="2" charset="2"/>
              <a:buChar char="§"/>
            </a:pPr>
            <a:r>
              <a:rPr lang="en-US" sz="2800" u="sng" dirty="0">
                <a:solidFill>
                  <a:schemeClr val="bg2">
                    <a:lumMod val="25000"/>
                  </a:schemeClr>
                </a:solidFill>
                <a:hlinkClick r:id="rId3"/>
              </a:rPr>
              <a:t>http://</a:t>
            </a:r>
            <a:r>
              <a:rPr lang="en-US" sz="2800" u="sng" dirty="0" smtClean="0">
                <a:solidFill>
                  <a:schemeClr val="bg2">
                    <a:lumMod val="25000"/>
                  </a:schemeClr>
                </a:solidFill>
                <a:hlinkClick r:id="rId3"/>
              </a:rPr>
              <a:t>ieeexplore.ieee.org/xpl/articleDetails.jsp?arnumber=7173334&amp;queryText=android%20health&amp;ranges=2015_2016_Year</a:t>
            </a:r>
            <a:endParaRPr lang="en-IN" sz="2800" dirty="0">
              <a:solidFill>
                <a:schemeClr val="bg2">
                  <a:lumMod val="25000"/>
                </a:schemeClr>
              </a:solidFill>
            </a:endParaRPr>
          </a:p>
        </p:txBody>
      </p:sp>
    </p:spTree>
    <p:extLst>
      <p:ext uri="{BB962C8B-B14F-4D97-AF65-F5344CB8AC3E}">
        <p14:creationId xmlns:p14="http://schemas.microsoft.com/office/powerpoint/2010/main" val="1359870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7703" y="1985555"/>
            <a:ext cx="6191794" cy="29652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7200" b="1" i="1" dirty="0" smtClean="0">
                <a:solidFill>
                  <a:schemeClr val="accent1">
                    <a:lumMod val="75000"/>
                  </a:schemeClr>
                </a:solidFill>
                <a:latin typeface="Bell MT" panose="02020503060305020303" pitchFamily="18" charset="0"/>
              </a:rPr>
              <a:t>Thank You</a:t>
            </a:r>
            <a:endParaRPr lang="en-IN" sz="7200" b="1" i="1" dirty="0">
              <a:solidFill>
                <a:schemeClr val="accent1">
                  <a:lumMod val="75000"/>
                </a:schemeClr>
              </a:solidFill>
              <a:latin typeface="Bell MT" panose="02020503060305020303" pitchFamily="18" charset="0"/>
            </a:endParaRPr>
          </a:p>
        </p:txBody>
      </p:sp>
    </p:spTree>
    <p:extLst>
      <p:ext uri="{BB962C8B-B14F-4D97-AF65-F5344CB8AC3E}">
        <p14:creationId xmlns:p14="http://schemas.microsoft.com/office/powerpoint/2010/main" val="1435405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accent1">
                    <a:lumMod val="75000"/>
                  </a:schemeClr>
                </a:solidFill>
                <a:latin typeface="Bell MT" panose="02020503060305020303" pitchFamily="18" charset="0"/>
              </a:rPr>
              <a:t>Introduction To Problem</a:t>
            </a:r>
            <a:endParaRPr lang="en-IN" sz="4000" b="1" dirty="0">
              <a:solidFill>
                <a:schemeClr val="accent1">
                  <a:lumMod val="75000"/>
                </a:schemeClr>
              </a:solidFill>
              <a:latin typeface="Bell MT" panose="02020503060305020303" pitchFamily="18" charset="0"/>
            </a:endParaRPr>
          </a:p>
        </p:txBody>
      </p:sp>
      <p:sp>
        <p:nvSpPr>
          <p:cNvPr id="3" name="Content Placeholder 2"/>
          <p:cNvSpPr>
            <a:spLocks noGrp="1"/>
          </p:cNvSpPr>
          <p:nvPr>
            <p:ph idx="1"/>
          </p:nvPr>
        </p:nvSpPr>
        <p:spPr>
          <a:xfrm>
            <a:off x="1295402" y="2847703"/>
            <a:ext cx="9601197" cy="2577738"/>
          </a:xfrm>
        </p:spPr>
        <p:txBody>
          <a:bodyPr>
            <a:normAutofit/>
          </a:bodyPr>
          <a:lstStyle/>
          <a:p>
            <a:pPr algn="just">
              <a:buFont typeface="Wingdings" panose="05000000000000000000" pitchFamily="2" charset="2"/>
              <a:buChar char="§"/>
            </a:pPr>
            <a:r>
              <a:rPr lang="en-US" sz="3200" dirty="0" smtClean="0">
                <a:latin typeface="Bell MT" panose="02020503060305020303" pitchFamily="18" charset="0"/>
              </a:rPr>
              <a:t>Now-a-days </a:t>
            </a:r>
            <a:r>
              <a:rPr lang="en-US" sz="3200" dirty="0">
                <a:latin typeface="Bell MT" panose="02020503060305020303" pitchFamily="18" charset="0"/>
              </a:rPr>
              <a:t>consulting a doctor is a quite obvious thing in our day to day life, but the availability of the doctor during the time of our requirement is unpredictable</a:t>
            </a:r>
            <a:r>
              <a:rPr lang="en-US" sz="3200" dirty="0" smtClean="0">
                <a:latin typeface="Bell MT" panose="02020503060305020303" pitchFamily="18" charset="0"/>
              </a:rPr>
              <a:t>.</a:t>
            </a:r>
          </a:p>
        </p:txBody>
      </p:sp>
    </p:spTree>
    <p:extLst>
      <p:ext uri="{BB962C8B-B14F-4D97-AF65-F5344CB8AC3E}">
        <p14:creationId xmlns:p14="http://schemas.microsoft.com/office/powerpoint/2010/main" val="1316147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273" y="2244139"/>
            <a:ext cx="3817180" cy="708068"/>
          </a:xfrm>
        </p:spPr>
        <p:txBody>
          <a:bodyPr>
            <a:normAutofit/>
          </a:bodyPr>
          <a:lstStyle/>
          <a:p>
            <a:pPr algn="ctr"/>
            <a:r>
              <a:rPr lang="en-US" sz="4000" b="1" dirty="0" smtClean="0">
                <a:solidFill>
                  <a:schemeClr val="accent1">
                    <a:lumMod val="75000"/>
                  </a:schemeClr>
                </a:solidFill>
                <a:latin typeface="Bell MT" panose="02020503060305020303" pitchFamily="18" charset="0"/>
              </a:rPr>
              <a:t>Similar Sites</a:t>
            </a:r>
            <a:endParaRPr lang="en-IN" sz="4000" b="1" dirty="0">
              <a:solidFill>
                <a:schemeClr val="accent1">
                  <a:lumMod val="75000"/>
                </a:schemeClr>
              </a:solidFill>
              <a:latin typeface="Bell MT" panose="02020503060305020303" pitchFamily="18" charset="0"/>
            </a:endParaRPr>
          </a:p>
        </p:txBody>
      </p:sp>
      <p:sp>
        <p:nvSpPr>
          <p:cNvPr id="3" name="Content Placeholder 2"/>
          <p:cNvSpPr>
            <a:spLocks noGrp="1"/>
          </p:cNvSpPr>
          <p:nvPr>
            <p:ph idx="1"/>
          </p:nvPr>
        </p:nvSpPr>
        <p:spPr>
          <a:xfrm>
            <a:off x="5081452" y="862148"/>
            <a:ext cx="6061165" cy="5007429"/>
          </a:xfrm>
        </p:spPr>
        <p:txBody>
          <a:bodyPr/>
          <a:lstStyle/>
          <a:p>
            <a:pPr algn="ctr">
              <a:buFont typeface="Wingdings" panose="05000000000000000000" pitchFamily="2" charset="2"/>
              <a:buChar char="§"/>
            </a:pPr>
            <a:r>
              <a:rPr lang="en-US" sz="3600" dirty="0" smtClean="0">
                <a:solidFill>
                  <a:schemeClr val="accent1">
                    <a:lumMod val="75000"/>
                  </a:schemeClr>
                </a:solidFill>
              </a:rPr>
              <a:t>Medifee.com </a:t>
            </a:r>
            <a:endParaRPr lang="en-US" sz="3600" dirty="0">
              <a:solidFill>
                <a:schemeClr val="accent1">
                  <a:lumMod val="75000"/>
                </a:schemeClr>
              </a:solidFill>
            </a:endParaRPr>
          </a:p>
          <a:p>
            <a:pPr marL="0" indent="0" algn="ctr">
              <a:buNone/>
            </a:pPr>
            <a:r>
              <a:rPr lang="en-US" sz="2800" dirty="0" smtClean="0">
                <a:solidFill>
                  <a:schemeClr val="tx1">
                    <a:lumMod val="85000"/>
                  </a:schemeClr>
                </a:solidFill>
              </a:rPr>
              <a:t>Allow to book appointment by specifying name of hospital</a:t>
            </a:r>
          </a:p>
          <a:p>
            <a:pPr algn="ctr">
              <a:buFont typeface="Wingdings" panose="05000000000000000000" pitchFamily="2" charset="2"/>
              <a:buChar char="§"/>
            </a:pPr>
            <a:endParaRPr lang="en-US" sz="3600" dirty="0" smtClean="0">
              <a:solidFill>
                <a:schemeClr val="tx1">
                  <a:lumMod val="85000"/>
                </a:schemeClr>
              </a:solidFill>
            </a:endParaRPr>
          </a:p>
          <a:p>
            <a:pPr algn="ctr">
              <a:buFont typeface="Wingdings" panose="05000000000000000000" pitchFamily="2" charset="2"/>
              <a:buChar char="§"/>
            </a:pPr>
            <a:r>
              <a:rPr lang="en-US" sz="3600" dirty="0" smtClean="0">
                <a:solidFill>
                  <a:schemeClr val="accent1">
                    <a:lumMod val="75000"/>
                  </a:schemeClr>
                </a:solidFill>
              </a:rPr>
              <a:t>India Healthcare Tourism.com </a:t>
            </a:r>
            <a:r>
              <a:rPr lang="en-US" sz="2800" dirty="0" smtClean="0">
                <a:solidFill>
                  <a:schemeClr val="accent1">
                    <a:lumMod val="75000"/>
                  </a:schemeClr>
                </a:solidFill>
              </a:rPr>
              <a:t> </a:t>
            </a:r>
            <a:r>
              <a:rPr lang="en-US" sz="2800" dirty="0" smtClean="0">
                <a:solidFill>
                  <a:schemeClr val="tx1">
                    <a:lumMod val="85000"/>
                  </a:schemeClr>
                </a:solidFill>
              </a:rPr>
              <a:t>Give the details of hospital in specific city</a:t>
            </a:r>
          </a:p>
          <a:p>
            <a:pPr marL="0" indent="0">
              <a:buNone/>
            </a:pPr>
            <a:endParaRPr lang="en-IN" dirty="0"/>
          </a:p>
        </p:txBody>
      </p:sp>
    </p:spTree>
    <p:extLst>
      <p:ext uri="{BB962C8B-B14F-4D97-AF65-F5344CB8AC3E}">
        <p14:creationId xmlns:p14="http://schemas.microsoft.com/office/powerpoint/2010/main" val="3876935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accent1">
                    <a:lumMod val="75000"/>
                  </a:schemeClr>
                </a:solidFill>
                <a:latin typeface="Bell MT" panose="02020503060305020303" pitchFamily="18" charset="0"/>
              </a:rPr>
              <a:t>Limitation Of Existing </a:t>
            </a:r>
            <a:r>
              <a:rPr lang="en-US" sz="4000" b="1" dirty="0">
                <a:solidFill>
                  <a:schemeClr val="accent1">
                    <a:lumMod val="75000"/>
                  </a:schemeClr>
                </a:solidFill>
                <a:latin typeface="Bell MT" panose="02020503060305020303" pitchFamily="18" charset="0"/>
              </a:rPr>
              <a:t>S</a:t>
            </a:r>
            <a:r>
              <a:rPr lang="en-US" sz="4000" b="1" dirty="0" smtClean="0">
                <a:solidFill>
                  <a:schemeClr val="accent1">
                    <a:lumMod val="75000"/>
                  </a:schemeClr>
                </a:solidFill>
                <a:latin typeface="Bell MT" panose="02020503060305020303" pitchFamily="18" charset="0"/>
              </a:rPr>
              <a:t>ites </a:t>
            </a:r>
            <a:endParaRPr lang="en-IN" sz="4000" b="1" dirty="0">
              <a:solidFill>
                <a:schemeClr val="accent1">
                  <a:lumMod val="75000"/>
                </a:schemeClr>
              </a:solidFill>
              <a:latin typeface="Bell MT" panose="02020503060305020303" pitchFamily="18" charset="0"/>
            </a:endParaRPr>
          </a:p>
        </p:txBody>
      </p:sp>
      <p:sp>
        <p:nvSpPr>
          <p:cNvPr id="3" name="Content Placeholder 2"/>
          <p:cNvSpPr>
            <a:spLocks noGrp="1"/>
          </p:cNvSpPr>
          <p:nvPr>
            <p:ph idx="1"/>
          </p:nvPr>
        </p:nvSpPr>
        <p:spPr>
          <a:xfrm>
            <a:off x="2693125" y="2677885"/>
            <a:ext cx="6805749" cy="2847703"/>
          </a:xfrm>
        </p:spPr>
        <p:txBody>
          <a:bodyPr>
            <a:normAutofit/>
          </a:bodyPr>
          <a:lstStyle/>
          <a:p>
            <a:pPr>
              <a:buFont typeface="Wingdings" panose="05000000000000000000" pitchFamily="2" charset="2"/>
              <a:buChar char="§"/>
            </a:pPr>
            <a:r>
              <a:rPr lang="en-US" sz="2800" dirty="0" smtClean="0">
                <a:latin typeface="Bell MT" panose="02020503060305020303" pitchFamily="18" charset="0"/>
              </a:rPr>
              <a:t>Do not predict the disease according to symptoms.</a:t>
            </a:r>
          </a:p>
          <a:p>
            <a:pPr>
              <a:buFont typeface="Wingdings" panose="05000000000000000000" pitchFamily="2" charset="2"/>
              <a:buChar char="§"/>
            </a:pPr>
            <a:r>
              <a:rPr lang="en-US" sz="2800" dirty="0" smtClean="0">
                <a:latin typeface="Bell MT" panose="02020503060305020303" pitchFamily="18" charset="0"/>
              </a:rPr>
              <a:t>Difficult to find the doctor for the specific disease.</a:t>
            </a:r>
            <a:endParaRPr lang="en-IN" sz="2800" dirty="0">
              <a:latin typeface="Bell MT" panose="02020503060305020303" pitchFamily="18" charset="0"/>
            </a:endParaRPr>
          </a:p>
        </p:txBody>
      </p:sp>
    </p:spTree>
    <p:extLst>
      <p:ext uri="{BB962C8B-B14F-4D97-AF65-F5344CB8AC3E}">
        <p14:creationId xmlns:p14="http://schemas.microsoft.com/office/powerpoint/2010/main" val="3617455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accent1">
                    <a:lumMod val="75000"/>
                  </a:schemeClr>
                </a:solidFill>
                <a:latin typeface="Bell MT" panose="02020503060305020303" pitchFamily="18" charset="0"/>
              </a:rPr>
              <a:t>Problem Statement</a:t>
            </a:r>
            <a:endParaRPr lang="en-IN" sz="4000" b="1" dirty="0">
              <a:solidFill>
                <a:schemeClr val="accent1">
                  <a:lumMod val="75000"/>
                </a:schemeClr>
              </a:solidFill>
              <a:latin typeface="Bell MT" panose="02020503060305020303" pitchFamily="18" charset="0"/>
            </a:endParaRPr>
          </a:p>
        </p:txBody>
      </p:sp>
      <p:sp>
        <p:nvSpPr>
          <p:cNvPr id="3" name="Content Placeholder 2"/>
          <p:cNvSpPr>
            <a:spLocks noGrp="1"/>
          </p:cNvSpPr>
          <p:nvPr>
            <p:ph idx="1"/>
          </p:nvPr>
        </p:nvSpPr>
        <p:spPr>
          <a:xfrm>
            <a:off x="1295401" y="2743200"/>
            <a:ext cx="9601197" cy="3132667"/>
          </a:xfrm>
        </p:spPr>
        <p:txBody>
          <a:bodyPr>
            <a:normAutofit/>
          </a:bodyPr>
          <a:lstStyle/>
          <a:p>
            <a:pPr>
              <a:buFont typeface="Wingdings" panose="05000000000000000000" pitchFamily="2" charset="2"/>
              <a:buChar char="§"/>
            </a:pPr>
            <a:r>
              <a:rPr lang="en-US" sz="2800" dirty="0">
                <a:latin typeface="Bell MT" panose="02020503060305020303" pitchFamily="18" charset="0"/>
              </a:rPr>
              <a:t>There are many cases where the patient is unable to find out the required doctor for his </a:t>
            </a:r>
            <a:r>
              <a:rPr lang="en-US" sz="2800" dirty="0" smtClean="0">
                <a:latin typeface="Bell MT" panose="02020503060305020303" pitchFamily="18" charset="0"/>
              </a:rPr>
              <a:t>disease.</a:t>
            </a:r>
          </a:p>
          <a:p>
            <a:pPr>
              <a:buFont typeface="Wingdings" panose="05000000000000000000" pitchFamily="2" charset="2"/>
              <a:buChar char="§"/>
            </a:pPr>
            <a:r>
              <a:rPr lang="en-US" sz="2800" dirty="0">
                <a:latin typeface="Bell MT" panose="02020503060305020303" pitchFamily="18" charset="0"/>
              </a:rPr>
              <a:t>Even knowing the proper address, contact details of the doctor for required disease has become a very tough </a:t>
            </a:r>
            <a:r>
              <a:rPr lang="en-US" sz="2800" dirty="0" smtClean="0">
                <a:latin typeface="Bell MT" panose="02020503060305020303" pitchFamily="18" charset="0"/>
              </a:rPr>
              <a:t>task.</a:t>
            </a:r>
          </a:p>
          <a:p>
            <a:pPr>
              <a:buFont typeface="Wingdings" panose="05000000000000000000" pitchFamily="2" charset="2"/>
              <a:buChar char="§"/>
            </a:pPr>
            <a:r>
              <a:rPr lang="en-US" sz="2800" dirty="0" smtClean="0">
                <a:latin typeface="Bell MT" panose="02020503060305020303" pitchFamily="18" charset="0"/>
              </a:rPr>
              <a:t>Confusion about the disease.</a:t>
            </a:r>
            <a:endParaRPr lang="en-IN" sz="2800" dirty="0">
              <a:latin typeface="Bell MT" panose="02020503060305020303" pitchFamily="18" charset="0"/>
            </a:endParaRPr>
          </a:p>
        </p:txBody>
      </p:sp>
    </p:spTree>
    <p:extLst>
      <p:ext uri="{BB962C8B-B14F-4D97-AF65-F5344CB8AC3E}">
        <p14:creationId xmlns:p14="http://schemas.microsoft.com/office/powerpoint/2010/main" val="805047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accent1">
                    <a:lumMod val="75000"/>
                  </a:schemeClr>
                </a:solidFill>
                <a:latin typeface="Bell MT" panose="02020503060305020303" pitchFamily="18" charset="0"/>
              </a:rPr>
              <a:t>Proposed Solution</a:t>
            </a:r>
            <a:endParaRPr lang="en-IN" sz="4000" b="1" dirty="0">
              <a:solidFill>
                <a:schemeClr val="accent1">
                  <a:lumMod val="75000"/>
                </a:schemeClr>
              </a:solidFill>
              <a:latin typeface="Bell MT" panose="02020503060305020303" pitchFamily="18" charset="0"/>
            </a:endParaRPr>
          </a:p>
        </p:txBody>
      </p:sp>
      <p:sp>
        <p:nvSpPr>
          <p:cNvPr id="3" name="Content Placeholder 2"/>
          <p:cNvSpPr>
            <a:spLocks noGrp="1"/>
          </p:cNvSpPr>
          <p:nvPr>
            <p:ph idx="1"/>
          </p:nvPr>
        </p:nvSpPr>
        <p:spPr>
          <a:xfrm>
            <a:off x="1295403" y="2625635"/>
            <a:ext cx="9601196" cy="3361508"/>
          </a:xfrm>
        </p:spPr>
        <p:txBody>
          <a:bodyPr>
            <a:normAutofit fontScale="92500" lnSpcReduction="20000"/>
          </a:bodyPr>
          <a:lstStyle/>
          <a:p>
            <a:pPr>
              <a:buFont typeface="Wingdings" panose="05000000000000000000" pitchFamily="2" charset="2"/>
              <a:buChar char="§"/>
            </a:pPr>
            <a:r>
              <a:rPr lang="en-US" sz="2600" dirty="0">
                <a:latin typeface="Bell MT" panose="02020503060305020303" pitchFamily="18" charset="0"/>
              </a:rPr>
              <a:t>In this system the patients or the user has to register into the application. </a:t>
            </a:r>
            <a:endParaRPr lang="en-US" sz="2600" dirty="0" smtClean="0">
              <a:latin typeface="Bell MT" panose="02020503060305020303" pitchFamily="18" charset="0"/>
            </a:endParaRPr>
          </a:p>
          <a:p>
            <a:pPr>
              <a:buFont typeface="Wingdings" panose="05000000000000000000" pitchFamily="2" charset="2"/>
              <a:buChar char="§"/>
            </a:pPr>
            <a:r>
              <a:rPr lang="en-US" sz="2600" dirty="0">
                <a:latin typeface="Bell MT" panose="02020503060305020303" pitchFamily="18" charset="0"/>
              </a:rPr>
              <a:t>The application allows user to share their symptoms and </a:t>
            </a:r>
            <a:r>
              <a:rPr lang="en-US" sz="2600" dirty="0" err="1" smtClean="0">
                <a:latin typeface="Bell MT" panose="02020503060305020303" pitchFamily="18" charset="0"/>
              </a:rPr>
              <a:t>issues.It</a:t>
            </a:r>
            <a:r>
              <a:rPr lang="en-US" sz="2600" dirty="0" smtClean="0">
                <a:latin typeface="Bell MT" panose="02020503060305020303" pitchFamily="18" charset="0"/>
              </a:rPr>
              <a:t> </a:t>
            </a:r>
            <a:r>
              <a:rPr lang="en-US" sz="2600" dirty="0">
                <a:latin typeface="Bell MT" panose="02020503060305020303" pitchFamily="18" charset="0"/>
              </a:rPr>
              <a:t>then processes user’s symptoms to check for various illness that could be associated with it. </a:t>
            </a:r>
            <a:endParaRPr lang="en-IN" sz="2600" dirty="0">
              <a:latin typeface="Bell MT" panose="02020503060305020303" pitchFamily="18" charset="0"/>
            </a:endParaRPr>
          </a:p>
          <a:p>
            <a:pPr>
              <a:buFont typeface="Wingdings" panose="05000000000000000000" pitchFamily="2" charset="2"/>
              <a:buChar char="§"/>
            </a:pPr>
            <a:r>
              <a:rPr lang="en-US" sz="2600" dirty="0">
                <a:latin typeface="Bell MT" panose="02020503060305020303" pitchFamily="18" charset="0"/>
              </a:rPr>
              <a:t>Patient has to select a particular doctor as per requirements from that list, </a:t>
            </a:r>
            <a:r>
              <a:rPr lang="en-US" sz="2600" dirty="0" smtClean="0">
                <a:latin typeface="Bell MT" panose="02020503060305020303" pitchFamily="18" charset="0"/>
              </a:rPr>
              <a:t>Patient can </a:t>
            </a:r>
            <a:r>
              <a:rPr lang="en-US" sz="2600" dirty="0">
                <a:latin typeface="Bell MT" panose="02020503060305020303" pitchFamily="18" charset="0"/>
              </a:rPr>
              <a:t>see doctor’s profile. From that patient can search the specific doctor. Also the patient can view doctor’s schedule, contact details like address and phone number to look for an appointment according to his convenience.</a:t>
            </a:r>
            <a:endParaRPr lang="en-IN" sz="2600" dirty="0">
              <a:latin typeface="Bell MT" panose="02020503060305020303"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465452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Bell MT" panose="02020503060305020303" pitchFamily="18" charset="0"/>
              </a:rPr>
              <a:t>Technologies Used</a:t>
            </a:r>
            <a:endParaRPr lang="en-IN" b="1" dirty="0">
              <a:solidFill>
                <a:schemeClr val="accent1">
                  <a:lumMod val="75000"/>
                </a:schemeClr>
              </a:solidFill>
              <a:latin typeface="Bell MT" panose="02020503060305020303" pitchFamily="18" charset="0"/>
            </a:endParaRPr>
          </a:p>
        </p:txBody>
      </p:sp>
      <p:sp>
        <p:nvSpPr>
          <p:cNvPr id="3" name="Text Placeholder 2"/>
          <p:cNvSpPr>
            <a:spLocks noGrp="1"/>
          </p:cNvSpPr>
          <p:nvPr>
            <p:ph type="body" idx="1"/>
          </p:nvPr>
        </p:nvSpPr>
        <p:spPr/>
        <p:txBody>
          <a:bodyPr/>
          <a:lstStyle/>
          <a:p>
            <a:pPr algn="ctr"/>
            <a:r>
              <a:rPr lang="en-US" sz="3200" b="1" dirty="0" smtClean="0">
                <a:solidFill>
                  <a:schemeClr val="accent1">
                    <a:lumMod val="75000"/>
                  </a:schemeClr>
                </a:solidFill>
                <a:latin typeface="Bell MT" panose="02020503060305020303" pitchFamily="18" charset="0"/>
              </a:rPr>
              <a:t>Front End</a:t>
            </a:r>
            <a:endParaRPr lang="en-IN" sz="3200" b="1" dirty="0">
              <a:solidFill>
                <a:schemeClr val="accent1">
                  <a:lumMod val="75000"/>
                </a:schemeClr>
              </a:solidFill>
              <a:latin typeface="Bell MT" panose="02020503060305020303" pitchFamily="18" charset="0"/>
            </a:endParaRPr>
          </a:p>
        </p:txBody>
      </p:sp>
      <p:sp>
        <p:nvSpPr>
          <p:cNvPr id="4" name="Content Placeholder 3"/>
          <p:cNvSpPr>
            <a:spLocks noGrp="1"/>
          </p:cNvSpPr>
          <p:nvPr>
            <p:ph sz="half" idx="2"/>
          </p:nvPr>
        </p:nvSpPr>
        <p:spPr>
          <a:xfrm>
            <a:off x="1295400" y="3243262"/>
            <a:ext cx="4885270" cy="2632605"/>
          </a:xfrm>
        </p:spPr>
        <p:txBody>
          <a:bodyPr>
            <a:normAutofit/>
          </a:bodyPr>
          <a:lstStyle/>
          <a:p>
            <a:pPr algn="ctr"/>
            <a:r>
              <a:rPr lang="en-US" sz="2800" dirty="0" smtClean="0">
                <a:latin typeface="Bell MT" panose="02020503060305020303" pitchFamily="18" charset="0"/>
              </a:rPr>
              <a:t>HTML</a:t>
            </a:r>
          </a:p>
          <a:p>
            <a:pPr algn="ctr"/>
            <a:r>
              <a:rPr lang="en-US" sz="2800" dirty="0" smtClean="0">
                <a:latin typeface="Bell MT" panose="02020503060305020303" pitchFamily="18" charset="0"/>
              </a:rPr>
              <a:t>CSS</a:t>
            </a:r>
          </a:p>
          <a:p>
            <a:pPr algn="ctr"/>
            <a:r>
              <a:rPr lang="en-US" sz="2800" dirty="0" smtClean="0">
                <a:latin typeface="Bell MT" panose="02020503060305020303" pitchFamily="18" charset="0"/>
              </a:rPr>
              <a:t>JS</a:t>
            </a:r>
            <a:endParaRPr lang="en-IN" sz="2800" dirty="0">
              <a:latin typeface="Bell MT" panose="02020503060305020303" pitchFamily="18" charset="0"/>
            </a:endParaRPr>
          </a:p>
        </p:txBody>
      </p:sp>
      <p:sp>
        <p:nvSpPr>
          <p:cNvPr id="5" name="Text Placeholder 4"/>
          <p:cNvSpPr>
            <a:spLocks noGrp="1"/>
          </p:cNvSpPr>
          <p:nvPr>
            <p:ph type="body" sz="quarter" idx="3"/>
          </p:nvPr>
        </p:nvSpPr>
        <p:spPr/>
        <p:txBody>
          <a:bodyPr/>
          <a:lstStyle/>
          <a:p>
            <a:pPr algn="ctr"/>
            <a:r>
              <a:rPr lang="en-US" sz="3200" b="1" dirty="0" smtClean="0">
                <a:solidFill>
                  <a:schemeClr val="accent1">
                    <a:lumMod val="75000"/>
                  </a:schemeClr>
                </a:solidFill>
              </a:rPr>
              <a:t>Back End</a:t>
            </a:r>
            <a:endParaRPr lang="en-IN" sz="3200" b="1" dirty="0">
              <a:solidFill>
                <a:schemeClr val="accent1">
                  <a:lumMod val="75000"/>
                </a:schemeClr>
              </a:solidFill>
            </a:endParaRPr>
          </a:p>
        </p:txBody>
      </p:sp>
      <p:sp>
        <p:nvSpPr>
          <p:cNvPr id="6" name="Content Placeholder 5"/>
          <p:cNvSpPr>
            <a:spLocks noGrp="1"/>
          </p:cNvSpPr>
          <p:nvPr>
            <p:ph sz="quarter" idx="4"/>
          </p:nvPr>
        </p:nvSpPr>
        <p:spPr>
          <a:xfrm>
            <a:off x="6180670" y="3243262"/>
            <a:ext cx="4715928" cy="2632605"/>
          </a:xfrm>
        </p:spPr>
        <p:txBody>
          <a:bodyPr>
            <a:normAutofit/>
          </a:bodyPr>
          <a:lstStyle/>
          <a:p>
            <a:pPr algn="ctr"/>
            <a:r>
              <a:rPr lang="en-US" sz="2800" dirty="0" smtClean="0">
                <a:latin typeface="Bell MT" panose="02020503060305020303" pitchFamily="18" charset="0"/>
              </a:rPr>
              <a:t>MySQL</a:t>
            </a:r>
            <a:endParaRPr lang="en-IN" sz="2800" dirty="0">
              <a:latin typeface="Bell MT" panose="02020503060305020303" pitchFamily="18" charset="0"/>
            </a:endParaRPr>
          </a:p>
        </p:txBody>
      </p:sp>
    </p:spTree>
    <p:extLst>
      <p:ext uri="{BB962C8B-B14F-4D97-AF65-F5344CB8AC3E}">
        <p14:creationId xmlns:p14="http://schemas.microsoft.com/office/powerpoint/2010/main" val="1538892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lumMod val="75000"/>
                  </a:schemeClr>
                </a:solidFill>
              </a:rPr>
              <a:t>Scope Of Project</a:t>
            </a:r>
            <a:endParaRPr lang="en-IN" sz="40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dirty="0"/>
              <a:t>User can search for doctor’s help at any point of time.</a:t>
            </a:r>
            <a:endParaRPr lang="en-IN" sz="2800" dirty="0"/>
          </a:p>
          <a:p>
            <a:pPr>
              <a:buFont typeface="Wingdings" panose="05000000000000000000" pitchFamily="2" charset="2"/>
              <a:buChar char="§"/>
            </a:pPr>
            <a:r>
              <a:rPr lang="en-US" sz="2800" dirty="0"/>
              <a:t>User can talk about their illness and get instant diagnosis.</a:t>
            </a:r>
            <a:endParaRPr lang="en-IN" sz="2800" dirty="0"/>
          </a:p>
          <a:p>
            <a:pPr>
              <a:buFont typeface="Wingdings" panose="05000000000000000000" pitchFamily="2" charset="2"/>
              <a:buChar char="§"/>
            </a:pPr>
            <a:r>
              <a:rPr lang="en-US" sz="2800" dirty="0"/>
              <a:t>Tool will be totally user friendly</a:t>
            </a:r>
            <a:endParaRPr lang="en-IN" sz="2800" dirty="0"/>
          </a:p>
        </p:txBody>
      </p:sp>
    </p:spTree>
    <p:extLst>
      <p:ext uri="{BB962C8B-B14F-4D97-AF65-F5344CB8AC3E}">
        <p14:creationId xmlns:p14="http://schemas.microsoft.com/office/powerpoint/2010/main" val="1488955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accent1">
                    <a:lumMod val="75000"/>
                  </a:schemeClr>
                </a:solidFill>
              </a:rPr>
              <a:t>Conclusion</a:t>
            </a:r>
            <a:endParaRPr lang="en-IN" sz="4800" b="1" dirty="0">
              <a:solidFill>
                <a:schemeClr val="accent1">
                  <a:lumMod val="75000"/>
                </a:schemeClr>
              </a:solidFill>
            </a:endParaRPr>
          </a:p>
        </p:txBody>
      </p:sp>
      <p:sp>
        <p:nvSpPr>
          <p:cNvPr id="3" name="Text Placeholder 2"/>
          <p:cNvSpPr>
            <a:spLocks noGrp="1"/>
          </p:cNvSpPr>
          <p:nvPr>
            <p:ph type="body" idx="1"/>
          </p:nvPr>
        </p:nvSpPr>
        <p:spPr>
          <a:xfrm>
            <a:off x="1295401" y="3830319"/>
            <a:ext cx="9609666" cy="1734458"/>
          </a:xfrm>
        </p:spPr>
        <p:txBody>
          <a:bodyPr>
            <a:noAutofit/>
          </a:bodyPr>
          <a:lstStyle/>
          <a:p>
            <a:pPr algn="ctr"/>
            <a:r>
              <a:rPr lang="en-US" sz="3200" dirty="0">
                <a:latin typeface="Bell MT" panose="02020503060305020303" pitchFamily="18" charset="0"/>
              </a:rPr>
              <a:t>This website will guide user on their health issues like getting appointment with required doctor on their disease </a:t>
            </a:r>
            <a:endParaRPr lang="en-IN" sz="3200" dirty="0">
              <a:latin typeface="Bell MT" panose="02020503060305020303" pitchFamily="18" charset="0"/>
            </a:endParaRPr>
          </a:p>
        </p:txBody>
      </p:sp>
    </p:spTree>
    <p:extLst>
      <p:ext uri="{BB962C8B-B14F-4D97-AF65-F5344CB8AC3E}">
        <p14:creationId xmlns:p14="http://schemas.microsoft.com/office/powerpoint/2010/main" val="37291084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409</TotalTime>
  <Words>311</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Bell MT</vt:lpstr>
      <vt:lpstr>Garamond</vt:lpstr>
      <vt:lpstr>Wingdings</vt:lpstr>
      <vt:lpstr>Organic</vt:lpstr>
      <vt:lpstr>Atharva college of engineering IT Department</vt:lpstr>
      <vt:lpstr>Introduction To Problem</vt:lpstr>
      <vt:lpstr>Similar Sites</vt:lpstr>
      <vt:lpstr>Limitation Of Existing Sites </vt:lpstr>
      <vt:lpstr>Problem Statement</vt:lpstr>
      <vt:lpstr>Proposed Solution</vt:lpstr>
      <vt:lpstr>Technologies Used</vt:lpstr>
      <vt:lpstr>Scope Of Project</vt:lpstr>
      <vt:lpstr>Conclusion</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Atharva college of engineering</dc:title>
  <dc:creator>SALONI</dc:creator>
  <cp:lastModifiedBy>SALONI</cp:lastModifiedBy>
  <cp:revision>23</cp:revision>
  <dcterms:created xsi:type="dcterms:W3CDTF">2020-10-07T15:17:45Z</dcterms:created>
  <dcterms:modified xsi:type="dcterms:W3CDTF">2020-10-09T06:57:09Z</dcterms:modified>
</cp:coreProperties>
</file>