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0" r:id="rId7"/>
    <p:sldId id="284" r:id="rId8"/>
    <p:sldId id="286" r:id="rId9"/>
    <p:sldId id="288" r:id="rId10"/>
    <p:sldId id="289" r:id="rId11"/>
    <p:sldId id="290" r:id="rId12"/>
    <p:sldId id="292" r:id="rId13"/>
    <p:sldId id="293" r:id="rId14"/>
    <p:sldId id="265"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0" autoAdjust="0"/>
    <p:restoredTop sz="95090" autoAdjust="0"/>
  </p:normalViewPr>
  <p:slideViewPr>
    <p:cSldViewPr snapToGrid="0">
      <p:cViewPr varScale="1">
        <p:scale>
          <a:sx n="73" d="100"/>
          <a:sy n="73" d="100"/>
        </p:scale>
        <p:origin x="41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12/5/2020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12/5/2020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3396316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13</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smtClean="0"/>
              <a:t>Click to edit Master title style</a:t>
            </a:r>
            <a:endParaRPr lang="en-US" noProof="0"/>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r>
              <a:rPr lang="en-US" sz="2400" b="1" spc="-150" baseline="0" noProof="0" dirty="0">
                <a:solidFill>
                  <a:schemeClr val="tx1">
                    <a:lumMod val="50000"/>
                    <a:lumOff val="50000"/>
                  </a:schemeClr>
                </a:solidFill>
              </a:rPr>
              <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slideplayer.com/slide/13495764/" TargetMode="External"/><Relationship Id="rId5" Type="http://schemas.openxmlformats.org/officeDocument/2006/relationships/hyperlink" Target="http://ieeexplore.ieee.org/xpl/articleDetails.jsp?arnumber=7173334&amp;queryText=android%20health&amp;ranges=2015_2016_Year" TargetMode="External"/><Relationship Id="rId4" Type="http://schemas.openxmlformats.org/officeDocument/2006/relationships/hyperlink" Target="http://ieeexplore.ieee.org/xpl/articleDetails.jsp?arnumber=7192877&amp;queryText=android%20health&amp;ranges=2015_2016_Yea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xmlns="" val="1"/>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619696" y="3732160"/>
            <a:ext cx="5085650" cy="2628000"/>
          </a:xfrm>
        </p:spPr>
        <p:txBody>
          <a:bodyPr/>
          <a:lstStyle/>
          <a:p>
            <a:pPr algn="ctr"/>
            <a:r>
              <a:rPr lang="en-US" sz="5400" dirty="0">
                <a:solidFill>
                  <a:schemeClr val="tx1">
                    <a:lumMod val="85000"/>
                  </a:schemeClr>
                </a:solidFill>
                <a:latin typeface="Bell MT" panose="02020503060305020303" pitchFamily="18" charset="0"/>
              </a:rPr>
              <a:t/>
            </a:r>
            <a:br>
              <a:rPr lang="en-US" sz="5400" dirty="0">
                <a:solidFill>
                  <a:schemeClr val="tx1">
                    <a:lumMod val="85000"/>
                  </a:schemeClr>
                </a:solidFill>
                <a:latin typeface="Bell MT" panose="02020503060305020303" pitchFamily="18" charset="0"/>
              </a:rPr>
            </a:br>
            <a:r>
              <a:rPr lang="en-US" sz="5400" b="1" dirty="0">
                <a:solidFill>
                  <a:schemeClr val="tx1">
                    <a:lumMod val="85000"/>
                  </a:schemeClr>
                </a:solidFill>
                <a:latin typeface="Bell MT" panose="02020503060305020303" pitchFamily="18" charset="0"/>
              </a:rPr>
              <a:t>Smart Health Consulting Website</a:t>
            </a:r>
            <a:endParaRPr lang="en-US" sz="5400" dirty="0"/>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619696" y="2247734"/>
            <a:ext cx="5085650" cy="1484426"/>
          </a:xfrm>
        </p:spPr>
        <p:txBody>
          <a:bodyPr/>
          <a:lstStyle/>
          <a:p>
            <a:pPr algn="ctr"/>
            <a:r>
              <a:rPr lang="en-US" sz="3600" b="1" dirty="0">
                <a:solidFill>
                  <a:schemeClr val="tx1"/>
                </a:solidFill>
                <a:latin typeface="Bell MT" panose="02020503060305020303" pitchFamily="18" charset="0"/>
              </a:rPr>
              <a:t>Atharva college of engineering</a:t>
            </a:r>
            <a:r>
              <a:rPr lang="en-US" sz="4000" b="1" dirty="0">
                <a:latin typeface="Bell MT" panose="02020503060305020303" pitchFamily="18" charset="0"/>
              </a:rPr>
              <a:t/>
            </a:r>
            <a:br>
              <a:rPr lang="en-US" sz="4000" b="1" dirty="0">
                <a:latin typeface="Bell MT" panose="02020503060305020303" pitchFamily="18" charset="0"/>
              </a:rPr>
            </a:br>
            <a:r>
              <a:rPr lang="en-US" sz="2800" dirty="0">
                <a:latin typeface="Bell MT" panose="02020503060305020303" pitchFamily="18" charset="0"/>
              </a:rPr>
              <a:t>IT Department</a:t>
            </a:r>
            <a:r>
              <a:rPr lang="en-US" sz="3600" dirty="0" smtClean="0"/>
              <a:t>.</a:t>
            </a:r>
            <a:endParaRPr lang="en-US" sz="3600" dirty="0"/>
          </a:p>
        </p:txBody>
      </p:sp>
      <p:pic>
        <p:nvPicPr>
          <p:cNvPr id="8" name="Picture Placeholder 6"/>
          <p:cNvPicPr>
            <a:picLocks noGrp="1" noChangeAspect="1"/>
          </p:cNvPicPr>
          <p:nvPr>
            <p:ph type="pic" idx="1"/>
          </p:nvPr>
        </p:nvPicPr>
        <p:blipFill>
          <a:blip r:embed="rId4">
            <a:extLst>
              <a:ext uri="{28A0092B-C50C-407E-A947-70E740481C1C}">
                <a14:useLocalDpi xmlns:a14="http://schemas.microsoft.com/office/drawing/2010/main" val="0"/>
              </a:ext>
            </a:extLst>
          </a:blip>
          <a:srcRect t="6605" b="6605"/>
          <a:stretch>
            <a:fillRect/>
          </a:stretch>
        </p:blipFill>
        <p:spPr>
          <a:xfrm>
            <a:off x="7077372" y="369177"/>
            <a:ext cx="2076994" cy="1802604"/>
          </a:xfrm>
          <a:prstGeom prst="roundRect">
            <a:avLst>
              <a:gd name="adj" fmla="val 8587"/>
            </a:avLst>
          </a:prstGeom>
        </p:spPr>
      </p:pic>
    </p:spTree>
    <p:extLst>
      <p:ext uri="{BB962C8B-B14F-4D97-AF65-F5344CB8AC3E}">
        <p14:creationId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45"/>
          </p:nvPr>
        </p:nvSpPr>
        <p:spPr/>
      </p:sp>
      <p:sp>
        <p:nvSpPr>
          <p:cNvPr id="3" name="Text Placeholder 2"/>
          <p:cNvSpPr>
            <a:spLocks noGrp="1"/>
          </p:cNvSpPr>
          <p:nvPr>
            <p:ph type="body" sz="quarter" idx="17"/>
          </p:nvPr>
        </p:nvSpPr>
        <p:spPr>
          <a:xfrm>
            <a:off x="1140359" y="4331432"/>
            <a:ext cx="1620000" cy="360000"/>
          </a:xfrm>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PHP</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5" name="Picture Placeholder 4"/>
          <p:cNvSpPr>
            <a:spLocks noGrp="1"/>
          </p:cNvSpPr>
          <p:nvPr>
            <p:ph type="pic" sz="quarter" idx="47"/>
          </p:nvPr>
        </p:nvSpPr>
        <p:spPr/>
      </p:sp>
      <p:sp>
        <p:nvSpPr>
          <p:cNvPr id="8" name="Picture Placeholder 7"/>
          <p:cNvSpPr>
            <a:spLocks noGrp="1"/>
          </p:cNvSpPr>
          <p:nvPr>
            <p:ph type="pic" sz="quarter" idx="48"/>
          </p:nvPr>
        </p:nvSpPr>
        <p:spPr/>
      </p:sp>
      <p:pic>
        <p:nvPicPr>
          <p:cNvPr id="15" name="Picture Placeholder 1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402" b="2402"/>
          <a:stretch>
            <a:fillRect/>
          </a:stretch>
        </p:blipFill>
        <p:spPr/>
      </p:pic>
      <p:sp>
        <p:nvSpPr>
          <p:cNvPr id="9" name="Text Placeholder 8"/>
          <p:cNvSpPr>
            <a:spLocks noGrp="1"/>
          </p:cNvSpPr>
          <p:nvPr>
            <p:ph type="body" sz="quarter" idx="35"/>
          </p:nvPr>
        </p:nvSpPr>
        <p:spPr>
          <a:xfrm>
            <a:off x="4408752" y="4299870"/>
            <a:ext cx="1620000" cy="360000"/>
          </a:xfrm>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MySQ</a:t>
            </a:r>
            <a:r>
              <a:rPr lang="en-US" sz="2000" b="1" dirty="0">
                <a:solidFill>
                  <a:schemeClr val="tx1"/>
                </a:solidFill>
                <a:latin typeface="Times New Roman" panose="02020603050405020304" pitchFamily="18" charset="0"/>
                <a:cs typeface="Times New Roman" panose="02020603050405020304" pitchFamily="18" charset="0"/>
              </a:rPr>
              <a:t>L</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r>
              <a:rPr lang="en-US" noProof="0" smtClean="0"/>
              <a:t>page </a:t>
            </a:r>
            <a:fld id="{19B51A1E-902D-48AF-9020-955120F399B6}" type="slidenum">
              <a:rPr lang="en-US" b="1" i="1" noProof="0" smtClean="0"/>
              <a:pPr/>
              <a:t>10</a:t>
            </a:fld>
            <a:endParaRPr lang="en-US" b="1" i="1" noProof="0" dirty="0"/>
          </a:p>
        </p:txBody>
      </p:sp>
      <p:sp>
        <p:nvSpPr>
          <p:cNvPr id="16" name="Rectangle 15">
            <a:extLst>
              <a:ext uri="{FF2B5EF4-FFF2-40B4-BE49-F238E27FC236}">
                <a16:creationId xmlns:a16="http://schemas.microsoft.com/office/drawing/2014/main" id="{C2754AEE-CBBA-41D9-960E-3119BC1B8D1B}"/>
              </a:ext>
              <a:ext uri="{C183D7F6-B498-43B3-948B-1728B52AA6E4}">
                <adec:decorative xmlns:adec="http://schemas.microsoft.com/office/drawing/2017/decorative" xmlns="" val="1"/>
              </a:ext>
            </a:extLst>
          </p:cNvPr>
          <p:cNvSpPr/>
          <p:nvPr/>
        </p:nvSpPr>
        <p:spPr bwMode="invGray">
          <a:xfrm rot="5400000">
            <a:off x="6685971" y="63343"/>
            <a:ext cx="4224218"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895630" y="1518867"/>
            <a:ext cx="3942946" cy="1569660"/>
          </a:xfrm>
          <a:prstGeom prst="rect">
            <a:avLst/>
          </a:prstGeom>
        </p:spPr>
        <p:txBody>
          <a:bodyPr wrap="square">
            <a:spAutoFit/>
          </a:bodyPr>
          <a:lstStyle/>
          <a:p>
            <a:pPr algn="ctr"/>
            <a:r>
              <a:rPr lang="en-US" sz="4800" b="1" dirty="0">
                <a:solidFill>
                  <a:schemeClr val="accent1">
                    <a:lumMod val="75000"/>
                  </a:schemeClr>
                </a:solidFill>
                <a:latin typeface="Bell MT" panose="02020503060305020303" pitchFamily="18" charset="0"/>
              </a:rPr>
              <a:t>Technologies Used</a:t>
            </a:r>
            <a:endParaRPr lang="en-IN" sz="4800" dirty="0"/>
          </a:p>
        </p:txBody>
      </p:sp>
      <p:sp>
        <p:nvSpPr>
          <p:cNvPr id="18" name="Rectangle 17"/>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2753689" y="2389044"/>
            <a:ext cx="1428970" cy="126268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php-small - DOMOTIC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87" y="1518867"/>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ySQL Database Backup &amp; Restore using mysqldump command. mysqldump rest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896" y="2152550"/>
            <a:ext cx="2462006" cy="155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282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xmlns=""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434148" y="2090057"/>
            <a:ext cx="5224545" cy="4313159"/>
          </a:xfrm>
        </p:spPr>
        <p:txBody>
          <a:bodyPr/>
          <a:lstStyle/>
          <a:p>
            <a:pPr algn="l"/>
            <a:r>
              <a:rPr lang="en-US" dirty="0">
                <a:latin typeface="Times New Roman" panose="02020603050405020304" pitchFamily="18" charset="0"/>
                <a:cs typeface="Times New Roman" panose="02020603050405020304" pitchFamily="18" charset="0"/>
              </a:rPr>
              <a:t>This website was made keeping in mind the ease. Smart Health Consultant Website is an useful and effective site in helping the </a:t>
            </a:r>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to find out appropriate doctors for the </a:t>
            </a:r>
            <a:r>
              <a:rPr lang="en-US" dirty="0" smtClean="0">
                <a:latin typeface="Times New Roman" panose="02020603050405020304" pitchFamily="18" charset="0"/>
                <a:cs typeface="Times New Roman" panose="02020603050405020304" pitchFamily="18" charset="0"/>
              </a:rPr>
              <a:t>disease. The </a:t>
            </a:r>
            <a:r>
              <a:rPr lang="en-US" dirty="0">
                <a:latin typeface="Times New Roman" panose="02020603050405020304" pitchFamily="18" charset="0"/>
                <a:cs typeface="Times New Roman" panose="02020603050405020304" pitchFamily="18" charset="0"/>
              </a:rPr>
              <a:t>purpose of the system and website is to give </a:t>
            </a:r>
            <a:r>
              <a:rPr lang="en-US" dirty="0" smtClean="0">
                <a:latin typeface="Times New Roman" panose="02020603050405020304" pitchFamily="18" charset="0"/>
                <a:cs typeface="Times New Roman" panose="02020603050405020304" pitchFamily="18" charset="0"/>
              </a:rPr>
              <a:t>comfort </a:t>
            </a:r>
            <a:r>
              <a:rPr lang="en-US" dirty="0">
                <a:latin typeface="Times New Roman" panose="02020603050405020304" pitchFamily="18" charset="0"/>
                <a:cs typeface="Times New Roman" panose="02020603050405020304" pitchFamily="18" charset="0"/>
              </a:rPr>
              <a:t>to the </a:t>
            </a:r>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through booking appointment online rather than standing in long queue and hence providing quality health care services to all the </a:t>
            </a:r>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and therefore contributing more towards the Digitalization and Smart Technology.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11</a:t>
            </a:fld>
            <a:endParaRPr lang="en-US" b="1" i="1" dirty="0"/>
          </a:p>
        </p:txBody>
      </p:sp>
      <p:sp>
        <p:nvSpPr>
          <p:cNvPr id="7" name="Rectangle 6"/>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p:cNvSpPr txBox="1">
            <a:spLocks/>
          </p:cNvSpPr>
          <p:nvPr/>
        </p:nvSpPr>
        <p:spPr>
          <a:xfrm>
            <a:off x="6597652" y="545420"/>
            <a:ext cx="3134177" cy="1135743"/>
          </a:xfrm>
          <a:prstGeom prst="rect">
            <a:avLst/>
          </a:prstGeom>
        </p:spPr>
        <p:txBody>
          <a:bodyPr vert="horz" lIns="0" tIns="0" rIns="0" bIns="0" rtlCol="0" anchor="b">
            <a:norm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ctr"/>
            <a:r>
              <a:rPr lang="en-US" sz="5400" b="1" dirty="0" smtClean="0">
                <a:solidFill>
                  <a:schemeClr val="accent1">
                    <a:lumMod val="75000"/>
                  </a:schemeClr>
                </a:solidFill>
                <a:latin typeface="Times New Roman" panose="02020603050405020304" pitchFamily="18" charset="0"/>
                <a:cs typeface="Times New Roman" panose="02020603050405020304" pitchFamily="18" charset="0"/>
              </a:rPr>
              <a:t>Conclusion</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142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9" name="Rectangle 8">
            <a:extLst>
              <a:ext uri="{FF2B5EF4-FFF2-40B4-BE49-F238E27FC236}">
                <a16:creationId xmlns:a16="http://schemas.microsoft.com/office/drawing/2014/main" id="{D76A5F21-C887-4379-A20A-3CB406A1F102}"/>
              </a:ext>
              <a:ext uri="{C183D7F6-B498-43B3-948B-1728B52AA6E4}">
                <adec:decorative xmlns:adec="http://schemas.microsoft.com/office/drawing/2017/decorative" xmlns=""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b="1" i="1" smtClean="0"/>
              <a:pPr/>
              <a:t>12</a:t>
            </a:fld>
            <a:endParaRPr lang="en-US" b="1" i="1" dirty="0"/>
          </a:p>
        </p:txBody>
      </p:sp>
      <p:sp>
        <p:nvSpPr>
          <p:cNvPr id="8" name="Rectangle 7"/>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txBox="1">
            <a:spLocks/>
          </p:cNvSpPr>
          <p:nvPr/>
        </p:nvSpPr>
        <p:spPr>
          <a:xfrm>
            <a:off x="5335140" y="2272104"/>
            <a:ext cx="5618920" cy="1303867"/>
          </a:xfrm>
          <a:prstGeom prst="rect">
            <a:avLst/>
          </a:prstGeom>
        </p:spPr>
        <p:txBody>
          <a:bodyPr vert="horz" lIns="0" tIns="0" rIns="0" bIns="0" rtlCol="0" anchor="b">
            <a:norm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ctr"/>
            <a:r>
              <a:rPr lang="en-US" sz="6000" b="1" dirty="0" smtClean="0">
                <a:solidFill>
                  <a:schemeClr val="accent1">
                    <a:lumMod val="75000"/>
                  </a:schemeClr>
                </a:solidFill>
                <a:latin typeface="Times New Roman" panose="02020603050405020304" pitchFamily="18" charset="0"/>
                <a:cs typeface="Times New Roman" panose="02020603050405020304" pitchFamily="18" charset="0"/>
              </a:rPr>
              <a:t>Reference </a:t>
            </a:r>
            <a:endParaRPr lang="en-IN" sz="6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Content Placeholder 2"/>
          <p:cNvSpPr>
            <a:spLocks noGrp="1"/>
          </p:cNvSpPr>
          <p:nvPr>
            <p:ph idx="13"/>
          </p:nvPr>
        </p:nvSpPr>
        <p:spPr>
          <a:xfrm>
            <a:off x="497316" y="1322010"/>
            <a:ext cx="4444800" cy="4213979"/>
          </a:xfrm>
        </p:spPr>
        <p:txBody>
          <a:bodyPr>
            <a:normAutofit/>
          </a:bodyPr>
          <a:lstStyle/>
          <a:p>
            <a:pPr lvl="0">
              <a:buFont typeface="Wingdings" panose="05000000000000000000" pitchFamily="2" charset="2"/>
              <a:buChar char="§"/>
            </a:pPr>
            <a:r>
              <a:rPr lang="en-US" sz="2400" u="sng" dirty="0">
                <a:solidFill>
                  <a:schemeClr val="bg2">
                    <a:lumMod val="25000"/>
                  </a:schemeClr>
                </a:solidFill>
                <a:hlinkClick r:id="rId4"/>
              </a:rPr>
              <a:t>http://</a:t>
            </a:r>
            <a:r>
              <a:rPr lang="en-US" sz="2400" u="sng" dirty="0" smtClean="0">
                <a:solidFill>
                  <a:schemeClr val="bg2">
                    <a:lumMod val="25000"/>
                  </a:schemeClr>
                </a:solidFill>
                <a:hlinkClick r:id="rId4"/>
              </a:rPr>
              <a:t>ieeexplore.ieee.org/xpl/articleDetails.jsp?arnumber=7192877&amp;queryText=android%20health&amp;ranges=2015_2016_Year</a:t>
            </a:r>
            <a:endParaRPr lang="en-IN" sz="2400" dirty="0">
              <a:solidFill>
                <a:schemeClr val="bg2">
                  <a:lumMod val="25000"/>
                </a:schemeClr>
              </a:solidFill>
            </a:endParaRPr>
          </a:p>
          <a:p>
            <a:pPr lvl="0">
              <a:buFont typeface="Wingdings" panose="05000000000000000000" pitchFamily="2" charset="2"/>
              <a:buChar char="§"/>
            </a:pPr>
            <a:r>
              <a:rPr lang="en-US" sz="2400" u="sng" dirty="0">
                <a:solidFill>
                  <a:schemeClr val="bg2">
                    <a:lumMod val="25000"/>
                  </a:schemeClr>
                </a:solidFill>
                <a:hlinkClick r:id="rId5"/>
              </a:rPr>
              <a:t>http://</a:t>
            </a:r>
            <a:r>
              <a:rPr lang="en-US" sz="2400" u="sng" dirty="0" smtClean="0">
                <a:solidFill>
                  <a:schemeClr val="bg2">
                    <a:lumMod val="25000"/>
                  </a:schemeClr>
                </a:solidFill>
                <a:hlinkClick r:id="rId5"/>
              </a:rPr>
              <a:t>ieeexplore.ieee.org/xpl/articleDetails.jsp?arnumber=7173334&amp;queryText=android%20health&amp;ranges=2015_2016_Year</a:t>
            </a:r>
            <a:endParaRPr lang="en-US" sz="2400" u="sng" dirty="0" smtClean="0">
              <a:solidFill>
                <a:schemeClr val="bg2">
                  <a:lumMod val="25000"/>
                </a:schemeClr>
              </a:solidFill>
            </a:endParaRPr>
          </a:p>
          <a:p>
            <a:pPr lvl="0">
              <a:buFont typeface="Wingdings" panose="05000000000000000000" pitchFamily="2" charset="2"/>
              <a:buChar char="§"/>
            </a:pPr>
            <a:r>
              <a:rPr lang="en-US" sz="2400" u="sng" dirty="0" smtClean="0">
                <a:solidFill>
                  <a:schemeClr val="bg2">
                    <a:lumMod val="25000"/>
                  </a:schemeClr>
                </a:solidFill>
                <a:hlinkClick r:id="rId6"/>
              </a:rPr>
              <a:t>https://slideplayer.com/slide/13495764/</a:t>
            </a:r>
            <a:endParaRPr lang="en-US" sz="2400" u="sng" dirty="0" smtClean="0">
              <a:solidFill>
                <a:schemeClr val="bg2">
                  <a:lumMod val="25000"/>
                </a:schemeClr>
              </a:solidFill>
            </a:endParaRPr>
          </a:p>
        </p:txBody>
      </p:sp>
    </p:spTree>
    <p:extLst>
      <p:ext uri="{BB962C8B-B14F-4D97-AF65-F5344CB8AC3E}">
        <p14:creationId xmlns:p14="http://schemas.microsoft.com/office/powerpoint/2010/main" val="3190245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xmlns=""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13</a:t>
            </a:fld>
            <a:endParaRPr lang="en-US" dirty="0"/>
          </a:p>
        </p:txBody>
      </p:sp>
      <p:sp>
        <p:nvSpPr>
          <p:cNvPr id="16" name="Rectangle 15"/>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331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xmlns=""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855994" y="1152000"/>
            <a:ext cx="4519750" cy="5706000"/>
          </a:xfrm>
        </p:spPr>
        <p:txBody>
          <a:bodyPr/>
          <a:lstStyle/>
          <a:p>
            <a:pPr algn="ctr">
              <a:lnSpc>
                <a:spcPct val="150000"/>
              </a:lnSpc>
            </a:pP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Class TE1</a:t>
            </a:r>
            <a:b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Members:</a:t>
            </a:r>
            <a:b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Gaurav Baheti – 03</a:t>
            </a:r>
            <a:b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Saloni Ghag – 22</a:t>
            </a:r>
            <a:b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Yash Kamble - 36</a:t>
            </a:r>
            <a:r>
              <a:rPr lang="en-US" sz="3600" b="1" dirty="0" smtClean="0">
                <a:solidFill>
                  <a:schemeClr val="accent1">
                    <a:lumMod val="75000"/>
                  </a:schemeClr>
                </a:solidFill>
                <a:latin typeface="Bell MT" panose="02020503060305020303" pitchFamily="18" charset="0"/>
              </a:rPr>
              <a:t/>
            </a:r>
            <a:br>
              <a:rPr lang="en-US" sz="3600" b="1" dirty="0" smtClean="0">
                <a:solidFill>
                  <a:schemeClr val="accent1">
                    <a:lumMod val="75000"/>
                  </a:schemeClr>
                </a:solidFill>
                <a:latin typeface="Bell MT" panose="02020503060305020303" pitchFamily="18" charset="0"/>
              </a:rPr>
            </a:br>
            <a:r>
              <a:rPr lang="en-IN" sz="3600" dirty="0">
                <a:latin typeface="Bell MT" panose="02020503060305020303" pitchFamily="18" charset="0"/>
              </a:rPr>
              <a:t/>
            </a:r>
            <a:br>
              <a:rPr lang="en-IN" sz="3600" dirty="0">
                <a:latin typeface="Bell MT" panose="02020503060305020303" pitchFamily="18" charset="0"/>
              </a:rPr>
            </a:br>
            <a:endParaRPr lang="en-US" sz="3600" dirty="0"/>
          </a:p>
        </p:txBody>
      </p:sp>
      <p:sp>
        <p:nvSpPr>
          <p:cNvPr id="4" name="Rectangle 3"/>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9226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xmlns=""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49273" y="2999550"/>
            <a:ext cx="4444800" cy="3456813"/>
          </a:xfrm>
        </p:spPr>
        <p:txBody>
          <a:bodyPr/>
          <a:lstStyle/>
          <a:p>
            <a:r>
              <a:rPr lang="en-US" sz="2000" dirty="0">
                <a:solidFill>
                  <a:schemeClr val="tx1"/>
                </a:solidFill>
                <a:latin typeface="Times New Roman" panose="02020603050405020304" pitchFamily="18" charset="0"/>
                <a:cs typeface="Times New Roman" panose="02020603050405020304" pitchFamily="18" charset="0"/>
              </a:rPr>
              <a:t>Health has become a very important factor for each and every human being among the </a:t>
            </a:r>
            <a:r>
              <a:rPr lang="en-US" sz="2000" dirty="0" smtClean="0">
                <a:solidFill>
                  <a:schemeClr val="tx1"/>
                </a:solidFill>
                <a:latin typeface="Times New Roman" panose="02020603050405020304" pitchFamily="18" charset="0"/>
                <a:cs typeface="Times New Roman" panose="02020603050405020304" pitchFamily="18" charset="0"/>
              </a:rPr>
              <a:t>world. This website </a:t>
            </a:r>
            <a:r>
              <a:rPr lang="en-US" sz="2000" dirty="0">
                <a:solidFill>
                  <a:schemeClr val="tx1"/>
                </a:solidFill>
                <a:latin typeface="Times New Roman" panose="02020603050405020304" pitchFamily="18" charset="0"/>
                <a:cs typeface="Times New Roman" panose="02020603050405020304" pitchFamily="18" charset="0"/>
              </a:rPr>
              <a:t>is the one that will be very useful and effective in helping the users to find out appropriate doctors for the diseases/symptoms.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purpose of this project is to enable the user or the patient to get all the required details like availability, contact information about the doctors who are specialized in the issues given by the patient.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5757504" y="2492265"/>
            <a:ext cx="5196556" cy="1182107"/>
          </a:xfrm>
        </p:spPr>
        <p:txBody>
          <a:bodyPr/>
          <a:lstStyle/>
          <a:p>
            <a:pPr algn="ctr"/>
            <a:r>
              <a:rPr lang="en-US" sz="6000" b="1" dirty="0" smtClean="0">
                <a:solidFill>
                  <a:schemeClr val="accent1">
                    <a:lumMod val="75000"/>
                  </a:schemeClr>
                </a:solidFill>
                <a:latin typeface="Bell MT" panose="02020503060305020303" pitchFamily="18" charset="0"/>
              </a:rPr>
              <a:t>Introduction</a:t>
            </a:r>
            <a:endParaRPr lang="en-US" sz="6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sp>
        <p:nvSpPr>
          <p:cNvPr id="10" name="Rectangle 9"/>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272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77923997"/>
              </p:ext>
            </p:extLst>
          </p:nvPr>
        </p:nvGraphicFramePr>
        <p:xfrm>
          <a:off x="431800" y="1152525"/>
          <a:ext cx="10144124" cy="4937760"/>
        </p:xfrm>
        <a:graphic>
          <a:graphicData uri="http://schemas.openxmlformats.org/drawingml/2006/table">
            <a:tbl>
              <a:tblPr firstRow="1" bandRow="1">
                <a:tableStyleId>{B301B821-A1FF-4177-AEE7-76D212191A09}</a:tableStyleId>
              </a:tblPr>
              <a:tblGrid>
                <a:gridCol w="874486">
                  <a:extLst>
                    <a:ext uri="{9D8B030D-6E8A-4147-A177-3AD203B41FA5}">
                      <a16:colId xmlns:a16="http://schemas.microsoft.com/office/drawing/2014/main" val="3842108561"/>
                    </a:ext>
                  </a:extLst>
                </a:gridCol>
                <a:gridCol w="2286000">
                  <a:extLst>
                    <a:ext uri="{9D8B030D-6E8A-4147-A177-3AD203B41FA5}">
                      <a16:colId xmlns:a16="http://schemas.microsoft.com/office/drawing/2014/main" val="4210205656"/>
                    </a:ext>
                  </a:extLst>
                </a:gridCol>
                <a:gridCol w="1319348">
                  <a:extLst>
                    <a:ext uri="{9D8B030D-6E8A-4147-A177-3AD203B41FA5}">
                      <a16:colId xmlns:a16="http://schemas.microsoft.com/office/drawing/2014/main" val="2290850511"/>
                    </a:ext>
                  </a:extLst>
                </a:gridCol>
                <a:gridCol w="5664290">
                  <a:extLst>
                    <a:ext uri="{9D8B030D-6E8A-4147-A177-3AD203B41FA5}">
                      <a16:colId xmlns:a16="http://schemas.microsoft.com/office/drawing/2014/main" val="143091825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smtClean="0"/>
                        <a:t>Sr.No</a:t>
                      </a:r>
                      <a:endParaRPr lang="en-IN" sz="2000" b="1" i="0" dirty="0" smtClean="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2000" b="1" dirty="0" smtClean="0"/>
                        <a:t>Title</a:t>
                      </a:r>
                      <a:endParaRPr lang="en-IN" sz="2000" b="1" i="0"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smtClean="0"/>
                        <a:t>Year</a:t>
                      </a:r>
                      <a:endParaRPr lang="en-IN" sz="2000" b="1" i="0"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smtClean="0"/>
                        <a:t>Features</a:t>
                      </a:r>
                      <a:endParaRPr lang="en-IN" sz="20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8511553"/>
                  </a:ext>
                </a:extLst>
              </a:tr>
              <a:tr h="370840">
                <a:tc>
                  <a:txBody>
                    <a:bodyPr/>
                    <a:lstStyle/>
                    <a:p>
                      <a:pPr algn="ctr"/>
                      <a:r>
                        <a:rPr lang="en-US" sz="2000" dirty="0" smtClean="0">
                          <a:latin typeface="Times New Roman" panose="02020603050405020304" pitchFamily="18" charset="0"/>
                          <a:cs typeface="Times New Roman" panose="02020603050405020304" pitchFamily="18" charset="0"/>
                        </a:rPr>
                        <a:t>1</a:t>
                      </a:r>
                      <a:endParaRPr lang="en-IN" sz="2000" i="0" dirty="0">
                        <a:latin typeface="Times New Roman" panose="02020603050405020304" pitchFamily="18" charset="0"/>
                        <a:cs typeface="Times New Roman" panose="02020603050405020304" pitchFamily="18" charset="0"/>
                      </a:endParaRPr>
                    </a:p>
                  </a:txBody>
                  <a:tcPr/>
                </a:tc>
                <a:tc>
                  <a:txBody>
                    <a:bodyPr/>
                    <a:lstStyle/>
                    <a:p>
                      <a:pPr algn="ctr"/>
                      <a:r>
                        <a:rPr lang="en-IN" sz="2000" u="none" strike="noStrike" kern="1200" baseline="0" dirty="0" smtClean="0">
                          <a:latin typeface="Times New Roman" panose="02020603050405020304" pitchFamily="18" charset="0"/>
                          <a:cs typeface="Times New Roman" panose="02020603050405020304" pitchFamily="18" charset="0"/>
                        </a:rPr>
                        <a:t>Smart Health Consulting Website</a:t>
                      </a:r>
                      <a:endParaRPr lang="en-IN"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kern="1200" dirty="0" smtClean="0">
                          <a:effectLst/>
                          <a:latin typeface="Times New Roman" panose="02020603050405020304" pitchFamily="18" charset="0"/>
                          <a:cs typeface="Times New Roman" panose="02020603050405020304" pitchFamily="18" charset="0"/>
                        </a:rPr>
                        <a:t>February 2017</a:t>
                      </a:r>
                      <a:endParaRPr lang="en-IN" sz="2000" i="0" dirty="0" smtClean="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Times New Roman" panose="02020603050405020304" pitchFamily="18" charset="0"/>
                          <a:cs typeface="Times New Roman" panose="02020603050405020304" pitchFamily="18" charset="0"/>
                        </a:rPr>
                        <a:t>This application allows user to login and sign up the screens. Then it proceeds to the search module where user can search related issues. If the database contain the related issue it shows prescription or else user not satisfied with it they can make call by clicking call option to consult the doctor. </a:t>
                      </a:r>
                      <a:endParaRPr lang="en-IN" sz="2000" i="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5168443"/>
                  </a:ext>
                </a:extLst>
              </a:tr>
              <a:tr h="370840">
                <a:tc>
                  <a:txBody>
                    <a:bodyPr/>
                    <a:lstStyle/>
                    <a:p>
                      <a:pPr algn="ctr"/>
                      <a:r>
                        <a:rPr lang="en-US" sz="2000" dirty="0" smtClean="0">
                          <a:latin typeface="Times New Roman" panose="02020603050405020304" pitchFamily="18" charset="0"/>
                          <a:cs typeface="Times New Roman" panose="02020603050405020304" pitchFamily="18" charset="0"/>
                        </a:rPr>
                        <a:t>2</a:t>
                      </a:r>
                      <a:endParaRPr lang="en-IN" sz="2000" i="0" dirty="0">
                        <a:latin typeface="Times New Roman" panose="02020603050405020304" pitchFamily="18" charset="0"/>
                        <a:cs typeface="Times New Roman" panose="02020603050405020304" pitchFamily="18" charset="0"/>
                      </a:endParaRPr>
                    </a:p>
                  </a:txBody>
                  <a:tcPr/>
                </a:tc>
                <a:tc>
                  <a:txBody>
                    <a:bodyPr/>
                    <a:lstStyle/>
                    <a:p>
                      <a:pPr algn="ctr"/>
                      <a:r>
                        <a:rPr lang="en-IN" sz="2000" u="none" strike="noStrike" kern="1200" baseline="0" dirty="0" smtClean="0">
                          <a:latin typeface="Times New Roman" panose="02020603050405020304" pitchFamily="18" charset="0"/>
                          <a:cs typeface="Times New Roman" panose="02020603050405020304" pitchFamily="18" charset="0"/>
                        </a:rPr>
                        <a:t>Heart Beat Monitoring System And Security Using </a:t>
                      </a:r>
                      <a:r>
                        <a:rPr lang="en-US" sz="2000" u="none" strike="noStrike" kern="1200" baseline="0" dirty="0" smtClean="0">
                          <a:latin typeface="Times New Roman" panose="02020603050405020304" pitchFamily="18" charset="0"/>
                          <a:cs typeface="Times New Roman" panose="02020603050405020304" pitchFamily="18" charset="0"/>
                        </a:rPr>
                        <a:t>Android 		</a:t>
                      </a:r>
                      <a:endPar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2017</a:t>
                      </a:r>
                      <a:endParaRPr lang="en-IN" sz="2000" i="0" dirty="0">
                        <a:latin typeface="Times New Roman" panose="02020603050405020304" pitchFamily="18" charset="0"/>
                        <a:cs typeface="Times New Roman" panose="02020603050405020304" pitchFamily="18" charset="0"/>
                      </a:endParaRPr>
                    </a:p>
                  </a:txBody>
                  <a:tcPr/>
                </a:tc>
                <a:tc>
                  <a:txBody>
                    <a:bodyPr/>
                    <a:lstStyle/>
                    <a:p>
                      <a:pPr algn="ctr"/>
                      <a:r>
                        <a:rPr lang="en-US" sz="2000" u="none" strike="noStrike" kern="1200" baseline="0" dirty="0" smtClean="0">
                          <a:latin typeface="Times New Roman" panose="02020603050405020304" pitchFamily="18" charset="0"/>
                          <a:cs typeface="Times New Roman" panose="02020603050405020304" pitchFamily="18" charset="0"/>
                        </a:rPr>
                        <a:t>Different ECG pulses are taken by  connecting the mobile phone to the  emulator and the received data is  stored for reference by the doctor.  Does not used in remote areas </a:t>
                      </a:r>
                      <a:endParaRPr lang="en-IN" sz="20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1490605"/>
                  </a:ext>
                </a:extLst>
              </a:tr>
              <a:tr h="370840">
                <a:tc>
                  <a:txBody>
                    <a:bodyPr/>
                    <a:lstStyle/>
                    <a:p>
                      <a:pPr algn="ctr"/>
                      <a:r>
                        <a:rPr lang="en-US" sz="2000" dirty="0" smtClean="0">
                          <a:latin typeface="Times New Roman" panose="02020603050405020304" pitchFamily="18" charset="0"/>
                          <a:cs typeface="Times New Roman" panose="02020603050405020304" pitchFamily="18" charset="0"/>
                        </a:rPr>
                        <a:t>3</a:t>
                      </a:r>
                      <a:endParaRPr lang="en-IN" sz="2000" i="0" dirty="0">
                        <a:latin typeface="Times New Roman" panose="02020603050405020304" pitchFamily="18" charset="0"/>
                        <a:cs typeface="Times New Roman" panose="02020603050405020304" pitchFamily="18" charset="0"/>
                      </a:endParaRPr>
                    </a:p>
                  </a:txBody>
                  <a:tcPr/>
                </a:tc>
                <a:tc>
                  <a:txBody>
                    <a:bodyPr/>
                    <a:lstStyle/>
                    <a:p>
                      <a:pPr algn="ctr"/>
                      <a:r>
                        <a:rPr lang="en-IN" sz="2000" u="none" strike="noStrike" kern="1200" baseline="0" dirty="0" smtClean="0">
                          <a:latin typeface="Times New Roman" panose="02020603050405020304" pitchFamily="18" charset="0"/>
                          <a:cs typeface="Times New Roman" panose="02020603050405020304" pitchFamily="18" charset="0"/>
                        </a:rPr>
                        <a:t>Instantaneous Health Care  Monitoring System d Smart Phone</a:t>
                      </a:r>
                      <a:endParaRPr lang="en-IN"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November 2018</a:t>
                      </a:r>
                      <a:endParaRPr lang="en-IN" sz="2000" i="0" dirty="0">
                        <a:latin typeface="Times New Roman" panose="02020603050405020304" pitchFamily="18" charset="0"/>
                        <a:cs typeface="Times New Roman" panose="02020603050405020304" pitchFamily="18" charset="0"/>
                      </a:endParaRPr>
                    </a:p>
                  </a:txBody>
                  <a:tcPr/>
                </a:tc>
                <a:tc>
                  <a:txBody>
                    <a:bodyPr/>
                    <a:lstStyle/>
                    <a:p>
                      <a:pPr algn="ctr"/>
                      <a:r>
                        <a:rPr lang="en-IN" sz="2000" u="none" strike="noStrike" kern="1200" baseline="0" dirty="0" smtClean="0">
                          <a:latin typeface="Times New Roman" panose="02020603050405020304" pitchFamily="18" charset="0"/>
                          <a:cs typeface="Times New Roman" panose="02020603050405020304" pitchFamily="18" charset="0"/>
                        </a:rPr>
                        <a:t>Remote monitoring system </a:t>
                      </a:r>
                      <a:r>
                        <a:rPr lang="en-US" sz="2000" u="none" strike="noStrike" kern="1200" baseline="0" dirty="0" smtClean="0">
                          <a:latin typeface="Times New Roman" panose="02020603050405020304" pitchFamily="18" charset="0"/>
                          <a:cs typeface="Times New Roman" panose="02020603050405020304" pitchFamily="18" charset="0"/>
                        </a:rPr>
                        <a:t>, location can be navigated without  </a:t>
                      </a:r>
                      <a:r>
                        <a:rPr lang="en-IN" sz="2000" u="none" strike="noStrike" kern="1200" baseline="0" dirty="0" smtClean="0">
                          <a:latin typeface="Times New Roman" panose="02020603050405020304" pitchFamily="18" charset="0"/>
                          <a:cs typeface="Times New Roman" panose="02020603050405020304" pitchFamily="18" charset="0"/>
                        </a:rPr>
                        <a:t>using GPS, automatically obtain  </a:t>
                      </a:r>
                      <a:r>
                        <a:rPr lang="en-US" sz="2000" u="none" strike="noStrike" kern="1200" baseline="0" dirty="0" smtClean="0">
                          <a:latin typeface="Times New Roman" panose="02020603050405020304" pitchFamily="18" charset="0"/>
                          <a:cs typeface="Times New Roman" panose="02020603050405020304" pitchFamily="18" charset="0"/>
                        </a:rPr>
                        <a:t>the position without any constrain </a:t>
                      </a:r>
                      <a:endParaRPr lang="en-IN" sz="20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2049436"/>
                  </a:ext>
                </a:extLst>
              </a:tr>
            </a:tbl>
          </a:graphicData>
        </a:graphic>
      </p:graphicFrame>
      <p:sp>
        <p:nvSpPr>
          <p:cNvPr id="4" name="Slide Number Placeholder 3"/>
          <p:cNvSpPr>
            <a:spLocks noGrp="1"/>
          </p:cNvSpPr>
          <p:nvPr>
            <p:ph type="sldNum" sz="quarter" idx="13"/>
          </p:nvPr>
        </p:nvSpPr>
        <p:spPr/>
        <p:txBody>
          <a:bodyPr/>
          <a:lstStyle/>
          <a:p>
            <a:r>
              <a:rPr lang="en-US" noProof="0" smtClean="0">
                <a:latin typeface="Times New Roman" panose="02020603050405020304" pitchFamily="18" charset="0"/>
                <a:cs typeface="Times New Roman" panose="02020603050405020304" pitchFamily="18" charset="0"/>
              </a:rPr>
              <a:t>page </a:t>
            </a:r>
            <a:fld id="{19B51A1E-902D-48AF-9020-955120F399B6}" type="slidenum">
              <a:rPr lang="en-US" b="1" i="1" noProof="0" smtClean="0">
                <a:latin typeface="Times New Roman" panose="02020603050405020304" pitchFamily="18" charset="0"/>
                <a:cs typeface="Times New Roman" panose="02020603050405020304" pitchFamily="18" charset="0"/>
              </a:rPr>
              <a:pPr/>
              <a:t>4</a:t>
            </a:fld>
            <a:endParaRPr lang="en-US" b="1" i="1" noProof="0" dirty="0">
              <a:latin typeface="Times New Roman" panose="02020603050405020304" pitchFamily="18" charset="0"/>
              <a:cs typeface="Times New Roman" panose="02020603050405020304" pitchFamily="18" charset="0"/>
            </a:endParaRPr>
          </a:p>
        </p:txBody>
      </p:sp>
      <p:sp>
        <p:nvSpPr>
          <p:cNvPr id="6" name="Rectangle 5"/>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2550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noProof="0" smtClean="0"/>
              <a:t>page </a:t>
            </a:r>
            <a:fld id="{19B51A1E-902D-48AF-9020-955120F399B6}" type="slidenum">
              <a:rPr lang="en-US" b="1" i="1" noProof="0" smtClean="0"/>
              <a:pPr/>
              <a:t>5</a:t>
            </a:fld>
            <a:endParaRPr lang="en-US" b="1" i="1" noProof="0" dirty="0"/>
          </a:p>
        </p:txBody>
      </p:sp>
      <p:sp>
        <p:nvSpPr>
          <p:cNvPr id="4" name="Content Placeholder 3"/>
          <p:cNvSpPr>
            <a:spLocks noGrp="1"/>
          </p:cNvSpPr>
          <p:nvPr>
            <p:ph idx="13"/>
          </p:nvPr>
        </p:nvSpPr>
        <p:spPr>
          <a:xfrm>
            <a:off x="352696" y="1488499"/>
            <a:ext cx="4467496" cy="3879437"/>
          </a:xfrm>
        </p:spPr>
        <p:txBody>
          <a:bodyPr/>
          <a:lstStyle/>
          <a:p>
            <a:r>
              <a:rPr lang="en-US" sz="2400" dirty="0">
                <a:solidFill>
                  <a:schemeClr val="tx1"/>
                </a:solidFill>
                <a:latin typeface="Times New Roman" panose="02020603050405020304" pitchFamily="18" charset="0"/>
                <a:cs typeface="Times New Roman" panose="02020603050405020304" pitchFamily="18" charset="0"/>
              </a:rPr>
              <a:t>A</a:t>
            </a:r>
            <a:r>
              <a:rPr lang="en-US" sz="2400" dirty="0" smtClean="0">
                <a:solidFill>
                  <a:schemeClr val="tx1"/>
                </a:solidFill>
                <a:latin typeface="Times New Roman" panose="02020603050405020304" pitchFamily="18" charset="0"/>
                <a:cs typeface="Times New Roman" panose="02020603050405020304" pitchFamily="18" charset="0"/>
              </a:rPr>
              <a:t>vailability </a:t>
            </a:r>
            <a:r>
              <a:rPr lang="en-US" sz="2400" dirty="0">
                <a:solidFill>
                  <a:schemeClr val="tx1"/>
                </a:solidFill>
                <a:latin typeface="Times New Roman" panose="02020603050405020304" pitchFamily="18" charset="0"/>
                <a:cs typeface="Times New Roman" panose="02020603050405020304" pitchFamily="18" charset="0"/>
              </a:rPr>
              <a:t>of doctor at the time of our requirement is quite unpredictable. </a:t>
            </a:r>
          </a:p>
          <a:p>
            <a:r>
              <a:rPr lang="en-US" sz="2400" dirty="0">
                <a:solidFill>
                  <a:schemeClr val="tx1"/>
                </a:solidFill>
                <a:latin typeface="Times New Roman" panose="02020603050405020304" pitchFamily="18" charset="0"/>
                <a:cs typeface="Times New Roman" panose="02020603050405020304" pitchFamily="18" charset="0"/>
              </a:rPr>
              <a:t>S</a:t>
            </a:r>
            <a:r>
              <a:rPr lang="en-US" sz="2400" dirty="0" smtClean="0">
                <a:solidFill>
                  <a:schemeClr val="tx1"/>
                </a:solidFill>
                <a:latin typeface="Times New Roman" panose="02020603050405020304" pitchFamily="18" charset="0"/>
                <a:cs typeface="Times New Roman" panose="02020603050405020304" pitchFamily="18" charset="0"/>
              </a:rPr>
              <a:t>pecialist </a:t>
            </a:r>
            <a:r>
              <a:rPr lang="en-US" sz="2400" dirty="0">
                <a:solidFill>
                  <a:schemeClr val="tx1"/>
                </a:solidFill>
                <a:latin typeface="Times New Roman" panose="02020603050405020304" pitchFamily="18" charset="0"/>
                <a:cs typeface="Times New Roman" panose="02020603050405020304" pitchFamily="18" charset="0"/>
              </a:rPr>
              <a:t>doctor due to </a:t>
            </a:r>
            <a:r>
              <a:rPr lang="en-US" sz="2400" dirty="0" smtClean="0">
                <a:solidFill>
                  <a:schemeClr val="tx1"/>
                </a:solidFill>
                <a:latin typeface="Times New Roman" panose="02020603050405020304" pitchFamily="18" charset="0"/>
                <a:cs typeface="Times New Roman" panose="02020603050405020304" pitchFamily="18" charset="0"/>
              </a:rPr>
              <a:t>insufficient information </a:t>
            </a:r>
            <a:r>
              <a:rPr lang="en-US" sz="2400" dirty="0">
                <a:solidFill>
                  <a:schemeClr val="tx1"/>
                </a:solidFill>
                <a:latin typeface="Times New Roman" panose="02020603050405020304" pitchFamily="18" charset="0"/>
                <a:cs typeface="Times New Roman" panose="02020603050405020304" pitchFamily="18" charset="0"/>
              </a:rPr>
              <a:t>about the hospital and doctors schedule given on the sites.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patients also sometimes misinterpret the diseases guessing from the </a:t>
            </a:r>
            <a:r>
              <a:rPr lang="en-US" sz="2400" dirty="0" smtClean="0">
                <a:solidFill>
                  <a:schemeClr val="tx1"/>
                </a:solidFill>
                <a:latin typeface="Times New Roman" panose="02020603050405020304" pitchFamily="18" charset="0"/>
                <a:cs typeface="Times New Roman" panose="02020603050405020304" pitchFamily="18" charset="0"/>
              </a:rPr>
              <a:t>symptoms.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ctrTitle"/>
          </p:nvPr>
        </p:nvSpPr>
        <p:spPr/>
        <p:txBody>
          <a:bodyPr/>
          <a:lstStyle/>
          <a:p>
            <a:endParaRPr lang="en-IN"/>
          </a:p>
        </p:txBody>
      </p:sp>
      <p:pic>
        <p:nvPicPr>
          <p:cNvPr id="7"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t="11987" b="11987"/>
          <a:stretch/>
        </p:blipFill>
        <p:spPr/>
      </p:pic>
      <p:sp>
        <p:nvSpPr>
          <p:cNvPr id="8" name="Rectangle 7">
            <a:extLst>
              <a:ext uri="{FF2B5EF4-FFF2-40B4-BE49-F238E27FC236}">
                <a16:creationId xmlns:a16="http://schemas.microsoft.com/office/drawing/2014/main" id="{670550D9-B72F-46D0-B3A1-179DADF002AC}"/>
              </a:ext>
              <a:ext uri="{C183D7F6-B498-43B3-948B-1728B52AA6E4}">
                <adec:decorative xmlns:adec="http://schemas.microsoft.com/office/drawing/2017/decorative" xmlns="" val="1"/>
              </a:ext>
            </a:extLst>
          </p:cNvPr>
          <p:cNvSpPr/>
          <p:nvPr/>
        </p:nvSpPr>
        <p:spPr bwMode="invGray">
          <a:xfrm rot="5400000">
            <a:off x="4823394" y="590027"/>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5991256" y="1979262"/>
            <a:ext cx="4249225" cy="1938992"/>
          </a:xfrm>
          <a:prstGeom prst="rect">
            <a:avLst/>
          </a:prstGeom>
        </p:spPr>
        <p:txBody>
          <a:bodyPr wrap="square">
            <a:spAutoFit/>
          </a:bodyPr>
          <a:lstStyle/>
          <a:p>
            <a:pPr algn="ctr"/>
            <a:r>
              <a:rPr lang="en-US" sz="6000" b="1" dirty="0" smtClean="0">
                <a:solidFill>
                  <a:schemeClr val="accent1">
                    <a:lumMod val="75000"/>
                  </a:schemeClr>
                </a:solidFill>
                <a:latin typeface="Bell MT" panose="02020503060305020303" pitchFamily="18" charset="0"/>
              </a:rPr>
              <a:t>Problem Statement </a:t>
            </a:r>
            <a:endParaRPr lang="en-IN" sz="6000" dirty="0"/>
          </a:p>
        </p:txBody>
      </p:sp>
    </p:spTree>
    <p:extLst>
      <p:ext uri="{BB962C8B-B14F-4D97-AF65-F5344CB8AC3E}">
        <p14:creationId xmlns:p14="http://schemas.microsoft.com/office/powerpoint/2010/main" val="1543984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Slide Number Placeholder 2"/>
          <p:cNvSpPr>
            <a:spLocks noGrp="1"/>
          </p:cNvSpPr>
          <p:nvPr>
            <p:ph type="sldNum" sz="quarter" idx="12"/>
          </p:nvPr>
        </p:nvSpPr>
        <p:spPr/>
        <p:txBody>
          <a:bodyPr/>
          <a:lstStyle/>
          <a:p>
            <a:r>
              <a:rPr lang="en-US" noProof="0" smtClean="0"/>
              <a:t>page </a:t>
            </a:r>
            <a:fld id="{19B51A1E-902D-48AF-9020-955120F399B6}" type="slidenum">
              <a:rPr lang="en-US" b="1" i="1" noProof="0" smtClean="0"/>
              <a:pPr/>
              <a:t>6</a:t>
            </a:fld>
            <a:endParaRPr lang="en-US" b="1" i="1" noProof="0" dirty="0"/>
          </a:p>
        </p:txBody>
      </p:sp>
      <p:sp>
        <p:nvSpPr>
          <p:cNvPr id="4" name="Content Placeholder 3"/>
          <p:cNvSpPr>
            <a:spLocks noGrp="1"/>
          </p:cNvSpPr>
          <p:nvPr>
            <p:ph idx="13"/>
          </p:nvPr>
        </p:nvSpPr>
        <p:spPr>
          <a:xfrm>
            <a:off x="537512" y="2063796"/>
            <a:ext cx="4444800" cy="2728844"/>
          </a:xfrm>
        </p:spPr>
        <p:txBody>
          <a:bodyPr/>
          <a:lstStyle/>
          <a:p>
            <a:pPr>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Do not predict the </a:t>
            </a:r>
            <a:r>
              <a:rPr lang="en-US" sz="2400" dirty="0" smtClean="0">
                <a:solidFill>
                  <a:schemeClr val="tx1"/>
                </a:solidFill>
                <a:latin typeface="Times New Roman" panose="02020603050405020304" pitchFamily="18" charset="0"/>
                <a:cs typeface="Times New Roman" panose="02020603050405020304" pitchFamily="18" charset="0"/>
              </a:rPr>
              <a:t>symptoms </a:t>
            </a:r>
            <a:r>
              <a:rPr lang="en-US" sz="2400" dirty="0">
                <a:solidFill>
                  <a:schemeClr val="tx1"/>
                </a:solidFill>
                <a:latin typeface="Times New Roman" panose="02020603050405020304" pitchFamily="18" charset="0"/>
                <a:cs typeface="Times New Roman" panose="02020603050405020304" pitchFamily="18" charset="0"/>
              </a:rPr>
              <a:t>according to </a:t>
            </a:r>
            <a:r>
              <a:rPr lang="en-US" sz="2400" dirty="0" smtClean="0">
                <a:solidFill>
                  <a:schemeClr val="tx1"/>
                </a:solidFill>
                <a:latin typeface="Times New Roman" panose="02020603050405020304" pitchFamily="18" charset="0"/>
                <a:cs typeface="Times New Roman" panose="02020603050405020304" pitchFamily="18" charset="0"/>
              </a:rPr>
              <a:t>disease.</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Difficult to find the doctor for the specific disease.</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Title 4"/>
          <p:cNvSpPr>
            <a:spLocks noGrp="1"/>
          </p:cNvSpPr>
          <p:nvPr>
            <p:ph type="ctrTitle"/>
          </p:nvPr>
        </p:nvSpPr>
        <p:spPr/>
        <p:txBody>
          <a:bodyPr/>
          <a:lstStyle/>
          <a:p>
            <a:endParaRPr lang="en-IN"/>
          </a:p>
        </p:txBody>
      </p:sp>
      <p:pic>
        <p:nvPicPr>
          <p:cNvPr id="7" name="Picture Placeholder 7" descr="Arial image of laptop computer keyboard and an arm resting on the table">
            <a:extLst>
              <a:ext uri="{FF2B5EF4-FFF2-40B4-BE49-F238E27FC236}">
                <a16:creationId xmlns:a16="http://schemas.microsoft.com/office/drawing/2014/main" id="{F0CDEBE3-63F4-4845-BE8F-EF94E696570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flipV="1">
            <a:off x="5277678" y="136525"/>
            <a:ext cx="5676382" cy="6584950"/>
          </a:xfrm>
          <a:prstGeom prst="rect">
            <a:avLst/>
          </a:prstGeom>
          <a:solidFill>
            <a:schemeClr val="accent4">
              <a:lumMod val="50000"/>
            </a:schemeClr>
          </a:solidFill>
        </p:spPr>
      </p:pic>
      <p:sp>
        <p:nvSpPr>
          <p:cNvPr id="8" name="Rectangle 7">
            <a:extLst>
              <a:ext uri="{FF2B5EF4-FFF2-40B4-BE49-F238E27FC236}">
                <a16:creationId xmlns:a16="http://schemas.microsoft.com/office/drawing/2014/main" id="{670550D9-B72F-46D0-B3A1-179DADF002AC}"/>
              </a:ext>
              <a:ext uri="{C183D7F6-B498-43B3-948B-1728B52AA6E4}">
                <adec:decorative xmlns:adec="http://schemas.microsoft.com/office/drawing/2017/decorative" xmlns="" val="1"/>
              </a:ext>
            </a:extLst>
          </p:cNvPr>
          <p:cNvSpPr/>
          <p:nvPr/>
        </p:nvSpPr>
        <p:spPr bwMode="invGray">
          <a:xfrm rot="5400000">
            <a:off x="4823394" y="590027"/>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2">
            <a:extLst>
              <a:ext uri="{FF2B5EF4-FFF2-40B4-BE49-F238E27FC236}">
                <a16:creationId xmlns:a16="http://schemas.microsoft.com/office/drawing/2014/main" id="{7A663105-4B92-4F24-9DF6-58BB116E29FA}"/>
              </a:ext>
            </a:extLst>
          </p:cNvPr>
          <p:cNvSpPr txBox="1">
            <a:spLocks/>
          </p:cNvSpPr>
          <p:nvPr/>
        </p:nvSpPr>
        <p:spPr bwMode="black">
          <a:xfrm>
            <a:off x="5946317" y="1651174"/>
            <a:ext cx="4339103" cy="2743199"/>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ctr"/>
            <a:r>
              <a:rPr lang="en-US" sz="6000" b="1" dirty="0">
                <a:solidFill>
                  <a:schemeClr val="accent1">
                    <a:lumMod val="75000"/>
                  </a:schemeClr>
                </a:solidFill>
                <a:latin typeface="Bell MT" panose="02020503060305020303" pitchFamily="18" charset="0"/>
              </a:rPr>
              <a:t>Limitation Of Existing Sites </a:t>
            </a:r>
            <a:endParaRPr lang="en-US" sz="6000" dirty="0">
              <a:latin typeface="Times New Roman" panose="02020603050405020304" pitchFamily="18" charset="0"/>
              <a:cs typeface="Times New Roman" panose="02020603050405020304" pitchFamily="18" charset="0"/>
            </a:endParaRPr>
          </a:p>
        </p:txBody>
      </p:sp>
      <p:sp>
        <p:nvSpPr>
          <p:cNvPr id="10" name="Rectangle 9"/>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9801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10143235" cy="720000"/>
          </a:xfrm>
        </p:spPr>
        <p:txBody>
          <a:bodyPr/>
          <a:lstStyle/>
          <a:p>
            <a:pPr algn="ctr"/>
            <a:r>
              <a:rPr lang="en-US" sz="4400" b="1" dirty="0">
                <a:solidFill>
                  <a:schemeClr val="accent1">
                    <a:lumMod val="75000"/>
                  </a:schemeClr>
                </a:solidFill>
                <a:latin typeface="Times New Roman" panose="02020603050405020304" pitchFamily="18" charset="0"/>
                <a:cs typeface="Times New Roman" panose="02020603050405020304" pitchFamily="18" charset="0"/>
              </a:rPr>
              <a:t>Proposed Solution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4011" y="1645920"/>
            <a:ext cx="9941224" cy="4598126"/>
          </a:xfrm>
        </p:spPr>
        <p:txBody>
          <a:bodyPr/>
          <a:lstStyle/>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 this system the patients or the user has to register into the </a:t>
            </a:r>
            <a:r>
              <a:rPr lang="en-US" sz="2400" dirty="0" smtClean="0">
                <a:solidFill>
                  <a:schemeClr val="tx1"/>
                </a:solidFill>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application allows user to </a:t>
            </a:r>
            <a:r>
              <a:rPr lang="en-US" sz="2400" dirty="0" smtClean="0">
                <a:solidFill>
                  <a:schemeClr val="tx1"/>
                </a:solidFill>
                <a:latin typeface="Times New Roman" panose="02020603050405020304" pitchFamily="18" charset="0"/>
                <a:cs typeface="Times New Roman" panose="02020603050405020304" pitchFamily="18" charset="0"/>
              </a:rPr>
              <a:t>share disease . </a:t>
            </a:r>
            <a:r>
              <a:rPr lang="en-US" sz="2400" dirty="0">
                <a:solidFill>
                  <a:schemeClr val="tx1"/>
                </a:solidFill>
                <a:latin typeface="Times New Roman" panose="02020603050405020304" pitchFamily="18" charset="0"/>
                <a:cs typeface="Times New Roman" panose="02020603050405020304" pitchFamily="18" charset="0"/>
              </a:rPr>
              <a:t>It then processes user’s </a:t>
            </a:r>
            <a:r>
              <a:rPr lang="en-US" sz="2400" dirty="0" smtClean="0">
                <a:solidFill>
                  <a:schemeClr val="tx1"/>
                </a:solidFill>
                <a:latin typeface="Times New Roman" panose="02020603050405020304" pitchFamily="18" charset="0"/>
                <a:cs typeface="Times New Roman" panose="02020603050405020304" pitchFamily="18" charset="0"/>
              </a:rPr>
              <a:t>disease to display the various symptoms </a:t>
            </a:r>
            <a:r>
              <a:rPr lang="en-US" sz="2400" dirty="0">
                <a:solidFill>
                  <a:schemeClr val="tx1"/>
                </a:solidFill>
                <a:latin typeface="Times New Roman" panose="02020603050405020304" pitchFamily="18" charset="0"/>
                <a:cs typeface="Times New Roman" panose="02020603050405020304" pitchFamily="18" charset="0"/>
              </a:rPr>
              <a:t>that could be associated with </a:t>
            </a:r>
            <a:r>
              <a:rPr lang="en-US" sz="2400" dirty="0" smtClean="0">
                <a:solidFill>
                  <a:schemeClr val="tx1"/>
                </a:solidFill>
                <a:latin typeface="Times New Roman" panose="02020603050405020304" pitchFamily="18" charset="0"/>
                <a:cs typeface="Times New Roman" panose="02020603050405020304" pitchFamily="18" charset="0"/>
              </a:rPr>
              <a:t>it and specialist in that disease.</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Patient </a:t>
            </a:r>
            <a:r>
              <a:rPr lang="en-US" sz="2400" dirty="0">
                <a:solidFill>
                  <a:schemeClr val="tx1"/>
                </a:solidFill>
                <a:latin typeface="Times New Roman" panose="02020603050405020304" pitchFamily="18" charset="0"/>
                <a:cs typeface="Times New Roman" panose="02020603050405020304" pitchFamily="18" charset="0"/>
              </a:rPr>
              <a:t>has to select a particular doctor as per requirements from that </a:t>
            </a:r>
            <a:r>
              <a:rPr lang="en-US" sz="2400" dirty="0" smtClean="0">
                <a:solidFill>
                  <a:schemeClr val="tx1"/>
                </a:solidFill>
                <a:latin typeface="Times New Roman" panose="02020603050405020304" pitchFamily="18" charset="0"/>
                <a:cs typeface="Times New Roman" panose="02020603050405020304" pitchFamily="18" charset="0"/>
              </a:rPr>
              <a:t>list.</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Patient </a:t>
            </a:r>
            <a:r>
              <a:rPr lang="en-US" sz="2400" dirty="0">
                <a:solidFill>
                  <a:schemeClr val="tx1"/>
                </a:solidFill>
                <a:latin typeface="Times New Roman" panose="02020603050405020304" pitchFamily="18" charset="0"/>
                <a:cs typeface="Times New Roman" panose="02020603050405020304" pitchFamily="18" charset="0"/>
              </a:rPr>
              <a:t>can search the specific doctor. Also the patient can </a:t>
            </a:r>
            <a:r>
              <a:rPr lang="en-US" sz="2400" dirty="0" smtClean="0">
                <a:solidFill>
                  <a:schemeClr val="tx1"/>
                </a:solidFill>
                <a:latin typeface="Times New Roman" panose="02020603050405020304" pitchFamily="18" charset="0"/>
                <a:cs typeface="Times New Roman" panose="02020603050405020304" pitchFamily="18" charset="0"/>
              </a:rPr>
              <a:t>view </a:t>
            </a:r>
            <a:r>
              <a:rPr lang="en-US" sz="2400" dirty="0">
                <a:solidFill>
                  <a:schemeClr val="tx1"/>
                </a:solidFill>
                <a:latin typeface="Times New Roman" panose="02020603050405020304" pitchFamily="18" charset="0"/>
                <a:cs typeface="Times New Roman" panose="02020603050405020304" pitchFamily="18" charset="0"/>
              </a:rPr>
              <a:t>contact details </a:t>
            </a:r>
            <a:r>
              <a:rPr lang="en-US" sz="2400" dirty="0" smtClean="0">
                <a:solidFill>
                  <a:schemeClr val="tx1"/>
                </a:solidFill>
                <a:latin typeface="Times New Roman" panose="02020603050405020304" pitchFamily="18" charset="0"/>
                <a:cs typeface="Times New Roman" panose="02020603050405020304" pitchFamily="18" charset="0"/>
              </a:rPr>
              <a:t>of doctor like </a:t>
            </a:r>
            <a:r>
              <a:rPr lang="en-US" sz="2400" dirty="0">
                <a:solidFill>
                  <a:schemeClr val="tx1"/>
                </a:solidFill>
                <a:latin typeface="Times New Roman" panose="02020603050405020304" pitchFamily="18" charset="0"/>
                <a:cs typeface="Times New Roman" panose="02020603050405020304" pitchFamily="18" charset="0"/>
              </a:rPr>
              <a:t>address and phone </a:t>
            </a:r>
            <a:r>
              <a:rPr lang="en-US" sz="2400" dirty="0" smtClean="0">
                <a:solidFill>
                  <a:schemeClr val="tx1"/>
                </a:solidFill>
                <a:latin typeface="Times New Roman" panose="02020603050405020304" pitchFamily="18" charset="0"/>
                <a:cs typeface="Times New Roman" panose="02020603050405020304" pitchFamily="18" charset="0"/>
              </a:rPr>
              <a:t>number.</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User can also book appointment with doctor.</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Website will also display the all appointment book by patient.</a:t>
            </a:r>
          </a:p>
          <a:p>
            <a:pPr marL="0" indent="0">
              <a:buNone/>
            </a:pPr>
            <a:endParaRPr lang="en-US" dirty="0" smtClean="0">
              <a:latin typeface="Bell MT" panose="02020503060305020303" pitchFamily="18" charset="0"/>
            </a:endParaRPr>
          </a:p>
        </p:txBody>
      </p:sp>
      <p:sp>
        <p:nvSpPr>
          <p:cNvPr id="4" name="Slide Number Placeholder 3"/>
          <p:cNvSpPr>
            <a:spLocks noGrp="1"/>
          </p:cNvSpPr>
          <p:nvPr>
            <p:ph type="sldNum" sz="quarter" idx="13"/>
          </p:nvPr>
        </p:nvSpPr>
        <p:spPr/>
        <p:txBody>
          <a:bodyPr/>
          <a:lstStyle/>
          <a:p>
            <a:r>
              <a:rPr lang="en-US" noProof="0" smtClean="0"/>
              <a:t>page </a:t>
            </a:r>
            <a:fld id="{19B51A1E-902D-48AF-9020-955120F399B6}" type="slidenum">
              <a:rPr lang="en-US" b="1" i="1" noProof="0" smtClean="0"/>
              <a:pPr/>
              <a:t>7</a:t>
            </a:fld>
            <a:endParaRPr lang="en-US" b="1" i="1" noProof="0" dirty="0"/>
          </a:p>
        </p:txBody>
      </p:sp>
      <p:sp>
        <p:nvSpPr>
          <p:cNvPr id="5" name="Rectangle 4"/>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9741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Slide Number Placeholder 2"/>
          <p:cNvSpPr>
            <a:spLocks noGrp="1"/>
          </p:cNvSpPr>
          <p:nvPr>
            <p:ph type="sldNum" sz="quarter" idx="12"/>
          </p:nvPr>
        </p:nvSpPr>
        <p:spPr/>
        <p:txBody>
          <a:bodyPr/>
          <a:lstStyle/>
          <a:p>
            <a:r>
              <a:rPr lang="en-US" noProof="0" smtClean="0"/>
              <a:t>page </a:t>
            </a:r>
            <a:fld id="{19B51A1E-902D-48AF-9020-955120F399B6}" type="slidenum">
              <a:rPr lang="en-US" b="1" i="1" noProof="0" smtClean="0"/>
              <a:pPr/>
              <a:t>8</a:t>
            </a:fld>
            <a:endParaRPr lang="en-US" b="1" i="1" noProof="0" dirty="0"/>
          </a:p>
        </p:txBody>
      </p:sp>
      <p:sp>
        <p:nvSpPr>
          <p:cNvPr id="4" name="Content Placeholder 3"/>
          <p:cNvSpPr>
            <a:spLocks noGrp="1"/>
          </p:cNvSpPr>
          <p:nvPr>
            <p:ph idx="13"/>
          </p:nvPr>
        </p:nvSpPr>
        <p:spPr>
          <a:xfrm>
            <a:off x="627017" y="1959430"/>
            <a:ext cx="4249784" cy="2434944"/>
          </a:xfrm>
        </p:spPr>
        <p:txBody>
          <a:bodyPr/>
          <a:lstStyle/>
          <a:p>
            <a:pPr algn="ctr">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User can search for doctor’s help at any point of time.</a:t>
            </a:r>
            <a:endParaRPr lang="en-IN" sz="2400" dirty="0">
              <a:solidFill>
                <a:schemeClr val="tx1"/>
              </a:solidFill>
              <a:latin typeface="Times New Roman" panose="02020603050405020304" pitchFamily="18" charset="0"/>
              <a:cs typeface="Times New Roman" panose="02020603050405020304" pitchFamily="18" charset="0"/>
            </a:endParaRPr>
          </a:p>
          <a:p>
            <a:pPr algn="ctr">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User can talk about their illness and get instant diagnosis.</a:t>
            </a:r>
            <a:endParaRPr lang="en-IN" sz="2400" dirty="0">
              <a:solidFill>
                <a:schemeClr val="tx1"/>
              </a:solidFill>
              <a:latin typeface="Times New Roman" panose="02020603050405020304" pitchFamily="18" charset="0"/>
              <a:cs typeface="Times New Roman" panose="02020603050405020304" pitchFamily="18" charset="0"/>
            </a:endParaRPr>
          </a:p>
          <a:p>
            <a:pPr algn="ctr">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Tool will be totally user friendly</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endParaRPr>
          </a:p>
        </p:txBody>
      </p:sp>
      <p:sp>
        <p:nvSpPr>
          <p:cNvPr id="5" name="Title 4"/>
          <p:cNvSpPr>
            <a:spLocks noGrp="1"/>
          </p:cNvSpPr>
          <p:nvPr>
            <p:ph type="ctrTitle"/>
          </p:nvPr>
        </p:nvSpPr>
        <p:spPr/>
        <p:txBody>
          <a:bodyPr/>
          <a:lstStyle/>
          <a:p>
            <a:endParaRPr lang="en-IN"/>
          </a:p>
        </p:txBody>
      </p:sp>
      <p:pic>
        <p:nvPicPr>
          <p:cNvPr id="7" name="Picture Placeholder 27" descr="Arm and blood pressure machine reading scale">
            <a:extLst>
              <a:ext uri="{FF2B5EF4-FFF2-40B4-BE49-F238E27FC236}">
                <a16:creationId xmlns:a16="http://schemas.microsoft.com/office/drawing/2014/main" id="{4B4A8784-FED8-4626-8883-762E38E96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77678" y="136525"/>
            <a:ext cx="5676382" cy="6584950"/>
          </a:xfrm>
          <a:prstGeom prst="rect">
            <a:avLst/>
          </a:prstGeom>
          <a:solidFill>
            <a:schemeClr val="accent4">
              <a:lumMod val="50000"/>
            </a:schemeClr>
          </a:solidFill>
        </p:spPr>
      </p:pic>
      <p:sp>
        <p:nvSpPr>
          <p:cNvPr id="8" name="Rectangle 7">
            <a:extLst>
              <a:ext uri="{FF2B5EF4-FFF2-40B4-BE49-F238E27FC236}">
                <a16:creationId xmlns:a16="http://schemas.microsoft.com/office/drawing/2014/main" id="{C2754AEE-CBBA-41D9-960E-3119BC1B8D1B}"/>
              </a:ext>
              <a:ext uri="{C183D7F6-B498-43B3-948B-1728B52AA6E4}">
                <adec:decorative xmlns:adec="http://schemas.microsoft.com/office/drawing/2017/decorative" xmlns="" val="1"/>
              </a:ext>
            </a:extLst>
          </p:cNvPr>
          <p:cNvSpPr/>
          <p:nvPr/>
        </p:nvSpPr>
        <p:spPr bwMode="invGray">
          <a:xfrm rot="5400000">
            <a:off x="6381458" y="2148874"/>
            <a:ext cx="3468821" cy="567638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txBox="1">
            <a:spLocks/>
          </p:cNvSpPr>
          <p:nvPr/>
        </p:nvSpPr>
        <p:spPr>
          <a:xfrm>
            <a:off x="6256640" y="4034372"/>
            <a:ext cx="3854011" cy="1677177"/>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ctr"/>
            <a:r>
              <a:rPr lang="en-US" sz="6000" b="1" dirty="0" smtClean="0">
                <a:solidFill>
                  <a:schemeClr val="accent1">
                    <a:lumMod val="75000"/>
                  </a:schemeClr>
                </a:solidFill>
                <a:latin typeface="Times New Roman" panose="02020603050405020304" pitchFamily="18" charset="0"/>
                <a:cs typeface="Times New Roman" panose="02020603050405020304" pitchFamily="18" charset="0"/>
              </a:rPr>
              <a:t>Scope Of Project</a:t>
            </a:r>
            <a:endParaRPr lang="en-IN" sz="6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975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HTML</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33"/>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CSS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quarter" idx="45"/>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JAVASCRIPT</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sz="quarter" idx="47"/>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BOOTSTRAP</a:t>
            </a:r>
            <a:r>
              <a:rPr lang="en-US" dirty="0" smtClean="0"/>
              <a:t> </a:t>
            </a:r>
            <a:endParaRPr lang="en-IN" dirty="0"/>
          </a:p>
        </p:txBody>
      </p:sp>
      <p:sp>
        <p:nvSpPr>
          <p:cNvPr id="15" name="Slide Number Placeholder 14"/>
          <p:cNvSpPr>
            <a:spLocks noGrp="1"/>
          </p:cNvSpPr>
          <p:nvPr>
            <p:ph type="sldNum" sz="quarter" idx="12"/>
          </p:nvPr>
        </p:nvSpPr>
        <p:spPr/>
        <p:txBody>
          <a:bodyPr/>
          <a:lstStyle/>
          <a:p>
            <a:r>
              <a:rPr lang="en-US" noProof="0" smtClean="0"/>
              <a:t>page </a:t>
            </a:r>
            <a:fld id="{19B51A1E-902D-48AF-9020-955120F399B6}" type="slidenum">
              <a:rPr lang="en-US" b="1" i="1" noProof="0" smtClean="0"/>
              <a:pPr/>
              <a:t>9</a:t>
            </a:fld>
            <a:endParaRPr lang="en-US" b="1" i="1" noProof="0" dirty="0"/>
          </a:p>
        </p:txBody>
      </p:sp>
      <p:sp>
        <p:nvSpPr>
          <p:cNvPr id="16" name="Title 15"/>
          <p:cNvSpPr>
            <a:spLocks noGrp="1"/>
          </p:cNvSpPr>
          <p:nvPr>
            <p:ph type="ctrTitle"/>
          </p:nvPr>
        </p:nvSpPr>
        <p:spPr/>
        <p:txBody>
          <a:bodyPr/>
          <a:lstStyle/>
          <a:p>
            <a:endParaRPr lang="en-IN"/>
          </a:p>
        </p:txBody>
      </p:sp>
      <p:sp>
        <p:nvSpPr>
          <p:cNvPr id="17" name="Subtitle 16"/>
          <p:cNvSpPr>
            <a:spLocks noGrp="1"/>
          </p:cNvSpPr>
          <p:nvPr>
            <p:ph type="subTitle" idx="1"/>
          </p:nvPr>
        </p:nvSpPr>
        <p:spPr/>
        <p:txBody>
          <a:bodyPr/>
          <a:lstStyle/>
          <a:p>
            <a:endParaRPr lang="en-IN"/>
          </a:p>
        </p:txBody>
      </p:sp>
      <p:pic>
        <p:nvPicPr>
          <p:cNvPr id="20" name="Picture Placeholder 1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77" b="1377"/>
          <a:stretch>
            <a:fillRect/>
          </a:stretch>
        </p:blipFill>
        <p:spPr/>
      </p:pic>
      <p:sp>
        <p:nvSpPr>
          <p:cNvPr id="21" name="Rectangle 20"/>
          <p:cNvSpPr/>
          <p:nvPr/>
        </p:nvSpPr>
        <p:spPr>
          <a:xfrm>
            <a:off x="10954060" y="5711550"/>
            <a:ext cx="1237940" cy="114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C2754AEE-CBBA-41D9-960E-3119BC1B8D1B}"/>
              </a:ext>
              <a:ext uri="{C183D7F6-B498-43B3-948B-1728B52AA6E4}">
                <adec:decorative xmlns:adec="http://schemas.microsoft.com/office/drawing/2017/decorative" xmlns="" val="1"/>
              </a:ext>
            </a:extLst>
          </p:cNvPr>
          <p:cNvSpPr/>
          <p:nvPr/>
        </p:nvSpPr>
        <p:spPr bwMode="invGray">
          <a:xfrm rot="5400000">
            <a:off x="6817530" y="-68216"/>
            <a:ext cx="396110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866470" y="1651214"/>
            <a:ext cx="3942946" cy="1569660"/>
          </a:xfrm>
          <a:prstGeom prst="rect">
            <a:avLst/>
          </a:prstGeom>
        </p:spPr>
        <p:txBody>
          <a:bodyPr wrap="square">
            <a:spAutoFit/>
          </a:bodyPr>
          <a:lstStyle/>
          <a:p>
            <a:pPr algn="ctr"/>
            <a:r>
              <a:rPr lang="en-US" sz="4800" b="1" dirty="0">
                <a:solidFill>
                  <a:schemeClr val="accent1">
                    <a:lumMod val="75000"/>
                  </a:schemeClr>
                </a:solidFill>
                <a:latin typeface="Bell MT" panose="02020503060305020303" pitchFamily="18" charset="0"/>
              </a:rPr>
              <a:t>Technologies Used</a:t>
            </a:r>
            <a:endParaRPr lang="en-IN" sz="4800" dirty="0"/>
          </a:p>
        </p:txBody>
      </p:sp>
      <p:pic>
        <p:nvPicPr>
          <p:cNvPr id="25" name="Picture 2" descr="HTML Computer Icons, world wide web, text, logo png | PNGEgg"/>
          <p:cNvPicPr>
            <a:picLocks noChangeAspect="1" noChangeArrowheads="1"/>
          </p:cNvPicPr>
          <p:nvPr/>
        </p:nvPicPr>
        <p:blipFill>
          <a:blip r:embed="rId3">
            <a:extLst>
              <a:ext uri="{28A0092B-C50C-407E-A947-70E740481C1C}">
                <a14:useLocalDpi xmlns:a14="http://schemas.microsoft.com/office/drawing/2010/main" val="0"/>
              </a:ext>
            </a:extLst>
          </a:blip>
          <a:srcRect l="21572" r="21572"/>
          <a:stretch>
            <a:fillRect/>
          </a:stretch>
        </p:blipFill>
        <p:spPr bwMode="auto">
          <a:xfrm>
            <a:off x="1669839" y="754263"/>
            <a:ext cx="1309166" cy="13091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ml Css Javascript Overview PNG Images | Vector and PSD Files | Free  Download on Png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684" y="786485"/>
            <a:ext cx="1276943" cy="127694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ootstrap Log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78" y="3584372"/>
            <a:ext cx="162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omputer Icons Logo Brand Javascript Javaserver Pages Free - Javascript  Logo PNG – Stunning free transparent png clipart images free download"/>
          <p:cNvPicPr>
            <a:picLocks noChangeAspect="1" noChangeArrowheads="1"/>
          </p:cNvPicPr>
          <p:nvPr/>
        </p:nvPicPr>
        <p:blipFill rotWithShape="1">
          <a:blip r:embed="rId6">
            <a:extLst>
              <a:ext uri="{28A0092B-C50C-407E-A947-70E740481C1C}">
                <a14:useLocalDpi xmlns:a14="http://schemas.microsoft.com/office/drawing/2010/main" val="0"/>
              </a:ext>
            </a:extLst>
          </a:blip>
          <a:srcRect l="26120" r="24239"/>
          <a:stretch/>
        </p:blipFill>
        <p:spPr bwMode="auto">
          <a:xfrm>
            <a:off x="1605401" y="3538618"/>
            <a:ext cx="1541418"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299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0A2AAC-D70B-4233-9389-268D689677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3.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560</Words>
  <Application>Microsoft Office PowerPoint</Application>
  <PresentationFormat>Widescreen</PresentationFormat>
  <Paragraphs>73</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Bell MT</vt:lpstr>
      <vt:lpstr>Calibri</vt:lpstr>
      <vt:lpstr>Corbel</vt:lpstr>
      <vt:lpstr>Times New Roman</vt:lpstr>
      <vt:lpstr>Wingdings</vt:lpstr>
      <vt:lpstr>Office Theme</vt:lpstr>
      <vt:lpstr> Smart Health Consulting Website</vt:lpstr>
      <vt:lpstr>Class TE1 Members: Gaurav Baheti – 03 Saloni Ghag – 22 Yash Kamble - 36  </vt:lpstr>
      <vt:lpstr>Introduction</vt:lpstr>
      <vt:lpstr> Literature Survey</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2020-12-05T12:37:19Z</dcterms:created>
  <dcterms:modified xsi:type="dcterms:W3CDTF">2020-12-05T14:51:35Z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