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2"/>
  </p:notesMasterIdLst>
  <p:sldIdLst>
    <p:sldId id="303" r:id="rId2"/>
    <p:sldId id="304" r:id="rId3"/>
    <p:sldId id="260" r:id="rId4"/>
    <p:sldId id="274" r:id="rId5"/>
    <p:sldId id="310" r:id="rId6"/>
    <p:sldId id="262" r:id="rId7"/>
    <p:sldId id="269" r:id="rId8"/>
    <p:sldId id="309" r:id="rId9"/>
    <p:sldId id="268" r:id="rId10"/>
    <p:sldId id="265" r:id="rId11"/>
    <p:sldId id="270" r:id="rId12"/>
    <p:sldId id="297" r:id="rId13"/>
    <p:sldId id="298" r:id="rId14"/>
    <p:sldId id="299" r:id="rId15"/>
    <p:sldId id="272" r:id="rId16"/>
    <p:sldId id="300" r:id="rId17"/>
    <p:sldId id="301" r:id="rId18"/>
    <p:sldId id="311" r:id="rId19"/>
    <p:sldId id="307" r:id="rId20"/>
    <p:sldId id="308" r:id="rId21"/>
  </p:sldIdLst>
  <p:sldSz cx="9144000" cy="5143500" type="screen16x9"/>
  <p:notesSz cx="6858000" cy="9144000"/>
  <p:embeddedFontLst>
    <p:embeddedFont>
      <p:font typeface="Advent Pro SemiBold"/>
      <p:regular r:id="rId23"/>
      <p:bold r:id="rId23"/>
    </p:embeddedFont>
    <p:embeddedFont>
      <p:font typeface="Arvo"/>
      <p:regular r:id="rId23"/>
      <p:bold r:id="rId23"/>
      <p:italic r:id="rId23"/>
      <p:boldItalic r:id="rId23"/>
    </p:embeddedFont>
    <p:embeddedFont>
      <p:font typeface="Comic Sans MS" panose="030F0702030302020204" pitchFamily="66" charset="0"/>
      <p:regular r:id="rId24"/>
      <p:bold r:id="rId25"/>
      <p:italic r:id="rId26"/>
      <p:boldItalic r:id="rId27"/>
    </p:embeddedFont>
    <p:embeddedFont>
      <p:font typeface="Fira Sans Condensed Medium" panose="020B0604020202020204" pitchFamily="34" charset="0"/>
      <p:regular r:id="rId28"/>
      <p:bold r:id="rId23"/>
      <p:italic r:id="rId29"/>
      <p:boldItalic r:id="rId23"/>
    </p:embeddedFont>
    <p:embeddedFont>
      <p:font typeface="Maven Pro"/>
      <p:regular r:id="rId23"/>
      <p:bold r:id="rId23"/>
    </p:embeddedFont>
    <p:embeddedFont>
      <p:font typeface="Share Tech" panose="020B0604020202020204"/>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oni Bhutada" initials="SB" lastIdx="1" clrIdx="0">
    <p:extLst>
      <p:ext uri="{19B8F6BF-5375-455C-9EA6-DF929625EA0E}">
        <p15:presenceInfo xmlns:p15="http://schemas.microsoft.com/office/powerpoint/2012/main" userId="S::bhutada.s@northeastern.edu::e5f2ae1b-cc30-41ab-bf48-66f79eaa42f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18320E-02B0-43D6-9269-CEFBAC4ADE2A}">
  <a:tblStyle styleId="{B118320E-02B0-43D6-9269-CEFBAC4ADE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0"/>
  </p:normalViewPr>
  <p:slideViewPr>
    <p:cSldViewPr snapToGrid="0" snapToObjects="1">
      <p:cViewPr>
        <p:scale>
          <a:sx n="62" d="100"/>
          <a:sy n="62" d="100"/>
        </p:scale>
        <p:origin x="104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NUL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commentAuthors" Target="commentAuthor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2">
                    <a:lumMod val="90000"/>
                    <a:lumOff val="10000"/>
                  </a:schemeClr>
                </a:solidFill>
                <a:latin typeface="+mn-lt"/>
                <a:ea typeface="+mn-ea"/>
                <a:cs typeface="+mn-cs"/>
              </a:defRPr>
            </a:pPr>
            <a:r>
              <a:rPr lang="en-US" dirty="0">
                <a:solidFill>
                  <a:schemeClr val="bg2">
                    <a:lumMod val="90000"/>
                    <a:lumOff val="10000"/>
                  </a:schemeClr>
                </a:solidFill>
              </a:rPr>
              <a:t>Countries with count of best restaurants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2">
                  <a:lumMod val="90000"/>
                  <a:lumOff val="1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 of best restaurants</c:v>
                </c:pt>
              </c:strCache>
            </c:strRef>
          </c:tx>
          <c:spPr>
            <a:solidFill>
              <a:schemeClr val="accent5">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 Australia</c:v>
                </c:pt>
                <c:pt idx="1">
                  <c:v> Brazil  </c:v>
                </c:pt>
                <c:pt idx="2">
                  <c:v> Canada</c:v>
                </c:pt>
                <c:pt idx="3">
                  <c:v> India</c:v>
                </c:pt>
                <c:pt idx="4">
                  <c:v>Indonesia </c:v>
                </c:pt>
                <c:pt idx="5">
                  <c:v>New Zealand </c:v>
                </c:pt>
                <c:pt idx="6">
                  <c:v>Phillipines </c:v>
                </c:pt>
                <c:pt idx="7">
                  <c:v>Qatar</c:v>
                </c:pt>
                <c:pt idx="8">
                  <c:v>Singapore  </c:v>
                </c:pt>
                <c:pt idx="9">
                  <c:v>South Africa</c:v>
                </c:pt>
                <c:pt idx="10">
                  <c:v>Sri Lanka</c:v>
                </c:pt>
                <c:pt idx="11">
                  <c:v>Turkey </c:v>
                </c:pt>
                <c:pt idx="12">
                  <c:v>UAE</c:v>
                </c:pt>
                <c:pt idx="13">
                  <c:v>United Kingdom</c:v>
                </c:pt>
                <c:pt idx="14">
                  <c:v>United States</c:v>
                </c:pt>
              </c:strCache>
            </c:strRef>
          </c:cat>
          <c:val>
            <c:numRef>
              <c:f>Sheet1!$B$2:$B$16</c:f>
              <c:numCache>
                <c:formatCode>General</c:formatCode>
                <c:ptCount val="15"/>
                <c:pt idx="0">
                  <c:v>6</c:v>
                </c:pt>
                <c:pt idx="1">
                  <c:v>36</c:v>
                </c:pt>
                <c:pt idx="2">
                  <c:v>1</c:v>
                </c:pt>
                <c:pt idx="3">
                  <c:v>806</c:v>
                </c:pt>
                <c:pt idx="4">
                  <c:v>17</c:v>
                </c:pt>
                <c:pt idx="5">
                  <c:v>37</c:v>
                </c:pt>
                <c:pt idx="6">
                  <c:v>21</c:v>
                </c:pt>
                <c:pt idx="7">
                  <c:v>11</c:v>
                </c:pt>
                <c:pt idx="8">
                  <c:v>3</c:v>
                </c:pt>
                <c:pt idx="9">
                  <c:v>47</c:v>
                </c:pt>
                <c:pt idx="10">
                  <c:v>13</c:v>
                </c:pt>
                <c:pt idx="11">
                  <c:v>30</c:v>
                </c:pt>
                <c:pt idx="12">
                  <c:v>49</c:v>
                </c:pt>
                <c:pt idx="13">
                  <c:v>54</c:v>
                </c:pt>
                <c:pt idx="14">
                  <c:v>245</c:v>
                </c:pt>
              </c:numCache>
            </c:numRef>
          </c:val>
          <c:extLst>
            <c:ext xmlns:c16="http://schemas.microsoft.com/office/drawing/2014/chart" uri="{C3380CC4-5D6E-409C-BE32-E72D297353CC}">
              <c16:uniqueId val="{00000000-9716-3846-BCEE-F9A038BC307F}"/>
            </c:ext>
          </c:extLst>
        </c:ser>
        <c:dLbls>
          <c:dLblPos val="outEnd"/>
          <c:showLegendKey val="0"/>
          <c:showVal val="1"/>
          <c:showCatName val="0"/>
          <c:showSerName val="0"/>
          <c:showPercent val="0"/>
          <c:showBubbleSize val="0"/>
        </c:dLbls>
        <c:gapWidth val="219"/>
        <c:overlap val="-27"/>
        <c:axId val="1393744063"/>
        <c:axId val="1394498527"/>
      </c:barChart>
      <c:catAx>
        <c:axId val="1393744063"/>
        <c:scaling>
          <c:orientation val="minMax"/>
        </c:scaling>
        <c:delete val="0"/>
        <c:axPos val="b"/>
        <c:numFmt formatCode="General" sourceLinked="1"/>
        <c:majorTickMark val="none"/>
        <c:minorTickMark val="none"/>
        <c:tickLblPos val="nextTo"/>
        <c:spPr>
          <a:solidFill>
            <a:schemeClr val="bg1"/>
          </a:solidFill>
          <a:ln w="9525" cap="flat" cmpd="sng" algn="ctr">
            <a:solidFill>
              <a:schemeClr val="bg2"/>
            </a:solidFill>
            <a:round/>
          </a:ln>
          <a:effectLst/>
        </c:spPr>
        <c:txPr>
          <a:bodyPr rot="-60000000" spcFirstLastPara="1" vertOverflow="ellipsis" vert="horz" wrap="square" anchor="ctr" anchorCtr="1"/>
          <a:lstStyle/>
          <a:p>
            <a:pPr>
              <a:defRPr sz="1197" b="0" i="0" u="none" strike="noStrike" kern="1200" baseline="0">
                <a:ln>
                  <a:noFill/>
                </a:ln>
                <a:solidFill>
                  <a:schemeClr val="bg2"/>
                </a:solidFill>
                <a:latin typeface="+mn-lt"/>
                <a:ea typeface="+mn-ea"/>
                <a:cs typeface="+mn-cs"/>
              </a:defRPr>
            </a:pPr>
            <a:endParaRPr lang="en-US"/>
          </a:p>
        </c:txPr>
        <c:crossAx val="1394498527"/>
        <c:crosses val="autoZero"/>
        <c:auto val="0"/>
        <c:lblAlgn val="ctr"/>
        <c:lblOffset val="100"/>
        <c:noMultiLvlLbl val="0"/>
      </c:catAx>
      <c:valAx>
        <c:axId val="1394498527"/>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bg2"/>
            </a:solid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93744063"/>
        <c:crosses val="autoZero"/>
        <c:crossBetween val="between"/>
      </c:valAx>
      <c:spPr>
        <a:noFill/>
        <a:ln>
          <a:noFill/>
        </a:ln>
        <a:effectLst/>
      </c:spPr>
    </c:plotArea>
    <c:legend>
      <c:legendPos val="b"/>
      <c:layout>
        <c:manualLayout>
          <c:xMode val="edge"/>
          <c:yMode val="edge"/>
          <c:x val="0.7461159776902887"/>
          <c:y val="0.14301131889763782"/>
          <c:w val="0.21610137795275586"/>
          <c:h val="9.448868110236220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accent2">
                    <a:lumMod val="20000"/>
                    <a:lumOff val="80000"/>
                  </a:schemeClr>
                </a:solidFill>
                <a:latin typeface="+mn-lt"/>
                <a:ea typeface="+mn-ea"/>
                <a:cs typeface="+mn-cs"/>
              </a:defRPr>
            </a:pPr>
            <a:r>
              <a:rPr lang="en-US" dirty="0">
                <a:solidFill>
                  <a:schemeClr val="accent2">
                    <a:lumMod val="20000"/>
                    <a:lumOff val="80000"/>
                  </a:schemeClr>
                </a:solidFill>
              </a:rPr>
              <a:t>Restaurants</a:t>
            </a:r>
            <a:r>
              <a:rPr lang="en-US" baseline="0" dirty="0">
                <a:solidFill>
                  <a:schemeClr val="accent2">
                    <a:lumMod val="20000"/>
                    <a:lumOff val="80000"/>
                  </a:schemeClr>
                </a:solidFill>
              </a:rPr>
              <a:t> Categories percentage based on customer’s feedback</a:t>
            </a:r>
            <a:endParaRPr lang="en-US" dirty="0">
              <a:solidFill>
                <a:schemeClr val="accent2">
                  <a:lumMod val="20000"/>
                  <a:lumOff val="80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accent2">
                  <a:lumMod val="20000"/>
                  <a:lumOff val="80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Total Count</c:v>
                </c:pt>
              </c:strCache>
            </c:strRef>
          </c:tx>
          <c:spPr>
            <a:ln>
              <a:solidFill>
                <a:schemeClr val="accent2">
                  <a:lumMod val="50000"/>
                </a:schemeClr>
              </a:solidFill>
            </a:ln>
          </c:spPr>
          <c:dPt>
            <c:idx val="0"/>
            <c:bubble3D val="0"/>
            <c:spPr>
              <a:solidFill>
                <a:schemeClr val="accent5">
                  <a:lumMod val="50000"/>
                </a:schemeClr>
              </a:solidFill>
              <a:ln w="19050">
                <a:solidFill>
                  <a:schemeClr val="accent2">
                    <a:lumMod val="50000"/>
                  </a:schemeClr>
                </a:solidFill>
              </a:ln>
              <a:effectLst/>
            </c:spPr>
            <c:extLst>
              <c:ext xmlns:c16="http://schemas.microsoft.com/office/drawing/2014/chart" uri="{C3380CC4-5D6E-409C-BE32-E72D297353CC}">
                <c16:uniqueId val="{00000002-96FA-7048-BCA5-A2FD87E15DF0}"/>
              </c:ext>
            </c:extLst>
          </c:dPt>
          <c:dPt>
            <c:idx val="1"/>
            <c:bubble3D val="0"/>
            <c:spPr>
              <a:solidFill>
                <a:schemeClr val="tx1">
                  <a:lumMod val="20000"/>
                  <a:lumOff val="80000"/>
                </a:schemeClr>
              </a:solidFill>
              <a:ln w="19050">
                <a:solidFill>
                  <a:schemeClr val="accent2">
                    <a:lumMod val="50000"/>
                  </a:schemeClr>
                </a:solidFill>
              </a:ln>
              <a:effectLst/>
            </c:spPr>
            <c:extLst>
              <c:ext xmlns:c16="http://schemas.microsoft.com/office/drawing/2014/chart" uri="{C3380CC4-5D6E-409C-BE32-E72D297353CC}">
                <c16:uniqueId val="{00000003-96FA-7048-BCA5-A2FD87E15DF0}"/>
              </c:ext>
            </c:extLst>
          </c:dPt>
          <c:dPt>
            <c:idx val="2"/>
            <c:bubble3D val="0"/>
            <c:spPr>
              <a:solidFill>
                <a:schemeClr val="accent2">
                  <a:lumMod val="20000"/>
                  <a:lumOff val="80000"/>
                </a:schemeClr>
              </a:solidFill>
              <a:ln w="19050">
                <a:solidFill>
                  <a:schemeClr val="accent2">
                    <a:lumMod val="50000"/>
                  </a:schemeClr>
                </a:solidFill>
              </a:ln>
              <a:effectLst/>
            </c:spPr>
            <c:extLst>
              <c:ext xmlns:c16="http://schemas.microsoft.com/office/drawing/2014/chart" uri="{C3380CC4-5D6E-409C-BE32-E72D297353CC}">
                <c16:uniqueId val="{00000004-96FA-7048-BCA5-A2FD87E15DF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2"/>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Average Restuarant  </c:v>
                </c:pt>
                <c:pt idx="1">
                  <c:v>Least Preferred </c:v>
                </c:pt>
                <c:pt idx="2">
                  <c:v>Most Preferred </c:v>
                </c:pt>
              </c:strCache>
            </c:strRef>
          </c:cat>
          <c:val>
            <c:numRef>
              <c:f>Sheet1!$B$2:$B$4</c:f>
              <c:numCache>
                <c:formatCode>General</c:formatCode>
                <c:ptCount val="3"/>
                <c:pt idx="0">
                  <c:v>3918</c:v>
                </c:pt>
                <c:pt idx="1">
                  <c:v>2148</c:v>
                </c:pt>
                <c:pt idx="2">
                  <c:v>3467</c:v>
                </c:pt>
              </c:numCache>
            </c:numRef>
          </c:val>
          <c:extLst>
            <c:ext xmlns:c16="http://schemas.microsoft.com/office/drawing/2014/chart" uri="{C3380CC4-5D6E-409C-BE32-E72D297353CC}">
              <c16:uniqueId val="{00000000-96FA-7048-BCA5-A2FD87E15DF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accent5">
                    <a:lumMod val="50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197" b="0" i="0" u="none" strike="noStrike" kern="1200" baseline="0">
                <a:solidFill>
                  <a:schemeClr val="tx1">
                    <a:lumMod val="20000"/>
                    <a:lumOff val="80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197" b="0" i="0" u="none" strike="noStrike" kern="1200" baseline="0">
                <a:solidFill>
                  <a:schemeClr val="accent2">
                    <a:lumMod val="40000"/>
                    <a:lumOff val="60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                      Country </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Sheet1!$A$2:$A$11</c:f>
              <c:strCache>
                <c:ptCount val="10"/>
                <c:pt idx="0">
                  <c:v>Shorts Burger and Shine  </c:v>
                </c:pt>
                <c:pt idx="1">
                  <c:v>Green Truck Pub   </c:v>
                </c:pt>
                <c:pt idx="2">
                  <c:v>Guido's Original New York Style Pizza </c:v>
                </c:pt>
                <c:pt idx="3">
                  <c:v> A &amp; A Pagliai's Pizza </c:v>
                </c:pt>
                <c:pt idx="4">
                  <c:v>Monkeypod Kitchen by Merriman  </c:v>
                </c:pt>
                <c:pt idx="5">
                  <c:v>Sagar Gaire Fast Food   </c:v>
                </c:pt>
                <c:pt idx="6">
                  <c:v>Burger Factory     </c:v>
                </c:pt>
                <c:pt idx="7">
                  <c:v>Joey's Pizza    </c:v>
                </c:pt>
                <c:pt idx="8">
                  <c:v>Tony's       </c:v>
                </c:pt>
                <c:pt idx="9">
                  <c:v>Bake N Shake     </c:v>
                </c:pt>
              </c:strCache>
            </c:strRef>
          </c:cat>
          <c:val>
            <c:numRef>
              <c:f>Sheet1!$B$2:$B$11</c:f>
              <c:numCache>
                <c:formatCode>General</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0-7925-DD4D-A76A-F6F1A8A5F55D}"/>
            </c:ext>
          </c:extLst>
        </c:ser>
        <c:ser>
          <c:idx val="1"/>
          <c:order val="1"/>
          <c:tx>
            <c:strRef>
              <c:f>Sheet1!$C$1</c:f>
              <c:strCache>
                <c:ptCount val="1"/>
                <c:pt idx="0">
                  <c:v>      Aggregate.rating</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Sheet1!$A$2:$A$11</c:f>
              <c:strCache>
                <c:ptCount val="10"/>
                <c:pt idx="0">
                  <c:v>Shorts Burger and Shine  </c:v>
                </c:pt>
                <c:pt idx="1">
                  <c:v>Green Truck Pub   </c:v>
                </c:pt>
                <c:pt idx="2">
                  <c:v>Guido's Original New York Style Pizza </c:v>
                </c:pt>
                <c:pt idx="3">
                  <c:v> A &amp; A Pagliai's Pizza </c:v>
                </c:pt>
                <c:pt idx="4">
                  <c:v>Monkeypod Kitchen by Merriman  </c:v>
                </c:pt>
                <c:pt idx="5">
                  <c:v>Sagar Gaire Fast Food   </c:v>
                </c:pt>
                <c:pt idx="6">
                  <c:v>Burger Factory     </c:v>
                </c:pt>
                <c:pt idx="7">
                  <c:v>Joey's Pizza    </c:v>
                </c:pt>
                <c:pt idx="8">
                  <c:v>Tony's       </c:v>
                </c:pt>
                <c:pt idx="9">
                  <c:v>Bake N Shake     </c:v>
                </c:pt>
              </c:strCache>
            </c:strRef>
          </c:cat>
          <c:val>
            <c:numRef>
              <c:f>Sheet1!$C$2:$C$11</c:f>
              <c:numCache>
                <c:formatCode>General</c:formatCode>
                <c:ptCount val="10"/>
                <c:pt idx="0">
                  <c:v>4.9000000000000004</c:v>
                </c:pt>
                <c:pt idx="1">
                  <c:v>4.7</c:v>
                </c:pt>
                <c:pt idx="2">
                  <c:v>4.3</c:v>
                </c:pt>
                <c:pt idx="3">
                  <c:v>4.3</c:v>
                </c:pt>
                <c:pt idx="4">
                  <c:v>4.2</c:v>
                </c:pt>
                <c:pt idx="5">
                  <c:v>4.9000000000000004</c:v>
                </c:pt>
                <c:pt idx="6">
                  <c:v>4.8</c:v>
                </c:pt>
                <c:pt idx="7">
                  <c:v>4.5</c:v>
                </c:pt>
                <c:pt idx="8">
                  <c:v>4.4000000000000004</c:v>
                </c:pt>
                <c:pt idx="9">
                  <c:v>4.3</c:v>
                </c:pt>
              </c:numCache>
            </c:numRef>
          </c:val>
          <c:extLst>
            <c:ext xmlns:c16="http://schemas.microsoft.com/office/drawing/2014/chart" uri="{C3380CC4-5D6E-409C-BE32-E72D297353CC}">
              <c16:uniqueId val="{00000001-7925-DD4D-A76A-F6F1A8A5F55D}"/>
            </c:ext>
          </c:extLst>
        </c:ser>
        <c:dLbls>
          <c:dLblPos val="outEnd"/>
          <c:showLegendKey val="0"/>
          <c:showVal val="1"/>
          <c:showCatName val="0"/>
          <c:showSerName val="0"/>
          <c:showPercent val="0"/>
          <c:showBubbleSize val="0"/>
        </c:dLbls>
        <c:gapWidth val="164"/>
        <c:overlap val="-22"/>
        <c:axId val="356349440"/>
        <c:axId val="356351088"/>
      </c:barChart>
      <c:catAx>
        <c:axId val="35634944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6351088"/>
        <c:crosses val="autoZero"/>
        <c:auto val="1"/>
        <c:lblAlgn val="ctr"/>
        <c:lblOffset val="100"/>
        <c:noMultiLvlLbl val="0"/>
      </c:catAx>
      <c:valAx>
        <c:axId val="356351088"/>
        <c:scaling>
          <c:orientation val="minMax"/>
          <c:max val="5.2"/>
          <c:min val="3.5"/>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6349440"/>
        <c:crossesAt val="1"/>
        <c:crossBetween val="between"/>
      </c:valAx>
      <c:spPr>
        <a:noFill/>
        <a:ln>
          <a:noFill/>
        </a:ln>
        <a:effectLst/>
      </c:spPr>
    </c:plotArea>
    <c:legend>
      <c:legendPos val="t"/>
      <c:legendEntry>
        <c:idx val="0"/>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0.31163</cdr:x>
      <cdr:y>0.88754</cdr:y>
    </cdr:from>
    <cdr:to>
      <cdr:x>0.63953</cdr:x>
      <cdr:y>1</cdr:y>
    </cdr:to>
    <cdr:sp macro="" textlink="">
      <cdr:nvSpPr>
        <cdr:cNvPr id="2" name="TextBox 1">
          <a:extLst xmlns:a="http://schemas.openxmlformats.org/drawingml/2006/main">
            <a:ext uri="{FF2B5EF4-FFF2-40B4-BE49-F238E27FC236}">
              <a16:creationId xmlns:a16="http://schemas.microsoft.com/office/drawing/2014/main" id="{9A88D68A-8A20-9F48-8114-43F250704803}"/>
            </a:ext>
          </a:extLst>
        </cdr:cNvPr>
        <cdr:cNvSpPr txBox="1"/>
      </cdr:nvSpPr>
      <cdr:spPr>
        <a:xfrm xmlns:a="http://schemas.openxmlformats.org/drawingml/2006/main">
          <a:off x="1899684" y="3606948"/>
          <a:ext cx="1998921" cy="45705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1100" dirty="0">
              <a:solidFill>
                <a:schemeClr val="bg2"/>
              </a:solidFill>
            </a:rPr>
            <a:t>Country</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6c52a2e8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6c52a2e8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6c52a2e8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6c52a2e8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664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6c52a2e8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6c52a2e8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3228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6c52a2e8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6c52a2e8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629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836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491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231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314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7687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extLst>
      <p:ext uri="{BB962C8B-B14F-4D97-AF65-F5344CB8AC3E}">
        <p14:creationId xmlns:p14="http://schemas.microsoft.com/office/powerpoint/2010/main" val="1756232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92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1" name="Google Shape;281;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8" r:id="rId5"/>
    <p:sldLayoutId id="2147483660" r:id="rId6"/>
    <p:sldLayoutId id="2147483664" r:id="rId7"/>
    <p:sldLayoutId id="2147483667" r:id="rId8"/>
    <p:sldLayoutId id="2147483668" r:id="rId9"/>
    <p:sldLayoutId id="2147483672"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www.zomato.com/business/advertise"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699086" y="2407882"/>
            <a:ext cx="3774248" cy="14218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Presented by – </a:t>
            </a:r>
            <a:r>
              <a:rPr lang="en-US" sz="2400" b="1" dirty="0"/>
              <a:t>Group 7</a:t>
            </a:r>
          </a:p>
          <a:p>
            <a:pPr marL="0" lvl="0" indent="0" algn="l" rtl="0">
              <a:spcBef>
                <a:spcPts val="0"/>
              </a:spcBef>
              <a:spcAft>
                <a:spcPts val="0"/>
              </a:spcAft>
              <a:buNone/>
            </a:pPr>
            <a:r>
              <a:rPr lang="en-US" dirty="0"/>
              <a:t>Aman Maheshwari</a:t>
            </a:r>
          </a:p>
          <a:p>
            <a:pPr marL="0" lvl="0" indent="0" algn="l" rtl="0">
              <a:spcBef>
                <a:spcPts val="0"/>
              </a:spcBef>
              <a:spcAft>
                <a:spcPts val="0"/>
              </a:spcAft>
              <a:buNone/>
            </a:pPr>
            <a:r>
              <a:rPr lang="en-US" dirty="0" err="1"/>
              <a:t>Saloni</a:t>
            </a:r>
            <a:r>
              <a:rPr lang="en-US" dirty="0"/>
              <a:t> </a:t>
            </a:r>
            <a:r>
              <a:rPr lang="en-US" dirty="0" err="1"/>
              <a:t>Bhutada</a:t>
            </a:r>
            <a:endParaRPr lang="en-US" dirty="0"/>
          </a:p>
        </p:txBody>
      </p:sp>
      <p:sp>
        <p:nvSpPr>
          <p:cNvPr id="435" name="Google Shape;435;p25"/>
          <p:cNvSpPr txBox="1">
            <a:spLocks noGrp="1"/>
          </p:cNvSpPr>
          <p:nvPr>
            <p:ph type="ctrTitle"/>
          </p:nvPr>
        </p:nvSpPr>
        <p:spPr>
          <a:xfrm>
            <a:off x="904973" y="666643"/>
            <a:ext cx="6703117" cy="165311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DATA ANAYLYTICS PRO</a:t>
            </a:r>
            <a:r>
              <a:rPr lang="en-US" dirty="0">
                <a:solidFill>
                  <a:schemeClr val="accent5">
                    <a:lumMod val="75000"/>
                  </a:schemeClr>
                </a:solidFill>
              </a:rPr>
              <a:t>JEC</a:t>
            </a:r>
            <a:r>
              <a:rPr lang="en-US" dirty="0"/>
              <a:t>T - 1</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5" name="Google Shape;715;p34"/>
          <p:cNvSpPr txBox="1"/>
          <p:nvPr/>
        </p:nvSpPr>
        <p:spPr>
          <a:xfrm>
            <a:off x="5439073" y="994243"/>
            <a:ext cx="3287488" cy="1499543"/>
          </a:xfrm>
          <a:prstGeom prst="rect">
            <a:avLst/>
          </a:prstGeom>
          <a:noFill/>
          <a:ln>
            <a:solidFill>
              <a:schemeClr val="accent5">
                <a:lumMod val="75000"/>
              </a:schemeClr>
            </a:solidFill>
          </a:ln>
        </p:spPr>
        <p:txBody>
          <a:bodyPr spcFirstLastPara="1" wrap="square" lIns="91425" tIns="91425" rIns="91425" bIns="91425" anchor="t" anchorCtr="0">
            <a:noAutofit/>
          </a:bodyPr>
          <a:lstStyle/>
          <a:p>
            <a:pPr indent="266700" algn="just"/>
            <a:r>
              <a:rPr lang="en-US" dirty="0">
                <a:solidFill>
                  <a:schemeClr val="bg1"/>
                </a:solidFill>
              </a:rPr>
              <a:t>Zomato’s data has primarily covered India, USA and few other countries, but we may deduce from this map that there are several top restaurants worth visiting in the United States, the United Kingdom, and India.</a:t>
            </a:r>
          </a:p>
        </p:txBody>
      </p:sp>
      <p:grpSp>
        <p:nvGrpSpPr>
          <p:cNvPr id="974" name="Google Shape;974;p34"/>
          <p:cNvGrpSpPr/>
          <p:nvPr/>
        </p:nvGrpSpPr>
        <p:grpSpPr>
          <a:xfrm>
            <a:off x="7816626" y="2529763"/>
            <a:ext cx="338852" cy="2014657"/>
            <a:chOff x="7771352" y="1698225"/>
            <a:chExt cx="338852" cy="2014657"/>
          </a:xfrm>
        </p:grpSpPr>
        <p:sp>
          <p:nvSpPr>
            <p:cNvPr id="975" name="Google Shape;975;p34"/>
            <p:cNvSpPr/>
            <p:nvPr/>
          </p:nvSpPr>
          <p:spPr>
            <a:xfrm>
              <a:off x="7771352" y="1698225"/>
              <a:ext cx="338852" cy="2014657"/>
            </a:xfrm>
            <a:custGeom>
              <a:avLst/>
              <a:gdLst/>
              <a:ahLst/>
              <a:cxnLst/>
              <a:rect l="l" t="t" r="r" b="b"/>
              <a:pathLst>
                <a:path w="6831" h="40614" extrusionOk="0">
                  <a:moveTo>
                    <a:pt x="6666" y="152"/>
                  </a:moveTo>
                  <a:lnTo>
                    <a:pt x="6666" y="40450"/>
                  </a:lnTo>
                  <a:lnTo>
                    <a:pt x="164" y="40450"/>
                  </a:lnTo>
                  <a:lnTo>
                    <a:pt x="164" y="152"/>
                  </a:lnTo>
                  <a:close/>
                  <a:moveTo>
                    <a:pt x="1" y="1"/>
                  </a:moveTo>
                  <a:lnTo>
                    <a:pt x="1" y="40613"/>
                  </a:lnTo>
                  <a:lnTo>
                    <a:pt x="6830" y="40613"/>
                  </a:lnTo>
                  <a:lnTo>
                    <a:pt x="6830"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7779487" y="3318418"/>
              <a:ext cx="322581" cy="138200"/>
            </a:xfrm>
            <a:custGeom>
              <a:avLst/>
              <a:gdLst/>
              <a:ahLst/>
              <a:cxnLst/>
              <a:rect l="l" t="t" r="r" b="b"/>
              <a:pathLst>
                <a:path w="6503" h="2786" extrusionOk="0">
                  <a:moveTo>
                    <a:pt x="1399" y="0"/>
                  </a:moveTo>
                  <a:cubicBezTo>
                    <a:pt x="618" y="0"/>
                    <a:pt x="0" y="630"/>
                    <a:pt x="0" y="1399"/>
                  </a:cubicBezTo>
                  <a:cubicBezTo>
                    <a:pt x="0" y="2168"/>
                    <a:pt x="618" y="2785"/>
                    <a:pt x="1399" y="2785"/>
                  </a:cubicBezTo>
                  <a:lnTo>
                    <a:pt x="5116" y="2785"/>
                  </a:lnTo>
                  <a:cubicBezTo>
                    <a:pt x="5885" y="2785"/>
                    <a:pt x="6502" y="2168"/>
                    <a:pt x="6502" y="1399"/>
                  </a:cubicBezTo>
                  <a:cubicBezTo>
                    <a:pt x="6502" y="630"/>
                    <a:pt x="5885" y="0"/>
                    <a:pt x="5116"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7779487" y="3083985"/>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7779487" y="2849602"/>
              <a:ext cx="322581" cy="138200"/>
            </a:xfrm>
            <a:custGeom>
              <a:avLst/>
              <a:gdLst/>
              <a:ahLst/>
              <a:cxnLst/>
              <a:rect l="l" t="t" r="r" b="b"/>
              <a:pathLst>
                <a:path w="6503" h="2786" extrusionOk="0">
                  <a:moveTo>
                    <a:pt x="5126" y="0"/>
                  </a:moveTo>
                  <a:cubicBezTo>
                    <a:pt x="5119" y="0"/>
                    <a:pt x="5111" y="1"/>
                    <a:pt x="5104" y="1"/>
                  </a:cubicBezTo>
                  <a:lnTo>
                    <a:pt x="1399" y="1"/>
                  </a:lnTo>
                  <a:cubicBezTo>
                    <a:pt x="618" y="1"/>
                    <a:pt x="0" y="618"/>
                    <a:pt x="0" y="1387"/>
                  </a:cubicBezTo>
                  <a:cubicBezTo>
                    <a:pt x="0" y="2155"/>
                    <a:pt x="618" y="2785"/>
                    <a:pt x="1399" y="2785"/>
                  </a:cubicBezTo>
                  <a:lnTo>
                    <a:pt x="5104" y="2785"/>
                  </a:lnTo>
                  <a:cubicBezTo>
                    <a:pt x="5872" y="2785"/>
                    <a:pt x="6502" y="2155"/>
                    <a:pt x="6502" y="1387"/>
                  </a:cubicBezTo>
                  <a:cubicBezTo>
                    <a:pt x="6502" y="626"/>
                    <a:pt x="5885" y="0"/>
                    <a:pt x="5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7779487" y="2614575"/>
              <a:ext cx="322581" cy="138200"/>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7779487" y="3566541"/>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34"/>
          <p:cNvGrpSpPr/>
          <p:nvPr/>
        </p:nvGrpSpPr>
        <p:grpSpPr>
          <a:xfrm>
            <a:off x="6752696" y="2579512"/>
            <a:ext cx="338207" cy="2014657"/>
            <a:chOff x="6905926" y="1698225"/>
            <a:chExt cx="338207" cy="2014657"/>
          </a:xfrm>
        </p:grpSpPr>
        <p:sp>
          <p:nvSpPr>
            <p:cNvPr id="982" name="Google Shape;982;p34"/>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6914061" y="3318418"/>
              <a:ext cx="322581" cy="138200"/>
            </a:xfrm>
            <a:custGeom>
              <a:avLst/>
              <a:gdLst/>
              <a:ahLst/>
              <a:cxnLst/>
              <a:rect l="l" t="t" r="r" b="b"/>
              <a:pathLst>
                <a:path w="6503" h="2786" extrusionOk="0">
                  <a:moveTo>
                    <a:pt x="1387" y="0"/>
                  </a:moveTo>
                  <a:cubicBezTo>
                    <a:pt x="618" y="0"/>
                    <a:pt x="1" y="630"/>
                    <a:pt x="1" y="1399"/>
                  </a:cubicBezTo>
                  <a:cubicBezTo>
                    <a:pt x="1" y="2168"/>
                    <a:pt x="618" y="2785"/>
                    <a:pt x="1387" y="2785"/>
                  </a:cubicBezTo>
                  <a:lnTo>
                    <a:pt x="5104" y="2785"/>
                  </a:lnTo>
                  <a:cubicBezTo>
                    <a:pt x="5873" y="2785"/>
                    <a:pt x="6503" y="2168"/>
                    <a:pt x="6503" y="1399"/>
                  </a:cubicBezTo>
                  <a:cubicBezTo>
                    <a:pt x="6503" y="630"/>
                    <a:pt x="5873" y="0"/>
                    <a:pt x="5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6914061" y="3083985"/>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6913466" y="2849602"/>
              <a:ext cx="322581" cy="138200"/>
            </a:xfrm>
            <a:custGeom>
              <a:avLst/>
              <a:gdLst/>
              <a:ahLst/>
              <a:cxnLst/>
              <a:rect l="l" t="t" r="r" b="b"/>
              <a:pathLst>
                <a:path w="6503" h="2786" extrusionOk="0">
                  <a:moveTo>
                    <a:pt x="1399" y="1"/>
                  </a:moveTo>
                  <a:cubicBezTo>
                    <a:pt x="630" y="1"/>
                    <a:pt x="0" y="618"/>
                    <a:pt x="0" y="1387"/>
                  </a:cubicBezTo>
                  <a:cubicBezTo>
                    <a:pt x="0" y="2155"/>
                    <a:pt x="630" y="2785"/>
                    <a:pt x="1399" y="2785"/>
                  </a:cubicBezTo>
                  <a:lnTo>
                    <a:pt x="5116" y="2785"/>
                  </a:lnTo>
                  <a:cubicBezTo>
                    <a:pt x="5885" y="2785"/>
                    <a:pt x="6502" y="2155"/>
                    <a:pt x="6502" y="1387"/>
                  </a:cubicBezTo>
                  <a:cubicBezTo>
                    <a:pt x="6502" y="618"/>
                    <a:pt x="5885" y="1"/>
                    <a:pt x="5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6913466" y="2614575"/>
              <a:ext cx="322581" cy="138200"/>
            </a:xfrm>
            <a:custGeom>
              <a:avLst/>
              <a:gdLst/>
              <a:ahLst/>
              <a:cxnLst/>
              <a:rect l="l" t="t" r="r" b="b"/>
              <a:pathLst>
                <a:path w="6503" h="2786" extrusionOk="0">
                  <a:moveTo>
                    <a:pt x="1399" y="1"/>
                  </a:moveTo>
                  <a:cubicBezTo>
                    <a:pt x="630" y="1"/>
                    <a:pt x="0" y="631"/>
                    <a:pt x="0" y="1399"/>
                  </a:cubicBezTo>
                  <a:cubicBezTo>
                    <a:pt x="0" y="2168"/>
                    <a:pt x="630" y="2786"/>
                    <a:pt x="1399" y="2786"/>
                  </a:cubicBezTo>
                  <a:lnTo>
                    <a:pt x="5116" y="2786"/>
                  </a:lnTo>
                  <a:cubicBezTo>
                    <a:pt x="5885" y="2786"/>
                    <a:pt x="6502" y="2168"/>
                    <a:pt x="6502" y="1399"/>
                  </a:cubicBezTo>
                  <a:cubicBezTo>
                    <a:pt x="6502" y="631"/>
                    <a:pt x="5885" y="1"/>
                    <a:pt x="5116"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6913466" y="2380192"/>
              <a:ext cx="322581" cy="138200"/>
            </a:xfrm>
            <a:custGeom>
              <a:avLst/>
              <a:gdLst/>
              <a:ahLst/>
              <a:cxnLst/>
              <a:rect l="l" t="t" r="r" b="b"/>
              <a:pathLst>
                <a:path w="6503" h="2786" extrusionOk="0">
                  <a:moveTo>
                    <a:pt x="1399" y="0"/>
                  </a:moveTo>
                  <a:cubicBezTo>
                    <a:pt x="618" y="0"/>
                    <a:pt x="0" y="618"/>
                    <a:pt x="0" y="1386"/>
                  </a:cubicBezTo>
                  <a:cubicBezTo>
                    <a:pt x="0" y="2155"/>
                    <a:pt x="618" y="2785"/>
                    <a:pt x="1399" y="2785"/>
                  </a:cubicBezTo>
                  <a:lnTo>
                    <a:pt x="5116" y="2785"/>
                  </a:lnTo>
                  <a:cubicBezTo>
                    <a:pt x="5885" y="2785"/>
                    <a:pt x="6502" y="2155"/>
                    <a:pt x="6502" y="1386"/>
                  </a:cubicBezTo>
                  <a:cubicBezTo>
                    <a:pt x="6502" y="618"/>
                    <a:pt x="5885" y="0"/>
                    <a:pt x="511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6913466" y="2145164"/>
              <a:ext cx="322581" cy="138795"/>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 name="Google Shape;990;p34"/>
          <p:cNvGrpSpPr/>
          <p:nvPr/>
        </p:nvGrpSpPr>
        <p:grpSpPr>
          <a:xfrm>
            <a:off x="5688766" y="2571750"/>
            <a:ext cx="338207" cy="2014657"/>
            <a:chOff x="6048625" y="1698225"/>
            <a:chExt cx="338207" cy="2014657"/>
          </a:xfrm>
        </p:grpSpPr>
        <p:sp>
          <p:nvSpPr>
            <p:cNvPr id="991" name="Google Shape;991;p34"/>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6056115" y="3318418"/>
              <a:ext cx="323226" cy="138200"/>
            </a:xfrm>
            <a:custGeom>
              <a:avLst/>
              <a:gdLst/>
              <a:ahLst/>
              <a:cxnLst/>
              <a:rect l="l" t="t" r="r" b="b"/>
              <a:pathLst>
                <a:path w="6516" h="2786" extrusionOk="0">
                  <a:moveTo>
                    <a:pt x="1399" y="0"/>
                  </a:moveTo>
                  <a:cubicBezTo>
                    <a:pt x="631" y="0"/>
                    <a:pt x="0" y="630"/>
                    <a:pt x="0" y="1399"/>
                  </a:cubicBezTo>
                  <a:cubicBezTo>
                    <a:pt x="0" y="2168"/>
                    <a:pt x="631" y="2785"/>
                    <a:pt x="1399" y="2785"/>
                  </a:cubicBezTo>
                  <a:lnTo>
                    <a:pt x="5116" y="2785"/>
                  </a:lnTo>
                  <a:cubicBezTo>
                    <a:pt x="5885" y="2785"/>
                    <a:pt x="6503" y="2168"/>
                    <a:pt x="6515" y="1399"/>
                  </a:cubicBezTo>
                  <a:cubicBezTo>
                    <a:pt x="6515" y="630"/>
                    <a:pt x="5885" y="0"/>
                    <a:pt x="5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6056115" y="3083985"/>
              <a:ext cx="322581" cy="138200"/>
            </a:xfrm>
            <a:custGeom>
              <a:avLst/>
              <a:gdLst/>
              <a:ahLst/>
              <a:cxnLst/>
              <a:rect l="l" t="t" r="r" b="b"/>
              <a:pathLst>
                <a:path w="6503" h="2786" extrusionOk="0">
                  <a:moveTo>
                    <a:pt x="1399" y="1"/>
                  </a:moveTo>
                  <a:cubicBezTo>
                    <a:pt x="631" y="1"/>
                    <a:pt x="0" y="618"/>
                    <a:pt x="0" y="1400"/>
                  </a:cubicBezTo>
                  <a:cubicBezTo>
                    <a:pt x="0" y="2156"/>
                    <a:pt x="631" y="2786"/>
                    <a:pt x="1399" y="2786"/>
                  </a:cubicBezTo>
                  <a:lnTo>
                    <a:pt x="5116" y="2786"/>
                  </a:lnTo>
                  <a:cubicBezTo>
                    <a:pt x="5885" y="2786"/>
                    <a:pt x="6503" y="2168"/>
                    <a:pt x="6503" y="1400"/>
                  </a:cubicBezTo>
                  <a:cubicBezTo>
                    <a:pt x="6503"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34"/>
          <p:cNvSpPr txBox="1">
            <a:spLocks noGrp="1"/>
          </p:cNvSpPr>
          <p:nvPr>
            <p:ph type="subTitle" idx="4294967295"/>
          </p:nvPr>
        </p:nvSpPr>
        <p:spPr>
          <a:xfrm>
            <a:off x="7531701" y="4594169"/>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dirty="0"/>
              <a:t>USA</a:t>
            </a:r>
            <a:endParaRPr dirty="0"/>
          </a:p>
        </p:txBody>
      </p:sp>
      <p:sp>
        <p:nvSpPr>
          <p:cNvPr id="1000" name="Google Shape;1000;p34"/>
          <p:cNvSpPr txBox="1">
            <a:spLocks noGrp="1"/>
          </p:cNvSpPr>
          <p:nvPr>
            <p:ph type="subTitle" idx="4294967295"/>
          </p:nvPr>
        </p:nvSpPr>
        <p:spPr>
          <a:xfrm>
            <a:off x="6357500" y="4582013"/>
            <a:ext cx="11286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dirty="0"/>
              <a:t>India</a:t>
            </a:r>
            <a:endParaRPr dirty="0"/>
          </a:p>
        </p:txBody>
      </p:sp>
      <p:sp>
        <p:nvSpPr>
          <p:cNvPr id="1001" name="Google Shape;1001;p34"/>
          <p:cNvSpPr txBox="1">
            <a:spLocks noGrp="1"/>
          </p:cNvSpPr>
          <p:nvPr>
            <p:ph type="subTitle" idx="4294967295"/>
          </p:nvPr>
        </p:nvSpPr>
        <p:spPr>
          <a:xfrm>
            <a:off x="5416065" y="4575902"/>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dirty="0"/>
              <a:t>UK</a:t>
            </a:r>
            <a:endParaRPr dirty="0"/>
          </a:p>
        </p:txBody>
      </p:sp>
      <p:pic>
        <p:nvPicPr>
          <p:cNvPr id="3" name="Picture 2" descr="A picture containing text, map&#10;&#10;Description automatically generated">
            <a:extLst>
              <a:ext uri="{FF2B5EF4-FFF2-40B4-BE49-F238E27FC236}">
                <a16:creationId xmlns:a16="http://schemas.microsoft.com/office/drawing/2014/main" id="{BAC71943-E651-2C46-A8F6-E595AF70BE93}"/>
              </a:ext>
            </a:extLst>
          </p:cNvPr>
          <p:cNvPicPr>
            <a:picLocks noChangeAspect="1"/>
          </p:cNvPicPr>
          <p:nvPr/>
        </p:nvPicPr>
        <p:blipFill>
          <a:blip r:embed="rId3"/>
          <a:stretch>
            <a:fillRect/>
          </a:stretch>
        </p:blipFill>
        <p:spPr>
          <a:xfrm>
            <a:off x="260088" y="1341803"/>
            <a:ext cx="5059249" cy="3252366"/>
          </a:xfrm>
          <a:prstGeom prst="rect">
            <a:avLst/>
          </a:prstGeom>
        </p:spPr>
      </p:pic>
      <p:sp>
        <p:nvSpPr>
          <p:cNvPr id="299" name="Google Shape;3609;p53">
            <a:extLst>
              <a:ext uri="{FF2B5EF4-FFF2-40B4-BE49-F238E27FC236}">
                <a16:creationId xmlns:a16="http://schemas.microsoft.com/office/drawing/2014/main" id="{F7E5A1B9-C169-144D-840E-733375D9EB4C}"/>
              </a:ext>
            </a:extLst>
          </p:cNvPr>
          <p:cNvSpPr/>
          <p:nvPr/>
        </p:nvSpPr>
        <p:spPr>
          <a:xfrm>
            <a:off x="317296" y="996328"/>
            <a:ext cx="223411" cy="259522"/>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halkboard" panose="03050602040202020205" pitchFamily="66" charset="77"/>
            </a:endParaRPr>
          </a:p>
        </p:txBody>
      </p:sp>
      <p:sp>
        <p:nvSpPr>
          <p:cNvPr id="2" name="TextBox 1">
            <a:extLst>
              <a:ext uri="{FF2B5EF4-FFF2-40B4-BE49-F238E27FC236}">
                <a16:creationId xmlns:a16="http://schemas.microsoft.com/office/drawing/2014/main" id="{85C4A0CA-DE20-2342-947A-52821FEE96FA}"/>
              </a:ext>
            </a:extLst>
          </p:cNvPr>
          <p:cNvSpPr txBox="1"/>
          <p:nvPr/>
        </p:nvSpPr>
        <p:spPr>
          <a:xfrm>
            <a:off x="543671" y="994243"/>
            <a:ext cx="4775666" cy="338554"/>
          </a:xfrm>
          <a:prstGeom prst="rect">
            <a:avLst/>
          </a:prstGeom>
          <a:noFill/>
        </p:spPr>
        <p:txBody>
          <a:bodyPr wrap="none" rtlCol="0">
            <a:spAutoFit/>
          </a:bodyPr>
          <a:lstStyle/>
          <a:p>
            <a:r>
              <a:rPr lang="en-US" sz="1600" dirty="0">
                <a:solidFill>
                  <a:schemeClr val="bg1"/>
                </a:solidFill>
              </a:rPr>
              <a:t>Countries to visit for some of the best restaurants?</a:t>
            </a:r>
          </a:p>
        </p:txBody>
      </p:sp>
      <p:sp>
        <p:nvSpPr>
          <p:cNvPr id="4" name="TextBox 3">
            <a:extLst>
              <a:ext uri="{FF2B5EF4-FFF2-40B4-BE49-F238E27FC236}">
                <a16:creationId xmlns:a16="http://schemas.microsoft.com/office/drawing/2014/main" id="{ECC072C8-6D52-4E4C-8585-FF86FAA4ADD5}"/>
              </a:ext>
            </a:extLst>
          </p:cNvPr>
          <p:cNvSpPr txBox="1"/>
          <p:nvPr/>
        </p:nvSpPr>
        <p:spPr>
          <a:xfrm>
            <a:off x="199573" y="628383"/>
            <a:ext cx="2122697" cy="338554"/>
          </a:xfrm>
          <a:prstGeom prst="rect">
            <a:avLst/>
          </a:prstGeom>
          <a:noFill/>
        </p:spPr>
        <p:txBody>
          <a:bodyPr wrap="none" rtlCol="0">
            <a:spAutoFit/>
          </a:bodyPr>
          <a:lstStyle/>
          <a:p>
            <a:r>
              <a:rPr lang="en-US" sz="1600" dirty="0">
                <a:solidFill>
                  <a:schemeClr val="bg1"/>
                </a:solidFill>
              </a:rPr>
              <a:t>Business Question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 name="TextBox 10">
            <a:extLst>
              <a:ext uri="{FF2B5EF4-FFF2-40B4-BE49-F238E27FC236}">
                <a16:creationId xmlns:a16="http://schemas.microsoft.com/office/drawing/2014/main" id="{8D28A23F-3E25-0E43-B232-F6734F7D8927}"/>
              </a:ext>
            </a:extLst>
          </p:cNvPr>
          <p:cNvSpPr txBox="1"/>
          <p:nvPr/>
        </p:nvSpPr>
        <p:spPr>
          <a:xfrm>
            <a:off x="5276161" y="1997604"/>
            <a:ext cx="3514161" cy="2031325"/>
          </a:xfrm>
          <a:prstGeom prst="rect">
            <a:avLst/>
          </a:prstGeom>
          <a:noFill/>
          <a:ln>
            <a:solidFill>
              <a:schemeClr val="accent5">
                <a:lumMod val="75000"/>
              </a:schemeClr>
            </a:solidFill>
          </a:ln>
        </p:spPr>
        <p:txBody>
          <a:bodyPr wrap="square" rtlCol="0">
            <a:spAutoFit/>
          </a:bodyPr>
          <a:lstStyle/>
          <a:p>
            <a:pPr marL="285750" indent="-285750">
              <a:buClr>
                <a:schemeClr val="bg2">
                  <a:lumMod val="10000"/>
                  <a:lumOff val="90000"/>
                </a:schemeClr>
              </a:buClr>
              <a:buFont typeface="Arial" panose="020B0604020202020204" pitchFamily="34" charset="0"/>
              <a:buChar char="•"/>
            </a:pPr>
            <a:r>
              <a:rPr lang="en-US" dirty="0">
                <a:solidFill>
                  <a:schemeClr val="accent2">
                    <a:lumMod val="20000"/>
                    <a:lumOff val="80000"/>
                  </a:schemeClr>
                </a:solidFill>
              </a:rPr>
              <a:t>As per this analysis we can infer that India has maximum top-rated restaurants based on customer’s reviews, next based on the data stands USA</a:t>
            </a:r>
          </a:p>
          <a:p>
            <a:pPr marL="285750" indent="-285750">
              <a:buClr>
                <a:schemeClr val="bg2">
                  <a:lumMod val="10000"/>
                  <a:lumOff val="90000"/>
                </a:schemeClr>
              </a:buClr>
              <a:buFont typeface="Arial" panose="020B0604020202020204" pitchFamily="34" charset="0"/>
              <a:buChar char="•"/>
            </a:pPr>
            <a:r>
              <a:rPr lang="en-US" dirty="0">
                <a:solidFill>
                  <a:schemeClr val="accent2">
                    <a:lumMod val="20000"/>
                    <a:lumOff val="80000"/>
                  </a:schemeClr>
                </a:solidFill>
              </a:rPr>
              <a:t>Other countries like UK, Brazil, UAE just have limited count of top-rated restaurants</a:t>
            </a:r>
            <a:endParaRPr lang="en-US" dirty="0">
              <a:solidFill>
                <a:schemeClr val="accent5">
                  <a:lumMod val="20000"/>
                  <a:lumOff val="80000"/>
                </a:schemeClr>
              </a:solidFill>
            </a:endParaRPr>
          </a:p>
          <a:p>
            <a:pPr marL="285750" indent="-285750">
              <a:buClr>
                <a:schemeClr val="bg2">
                  <a:lumMod val="10000"/>
                  <a:lumOff val="90000"/>
                </a:schemeClr>
              </a:buClr>
              <a:buFont typeface="Arial" panose="020B0604020202020204" pitchFamily="34" charset="0"/>
              <a:buChar char="•"/>
            </a:pPr>
            <a:endParaRPr lang="en-US" dirty="0">
              <a:solidFill>
                <a:schemeClr val="accent5">
                  <a:lumMod val="20000"/>
                  <a:lumOff val="80000"/>
                </a:schemeClr>
              </a:solidFill>
            </a:endParaRPr>
          </a:p>
        </p:txBody>
      </p:sp>
      <p:graphicFrame>
        <p:nvGraphicFramePr>
          <p:cNvPr id="25" name="Chart 24">
            <a:extLst>
              <a:ext uri="{FF2B5EF4-FFF2-40B4-BE49-F238E27FC236}">
                <a16:creationId xmlns:a16="http://schemas.microsoft.com/office/drawing/2014/main" id="{3DFC4439-F78B-4944-A6DB-A0CFA7414C72}"/>
              </a:ext>
            </a:extLst>
          </p:cNvPr>
          <p:cNvGraphicFramePr>
            <a:graphicFrameLocks/>
          </p:cNvGraphicFramePr>
          <p:nvPr>
            <p:extLst>
              <p:ext uri="{D42A27DB-BD31-4B8C-83A1-F6EECF244321}">
                <p14:modId xmlns:p14="http://schemas.microsoft.com/office/powerpoint/2010/main" val="3589415493"/>
              </p:ext>
            </p:extLst>
          </p:nvPr>
        </p:nvGraphicFramePr>
        <p:xfrm>
          <a:off x="353678" y="369624"/>
          <a:ext cx="4720854" cy="3915292"/>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FDF419F6-9A9A-1E48-BB07-500A25E4C61D}"/>
              </a:ext>
            </a:extLst>
          </p:cNvPr>
          <p:cNvSpPr txBox="1"/>
          <p:nvPr/>
        </p:nvSpPr>
        <p:spPr>
          <a:xfrm rot="16200000">
            <a:off x="-1757859" y="2173383"/>
            <a:ext cx="3915295" cy="307777"/>
          </a:xfrm>
          <a:prstGeom prst="rect">
            <a:avLst/>
          </a:prstGeom>
          <a:solidFill>
            <a:schemeClr val="bg1"/>
          </a:solidFill>
        </p:spPr>
        <p:txBody>
          <a:bodyPr wrap="square" rtlCol="0">
            <a:spAutoFit/>
          </a:bodyPr>
          <a:lstStyle/>
          <a:p>
            <a:pPr algn="ctr"/>
            <a:r>
              <a:rPr lang="en-US" dirty="0">
                <a:solidFill>
                  <a:schemeClr val="bg2"/>
                </a:solidFill>
              </a:rPr>
              <a:t>Count</a:t>
            </a:r>
          </a:p>
        </p:txBody>
      </p:sp>
      <p:sp>
        <p:nvSpPr>
          <p:cNvPr id="6" name="TextBox 5">
            <a:extLst>
              <a:ext uri="{FF2B5EF4-FFF2-40B4-BE49-F238E27FC236}">
                <a16:creationId xmlns:a16="http://schemas.microsoft.com/office/drawing/2014/main" id="{255975E8-DA13-4044-9DC0-86B1E8877ED2}"/>
              </a:ext>
            </a:extLst>
          </p:cNvPr>
          <p:cNvSpPr txBox="1"/>
          <p:nvPr/>
        </p:nvSpPr>
        <p:spPr>
          <a:xfrm>
            <a:off x="5276161" y="835366"/>
            <a:ext cx="2122697" cy="338554"/>
          </a:xfrm>
          <a:prstGeom prst="rect">
            <a:avLst/>
          </a:prstGeom>
          <a:noFill/>
        </p:spPr>
        <p:txBody>
          <a:bodyPr wrap="none" rtlCol="0">
            <a:spAutoFit/>
          </a:bodyPr>
          <a:lstStyle/>
          <a:p>
            <a:r>
              <a:rPr lang="en-US" sz="1600" dirty="0">
                <a:solidFill>
                  <a:schemeClr val="bg1"/>
                </a:solidFill>
              </a:rPr>
              <a:t>Business Question 2:</a:t>
            </a:r>
          </a:p>
        </p:txBody>
      </p:sp>
      <p:sp>
        <p:nvSpPr>
          <p:cNvPr id="7" name="TextBox 6">
            <a:extLst>
              <a:ext uri="{FF2B5EF4-FFF2-40B4-BE49-F238E27FC236}">
                <a16:creationId xmlns:a16="http://schemas.microsoft.com/office/drawing/2014/main" id="{47CCF5B7-48EB-694C-81DC-F953D29E9D86}"/>
              </a:ext>
            </a:extLst>
          </p:cNvPr>
          <p:cNvSpPr txBox="1"/>
          <p:nvPr/>
        </p:nvSpPr>
        <p:spPr>
          <a:xfrm>
            <a:off x="5276161" y="1208736"/>
            <a:ext cx="3175869" cy="584775"/>
          </a:xfrm>
          <a:prstGeom prst="rect">
            <a:avLst/>
          </a:prstGeom>
          <a:noFill/>
        </p:spPr>
        <p:txBody>
          <a:bodyPr wrap="none" rtlCol="0">
            <a:spAutoFit/>
          </a:bodyPr>
          <a:lstStyle/>
          <a:p>
            <a:r>
              <a:rPr lang="en-US" sz="1600" dirty="0">
                <a:solidFill>
                  <a:schemeClr val="bg1"/>
                </a:solidFill>
              </a:rPr>
              <a:t>Preference of restaurants based </a:t>
            </a:r>
          </a:p>
          <a:p>
            <a:r>
              <a:rPr lang="en-US" sz="1600" dirty="0">
                <a:solidFill>
                  <a:schemeClr val="bg1"/>
                </a:solidFill>
              </a:rPr>
              <a:t>on votes in USA and UK?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45AF7B2C-A815-AA43-B134-318A0166DF36}"/>
              </a:ext>
            </a:extLst>
          </p:cNvPr>
          <p:cNvGraphicFramePr/>
          <p:nvPr>
            <p:extLst>
              <p:ext uri="{D42A27DB-BD31-4B8C-83A1-F6EECF244321}">
                <p14:modId xmlns:p14="http://schemas.microsoft.com/office/powerpoint/2010/main" val="1791834944"/>
              </p:ext>
            </p:extLst>
          </p:nvPr>
        </p:nvGraphicFramePr>
        <p:xfrm>
          <a:off x="-262270" y="520996"/>
          <a:ext cx="6096000" cy="4284773"/>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8D28A23F-3E25-0E43-B232-F6734F7D8927}"/>
              </a:ext>
            </a:extLst>
          </p:cNvPr>
          <p:cNvSpPr txBox="1"/>
          <p:nvPr/>
        </p:nvSpPr>
        <p:spPr>
          <a:xfrm>
            <a:off x="5295015" y="2374857"/>
            <a:ext cx="3593804" cy="2246769"/>
          </a:xfrm>
          <a:prstGeom prst="rect">
            <a:avLst/>
          </a:prstGeom>
          <a:noFill/>
          <a:ln>
            <a:solidFill>
              <a:schemeClr val="accent5">
                <a:lumMod val="75000"/>
              </a:schemeClr>
            </a:solidFill>
          </a:ln>
        </p:spPr>
        <p:txBody>
          <a:bodyPr wrap="square" rtlCol="0">
            <a:spAutoFit/>
          </a:bodyPr>
          <a:lstStyle/>
          <a:p>
            <a:pPr marL="285750" indent="-285750">
              <a:buClr>
                <a:schemeClr val="accent2">
                  <a:lumMod val="20000"/>
                  <a:lumOff val="80000"/>
                </a:schemeClr>
              </a:buClr>
              <a:buFont typeface="Arial" panose="020B0604020202020204" pitchFamily="34" charset="0"/>
              <a:buChar char="•"/>
            </a:pPr>
            <a:r>
              <a:rPr lang="en-US" dirty="0">
                <a:solidFill>
                  <a:schemeClr val="accent5">
                    <a:lumMod val="20000"/>
                    <a:lumOff val="80000"/>
                  </a:schemeClr>
                </a:solidFill>
              </a:rPr>
              <a:t>We have grouped the restaurants based on customer’s voting, restaurants with highest voting's comes under most preferred category which holds about 36%.</a:t>
            </a:r>
          </a:p>
          <a:p>
            <a:pPr marL="285750" indent="-285750">
              <a:buClr>
                <a:schemeClr val="accent2">
                  <a:lumMod val="20000"/>
                  <a:lumOff val="80000"/>
                </a:schemeClr>
              </a:buClr>
              <a:buFont typeface="Arial" panose="020B0604020202020204" pitchFamily="34" charset="0"/>
              <a:buChar char="•"/>
            </a:pPr>
            <a:r>
              <a:rPr lang="en-US" dirty="0">
                <a:solidFill>
                  <a:schemeClr val="accent5">
                    <a:lumMod val="20000"/>
                    <a:lumOff val="80000"/>
                  </a:schemeClr>
                </a:solidFill>
              </a:rPr>
              <a:t>Restaurants with average amount of votes holds the highest weightage of 41% </a:t>
            </a:r>
          </a:p>
          <a:p>
            <a:pPr marL="285750" indent="-285750">
              <a:buClr>
                <a:schemeClr val="accent2">
                  <a:lumMod val="20000"/>
                  <a:lumOff val="80000"/>
                </a:schemeClr>
              </a:buClr>
              <a:buFont typeface="Arial" panose="020B0604020202020204" pitchFamily="34" charset="0"/>
              <a:buChar char="•"/>
            </a:pPr>
            <a:r>
              <a:rPr lang="en-US" dirty="0">
                <a:solidFill>
                  <a:schemeClr val="accent5">
                    <a:lumMod val="20000"/>
                    <a:lumOff val="80000"/>
                  </a:schemeClr>
                </a:solidFill>
              </a:rPr>
              <a:t>Least preferred category of restaurants holds 23% percentage in total number </a:t>
            </a:r>
          </a:p>
        </p:txBody>
      </p:sp>
      <p:sp>
        <p:nvSpPr>
          <p:cNvPr id="5" name="TextBox 4">
            <a:extLst>
              <a:ext uri="{FF2B5EF4-FFF2-40B4-BE49-F238E27FC236}">
                <a16:creationId xmlns:a16="http://schemas.microsoft.com/office/drawing/2014/main" id="{C6F988BC-8FC1-1447-9998-F33DC7DD77D2}"/>
              </a:ext>
            </a:extLst>
          </p:cNvPr>
          <p:cNvSpPr txBox="1"/>
          <p:nvPr/>
        </p:nvSpPr>
        <p:spPr>
          <a:xfrm>
            <a:off x="5180977" y="1188357"/>
            <a:ext cx="2122697" cy="338554"/>
          </a:xfrm>
          <a:prstGeom prst="rect">
            <a:avLst/>
          </a:prstGeom>
          <a:noFill/>
        </p:spPr>
        <p:txBody>
          <a:bodyPr wrap="none" rtlCol="0">
            <a:spAutoFit/>
          </a:bodyPr>
          <a:lstStyle/>
          <a:p>
            <a:r>
              <a:rPr lang="en-US" sz="1600" dirty="0">
                <a:solidFill>
                  <a:schemeClr val="bg1"/>
                </a:solidFill>
              </a:rPr>
              <a:t>Business Question 3:</a:t>
            </a:r>
          </a:p>
        </p:txBody>
      </p:sp>
      <p:sp>
        <p:nvSpPr>
          <p:cNvPr id="6" name="TextBox 5">
            <a:extLst>
              <a:ext uri="{FF2B5EF4-FFF2-40B4-BE49-F238E27FC236}">
                <a16:creationId xmlns:a16="http://schemas.microsoft.com/office/drawing/2014/main" id="{77D68622-37AD-544A-929F-D96448A1DCDE}"/>
              </a:ext>
            </a:extLst>
          </p:cNvPr>
          <p:cNvSpPr txBox="1"/>
          <p:nvPr/>
        </p:nvSpPr>
        <p:spPr>
          <a:xfrm>
            <a:off x="5180977" y="1573858"/>
            <a:ext cx="3821880" cy="584775"/>
          </a:xfrm>
          <a:prstGeom prst="rect">
            <a:avLst/>
          </a:prstGeom>
          <a:noFill/>
        </p:spPr>
        <p:txBody>
          <a:bodyPr wrap="none" rtlCol="0">
            <a:spAutoFit/>
          </a:bodyPr>
          <a:lstStyle/>
          <a:p>
            <a:r>
              <a:rPr lang="en-US" sz="1600" dirty="0">
                <a:solidFill>
                  <a:schemeClr val="bg1"/>
                </a:solidFill>
              </a:rPr>
              <a:t>Analyzed types of restaurants located </a:t>
            </a:r>
          </a:p>
          <a:p>
            <a:r>
              <a:rPr lang="en-US" sz="1600" dirty="0">
                <a:solidFill>
                  <a:schemeClr val="bg1"/>
                </a:solidFill>
              </a:rPr>
              <a:t>in cities based on customer’s feedback?</a:t>
            </a:r>
          </a:p>
        </p:txBody>
      </p:sp>
      <p:cxnSp>
        <p:nvCxnSpPr>
          <p:cNvPr id="14" name="Straight Arrow Connector 13">
            <a:extLst>
              <a:ext uri="{FF2B5EF4-FFF2-40B4-BE49-F238E27FC236}">
                <a16:creationId xmlns:a16="http://schemas.microsoft.com/office/drawing/2014/main" id="{85C812F9-A4EF-C747-87C5-AFE6097EAC79}"/>
              </a:ext>
            </a:extLst>
          </p:cNvPr>
          <p:cNvCxnSpPr/>
          <p:nvPr/>
        </p:nvCxnSpPr>
        <p:spPr>
          <a:xfrm flipH="1">
            <a:off x="1121790" y="1696825"/>
            <a:ext cx="678730" cy="0"/>
          </a:xfrm>
          <a:prstGeom prst="straightConnector1">
            <a:avLst/>
          </a:prstGeom>
          <a:ln>
            <a:solidFill>
              <a:schemeClr val="accent5">
                <a:lumMod val="40000"/>
                <a:lumOff val="60000"/>
              </a:schemeClr>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5" name="TextBox 14">
            <a:extLst>
              <a:ext uri="{FF2B5EF4-FFF2-40B4-BE49-F238E27FC236}">
                <a16:creationId xmlns:a16="http://schemas.microsoft.com/office/drawing/2014/main" id="{AEA31AEE-F8E2-2A46-A2F2-2A28870E3C54}"/>
              </a:ext>
            </a:extLst>
          </p:cNvPr>
          <p:cNvSpPr txBox="1"/>
          <p:nvPr/>
        </p:nvSpPr>
        <p:spPr>
          <a:xfrm>
            <a:off x="73370" y="1564356"/>
            <a:ext cx="1114408" cy="261610"/>
          </a:xfrm>
          <a:prstGeom prst="rect">
            <a:avLst/>
          </a:prstGeom>
          <a:noFill/>
        </p:spPr>
        <p:txBody>
          <a:bodyPr wrap="none" rtlCol="0">
            <a:spAutoFit/>
          </a:bodyPr>
          <a:lstStyle/>
          <a:p>
            <a:r>
              <a:rPr lang="en-US" sz="1050" dirty="0">
                <a:solidFill>
                  <a:schemeClr val="accent5">
                    <a:lumMod val="20000"/>
                    <a:lumOff val="80000"/>
                  </a:schemeClr>
                </a:solidFill>
              </a:rPr>
              <a:t>Most Preferred</a:t>
            </a:r>
          </a:p>
        </p:txBody>
      </p:sp>
      <p:cxnSp>
        <p:nvCxnSpPr>
          <p:cNvPr id="16" name="Straight Arrow Connector 15">
            <a:extLst>
              <a:ext uri="{FF2B5EF4-FFF2-40B4-BE49-F238E27FC236}">
                <a16:creationId xmlns:a16="http://schemas.microsoft.com/office/drawing/2014/main" id="{E504C56E-5CF3-EB4C-AB81-D3839415FA01}"/>
              </a:ext>
            </a:extLst>
          </p:cNvPr>
          <p:cNvCxnSpPr/>
          <p:nvPr/>
        </p:nvCxnSpPr>
        <p:spPr>
          <a:xfrm flipH="1">
            <a:off x="1500432" y="4196499"/>
            <a:ext cx="678730" cy="0"/>
          </a:xfrm>
          <a:prstGeom prst="straightConnector1">
            <a:avLst/>
          </a:prstGeom>
          <a:ln>
            <a:solidFill>
              <a:schemeClr val="tx1">
                <a:lumMod val="20000"/>
                <a:lumOff val="80000"/>
              </a:schemeClr>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7" name="TextBox 16">
            <a:extLst>
              <a:ext uri="{FF2B5EF4-FFF2-40B4-BE49-F238E27FC236}">
                <a16:creationId xmlns:a16="http://schemas.microsoft.com/office/drawing/2014/main" id="{D2B44D29-5BC5-CD47-991E-5B6E529508C4}"/>
              </a:ext>
            </a:extLst>
          </p:cNvPr>
          <p:cNvSpPr txBox="1"/>
          <p:nvPr/>
        </p:nvSpPr>
        <p:spPr>
          <a:xfrm>
            <a:off x="452013" y="4065694"/>
            <a:ext cx="1114408" cy="253916"/>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en-US" sz="1050" dirty="0">
                <a:solidFill>
                  <a:schemeClr val="accent5">
                    <a:lumMod val="20000"/>
                    <a:lumOff val="80000"/>
                  </a:schemeClr>
                </a:solidFill>
              </a:rPr>
              <a:t>Least Preferred</a:t>
            </a:r>
          </a:p>
        </p:txBody>
      </p:sp>
      <p:cxnSp>
        <p:nvCxnSpPr>
          <p:cNvPr id="18" name="Straight Arrow Connector 17">
            <a:extLst>
              <a:ext uri="{FF2B5EF4-FFF2-40B4-BE49-F238E27FC236}">
                <a16:creationId xmlns:a16="http://schemas.microsoft.com/office/drawing/2014/main" id="{B4B59364-D2E0-4E41-9501-4ACD1A751B4A}"/>
              </a:ext>
            </a:extLst>
          </p:cNvPr>
          <p:cNvCxnSpPr>
            <a:cxnSpLocks/>
          </p:cNvCxnSpPr>
          <p:nvPr/>
        </p:nvCxnSpPr>
        <p:spPr>
          <a:xfrm flipH="1">
            <a:off x="3893270" y="3736432"/>
            <a:ext cx="567180" cy="0"/>
          </a:xfrm>
          <a:prstGeom prst="straightConnector1">
            <a:avLst/>
          </a:prstGeom>
          <a:ln>
            <a:solidFill>
              <a:schemeClr val="accent5">
                <a:lumMod val="50000"/>
              </a:schemeClr>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9" name="TextBox 18">
            <a:extLst>
              <a:ext uri="{FF2B5EF4-FFF2-40B4-BE49-F238E27FC236}">
                <a16:creationId xmlns:a16="http://schemas.microsoft.com/office/drawing/2014/main" id="{47A84EC7-257A-A848-B567-6D3A5E143A28}"/>
              </a:ext>
            </a:extLst>
          </p:cNvPr>
          <p:cNvSpPr txBox="1"/>
          <p:nvPr/>
        </p:nvSpPr>
        <p:spPr>
          <a:xfrm>
            <a:off x="4431058" y="3528683"/>
            <a:ext cx="845103" cy="415498"/>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en-US" sz="1050" dirty="0">
                <a:solidFill>
                  <a:schemeClr val="accent5">
                    <a:lumMod val="20000"/>
                    <a:lumOff val="80000"/>
                  </a:schemeClr>
                </a:solidFill>
              </a:rPr>
              <a:t>Average</a:t>
            </a:r>
          </a:p>
          <a:p>
            <a:r>
              <a:rPr lang="en-US" sz="1050" dirty="0">
                <a:solidFill>
                  <a:schemeClr val="accent5">
                    <a:lumMod val="20000"/>
                    <a:lumOff val="80000"/>
                  </a:schemeClr>
                </a:solidFill>
              </a:rPr>
              <a:t>Restaurant</a:t>
            </a:r>
          </a:p>
        </p:txBody>
      </p:sp>
    </p:spTree>
    <p:extLst>
      <p:ext uri="{BB962C8B-B14F-4D97-AF65-F5344CB8AC3E}">
        <p14:creationId xmlns:p14="http://schemas.microsoft.com/office/powerpoint/2010/main" val="2670910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 name="TextBox 10">
            <a:extLst>
              <a:ext uri="{FF2B5EF4-FFF2-40B4-BE49-F238E27FC236}">
                <a16:creationId xmlns:a16="http://schemas.microsoft.com/office/drawing/2014/main" id="{8D28A23F-3E25-0E43-B232-F6734F7D8927}"/>
              </a:ext>
            </a:extLst>
          </p:cNvPr>
          <p:cNvSpPr txBox="1"/>
          <p:nvPr/>
        </p:nvSpPr>
        <p:spPr>
          <a:xfrm>
            <a:off x="5440325" y="2280579"/>
            <a:ext cx="3593804" cy="1169551"/>
          </a:xfrm>
          <a:prstGeom prst="rect">
            <a:avLst/>
          </a:prstGeom>
          <a:noFill/>
          <a:ln>
            <a:solidFill>
              <a:schemeClr val="accent5">
                <a:lumMod val="75000"/>
              </a:schemeClr>
            </a:solidFill>
          </a:ln>
        </p:spPr>
        <p:txBody>
          <a:bodyPr wrap="square" rtlCol="0">
            <a:spAutoFit/>
          </a:bodyPr>
          <a:lstStyle/>
          <a:p>
            <a:pPr indent="266700"/>
            <a:r>
              <a:rPr lang="en-US" kern="100" dirty="0">
                <a:solidFill>
                  <a:schemeClr val="bg1"/>
                </a:solidFill>
                <a:latin typeface="Times New Roman" panose="02020603050405020304" pitchFamily="18" charset="0"/>
                <a:ea typeface="SimSun" panose="02010600030101010101" pitchFamily="2" charset="-122"/>
              </a:rPr>
              <a:t>According to the analysis, most liked fast-food eatery in </a:t>
            </a:r>
            <a:r>
              <a:rPr lang="en-US" b="1" kern="100" dirty="0">
                <a:solidFill>
                  <a:schemeClr val="tx2">
                    <a:lumMod val="50000"/>
                  </a:schemeClr>
                </a:solidFill>
                <a:latin typeface="Times New Roman" panose="02020603050405020304" pitchFamily="18" charset="0"/>
                <a:ea typeface="SimSun" panose="02010600030101010101" pitchFamily="2" charset="-122"/>
              </a:rPr>
              <a:t>United States</a:t>
            </a:r>
            <a:r>
              <a:rPr lang="en-US" b="1" kern="100" dirty="0">
                <a:solidFill>
                  <a:schemeClr val="bg1"/>
                </a:solidFill>
                <a:latin typeface="Times New Roman" panose="02020603050405020304" pitchFamily="18" charset="0"/>
                <a:ea typeface="SimSun" panose="02010600030101010101" pitchFamily="2" charset="-122"/>
              </a:rPr>
              <a:t> </a:t>
            </a:r>
            <a:r>
              <a:rPr lang="en-US" kern="100" dirty="0">
                <a:solidFill>
                  <a:schemeClr val="bg1"/>
                </a:solidFill>
                <a:latin typeface="Times New Roman" panose="02020603050405020304" pitchFamily="18" charset="0"/>
                <a:ea typeface="SimSun" panose="02010600030101010101" pitchFamily="2" charset="-122"/>
              </a:rPr>
              <a:t>- </a:t>
            </a:r>
            <a:r>
              <a:rPr lang="en-US" b="1" kern="100" dirty="0">
                <a:solidFill>
                  <a:schemeClr val="accent2">
                    <a:lumMod val="20000"/>
                    <a:lumOff val="80000"/>
                  </a:schemeClr>
                </a:solidFill>
                <a:latin typeface="Times New Roman" panose="02020603050405020304" pitchFamily="18" charset="0"/>
                <a:ea typeface="SimSun" panose="02010600030101010101" pitchFamily="2" charset="-122"/>
              </a:rPr>
              <a:t>Shorts Burger and Shine </a:t>
            </a:r>
            <a:r>
              <a:rPr lang="en-US" kern="100" dirty="0">
                <a:solidFill>
                  <a:schemeClr val="bg1"/>
                </a:solidFill>
                <a:latin typeface="Times New Roman" panose="02020603050405020304" pitchFamily="18" charset="0"/>
                <a:ea typeface="SimSun" panose="02010600030101010101" pitchFamily="2" charset="-122"/>
              </a:rPr>
              <a:t>followed by Green Truck Pub</a:t>
            </a:r>
            <a:r>
              <a:rPr lang="en-US" b="1" kern="100" dirty="0">
                <a:solidFill>
                  <a:schemeClr val="accent2">
                    <a:lumMod val="20000"/>
                    <a:lumOff val="80000"/>
                  </a:schemeClr>
                </a:solidFill>
                <a:latin typeface="Times New Roman" panose="02020603050405020304" pitchFamily="18" charset="0"/>
                <a:ea typeface="SimSun" panose="02010600030101010101" pitchFamily="2" charset="-122"/>
              </a:rPr>
              <a:t> </a:t>
            </a:r>
            <a:r>
              <a:rPr lang="en-US" kern="100" dirty="0">
                <a:solidFill>
                  <a:schemeClr val="bg1"/>
                </a:solidFill>
                <a:latin typeface="Times New Roman" panose="02020603050405020304" pitchFamily="18" charset="0"/>
                <a:ea typeface="SimSun" panose="02010600030101010101" pitchFamily="2" charset="-122"/>
              </a:rPr>
              <a:t>&amp; in </a:t>
            </a:r>
            <a:r>
              <a:rPr lang="en-US" b="1" kern="100" dirty="0">
                <a:solidFill>
                  <a:schemeClr val="tx2">
                    <a:lumMod val="50000"/>
                  </a:schemeClr>
                </a:solidFill>
                <a:latin typeface="Times New Roman" panose="02020603050405020304" pitchFamily="18" charset="0"/>
                <a:ea typeface="SimSun" panose="02010600030101010101" pitchFamily="2" charset="-122"/>
              </a:rPr>
              <a:t>India</a:t>
            </a:r>
            <a:r>
              <a:rPr lang="en-US" b="1" kern="100" dirty="0">
                <a:solidFill>
                  <a:schemeClr val="bg1"/>
                </a:solidFill>
                <a:latin typeface="Times New Roman" panose="02020603050405020304" pitchFamily="18" charset="0"/>
                <a:ea typeface="SimSun" panose="02010600030101010101" pitchFamily="2" charset="-122"/>
              </a:rPr>
              <a:t> </a:t>
            </a:r>
            <a:r>
              <a:rPr lang="en-US" kern="100" dirty="0">
                <a:solidFill>
                  <a:schemeClr val="bg1"/>
                </a:solidFill>
                <a:latin typeface="Times New Roman" panose="02020603050405020304" pitchFamily="18" charset="0"/>
                <a:ea typeface="SimSun" panose="02010600030101010101" pitchFamily="2" charset="-122"/>
              </a:rPr>
              <a:t>we have</a:t>
            </a:r>
            <a:r>
              <a:rPr lang="en-US" kern="100" dirty="0">
                <a:solidFill>
                  <a:schemeClr val="accent2">
                    <a:lumMod val="20000"/>
                    <a:lumOff val="80000"/>
                  </a:schemeClr>
                </a:solidFill>
                <a:latin typeface="Times New Roman" panose="02020603050405020304" pitchFamily="18" charset="0"/>
                <a:ea typeface="SimSun" panose="02010600030101010101" pitchFamily="2" charset="-122"/>
              </a:rPr>
              <a:t> </a:t>
            </a:r>
            <a:r>
              <a:rPr lang="en-US" b="1" kern="100" dirty="0">
                <a:solidFill>
                  <a:schemeClr val="accent2">
                    <a:lumMod val="20000"/>
                    <a:lumOff val="80000"/>
                  </a:schemeClr>
                </a:solidFill>
                <a:latin typeface="Times New Roman" panose="02020603050405020304" pitchFamily="18" charset="0"/>
                <a:ea typeface="SimSun" panose="02010600030101010101" pitchFamily="2" charset="-122"/>
              </a:rPr>
              <a:t>Sagar </a:t>
            </a:r>
            <a:r>
              <a:rPr lang="en-US" b="1" kern="100" dirty="0" err="1">
                <a:solidFill>
                  <a:schemeClr val="accent2">
                    <a:lumMod val="20000"/>
                    <a:lumOff val="80000"/>
                  </a:schemeClr>
                </a:solidFill>
                <a:latin typeface="Times New Roman" panose="02020603050405020304" pitchFamily="18" charset="0"/>
                <a:ea typeface="SimSun" panose="02010600030101010101" pitchFamily="2" charset="-122"/>
              </a:rPr>
              <a:t>Gaire</a:t>
            </a:r>
            <a:r>
              <a:rPr lang="en-US" b="1" kern="100" dirty="0">
                <a:solidFill>
                  <a:schemeClr val="accent2">
                    <a:lumMod val="20000"/>
                    <a:lumOff val="80000"/>
                  </a:schemeClr>
                </a:solidFill>
                <a:latin typeface="Times New Roman" panose="02020603050405020304" pitchFamily="18" charset="0"/>
                <a:ea typeface="SimSun" panose="02010600030101010101" pitchFamily="2" charset="-122"/>
              </a:rPr>
              <a:t> Fast Food after </a:t>
            </a:r>
            <a:r>
              <a:rPr lang="en-US" kern="100" dirty="0">
                <a:solidFill>
                  <a:schemeClr val="bg1"/>
                </a:solidFill>
                <a:latin typeface="Times New Roman" panose="02020603050405020304" pitchFamily="18" charset="0"/>
                <a:ea typeface="SimSun" panose="02010600030101010101" pitchFamily="2" charset="-122"/>
              </a:rPr>
              <a:t>which is Burger Factory. </a:t>
            </a:r>
          </a:p>
        </p:txBody>
      </p:sp>
      <p:graphicFrame>
        <p:nvGraphicFramePr>
          <p:cNvPr id="2" name="Chart 1">
            <a:extLst>
              <a:ext uri="{FF2B5EF4-FFF2-40B4-BE49-F238E27FC236}">
                <a16:creationId xmlns:a16="http://schemas.microsoft.com/office/drawing/2014/main" id="{4E887641-8E8B-EC44-B7B6-F72B356D3338}"/>
              </a:ext>
            </a:extLst>
          </p:cNvPr>
          <p:cNvGraphicFramePr/>
          <p:nvPr>
            <p:extLst>
              <p:ext uri="{D42A27DB-BD31-4B8C-83A1-F6EECF244321}">
                <p14:modId xmlns:p14="http://schemas.microsoft.com/office/powerpoint/2010/main" val="2938449152"/>
              </p:ext>
            </p:extLst>
          </p:nvPr>
        </p:nvGraphicFramePr>
        <p:xfrm>
          <a:off x="109871" y="179109"/>
          <a:ext cx="5078818" cy="4424641"/>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8D73338C-88DF-5545-AAE7-55F73713377D}"/>
              </a:ext>
            </a:extLst>
          </p:cNvPr>
          <p:cNvCxnSpPr>
            <a:cxnSpLocks/>
          </p:cNvCxnSpPr>
          <p:nvPr/>
        </p:nvCxnSpPr>
        <p:spPr>
          <a:xfrm>
            <a:off x="3205113" y="1112131"/>
            <a:ext cx="0" cy="1666572"/>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4FDB5F6-4988-884D-B211-99EB163574E3}"/>
              </a:ext>
            </a:extLst>
          </p:cNvPr>
          <p:cNvSpPr txBox="1"/>
          <p:nvPr/>
        </p:nvSpPr>
        <p:spPr>
          <a:xfrm>
            <a:off x="4039267" y="635077"/>
            <a:ext cx="673395" cy="307777"/>
          </a:xfrm>
          <a:prstGeom prst="rect">
            <a:avLst/>
          </a:prstGeom>
          <a:noFill/>
        </p:spPr>
        <p:txBody>
          <a:bodyPr wrap="square" rtlCol="0">
            <a:spAutoFit/>
          </a:bodyPr>
          <a:lstStyle/>
          <a:p>
            <a:r>
              <a:rPr lang="en-US" dirty="0">
                <a:solidFill>
                  <a:schemeClr val="tx2">
                    <a:lumMod val="90000"/>
                  </a:schemeClr>
                </a:solidFill>
              </a:rPr>
              <a:t>INDIA</a:t>
            </a:r>
          </a:p>
        </p:txBody>
      </p:sp>
      <p:sp>
        <p:nvSpPr>
          <p:cNvPr id="17" name="TextBox 16">
            <a:extLst>
              <a:ext uri="{FF2B5EF4-FFF2-40B4-BE49-F238E27FC236}">
                <a16:creationId xmlns:a16="http://schemas.microsoft.com/office/drawing/2014/main" id="{10DF550F-EE72-4C48-98E0-295F2B3A8C2E}"/>
              </a:ext>
            </a:extLst>
          </p:cNvPr>
          <p:cNvSpPr txBox="1"/>
          <p:nvPr/>
        </p:nvSpPr>
        <p:spPr>
          <a:xfrm>
            <a:off x="2171922" y="673916"/>
            <a:ext cx="1488558" cy="307777"/>
          </a:xfrm>
          <a:prstGeom prst="rect">
            <a:avLst/>
          </a:prstGeom>
          <a:noFill/>
        </p:spPr>
        <p:txBody>
          <a:bodyPr wrap="square" rtlCol="0">
            <a:spAutoFit/>
          </a:bodyPr>
          <a:lstStyle/>
          <a:p>
            <a:r>
              <a:rPr lang="en-US" dirty="0">
                <a:solidFill>
                  <a:schemeClr val="tx2">
                    <a:lumMod val="90000"/>
                  </a:schemeClr>
                </a:solidFill>
              </a:rPr>
              <a:t>USA</a:t>
            </a:r>
          </a:p>
        </p:txBody>
      </p:sp>
      <p:sp>
        <p:nvSpPr>
          <p:cNvPr id="7" name="TextBox 6">
            <a:extLst>
              <a:ext uri="{FF2B5EF4-FFF2-40B4-BE49-F238E27FC236}">
                <a16:creationId xmlns:a16="http://schemas.microsoft.com/office/drawing/2014/main" id="{D8084474-9FFF-F64C-8497-1B87C33A2EE1}"/>
              </a:ext>
            </a:extLst>
          </p:cNvPr>
          <p:cNvSpPr txBox="1"/>
          <p:nvPr/>
        </p:nvSpPr>
        <p:spPr>
          <a:xfrm>
            <a:off x="5369513" y="1150012"/>
            <a:ext cx="2122697" cy="338554"/>
          </a:xfrm>
          <a:prstGeom prst="rect">
            <a:avLst/>
          </a:prstGeom>
          <a:noFill/>
        </p:spPr>
        <p:txBody>
          <a:bodyPr wrap="none" rtlCol="0">
            <a:spAutoFit/>
          </a:bodyPr>
          <a:lstStyle/>
          <a:p>
            <a:r>
              <a:rPr lang="en-US" sz="1600" dirty="0">
                <a:solidFill>
                  <a:schemeClr val="bg1"/>
                </a:solidFill>
              </a:rPr>
              <a:t>Business Question 4:</a:t>
            </a:r>
          </a:p>
        </p:txBody>
      </p:sp>
      <p:sp>
        <p:nvSpPr>
          <p:cNvPr id="8" name="TextBox 7">
            <a:extLst>
              <a:ext uri="{FF2B5EF4-FFF2-40B4-BE49-F238E27FC236}">
                <a16:creationId xmlns:a16="http://schemas.microsoft.com/office/drawing/2014/main" id="{4C3074E9-ACA8-324A-B1E6-E9C1B9F73925}"/>
              </a:ext>
            </a:extLst>
          </p:cNvPr>
          <p:cNvSpPr txBox="1"/>
          <p:nvPr/>
        </p:nvSpPr>
        <p:spPr>
          <a:xfrm>
            <a:off x="5348560" y="1606863"/>
            <a:ext cx="3256020" cy="338554"/>
          </a:xfrm>
          <a:prstGeom prst="rect">
            <a:avLst/>
          </a:prstGeom>
          <a:noFill/>
        </p:spPr>
        <p:txBody>
          <a:bodyPr wrap="none" rtlCol="0">
            <a:spAutoFit/>
          </a:bodyPr>
          <a:lstStyle/>
          <a:p>
            <a:r>
              <a:rPr lang="en-US" sz="1600" dirty="0">
                <a:solidFill>
                  <a:schemeClr val="bg1"/>
                </a:solidFill>
              </a:rPr>
              <a:t> Top Fast-Food Restaurants to try</a:t>
            </a:r>
          </a:p>
        </p:txBody>
      </p:sp>
    </p:spTree>
    <p:extLst>
      <p:ext uri="{BB962C8B-B14F-4D97-AF65-F5344CB8AC3E}">
        <p14:creationId xmlns:p14="http://schemas.microsoft.com/office/powerpoint/2010/main" val="4084936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649F099C-5C42-7348-BC37-C31E2F6C86BF}"/>
              </a:ext>
            </a:extLst>
          </p:cNvPr>
          <p:cNvPicPr>
            <a:picLocks noChangeAspect="1"/>
          </p:cNvPicPr>
          <p:nvPr/>
        </p:nvPicPr>
        <p:blipFill>
          <a:blip r:embed="rId3"/>
          <a:stretch>
            <a:fillRect/>
          </a:stretch>
        </p:blipFill>
        <p:spPr>
          <a:xfrm>
            <a:off x="419187" y="302490"/>
            <a:ext cx="4763386" cy="4469144"/>
          </a:xfrm>
          <a:prstGeom prst="rect">
            <a:avLst/>
          </a:prstGeom>
          <a:solidFill>
            <a:schemeClr val="dk2"/>
          </a:solidFill>
        </p:spPr>
      </p:pic>
      <p:sp>
        <p:nvSpPr>
          <p:cNvPr id="4" name="TextBox 3">
            <a:extLst>
              <a:ext uri="{FF2B5EF4-FFF2-40B4-BE49-F238E27FC236}">
                <a16:creationId xmlns:a16="http://schemas.microsoft.com/office/drawing/2014/main" id="{A0956CAB-B709-DB4A-B197-A5D5211AB134}"/>
              </a:ext>
            </a:extLst>
          </p:cNvPr>
          <p:cNvSpPr txBox="1"/>
          <p:nvPr/>
        </p:nvSpPr>
        <p:spPr>
          <a:xfrm>
            <a:off x="912124" y="1466408"/>
            <a:ext cx="433132" cy="246221"/>
          </a:xfrm>
          <a:prstGeom prst="rect">
            <a:avLst/>
          </a:prstGeom>
          <a:noFill/>
        </p:spPr>
        <p:txBody>
          <a:bodyPr wrap="square" rtlCol="0">
            <a:spAutoFit/>
          </a:bodyPr>
          <a:lstStyle/>
          <a:p>
            <a:r>
              <a:rPr lang="en-US" sz="1000" dirty="0"/>
              <a:t>4.4</a:t>
            </a:r>
            <a:endParaRPr lang="en-US" sz="1100" dirty="0"/>
          </a:p>
        </p:txBody>
      </p:sp>
      <p:sp>
        <p:nvSpPr>
          <p:cNvPr id="5" name="TextBox 4">
            <a:extLst>
              <a:ext uri="{FF2B5EF4-FFF2-40B4-BE49-F238E27FC236}">
                <a16:creationId xmlns:a16="http://schemas.microsoft.com/office/drawing/2014/main" id="{0692DBA4-BE85-A94B-A822-8DA977D31C59}"/>
              </a:ext>
            </a:extLst>
          </p:cNvPr>
          <p:cNvSpPr txBox="1"/>
          <p:nvPr/>
        </p:nvSpPr>
        <p:spPr>
          <a:xfrm>
            <a:off x="1249038" y="1028424"/>
            <a:ext cx="360996" cy="246221"/>
          </a:xfrm>
          <a:prstGeom prst="rect">
            <a:avLst/>
          </a:prstGeom>
          <a:noFill/>
        </p:spPr>
        <p:txBody>
          <a:bodyPr wrap="none" rtlCol="0">
            <a:spAutoFit/>
          </a:bodyPr>
          <a:lstStyle/>
          <a:p>
            <a:r>
              <a:rPr lang="en-US" sz="1000" dirty="0"/>
              <a:t>4.7</a:t>
            </a:r>
          </a:p>
        </p:txBody>
      </p:sp>
      <p:sp>
        <p:nvSpPr>
          <p:cNvPr id="14" name="TextBox 13">
            <a:extLst>
              <a:ext uri="{FF2B5EF4-FFF2-40B4-BE49-F238E27FC236}">
                <a16:creationId xmlns:a16="http://schemas.microsoft.com/office/drawing/2014/main" id="{6DE01D0C-7FEF-3146-8039-1762F4E4F260}"/>
              </a:ext>
            </a:extLst>
          </p:cNvPr>
          <p:cNvSpPr txBox="1"/>
          <p:nvPr/>
        </p:nvSpPr>
        <p:spPr>
          <a:xfrm>
            <a:off x="1429536" y="542347"/>
            <a:ext cx="431528" cy="246221"/>
          </a:xfrm>
          <a:prstGeom prst="rect">
            <a:avLst/>
          </a:prstGeom>
          <a:noFill/>
        </p:spPr>
        <p:txBody>
          <a:bodyPr wrap="none" rtlCol="0">
            <a:spAutoFit/>
          </a:bodyPr>
          <a:lstStyle/>
          <a:p>
            <a:r>
              <a:rPr lang="en-US" sz="1000" dirty="0"/>
              <a:t>4.75</a:t>
            </a:r>
          </a:p>
        </p:txBody>
      </p:sp>
      <p:sp>
        <p:nvSpPr>
          <p:cNvPr id="15" name="TextBox 14">
            <a:extLst>
              <a:ext uri="{FF2B5EF4-FFF2-40B4-BE49-F238E27FC236}">
                <a16:creationId xmlns:a16="http://schemas.microsoft.com/office/drawing/2014/main" id="{07373D58-01FA-984C-BE49-55D56D7907F2}"/>
              </a:ext>
            </a:extLst>
          </p:cNvPr>
          <p:cNvSpPr txBox="1"/>
          <p:nvPr/>
        </p:nvSpPr>
        <p:spPr>
          <a:xfrm>
            <a:off x="1879918" y="1919444"/>
            <a:ext cx="360996" cy="246221"/>
          </a:xfrm>
          <a:prstGeom prst="rect">
            <a:avLst/>
          </a:prstGeom>
          <a:noFill/>
        </p:spPr>
        <p:txBody>
          <a:bodyPr wrap="square" rtlCol="0">
            <a:spAutoFit/>
          </a:bodyPr>
          <a:lstStyle/>
          <a:p>
            <a:r>
              <a:rPr lang="en-US" sz="1000" dirty="0"/>
              <a:t>4.3</a:t>
            </a:r>
          </a:p>
        </p:txBody>
      </p:sp>
      <p:sp>
        <p:nvSpPr>
          <p:cNvPr id="16" name="TextBox 15">
            <a:extLst>
              <a:ext uri="{FF2B5EF4-FFF2-40B4-BE49-F238E27FC236}">
                <a16:creationId xmlns:a16="http://schemas.microsoft.com/office/drawing/2014/main" id="{741CCEA1-279A-DF4D-BBBF-7A55FCA904AD}"/>
              </a:ext>
            </a:extLst>
          </p:cNvPr>
          <p:cNvSpPr txBox="1"/>
          <p:nvPr/>
        </p:nvSpPr>
        <p:spPr>
          <a:xfrm>
            <a:off x="2358145" y="1227917"/>
            <a:ext cx="360996" cy="246221"/>
          </a:xfrm>
          <a:prstGeom prst="rect">
            <a:avLst/>
          </a:prstGeom>
          <a:noFill/>
        </p:spPr>
        <p:txBody>
          <a:bodyPr wrap="square" rtlCol="0">
            <a:spAutoFit/>
          </a:bodyPr>
          <a:lstStyle/>
          <a:p>
            <a:r>
              <a:rPr lang="en-US" sz="1000" dirty="0"/>
              <a:t>4.6</a:t>
            </a:r>
          </a:p>
        </p:txBody>
      </p:sp>
      <p:sp>
        <p:nvSpPr>
          <p:cNvPr id="17" name="TextBox 16">
            <a:extLst>
              <a:ext uri="{FF2B5EF4-FFF2-40B4-BE49-F238E27FC236}">
                <a16:creationId xmlns:a16="http://schemas.microsoft.com/office/drawing/2014/main" id="{721981B9-BC77-C24C-9C91-6D912C6C9885}"/>
              </a:ext>
            </a:extLst>
          </p:cNvPr>
          <p:cNvSpPr txBox="1"/>
          <p:nvPr/>
        </p:nvSpPr>
        <p:spPr>
          <a:xfrm>
            <a:off x="2833192" y="1227917"/>
            <a:ext cx="360996" cy="246221"/>
          </a:xfrm>
          <a:prstGeom prst="rect">
            <a:avLst/>
          </a:prstGeom>
          <a:noFill/>
        </p:spPr>
        <p:txBody>
          <a:bodyPr wrap="square" rtlCol="0">
            <a:spAutoFit/>
          </a:bodyPr>
          <a:lstStyle/>
          <a:p>
            <a:r>
              <a:rPr lang="en-US" sz="1000" dirty="0"/>
              <a:t>4.6</a:t>
            </a:r>
          </a:p>
        </p:txBody>
      </p:sp>
      <p:sp>
        <p:nvSpPr>
          <p:cNvPr id="18" name="TextBox 17">
            <a:extLst>
              <a:ext uri="{FF2B5EF4-FFF2-40B4-BE49-F238E27FC236}">
                <a16:creationId xmlns:a16="http://schemas.microsoft.com/office/drawing/2014/main" id="{A128A042-AB44-B447-80F5-AF311070621C}"/>
              </a:ext>
            </a:extLst>
          </p:cNvPr>
          <p:cNvSpPr txBox="1"/>
          <p:nvPr/>
        </p:nvSpPr>
        <p:spPr>
          <a:xfrm>
            <a:off x="3402941" y="1225813"/>
            <a:ext cx="360996" cy="246221"/>
          </a:xfrm>
          <a:prstGeom prst="rect">
            <a:avLst/>
          </a:prstGeom>
          <a:noFill/>
        </p:spPr>
        <p:txBody>
          <a:bodyPr wrap="square" rtlCol="0">
            <a:spAutoFit/>
          </a:bodyPr>
          <a:lstStyle/>
          <a:p>
            <a:r>
              <a:rPr lang="en-US" sz="1000" dirty="0"/>
              <a:t>4.6</a:t>
            </a:r>
          </a:p>
        </p:txBody>
      </p:sp>
      <p:sp>
        <p:nvSpPr>
          <p:cNvPr id="19" name="TextBox 18">
            <a:extLst>
              <a:ext uri="{FF2B5EF4-FFF2-40B4-BE49-F238E27FC236}">
                <a16:creationId xmlns:a16="http://schemas.microsoft.com/office/drawing/2014/main" id="{24759DBA-2322-5740-83B2-6C225C8C6D43}"/>
              </a:ext>
            </a:extLst>
          </p:cNvPr>
          <p:cNvSpPr txBox="1"/>
          <p:nvPr/>
        </p:nvSpPr>
        <p:spPr>
          <a:xfrm>
            <a:off x="3222443" y="1497682"/>
            <a:ext cx="360996" cy="246221"/>
          </a:xfrm>
          <a:prstGeom prst="rect">
            <a:avLst/>
          </a:prstGeom>
          <a:noFill/>
        </p:spPr>
        <p:txBody>
          <a:bodyPr wrap="square" rtlCol="0">
            <a:spAutoFit/>
          </a:bodyPr>
          <a:lstStyle/>
          <a:p>
            <a:r>
              <a:rPr lang="en-US" sz="1000" dirty="0"/>
              <a:t>4.5</a:t>
            </a:r>
          </a:p>
        </p:txBody>
      </p:sp>
      <p:sp>
        <p:nvSpPr>
          <p:cNvPr id="20" name="TextBox 19">
            <a:extLst>
              <a:ext uri="{FF2B5EF4-FFF2-40B4-BE49-F238E27FC236}">
                <a16:creationId xmlns:a16="http://schemas.microsoft.com/office/drawing/2014/main" id="{497033B4-800A-924D-8107-1FA26BBB954B}"/>
              </a:ext>
            </a:extLst>
          </p:cNvPr>
          <p:cNvSpPr txBox="1"/>
          <p:nvPr/>
        </p:nvSpPr>
        <p:spPr>
          <a:xfrm>
            <a:off x="5297865" y="2805564"/>
            <a:ext cx="3704732" cy="1600438"/>
          </a:xfrm>
          <a:prstGeom prst="rect">
            <a:avLst/>
          </a:prstGeom>
          <a:noFill/>
          <a:ln>
            <a:solidFill>
              <a:schemeClr val="accent5">
                <a:lumMod val="75000"/>
              </a:schemeClr>
            </a:solidFill>
          </a:ln>
        </p:spPr>
        <p:txBody>
          <a:bodyPr wrap="square" rtlCol="0">
            <a:spAutoFit/>
          </a:bodyPr>
          <a:lstStyle/>
          <a:p>
            <a:pPr indent="266700" algn="just"/>
            <a:r>
              <a:rPr lang="en-US" kern="100" dirty="0">
                <a:solidFill>
                  <a:schemeClr val="bg1"/>
                </a:solidFill>
                <a:latin typeface="Times New Roman" panose="02020603050405020304" pitchFamily="18" charset="0"/>
                <a:ea typeface="SimSun" panose="02010600030101010101" pitchFamily="2" charset="-122"/>
              </a:rPr>
              <a:t>Based on Aggregate Rating – </a:t>
            </a:r>
          </a:p>
          <a:p>
            <a:pPr marL="285750" indent="-285750" algn="just">
              <a:buClr>
                <a:schemeClr val="accent2">
                  <a:lumMod val="60000"/>
                  <a:lumOff val="40000"/>
                </a:schemeClr>
              </a:buClr>
              <a:buFont typeface="Wingdings" pitchFamily="2" charset="2"/>
              <a:buChar char="q"/>
            </a:pPr>
            <a:r>
              <a:rPr lang="en-US" b="1" kern="100" dirty="0">
                <a:solidFill>
                  <a:schemeClr val="accent5">
                    <a:lumMod val="40000"/>
                    <a:lumOff val="60000"/>
                  </a:schemeClr>
                </a:solidFill>
                <a:latin typeface="Times New Roman" panose="02020603050405020304" pitchFamily="18" charset="0"/>
                <a:ea typeface="SimSun" panose="02010600030101010101" pitchFamily="2" charset="-122"/>
              </a:rPr>
              <a:t>Asian cuisines </a:t>
            </a:r>
            <a:r>
              <a:rPr lang="en-US" kern="100" dirty="0">
                <a:solidFill>
                  <a:schemeClr val="bg1"/>
                </a:solidFill>
                <a:latin typeface="Times New Roman" panose="02020603050405020304" pitchFamily="18" charset="0"/>
                <a:ea typeface="SimSun" panose="02010600030101010101" pitchFamily="2" charset="-122"/>
              </a:rPr>
              <a:t>are most welcomed in both America and India followed by Italian, Mexican and Thai</a:t>
            </a:r>
          </a:p>
          <a:p>
            <a:pPr marL="285750" indent="-285750" algn="just">
              <a:buClr>
                <a:schemeClr val="accent2">
                  <a:lumMod val="60000"/>
                  <a:lumOff val="40000"/>
                </a:schemeClr>
              </a:buClr>
              <a:buFont typeface="Wingdings" pitchFamily="2" charset="2"/>
              <a:buChar char="q"/>
            </a:pPr>
            <a:r>
              <a:rPr lang="en-US" kern="100" dirty="0">
                <a:solidFill>
                  <a:schemeClr val="bg1"/>
                </a:solidFill>
                <a:latin typeface="Times New Roman" panose="02020603050405020304" pitchFamily="18" charset="0"/>
                <a:ea typeface="SimSun" panose="02010600030101010101" pitchFamily="2" charset="-122"/>
              </a:rPr>
              <a:t>Owning an Asian cuisine restaurant in America and India would never be a bad choice</a:t>
            </a:r>
          </a:p>
        </p:txBody>
      </p:sp>
      <p:sp>
        <p:nvSpPr>
          <p:cNvPr id="13" name="TextBox 12">
            <a:extLst>
              <a:ext uri="{FF2B5EF4-FFF2-40B4-BE49-F238E27FC236}">
                <a16:creationId xmlns:a16="http://schemas.microsoft.com/office/drawing/2014/main" id="{405A386B-B021-1F43-8C07-00369092E4D4}"/>
              </a:ext>
            </a:extLst>
          </p:cNvPr>
          <p:cNvSpPr txBox="1"/>
          <p:nvPr/>
        </p:nvSpPr>
        <p:spPr>
          <a:xfrm>
            <a:off x="5350202" y="1274645"/>
            <a:ext cx="2122697" cy="338554"/>
          </a:xfrm>
          <a:prstGeom prst="rect">
            <a:avLst/>
          </a:prstGeom>
          <a:noFill/>
        </p:spPr>
        <p:txBody>
          <a:bodyPr wrap="none" rtlCol="0">
            <a:spAutoFit/>
          </a:bodyPr>
          <a:lstStyle/>
          <a:p>
            <a:r>
              <a:rPr lang="en-US" sz="1600" dirty="0">
                <a:solidFill>
                  <a:schemeClr val="bg1"/>
                </a:solidFill>
              </a:rPr>
              <a:t>Business Question 5:</a:t>
            </a:r>
          </a:p>
        </p:txBody>
      </p:sp>
      <p:sp>
        <p:nvSpPr>
          <p:cNvPr id="2" name="Rectangle 1">
            <a:extLst>
              <a:ext uri="{FF2B5EF4-FFF2-40B4-BE49-F238E27FC236}">
                <a16:creationId xmlns:a16="http://schemas.microsoft.com/office/drawing/2014/main" id="{8E41F611-F633-8541-9223-C8E26B121A99}"/>
              </a:ext>
            </a:extLst>
          </p:cNvPr>
          <p:cNvSpPr/>
          <p:nvPr/>
        </p:nvSpPr>
        <p:spPr>
          <a:xfrm>
            <a:off x="5350202" y="1712629"/>
            <a:ext cx="3502058" cy="584775"/>
          </a:xfrm>
          <a:prstGeom prst="rect">
            <a:avLst/>
          </a:prstGeom>
        </p:spPr>
        <p:txBody>
          <a:bodyPr wrap="square">
            <a:spAutoFit/>
          </a:bodyPr>
          <a:lstStyle/>
          <a:p>
            <a:r>
              <a:rPr lang="en-US" sz="1600" dirty="0">
                <a:solidFill>
                  <a:schemeClr val="bg1"/>
                </a:solidFill>
              </a:rPr>
              <a:t>Analysis on some best specific cuisines restaurants to try</a:t>
            </a:r>
          </a:p>
        </p:txBody>
      </p:sp>
    </p:spTree>
    <p:extLst>
      <p:ext uri="{BB962C8B-B14F-4D97-AF65-F5344CB8AC3E}">
        <p14:creationId xmlns:p14="http://schemas.microsoft.com/office/powerpoint/2010/main" val="3008097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ED2EE157-316A-A040-9F04-46FA29229ADD}"/>
              </a:ext>
            </a:extLst>
          </p:cNvPr>
          <p:cNvPicPr>
            <a:picLocks noChangeAspect="1"/>
          </p:cNvPicPr>
          <p:nvPr/>
        </p:nvPicPr>
        <p:blipFill>
          <a:blip r:embed="rId3"/>
          <a:stretch>
            <a:fillRect/>
          </a:stretch>
        </p:blipFill>
        <p:spPr>
          <a:xfrm>
            <a:off x="376411" y="279928"/>
            <a:ext cx="4413165" cy="4024586"/>
          </a:xfrm>
          <a:prstGeom prst="rect">
            <a:avLst/>
          </a:prstGeom>
        </p:spPr>
      </p:pic>
      <p:sp>
        <p:nvSpPr>
          <p:cNvPr id="44" name="TextBox 43">
            <a:extLst>
              <a:ext uri="{FF2B5EF4-FFF2-40B4-BE49-F238E27FC236}">
                <a16:creationId xmlns:a16="http://schemas.microsoft.com/office/drawing/2014/main" id="{601292D6-7199-ED48-8A50-1AD01F6A29FC}"/>
              </a:ext>
            </a:extLst>
          </p:cNvPr>
          <p:cNvSpPr txBox="1"/>
          <p:nvPr/>
        </p:nvSpPr>
        <p:spPr>
          <a:xfrm>
            <a:off x="5173785" y="2488632"/>
            <a:ext cx="3593804" cy="1815882"/>
          </a:xfrm>
          <a:prstGeom prst="rect">
            <a:avLst/>
          </a:prstGeom>
          <a:noFill/>
          <a:ln>
            <a:solidFill>
              <a:schemeClr val="accent5">
                <a:lumMod val="75000"/>
              </a:schemeClr>
            </a:solidFill>
          </a:ln>
        </p:spPr>
        <p:txBody>
          <a:bodyPr wrap="square" rtlCol="0">
            <a:spAutoFit/>
          </a:bodyPr>
          <a:lstStyle/>
          <a:p>
            <a:pPr marL="285750" indent="-285750">
              <a:buClr>
                <a:schemeClr val="bg1"/>
              </a:buClr>
              <a:buFont typeface="Arial" panose="020B0604020202020204" pitchFamily="34" charset="0"/>
              <a:buChar char="•"/>
            </a:pPr>
            <a:r>
              <a:rPr lang="en-US" kern="100" dirty="0">
                <a:solidFill>
                  <a:schemeClr val="bg1"/>
                </a:solidFill>
                <a:latin typeface="Times New Roman" panose="02020603050405020304" pitchFamily="18" charset="0"/>
                <a:ea typeface="SimSun" panose="02010600030101010101" pitchFamily="2" charset="-122"/>
              </a:rPr>
              <a:t>To be more specific with respect to whether the restaurant has table booking, based on location and ratings we chose some best fine dining restaurants.</a:t>
            </a:r>
          </a:p>
          <a:p>
            <a:pPr marL="285750" indent="-285750">
              <a:buClr>
                <a:schemeClr val="bg1"/>
              </a:buClr>
              <a:buFont typeface="Arial" panose="020B0604020202020204" pitchFamily="34" charset="0"/>
              <a:buChar char="•"/>
            </a:pPr>
            <a:r>
              <a:rPr lang="en-US" kern="100" dirty="0">
                <a:solidFill>
                  <a:schemeClr val="bg1"/>
                </a:solidFill>
                <a:latin typeface="Times New Roman" panose="02020603050405020304" pitchFamily="18" charset="0"/>
                <a:ea typeface="SimSun" panose="02010600030101010101" pitchFamily="2" charset="-122"/>
              </a:rPr>
              <a:t>UK </a:t>
            </a:r>
            <a:r>
              <a:rPr lang="en-US" kern="100" dirty="0" err="1">
                <a:solidFill>
                  <a:schemeClr val="bg1"/>
                </a:solidFill>
                <a:latin typeface="Times New Roman" panose="02020603050405020304" pitchFamily="18" charset="0"/>
                <a:ea typeface="SimSun" panose="02010600030101010101" pitchFamily="2" charset="-122"/>
              </a:rPr>
              <a:t>zomato</a:t>
            </a:r>
            <a:r>
              <a:rPr lang="en-US" kern="100" dirty="0">
                <a:solidFill>
                  <a:schemeClr val="bg1"/>
                </a:solidFill>
                <a:latin typeface="Times New Roman" panose="02020603050405020304" pitchFamily="18" charset="0"/>
                <a:ea typeface="SimSun" panose="02010600030101010101" pitchFamily="2" charset="-122"/>
              </a:rPr>
              <a:t> users show less interests in American, Asian, Chinese, Italian, and Mexican food, but they do like Thai food However, Thai food is more popular in UK</a:t>
            </a:r>
            <a:endParaRPr lang="en-US" dirty="0">
              <a:solidFill>
                <a:schemeClr val="accent5">
                  <a:lumMod val="20000"/>
                  <a:lumOff val="80000"/>
                </a:schemeClr>
              </a:solidFill>
            </a:endParaRPr>
          </a:p>
        </p:txBody>
      </p:sp>
      <p:sp>
        <p:nvSpPr>
          <p:cNvPr id="5" name="TextBox 4">
            <a:extLst>
              <a:ext uri="{FF2B5EF4-FFF2-40B4-BE49-F238E27FC236}">
                <a16:creationId xmlns:a16="http://schemas.microsoft.com/office/drawing/2014/main" id="{D493C188-75C1-184B-B130-C0F7685416C7}"/>
              </a:ext>
            </a:extLst>
          </p:cNvPr>
          <p:cNvSpPr txBox="1"/>
          <p:nvPr/>
        </p:nvSpPr>
        <p:spPr>
          <a:xfrm>
            <a:off x="5173785" y="838986"/>
            <a:ext cx="2122697" cy="338554"/>
          </a:xfrm>
          <a:prstGeom prst="rect">
            <a:avLst/>
          </a:prstGeom>
          <a:noFill/>
        </p:spPr>
        <p:txBody>
          <a:bodyPr wrap="none" rtlCol="0">
            <a:spAutoFit/>
          </a:bodyPr>
          <a:lstStyle/>
          <a:p>
            <a:r>
              <a:rPr lang="en-US" sz="1600" dirty="0">
                <a:solidFill>
                  <a:schemeClr val="bg1"/>
                </a:solidFill>
              </a:rPr>
              <a:t>Business Question 6:</a:t>
            </a:r>
          </a:p>
        </p:txBody>
      </p:sp>
      <p:sp>
        <p:nvSpPr>
          <p:cNvPr id="4" name="Rectangle 3">
            <a:extLst>
              <a:ext uri="{FF2B5EF4-FFF2-40B4-BE49-F238E27FC236}">
                <a16:creationId xmlns:a16="http://schemas.microsoft.com/office/drawing/2014/main" id="{5AB170D9-5B80-8D48-B619-B7A70CFD0D08}"/>
              </a:ext>
            </a:extLst>
          </p:cNvPr>
          <p:cNvSpPr/>
          <p:nvPr/>
        </p:nvSpPr>
        <p:spPr>
          <a:xfrm>
            <a:off x="5173785" y="1179724"/>
            <a:ext cx="4572000" cy="523220"/>
          </a:xfrm>
          <a:prstGeom prst="rect">
            <a:avLst/>
          </a:prstGeom>
        </p:spPr>
        <p:txBody>
          <a:bodyPr>
            <a:spAutoFit/>
          </a:bodyPr>
          <a:lstStyle/>
          <a:p>
            <a:r>
              <a:rPr lang="en-US" dirty="0">
                <a:solidFill>
                  <a:schemeClr val="bg1"/>
                </a:solidFill>
              </a:rPr>
              <a:t>Some Best Specific Cuisines Restaurants</a:t>
            </a:r>
          </a:p>
          <a:p>
            <a:r>
              <a:rPr lang="en-US" dirty="0">
                <a:solidFill>
                  <a:schemeClr val="bg1"/>
                </a:solidFill>
              </a:rPr>
              <a:t>to try once in your lifetime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44" name="TextBox 43">
            <a:extLst>
              <a:ext uri="{FF2B5EF4-FFF2-40B4-BE49-F238E27FC236}">
                <a16:creationId xmlns:a16="http://schemas.microsoft.com/office/drawing/2014/main" id="{601292D6-7199-ED48-8A50-1AD01F6A29FC}"/>
              </a:ext>
            </a:extLst>
          </p:cNvPr>
          <p:cNvSpPr txBox="1"/>
          <p:nvPr/>
        </p:nvSpPr>
        <p:spPr>
          <a:xfrm>
            <a:off x="4989265" y="1732877"/>
            <a:ext cx="3593804" cy="1815882"/>
          </a:xfrm>
          <a:prstGeom prst="rect">
            <a:avLst/>
          </a:prstGeom>
          <a:noFill/>
          <a:ln>
            <a:solidFill>
              <a:schemeClr val="accent5">
                <a:lumMod val="75000"/>
              </a:schemeClr>
            </a:solidFill>
          </a:ln>
        </p:spPr>
        <p:txBody>
          <a:bodyPr wrap="square" rtlCol="0">
            <a:spAutoFit/>
          </a:bodyPr>
          <a:lstStyle/>
          <a:p>
            <a:pPr marL="285750" indent="-285750">
              <a:buClr>
                <a:schemeClr val="accent2">
                  <a:lumMod val="20000"/>
                  <a:lumOff val="80000"/>
                </a:schemeClr>
              </a:buClr>
              <a:buFont typeface="Arial" panose="020B0604020202020204" pitchFamily="34" charset="0"/>
              <a:buChar char="•"/>
            </a:pPr>
            <a:r>
              <a:rPr lang="en-US" dirty="0">
                <a:solidFill>
                  <a:schemeClr val="accent5">
                    <a:lumMod val="20000"/>
                    <a:lumOff val="80000"/>
                  </a:schemeClr>
                </a:solidFill>
              </a:rPr>
              <a:t>Based on this graph, we can conclude that India has a greater number of highest rates cafés comparatively</a:t>
            </a:r>
          </a:p>
          <a:p>
            <a:pPr marL="285750" indent="-285750">
              <a:buClr>
                <a:schemeClr val="accent2">
                  <a:lumMod val="20000"/>
                  <a:lumOff val="80000"/>
                </a:schemeClr>
              </a:buClr>
              <a:buFont typeface="Arial" panose="020B0604020202020204" pitchFamily="34" charset="0"/>
              <a:buChar char="•"/>
            </a:pPr>
            <a:endParaRPr lang="en-US" dirty="0">
              <a:solidFill>
                <a:schemeClr val="accent5">
                  <a:lumMod val="20000"/>
                  <a:lumOff val="80000"/>
                </a:schemeClr>
              </a:solidFill>
            </a:endParaRPr>
          </a:p>
          <a:p>
            <a:pPr>
              <a:buClr>
                <a:schemeClr val="accent2">
                  <a:lumMod val="20000"/>
                  <a:lumOff val="80000"/>
                </a:schemeClr>
              </a:buClr>
            </a:pPr>
            <a:endParaRPr lang="en-US" dirty="0">
              <a:solidFill>
                <a:schemeClr val="accent5">
                  <a:lumMod val="20000"/>
                  <a:lumOff val="80000"/>
                </a:schemeClr>
              </a:solidFill>
            </a:endParaRPr>
          </a:p>
          <a:p>
            <a:pPr marL="285750" indent="-285750">
              <a:buClr>
                <a:schemeClr val="accent2">
                  <a:lumMod val="20000"/>
                  <a:lumOff val="80000"/>
                </a:schemeClr>
              </a:buClr>
              <a:buFont typeface="Arial" panose="020B0604020202020204" pitchFamily="34" charset="0"/>
              <a:buChar char="•"/>
            </a:pPr>
            <a:r>
              <a:rPr lang="en-US" dirty="0">
                <a:solidFill>
                  <a:schemeClr val="accent5">
                    <a:lumMod val="20000"/>
                    <a:lumOff val="80000"/>
                  </a:schemeClr>
                </a:solidFill>
              </a:rPr>
              <a:t>So, if you're looking for to visit India these are some cafes to go out with your date or hangout with friends</a:t>
            </a:r>
          </a:p>
        </p:txBody>
      </p:sp>
      <p:sp>
        <p:nvSpPr>
          <p:cNvPr id="22" name="TextBox 21">
            <a:extLst>
              <a:ext uri="{FF2B5EF4-FFF2-40B4-BE49-F238E27FC236}">
                <a16:creationId xmlns:a16="http://schemas.microsoft.com/office/drawing/2014/main" id="{26753881-ADA0-7644-9C7C-CBB386213185}"/>
              </a:ext>
            </a:extLst>
          </p:cNvPr>
          <p:cNvSpPr txBox="1"/>
          <p:nvPr/>
        </p:nvSpPr>
        <p:spPr>
          <a:xfrm>
            <a:off x="253864" y="209001"/>
            <a:ext cx="4413165" cy="307777"/>
          </a:xfrm>
          <a:prstGeom prst="rect">
            <a:avLst/>
          </a:prstGeom>
          <a:solidFill>
            <a:schemeClr val="bg1"/>
          </a:solidFill>
        </p:spPr>
        <p:txBody>
          <a:bodyPr wrap="square" rtlCol="0">
            <a:spAutoFit/>
          </a:bodyPr>
          <a:lstStyle/>
          <a:p>
            <a:pPr algn="ctr"/>
            <a:r>
              <a:rPr lang="en-US" dirty="0"/>
              <a:t>TOP CAFE TO HANGOUT IN INDIA AND UAE</a:t>
            </a:r>
          </a:p>
        </p:txBody>
      </p:sp>
      <p:pic>
        <p:nvPicPr>
          <p:cNvPr id="5" name="Picture 4" descr="Chart, bar chart&#10;&#10;Description automatically generated">
            <a:extLst>
              <a:ext uri="{FF2B5EF4-FFF2-40B4-BE49-F238E27FC236}">
                <a16:creationId xmlns:a16="http://schemas.microsoft.com/office/drawing/2014/main" id="{0CC35C86-28B8-8B42-8A23-3B693307F711}"/>
              </a:ext>
            </a:extLst>
          </p:cNvPr>
          <p:cNvPicPr>
            <a:picLocks noChangeAspect="1"/>
          </p:cNvPicPr>
          <p:nvPr/>
        </p:nvPicPr>
        <p:blipFill>
          <a:blip r:embed="rId3"/>
          <a:stretch>
            <a:fillRect/>
          </a:stretch>
        </p:blipFill>
        <p:spPr>
          <a:xfrm>
            <a:off x="253864" y="909718"/>
            <a:ext cx="4413164" cy="4024781"/>
          </a:xfrm>
          <a:prstGeom prst="rect">
            <a:avLst/>
          </a:prstGeom>
        </p:spPr>
      </p:pic>
      <p:sp>
        <p:nvSpPr>
          <p:cNvPr id="6" name="TextBox 5">
            <a:extLst>
              <a:ext uri="{FF2B5EF4-FFF2-40B4-BE49-F238E27FC236}">
                <a16:creationId xmlns:a16="http://schemas.microsoft.com/office/drawing/2014/main" id="{A02A3905-B109-8143-9213-749D0ECC7C03}"/>
              </a:ext>
            </a:extLst>
          </p:cNvPr>
          <p:cNvSpPr txBox="1"/>
          <p:nvPr/>
        </p:nvSpPr>
        <p:spPr>
          <a:xfrm>
            <a:off x="4989265" y="860888"/>
            <a:ext cx="2122697" cy="338554"/>
          </a:xfrm>
          <a:prstGeom prst="rect">
            <a:avLst/>
          </a:prstGeom>
          <a:noFill/>
        </p:spPr>
        <p:txBody>
          <a:bodyPr wrap="none" rtlCol="0">
            <a:spAutoFit/>
          </a:bodyPr>
          <a:lstStyle/>
          <a:p>
            <a:r>
              <a:rPr lang="en-US" sz="1600" dirty="0">
                <a:solidFill>
                  <a:schemeClr val="bg1"/>
                </a:solidFill>
              </a:rPr>
              <a:t>Business Question 7:</a:t>
            </a:r>
          </a:p>
        </p:txBody>
      </p:sp>
      <p:sp>
        <p:nvSpPr>
          <p:cNvPr id="7" name="Rectangle 6">
            <a:extLst>
              <a:ext uri="{FF2B5EF4-FFF2-40B4-BE49-F238E27FC236}">
                <a16:creationId xmlns:a16="http://schemas.microsoft.com/office/drawing/2014/main" id="{CF4E508B-5B1C-9F46-BFE2-F2D764843DFA}"/>
              </a:ext>
            </a:extLst>
          </p:cNvPr>
          <p:cNvSpPr/>
          <p:nvPr/>
        </p:nvSpPr>
        <p:spPr>
          <a:xfrm>
            <a:off x="4989265" y="1199442"/>
            <a:ext cx="3730529" cy="307777"/>
          </a:xfrm>
          <a:prstGeom prst="rect">
            <a:avLst/>
          </a:prstGeom>
        </p:spPr>
        <p:txBody>
          <a:bodyPr wrap="square">
            <a:spAutoFit/>
          </a:bodyPr>
          <a:lstStyle/>
          <a:p>
            <a:r>
              <a:rPr lang="en-US" dirty="0">
                <a:solidFill>
                  <a:schemeClr val="bg1"/>
                </a:solidFill>
              </a:rPr>
              <a:t>Analyzing the top cafes from various cities</a:t>
            </a:r>
          </a:p>
        </p:txBody>
      </p:sp>
    </p:spTree>
    <p:extLst>
      <p:ext uri="{BB962C8B-B14F-4D97-AF65-F5344CB8AC3E}">
        <p14:creationId xmlns:p14="http://schemas.microsoft.com/office/powerpoint/2010/main" val="2280312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44" name="TextBox 43">
            <a:extLst>
              <a:ext uri="{FF2B5EF4-FFF2-40B4-BE49-F238E27FC236}">
                <a16:creationId xmlns:a16="http://schemas.microsoft.com/office/drawing/2014/main" id="{601292D6-7199-ED48-8A50-1AD01F6A29FC}"/>
              </a:ext>
            </a:extLst>
          </p:cNvPr>
          <p:cNvSpPr txBox="1"/>
          <p:nvPr/>
        </p:nvSpPr>
        <p:spPr>
          <a:xfrm>
            <a:off x="5078858" y="1686861"/>
            <a:ext cx="3593804" cy="1384995"/>
          </a:xfrm>
          <a:prstGeom prst="rect">
            <a:avLst/>
          </a:prstGeom>
          <a:noFill/>
          <a:ln>
            <a:solidFill>
              <a:schemeClr val="accent5">
                <a:lumMod val="75000"/>
              </a:schemeClr>
            </a:solidFill>
          </a:ln>
        </p:spPr>
        <p:txBody>
          <a:bodyPr wrap="square" rtlCol="0">
            <a:spAutoFit/>
          </a:bodyPr>
          <a:lstStyle/>
          <a:p>
            <a:pPr marL="285750" indent="-285750" algn="just">
              <a:buFont typeface="Arial" panose="020B0604020202020204" pitchFamily="34" charset="0"/>
              <a:buChar char="•"/>
            </a:pPr>
            <a:r>
              <a:rPr lang="en-US" kern="100" dirty="0">
                <a:solidFill>
                  <a:schemeClr val="bg1"/>
                </a:solidFill>
                <a:latin typeface="Times New Roman" panose="02020603050405020304" pitchFamily="18" charset="0"/>
                <a:ea typeface="SimSun" panose="02010600030101010101" pitchFamily="2" charset="-122"/>
              </a:rPr>
              <a:t>The city with the most </a:t>
            </a:r>
            <a:r>
              <a:rPr lang="en-US" kern="100" dirty="0" err="1">
                <a:solidFill>
                  <a:schemeClr val="bg1"/>
                </a:solidFill>
                <a:latin typeface="Times New Roman" panose="02020603050405020304" pitchFamily="18" charset="0"/>
                <a:ea typeface="SimSun" panose="02010600030101010101" pitchFamily="2" charset="-122"/>
              </a:rPr>
              <a:t>zomato</a:t>
            </a:r>
            <a:r>
              <a:rPr lang="en-US" kern="100" dirty="0">
                <a:solidFill>
                  <a:schemeClr val="bg1"/>
                </a:solidFill>
                <a:latin typeface="Times New Roman" panose="02020603050405020304" pitchFamily="18" charset="0"/>
                <a:ea typeface="SimSun" panose="02010600030101010101" pitchFamily="2" charset="-122"/>
              </a:rPr>
              <a:t> online delivery is New Delhi.</a:t>
            </a:r>
          </a:p>
          <a:p>
            <a:pPr marL="285750" indent="-285750" algn="just">
              <a:buFont typeface="Arial" panose="020B0604020202020204" pitchFamily="34" charset="0"/>
              <a:buChar char="•"/>
            </a:pPr>
            <a:endParaRPr lang="en-US" kern="100" dirty="0">
              <a:solidFill>
                <a:schemeClr val="bg1"/>
              </a:solidFill>
              <a:latin typeface="Times New Roman" panose="02020603050405020304" pitchFamily="18" charset="0"/>
              <a:ea typeface="SimSun" panose="02010600030101010101" pitchFamily="2" charset="-122"/>
            </a:endParaRPr>
          </a:p>
          <a:p>
            <a:pPr marL="285750" indent="-285750" algn="just">
              <a:buFont typeface="Arial" panose="020B0604020202020204" pitchFamily="34" charset="0"/>
              <a:buChar char="•"/>
            </a:pPr>
            <a:r>
              <a:rPr lang="en-US" kern="100" dirty="0">
                <a:solidFill>
                  <a:schemeClr val="bg1"/>
                </a:solidFill>
                <a:latin typeface="Times New Roman" panose="02020603050405020304" pitchFamily="18" charset="0"/>
                <a:ea typeface="SimSun" panose="02010600030101010101" pitchFamily="2" charset="-122"/>
              </a:rPr>
              <a:t>If you want to launch an online delivery restaurant and work with Zomato, you should base your operation in New Delhi.</a:t>
            </a:r>
            <a:endParaRPr lang="en-US" dirty="0">
              <a:solidFill>
                <a:schemeClr val="accent5">
                  <a:lumMod val="20000"/>
                  <a:lumOff val="80000"/>
                </a:schemeClr>
              </a:solidFill>
            </a:endParaRPr>
          </a:p>
        </p:txBody>
      </p:sp>
      <p:pic>
        <p:nvPicPr>
          <p:cNvPr id="3" name="Picture 2" descr="Chart, bar chart&#10;&#10;Description automatically generated">
            <a:extLst>
              <a:ext uri="{FF2B5EF4-FFF2-40B4-BE49-F238E27FC236}">
                <a16:creationId xmlns:a16="http://schemas.microsoft.com/office/drawing/2014/main" id="{44703EA9-6601-3146-814C-D5AB60C7852A}"/>
              </a:ext>
            </a:extLst>
          </p:cNvPr>
          <p:cNvPicPr>
            <a:picLocks noChangeAspect="1"/>
          </p:cNvPicPr>
          <p:nvPr/>
        </p:nvPicPr>
        <p:blipFill>
          <a:blip r:embed="rId3"/>
          <a:stretch>
            <a:fillRect/>
          </a:stretch>
        </p:blipFill>
        <p:spPr>
          <a:xfrm>
            <a:off x="219681" y="238540"/>
            <a:ext cx="4640866" cy="4281638"/>
          </a:xfrm>
          <a:prstGeom prst="rect">
            <a:avLst/>
          </a:prstGeom>
        </p:spPr>
      </p:pic>
      <p:sp>
        <p:nvSpPr>
          <p:cNvPr id="5" name="TextBox 4">
            <a:extLst>
              <a:ext uri="{FF2B5EF4-FFF2-40B4-BE49-F238E27FC236}">
                <a16:creationId xmlns:a16="http://schemas.microsoft.com/office/drawing/2014/main" id="{A33CA4C3-CAA0-A748-9A84-45259D8858A2}"/>
              </a:ext>
            </a:extLst>
          </p:cNvPr>
          <p:cNvSpPr txBox="1"/>
          <p:nvPr/>
        </p:nvSpPr>
        <p:spPr>
          <a:xfrm>
            <a:off x="5078858" y="772892"/>
            <a:ext cx="2122697" cy="338554"/>
          </a:xfrm>
          <a:prstGeom prst="rect">
            <a:avLst/>
          </a:prstGeom>
          <a:noFill/>
        </p:spPr>
        <p:txBody>
          <a:bodyPr wrap="none" rtlCol="0">
            <a:spAutoFit/>
          </a:bodyPr>
          <a:lstStyle/>
          <a:p>
            <a:r>
              <a:rPr lang="en-US" sz="1600" dirty="0">
                <a:solidFill>
                  <a:schemeClr val="bg1"/>
                </a:solidFill>
              </a:rPr>
              <a:t>Business Question 8:</a:t>
            </a:r>
          </a:p>
        </p:txBody>
      </p:sp>
      <p:sp>
        <p:nvSpPr>
          <p:cNvPr id="4" name="TextBox 3">
            <a:extLst>
              <a:ext uri="{FF2B5EF4-FFF2-40B4-BE49-F238E27FC236}">
                <a16:creationId xmlns:a16="http://schemas.microsoft.com/office/drawing/2014/main" id="{00F2DC40-E526-B640-9011-0C887983F814}"/>
              </a:ext>
            </a:extLst>
          </p:cNvPr>
          <p:cNvSpPr txBox="1"/>
          <p:nvPr/>
        </p:nvSpPr>
        <p:spPr>
          <a:xfrm>
            <a:off x="5078858" y="1111446"/>
            <a:ext cx="3260829" cy="307777"/>
          </a:xfrm>
          <a:prstGeom prst="rect">
            <a:avLst/>
          </a:prstGeom>
          <a:noFill/>
        </p:spPr>
        <p:txBody>
          <a:bodyPr wrap="none" rtlCol="0">
            <a:spAutoFit/>
          </a:bodyPr>
          <a:lstStyle/>
          <a:p>
            <a:r>
              <a:rPr lang="en-US" dirty="0">
                <a:solidFill>
                  <a:schemeClr val="bg1"/>
                </a:solidFill>
              </a:rPr>
              <a:t>Cities with maximum online deliveries </a:t>
            </a:r>
          </a:p>
        </p:txBody>
      </p:sp>
    </p:spTree>
    <p:extLst>
      <p:ext uri="{BB962C8B-B14F-4D97-AF65-F5344CB8AC3E}">
        <p14:creationId xmlns:p14="http://schemas.microsoft.com/office/powerpoint/2010/main" val="4232815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44" name="TextBox 43">
            <a:extLst>
              <a:ext uri="{FF2B5EF4-FFF2-40B4-BE49-F238E27FC236}">
                <a16:creationId xmlns:a16="http://schemas.microsoft.com/office/drawing/2014/main" id="{601292D6-7199-ED48-8A50-1AD01F6A29FC}"/>
              </a:ext>
            </a:extLst>
          </p:cNvPr>
          <p:cNvSpPr txBox="1"/>
          <p:nvPr/>
        </p:nvSpPr>
        <p:spPr>
          <a:xfrm>
            <a:off x="292232" y="141402"/>
            <a:ext cx="1329178" cy="307777"/>
          </a:xfrm>
          <a:prstGeom prst="rect">
            <a:avLst/>
          </a:prstGeom>
          <a:noFill/>
          <a:ln>
            <a:solidFill>
              <a:schemeClr val="accent5">
                <a:lumMod val="75000"/>
              </a:schemeClr>
            </a:solidFill>
          </a:ln>
        </p:spPr>
        <p:txBody>
          <a:bodyPr wrap="square" rtlCol="0">
            <a:spAutoFit/>
          </a:bodyPr>
          <a:lstStyle/>
          <a:p>
            <a:pPr algn="just"/>
            <a:r>
              <a:rPr lang="en-US" dirty="0">
                <a:solidFill>
                  <a:schemeClr val="accent5">
                    <a:lumMod val="20000"/>
                    <a:lumOff val="80000"/>
                  </a:schemeClr>
                </a:solidFill>
              </a:rPr>
              <a:t>Conclusions:</a:t>
            </a:r>
          </a:p>
        </p:txBody>
      </p:sp>
      <p:sp>
        <p:nvSpPr>
          <p:cNvPr id="2" name="TextBox 1">
            <a:extLst>
              <a:ext uri="{FF2B5EF4-FFF2-40B4-BE49-F238E27FC236}">
                <a16:creationId xmlns:a16="http://schemas.microsoft.com/office/drawing/2014/main" id="{EC0FC479-E500-2445-950C-9CC33DD5326A}"/>
              </a:ext>
            </a:extLst>
          </p:cNvPr>
          <p:cNvSpPr txBox="1"/>
          <p:nvPr/>
        </p:nvSpPr>
        <p:spPr>
          <a:xfrm>
            <a:off x="864705" y="785191"/>
            <a:ext cx="5953539" cy="2031325"/>
          </a:xfrm>
          <a:prstGeom prst="rect">
            <a:avLst/>
          </a:prstGeom>
          <a:noFill/>
        </p:spPr>
        <p:txBody>
          <a:bodyPr wrap="square" rtlCol="0">
            <a:spAutoFit/>
          </a:bodyPr>
          <a:lstStyle/>
          <a:p>
            <a:pPr marL="285750" indent="-285750">
              <a:buClr>
                <a:schemeClr val="accent5">
                  <a:lumMod val="75000"/>
                </a:schemeClr>
              </a:buClr>
              <a:buFont typeface="Wingdings" pitchFamily="2" charset="2"/>
              <a:buChar char="v"/>
            </a:pPr>
            <a:r>
              <a:rPr lang="en-US" dirty="0">
                <a:solidFill>
                  <a:schemeClr val="bg1"/>
                </a:solidFill>
              </a:rPr>
              <a:t>India has the maximum number of the best rated restaurants.</a:t>
            </a:r>
          </a:p>
          <a:p>
            <a:pPr marL="285750" indent="-285750">
              <a:buClr>
                <a:schemeClr val="accent5">
                  <a:lumMod val="75000"/>
                </a:schemeClr>
              </a:buClr>
              <a:buFont typeface="Wingdings" pitchFamily="2" charset="2"/>
              <a:buChar char="v"/>
            </a:pPr>
            <a:endParaRPr lang="en-US" dirty="0">
              <a:solidFill>
                <a:schemeClr val="bg1"/>
              </a:solidFill>
            </a:endParaRPr>
          </a:p>
          <a:p>
            <a:pPr marL="285750" indent="-285750">
              <a:buClr>
                <a:schemeClr val="accent5">
                  <a:lumMod val="75000"/>
                </a:schemeClr>
              </a:buClr>
              <a:buFont typeface="Wingdings" pitchFamily="2" charset="2"/>
              <a:buChar char="v"/>
            </a:pPr>
            <a:r>
              <a:rPr lang="en-US" dirty="0">
                <a:solidFill>
                  <a:schemeClr val="bg1"/>
                </a:solidFill>
              </a:rPr>
              <a:t>USA, UK and UAE are the  other few best rated countries with maximum number of restaurants after India</a:t>
            </a:r>
          </a:p>
          <a:p>
            <a:pPr marL="285750" indent="-285750">
              <a:buClr>
                <a:schemeClr val="accent5">
                  <a:lumMod val="75000"/>
                </a:schemeClr>
              </a:buClr>
              <a:buFont typeface="Wingdings" pitchFamily="2" charset="2"/>
              <a:buChar char="v"/>
            </a:pPr>
            <a:endParaRPr lang="en-US" dirty="0">
              <a:solidFill>
                <a:schemeClr val="bg1"/>
              </a:solidFill>
            </a:endParaRPr>
          </a:p>
          <a:p>
            <a:pPr marL="285750" indent="-285750">
              <a:buClr>
                <a:schemeClr val="accent5">
                  <a:lumMod val="75000"/>
                </a:schemeClr>
              </a:buClr>
              <a:buFont typeface="Wingdings" pitchFamily="2" charset="2"/>
              <a:buChar char="v"/>
            </a:pPr>
            <a:r>
              <a:rPr lang="en-US" b="1" kern="100" dirty="0">
                <a:solidFill>
                  <a:schemeClr val="accent5">
                    <a:lumMod val="40000"/>
                    <a:lumOff val="60000"/>
                  </a:schemeClr>
                </a:solidFill>
                <a:latin typeface="+mj-lt"/>
                <a:ea typeface="SimSun" panose="02010600030101010101" pitchFamily="2" charset="-122"/>
              </a:rPr>
              <a:t>Asian cuisines </a:t>
            </a:r>
            <a:r>
              <a:rPr lang="en-US" kern="100" dirty="0">
                <a:solidFill>
                  <a:schemeClr val="bg1"/>
                </a:solidFill>
                <a:latin typeface="+mj-lt"/>
                <a:ea typeface="SimSun" panose="02010600030101010101" pitchFamily="2" charset="-122"/>
              </a:rPr>
              <a:t>are most welcomed in both America and India followed by Italian, Mexican and Thai</a:t>
            </a:r>
          </a:p>
          <a:p>
            <a:pPr marL="285750" indent="-285750">
              <a:buClr>
                <a:schemeClr val="accent5">
                  <a:lumMod val="75000"/>
                </a:schemeClr>
              </a:buClr>
              <a:buFont typeface="Wingdings" pitchFamily="2" charset="2"/>
              <a:buChar char="v"/>
            </a:pPr>
            <a:endParaRPr lang="en-US" dirty="0">
              <a:solidFill>
                <a:schemeClr val="bg1"/>
              </a:solidFill>
            </a:endParaRPr>
          </a:p>
          <a:p>
            <a:pPr marL="285750" indent="-285750">
              <a:buClr>
                <a:schemeClr val="accent5">
                  <a:lumMod val="75000"/>
                </a:schemeClr>
              </a:buClr>
              <a:buFont typeface="Wingdings" pitchFamily="2" charset="2"/>
              <a:buChar char="v"/>
            </a:pPr>
            <a:endParaRPr lang="en-US" dirty="0">
              <a:solidFill>
                <a:schemeClr val="bg1"/>
              </a:solidFill>
            </a:endParaRPr>
          </a:p>
        </p:txBody>
      </p:sp>
      <p:sp>
        <p:nvSpPr>
          <p:cNvPr id="6" name="TextBox 5">
            <a:extLst>
              <a:ext uri="{FF2B5EF4-FFF2-40B4-BE49-F238E27FC236}">
                <a16:creationId xmlns:a16="http://schemas.microsoft.com/office/drawing/2014/main" id="{89B45204-15FC-2245-9AB8-62A2654E6674}"/>
              </a:ext>
            </a:extLst>
          </p:cNvPr>
          <p:cNvSpPr txBox="1"/>
          <p:nvPr/>
        </p:nvSpPr>
        <p:spPr>
          <a:xfrm>
            <a:off x="223990" y="2417861"/>
            <a:ext cx="1329178" cy="307777"/>
          </a:xfrm>
          <a:prstGeom prst="rect">
            <a:avLst/>
          </a:prstGeom>
          <a:noFill/>
          <a:ln>
            <a:solidFill>
              <a:schemeClr val="accent5">
                <a:lumMod val="75000"/>
              </a:schemeClr>
            </a:solidFill>
          </a:ln>
        </p:spPr>
        <p:txBody>
          <a:bodyPr wrap="square" rtlCol="0">
            <a:spAutoFit/>
          </a:bodyPr>
          <a:lstStyle/>
          <a:p>
            <a:pPr algn="just"/>
            <a:r>
              <a:rPr lang="en-US" dirty="0">
                <a:solidFill>
                  <a:schemeClr val="accent5">
                    <a:lumMod val="20000"/>
                    <a:lumOff val="80000"/>
                  </a:schemeClr>
                </a:solidFill>
              </a:rPr>
              <a:t>Key Areas :</a:t>
            </a:r>
          </a:p>
        </p:txBody>
      </p:sp>
      <p:sp>
        <p:nvSpPr>
          <p:cNvPr id="7" name="TextBox 6">
            <a:extLst>
              <a:ext uri="{FF2B5EF4-FFF2-40B4-BE49-F238E27FC236}">
                <a16:creationId xmlns:a16="http://schemas.microsoft.com/office/drawing/2014/main" id="{526A81F6-E32A-0440-A556-C2150335BD73}"/>
              </a:ext>
            </a:extLst>
          </p:cNvPr>
          <p:cNvSpPr txBox="1"/>
          <p:nvPr/>
        </p:nvSpPr>
        <p:spPr>
          <a:xfrm>
            <a:off x="956821" y="2914482"/>
            <a:ext cx="5953539" cy="1600438"/>
          </a:xfrm>
          <a:prstGeom prst="rect">
            <a:avLst/>
          </a:prstGeom>
          <a:noFill/>
        </p:spPr>
        <p:txBody>
          <a:bodyPr wrap="square" rtlCol="0">
            <a:spAutoFit/>
          </a:bodyPr>
          <a:lstStyle/>
          <a:p>
            <a:pPr marL="285750" indent="-285750">
              <a:buClr>
                <a:schemeClr val="accent5">
                  <a:lumMod val="75000"/>
                </a:schemeClr>
              </a:buClr>
              <a:buFont typeface="Wingdings" pitchFamily="2" charset="2"/>
              <a:buChar char="v"/>
            </a:pPr>
            <a:r>
              <a:rPr lang="en-US" b="1" dirty="0">
                <a:solidFill>
                  <a:schemeClr val="bg1"/>
                </a:solidFill>
              </a:rPr>
              <a:t>DATA</a:t>
            </a:r>
            <a:r>
              <a:rPr lang="en-US" dirty="0">
                <a:solidFill>
                  <a:schemeClr val="bg1"/>
                </a:solidFill>
              </a:rPr>
              <a:t> – It is more focused on the country of origin of the firm.</a:t>
            </a:r>
          </a:p>
          <a:p>
            <a:pPr marL="285750" indent="-285750">
              <a:buClr>
                <a:schemeClr val="accent5">
                  <a:lumMod val="75000"/>
                </a:schemeClr>
              </a:buClr>
              <a:buFont typeface="Wingdings" pitchFamily="2" charset="2"/>
              <a:buChar char="v"/>
            </a:pPr>
            <a:endParaRPr lang="en-US" dirty="0">
              <a:solidFill>
                <a:schemeClr val="bg1"/>
              </a:solidFill>
            </a:endParaRPr>
          </a:p>
          <a:p>
            <a:pPr marL="285750" indent="-285750">
              <a:buClr>
                <a:schemeClr val="accent5">
                  <a:lumMod val="75000"/>
                </a:schemeClr>
              </a:buClr>
              <a:buFont typeface="Wingdings" pitchFamily="2" charset="2"/>
              <a:buChar char="v"/>
            </a:pPr>
            <a:r>
              <a:rPr lang="en-US" b="1" dirty="0">
                <a:solidFill>
                  <a:schemeClr val="bg1"/>
                </a:solidFill>
              </a:rPr>
              <a:t>CUSTOMER FEEDBACK </a:t>
            </a:r>
            <a:r>
              <a:rPr lang="en-US" dirty="0">
                <a:solidFill>
                  <a:schemeClr val="bg1"/>
                </a:solidFill>
              </a:rPr>
              <a:t>- This data is mostly dependent on customer feedback.</a:t>
            </a:r>
            <a:br>
              <a:rPr lang="en-US" dirty="0">
                <a:solidFill>
                  <a:schemeClr val="bg1"/>
                </a:solidFill>
              </a:rPr>
            </a:br>
            <a:r>
              <a:rPr lang="en-US" dirty="0">
                <a:solidFill>
                  <a:schemeClr val="bg1"/>
                </a:solidFill>
              </a:rPr>
              <a:t>For example, a restaurant located on the outskirts of town has fewer customers and hence fewer votes.</a:t>
            </a:r>
          </a:p>
          <a:p>
            <a:pPr>
              <a:buClr>
                <a:schemeClr val="accent5">
                  <a:lumMod val="75000"/>
                </a:schemeClr>
              </a:buClr>
            </a:pPr>
            <a:endParaRPr lang="en-US" dirty="0">
              <a:solidFill>
                <a:schemeClr val="bg1"/>
              </a:solidFill>
            </a:endParaRPr>
          </a:p>
        </p:txBody>
      </p:sp>
    </p:spTree>
    <p:extLst>
      <p:ext uri="{BB962C8B-B14F-4D97-AF65-F5344CB8AC3E}">
        <p14:creationId xmlns:p14="http://schemas.microsoft.com/office/powerpoint/2010/main" val="201425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F93C-8070-594F-8209-9E2B8B4C808C}"/>
              </a:ext>
            </a:extLst>
          </p:cNvPr>
          <p:cNvSpPr>
            <a:spLocks noGrp="1"/>
          </p:cNvSpPr>
          <p:nvPr>
            <p:ph type="title"/>
          </p:nvPr>
        </p:nvSpPr>
        <p:spPr/>
        <p:txBody>
          <a:bodyPr/>
          <a:lstStyle/>
          <a:p>
            <a:r>
              <a:rPr lang="en-US" dirty="0"/>
              <a:t>THANK YOU</a:t>
            </a:r>
          </a:p>
        </p:txBody>
      </p:sp>
      <p:sp>
        <p:nvSpPr>
          <p:cNvPr id="4" name="TextBox 3">
            <a:extLst>
              <a:ext uri="{FF2B5EF4-FFF2-40B4-BE49-F238E27FC236}">
                <a16:creationId xmlns:a16="http://schemas.microsoft.com/office/drawing/2014/main" id="{42973D08-9C37-7B45-B500-969B2E8CA56B}"/>
              </a:ext>
            </a:extLst>
          </p:cNvPr>
          <p:cNvSpPr txBox="1"/>
          <p:nvPr/>
        </p:nvSpPr>
        <p:spPr>
          <a:xfrm>
            <a:off x="339366" y="3054782"/>
            <a:ext cx="1923068" cy="707886"/>
          </a:xfrm>
          <a:prstGeom prst="rect">
            <a:avLst/>
          </a:prstGeom>
          <a:noFill/>
        </p:spPr>
        <p:txBody>
          <a:bodyPr wrap="square" rtlCol="0">
            <a:spAutoFit/>
          </a:bodyPr>
          <a:lstStyle/>
          <a:p>
            <a:r>
              <a:rPr lang="en-US" sz="1000" dirty="0">
                <a:solidFill>
                  <a:schemeClr val="bg1"/>
                </a:solidFill>
              </a:rPr>
              <a:t>References:</a:t>
            </a:r>
          </a:p>
          <a:p>
            <a:pPr marL="342900" indent="-342900">
              <a:buAutoNum type="arabicPeriod"/>
            </a:pPr>
            <a:r>
              <a:rPr lang="en-US" sz="1000" dirty="0">
                <a:solidFill>
                  <a:schemeClr val="bg1"/>
                </a:solidFill>
              </a:rPr>
              <a:t>Kaggle Dataset</a:t>
            </a:r>
          </a:p>
          <a:p>
            <a:pPr marL="342900" indent="-342900">
              <a:buAutoNum type="arabicPeriod"/>
            </a:pPr>
            <a:r>
              <a:rPr lang="en-US" sz="1000" dirty="0">
                <a:solidFill>
                  <a:schemeClr val="bg1"/>
                </a:solidFill>
              </a:rPr>
              <a:t>Tutorial Point for code reference</a:t>
            </a:r>
          </a:p>
        </p:txBody>
      </p:sp>
    </p:spTree>
    <p:extLst>
      <p:ext uri="{BB962C8B-B14F-4D97-AF65-F5344CB8AC3E}">
        <p14:creationId xmlns:p14="http://schemas.microsoft.com/office/powerpoint/2010/main" val="3759201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6" name="Picture 5" descr="A pizza with cheese and toppings&#10;&#10;Description automatically generated with low confidence">
            <a:extLst>
              <a:ext uri="{FF2B5EF4-FFF2-40B4-BE49-F238E27FC236}">
                <a16:creationId xmlns:a16="http://schemas.microsoft.com/office/drawing/2014/main" id="{6CD03731-C8D0-46A3-B1F4-7B98803E10F3}"/>
              </a:ext>
            </a:extLst>
          </p:cNvPr>
          <p:cNvPicPr>
            <a:picLocks noChangeAspect="1"/>
          </p:cNvPicPr>
          <p:nvPr/>
        </p:nvPicPr>
        <p:blipFill>
          <a:blip r:embed="rId3"/>
          <a:stretch>
            <a:fillRect/>
          </a:stretch>
        </p:blipFill>
        <p:spPr>
          <a:xfrm>
            <a:off x="0" y="0"/>
            <a:ext cx="9144000" cy="5179218"/>
          </a:xfrm>
          <a:prstGeom prst="rect">
            <a:avLst/>
          </a:prstGeom>
        </p:spPr>
      </p:pic>
      <p:sp>
        <p:nvSpPr>
          <p:cNvPr id="7" name="TextBox 6">
            <a:extLst>
              <a:ext uri="{FF2B5EF4-FFF2-40B4-BE49-F238E27FC236}">
                <a16:creationId xmlns:a16="http://schemas.microsoft.com/office/drawing/2014/main" id="{1C0ABAC5-B8C2-48A9-989F-3289E7175009}"/>
              </a:ext>
            </a:extLst>
          </p:cNvPr>
          <p:cNvSpPr txBox="1"/>
          <p:nvPr/>
        </p:nvSpPr>
        <p:spPr>
          <a:xfrm>
            <a:off x="128587" y="194369"/>
            <a:ext cx="4614863" cy="1200329"/>
          </a:xfrm>
          <a:prstGeom prst="rect">
            <a:avLst/>
          </a:prstGeom>
          <a:noFill/>
        </p:spPr>
        <p:txBody>
          <a:bodyPr wrap="square" rtlCol="0">
            <a:spAutoFit/>
          </a:bodyPr>
          <a:lstStyle/>
          <a:p>
            <a:r>
              <a:rPr lang="en" sz="3600" b="1" dirty="0">
                <a:solidFill>
                  <a:schemeClr val="accent4">
                    <a:lumMod val="75000"/>
                  </a:schemeClr>
                </a:solidFill>
              </a:rPr>
              <a:t>Zomato</a:t>
            </a:r>
            <a:r>
              <a:rPr lang="en" sz="3600" b="1" dirty="0">
                <a:solidFill>
                  <a:schemeClr val="accent6">
                    <a:lumMod val="20000"/>
                    <a:lumOff val="80000"/>
                  </a:schemeClr>
                </a:solidFill>
              </a:rPr>
              <a:t> Restaurants Data </a:t>
            </a:r>
            <a:r>
              <a:rPr lang="en" sz="3600" b="1" dirty="0">
                <a:solidFill>
                  <a:schemeClr val="accent2">
                    <a:lumMod val="60000"/>
                    <a:lumOff val="40000"/>
                  </a:schemeClr>
                </a:solidFill>
              </a:rPr>
              <a:t>Analysis</a:t>
            </a:r>
            <a:endParaRPr lang="en-US" sz="3600" b="1" dirty="0">
              <a:solidFill>
                <a:schemeClr val="accent2">
                  <a:lumMod val="60000"/>
                  <a:lumOff val="40000"/>
                </a:schemeClr>
              </a:solidFill>
            </a:endParaRPr>
          </a:p>
        </p:txBody>
      </p:sp>
    </p:spTree>
    <p:extLst>
      <p:ext uri="{BB962C8B-B14F-4D97-AF65-F5344CB8AC3E}">
        <p14:creationId xmlns:p14="http://schemas.microsoft.com/office/powerpoint/2010/main" val="1923813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E1F101C1-69BE-6C49-A74A-77FDC2FA2624}"/>
              </a:ext>
            </a:extLst>
          </p:cNvPr>
          <p:cNvPicPr>
            <a:picLocks noChangeAspect="1"/>
          </p:cNvPicPr>
          <p:nvPr/>
        </p:nvPicPr>
        <p:blipFill>
          <a:blip r:embed="rId2"/>
          <a:stretch>
            <a:fillRect/>
          </a:stretch>
        </p:blipFill>
        <p:spPr>
          <a:xfrm>
            <a:off x="2032000" y="31750"/>
            <a:ext cx="5080000" cy="5080000"/>
          </a:xfrm>
          <a:prstGeom prst="rect">
            <a:avLst/>
          </a:prstGeom>
        </p:spPr>
      </p:pic>
    </p:spTree>
    <p:extLst>
      <p:ext uri="{BB962C8B-B14F-4D97-AF65-F5344CB8AC3E}">
        <p14:creationId xmlns:p14="http://schemas.microsoft.com/office/powerpoint/2010/main" val="345598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UNDERSTANDING THE PROBLEM</a:t>
            </a:r>
            <a:endParaRPr sz="3600" b="1" dirty="0"/>
          </a:p>
        </p:txBody>
      </p:sp>
      <p:pic>
        <p:nvPicPr>
          <p:cNvPr id="1028" name="Picture 4" descr="6 Signs your partner is a foodie">
            <a:extLst>
              <a:ext uri="{FF2B5EF4-FFF2-40B4-BE49-F238E27FC236}">
                <a16:creationId xmlns:a16="http://schemas.microsoft.com/office/drawing/2014/main" id="{5FFAF1FC-C5DA-465B-AE6C-FC71005D6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54" y="989475"/>
            <a:ext cx="6153600" cy="328192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F620559-2B89-4DB9-B755-63446D43F11F}"/>
              </a:ext>
            </a:extLst>
          </p:cNvPr>
          <p:cNvSpPr txBox="1"/>
          <p:nvPr/>
        </p:nvSpPr>
        <p:spPr>
          <a:xfrm>
            <a:off x="6772425" y="1540698"/>
            <a:ext cx="2101521" cy="1569660"/>
          </a:xfrm>
          <a:prstGeom prst="rect">
            <a:avLst/>
          </a:prstGeom>
          <a:noFill/>
        </p:spPr>
        <p:txBody>
          <a:bodyPr wrap="square" rtlCol="0">
            <a:spAutoFit/>
          </a:bodyPr>
          <a:lstStyle/>
          <a:p>
            <a:pPr algn="ctr"/>
            <a:r>
              <a:rPr lang="en-US" sz="3200" b="1" dirty="0">
                <a:solidFill>
                  <a:schemeClr val="bg1"/>
                </a:solidFill>
                <a:latin typeface="Share Tech" panose="020B0604020202020204" charset="0"/>
              </a:rPr>
              <a:t>CHEAP &amp;</a:t>
            </a:r>
          </a:p>
          <a:p>
            <a:pPr algn="ctr"/>
            <a:r>
              <a:rPr lang="en-US" sz="3200" b="1" dirty="0">
                <a:solidFill>
                  <a:schemeClr val="bg1"/>
                </a:solidFill>
                <a:latin typeface="Share Tech" panose="020B0604020202020204" charset="0"/>
              </a:rPr>
              <a:t>GOOD</a:t>
            </a:r>
          </a:p>
          <a:p>
            <a:pPr algn="ctr"/>
            <a:r>
              <a:rPr lang="en-US" sz="3200" b="1" dirty="0">
                <a:solidFill>
                  <a:schemeClr val="bg1"/>
                </a:solidFill>
                <a:latin typeface="Share Tech" panose="020B0604020202020204" charset="0"/>
              </a:rPr>
              <a:t>FOOD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cxnSpLocks/>
            <a:endCxn id="1234" idx="1"/>
          </p:cNvCxnSpPr>
          <p:nvPr/>
        </p:nvCxnSpPr>
        <p:spPr>
          <a:xfrm rot="16200000" flipV="1">
            <a:off x="1135128" y="1984617"/>
            <a:ext cx="2423894" cy="1226700"/>
          </a:xfrm>
          <a:prstGeom prst="bentConnector4">
            <a:avLst>
              <a:gd name="adj1" fmla="val 34503"/>
              <a:gd name="adj2" fmla="val 118635"/>
            </a:avLst>
          </a:prstGeom>
          <a:noFill/>
          <a:ln w="9525" cap="flat" cmpd="sng">
            <a:solidFill>
              <a:schemeClr val="lt2"/>
            </a:solidFill>
            <a:prstDash val="solid"/>
            <a:round/>
            <a:headEnd type="none" w="med" len="med"/>
            <a:tailEnd type="none" w="med" len="med"/>
          </a:ln>
        </p:spPr>
      </p:cxnSp>
      <p:sp>
        <p:nvSpPr>
          <p:cNvPr id="1234" name="Google Shape;1234;p43"/>
          <p:cNvSpPr txBox="1">
            <a:spLocks noGrp="1"/>
          </p:cNvSpPr>
          <p:nvPr>
            <p:ph type="title"/>
          </p:nvPr>
        </p:nvSpPr>
        <p:spPr>
          <a:xfrm>
            <a:off x="1733725" y="634776"/>
            <a:ext cx="2564898" cy="1502488"/>
          </a:xfrm>
          <a:prstGeom prst="rect">
            <a:avLst/>
          </a:prstGeom>
          <a:ln>
            <a:solidFill>
              <a:schemeClr val="accent5">
                <a:lumMod val="75000"/>
              </a:schemeClr>
            </a:solidFill>
          </a:ln>
        </p:spPr>
        <p:txBody>
          <a:bodyPr spcFirstLastPara="1" wrap="square" lIns="91425" tIns="91425" rIns="91425" bIns="91425" anchor="b" anchorCtr="0">
            <a:noAutofit/>
          </a:bodyPr>
          <a:lstStyle/>
          <a:p>
            <a:r>
              <a:rPr lang="en-US" sz="4000" dirty="0">
                <a:hlinkClick r:id="rId3"/>
              </a:rPr>
              <a:t>1.4 million</a:t>
            </a:r>
            <a:br>
              <a:rPr lang="en-US" sz="2800" dirty="0"/>
            </a:br>
            <a:endParaRPr sz="2800" dirty="0"/>
          </a:p>
        </p:txBody>
      </p:sp>
      <p:sp>
        <p:nvSpPr>
          <p:cNvPr id="3" name="Text Placeholder 2">
            <a:extLst>
              <a:ext uri="{FF2B5EF4-FFF2-40B4-BE49-F238E27FC236}">
                <a16:creationId xmlns:a16="http://schemas.microsoft.com/office/drawing/2014/main" id="{059524C6-69EE-9141-B0DF-A64020DF6A73}"/>
              </a:ext>
            </a:extLst>
          </p:cNvPr>
          <p:cNvSpPr>
            <a:spLocks noGrp="1"/>
          </p:cNvSpPr>
          <p:nvPr>
            <p:ph type="body" idx="1"/>
          </p:nvPr>
        </p:nvSpPr>
        <p:spPr>
          <a:xfrm>
            <a:off x="1559304" y="2086950"/>
            <a:ext cx="2913739" cy="1212431"/>
          </a:xfrm>
        </p:spPr>
        <p:txBody>
          <a:bodyPr/>
          <a:lstStyle/>
          <a:p>
            <a:pPr marL="114300" indent="0">
              <a:buNone/>
            </a:pPr>
            <a:r>
              <a:rPr lang="en-US" b="1" dirty="0">
                <a:solidFill>
                  <a:schemeClr val="bg2">
                    <a:lumMod val="75000"/>
                    <a:lumOff val="25000"/>
                  </a:schemeClr>
                </a:solidFill>
              </a:rPr>
              <a:t>Number of listed restaurants on Zomato</a:t>
            </a:r>
            <a:endParaRPr lang="en-US" dirty="0">
              <a:solidFill>
                <a:schemeClr val="bg2">
                  <a:lumMod val="75000"/>
                  <a:lumOff val="25000"/>
                </a:schemeClr>
              </a:solidFill>
            </a:endParaRPr>
          </a:p>
        </p:txBody>
      </p:sp>
      <p:grpSp>
        <p:nvGrpSpPr>
          <p:cNvPr id="29" name="Google Shape;194;p12">
            <a:extLst>
              <a:ext uri="{FF2B5EF4-FFF2-40B4-BE49-F238E27FC236}">
                <a16:creationId xmlns:a16="http://schemas.microsoft.com/office/drawing/2014/main" id="{CAA77D7E-AACA-C943-8531-7B7FA8D43ADE}"/>
              </a:ext>
            </a:extLst>
          </p:cNvPr>
          <p:cNvGrpSpPr/>
          <p:nvPr/>
        </p:nvGrpSpPr>
        <p:grpSpPr>
          <a:xfrm>
            <a:off x="4652239" y="1636231"/>
            <a:ext cx="309041" cy="403123"/>
            <a:chOff x="590250" y="244200"/>
            <a:chExt cx="407975" cy="532175"/>
          </a:xfrm>
        </p:grpSpPr>
        <p:sp>
          <p:nvSpPr>
            <p:cNvPr id="30" name="Google Shape;195;p12">
              <a:extLst>
                <a:ext uri="{FF2B5EF4-FFF2-40B4-BE49-F238E27FC236}">
                  <a16:creationId xmlns:a16="http://schemas.microsoft.com/office/drawing/2014/main" id="{A4C66DC3-09D1-E748-83AB-50A7706A5A73}"/>
                </a:ext>
              </a:extLst>
            </p:cNvPr>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6;p12">
              <a:extLst>
                <a:ext uri="{FF2B5EF4-FFF2-40B4-BE49-F238E27FC236}">
                  <a16:creationId xmlns:a16="http://schemas.microsoft.com/office/drawing/2014/main" id="{92E7B6FC-586E-0F4C-B827-F2AB8220F516}"/>
                </a:ext>
              </a:extLst>
            </p:cNvPr>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7;p12">
              <a:extLst>
                <a:ext uri="{FF2B5EF4-FFF2-40B4-BE49-F238E27FC236}">
                  <a16:creationId xmlns:a16="http://schemas.microsoft.com/office/drawing/2014/main" id="{80ECE5F6-81BC-F147-9B85-215D7F5132F8}"/>
                </a:ext>
              </a:extLst>
            </p:cNvPr>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8;p12">
              <a:extLst>
                <a:ext uri="{FF2B5EF4-FFF2-40B4-BE49-F238E27FC236}">
                  <a16:creationId xmlns:a16="http://schemas.microsoft.com/office/drawing/2014/main" id="{31DB3C90-BFF3-2343-8C9B-F370B481A1B5}"/>
                </a:ext>
              </a:extLst>
            </p:cNvPr>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9;p12">
              <a:extLst>
                <a:ext uri="{FF2B5EF4-FFF2-40B4-BE49-F238E27FC236}">
                  <a16:creationId xmlns:a16="http://schemas.microsoft.com/office/drawing/2014/main" id="{3A555123-D442-4146-B138-D5B66534303F}"/>
                </a:ext>
              </a:extLst>
            </p:cNvPr>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0;p12">
              <a:extLst>
                <a:ext uri="{FF2B5EF4-FFF2-40B4-BE49-F238E27FC236}">
                  <a16:creationId xmlns:a16="http://schemas.microsoft.com/office/drawing/2014/main" id="{810B0BAD-FCBE-7049-96BF-47AC15956D50}"/>
                </a:ext>
              </a:extLst>
            </p:cNvPr>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1;p12">
              <a:extLst>
                <a:ext uri="{FF2B5EF4-FFF2-40B4-BE49-F238E27FC236}">
                  <a16:creationId xmlns:a16="http://schemas.microsoft.com/office/drawing/2014/main" id="{0F5088EE-778C-2449-BD0F-3C87176869EA}"/>
                </a:ext>
              </a:extLst>
            </p:cNvPr>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2;p12">
              <a:extLst>
                <a:ext uri="{FF2B5EF4-FFF2-40B4-BE49-F238E27FC236}">
                  <a16:creationId xmlns:a16="http://schemas.microsoft.com/office/drawing/2014/main" id="{8A3FCBE3-C110-2240-9988-E40517D64999}"/>
                </a:ext>
              </a:extLst>
            </p:cNvPr>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3;p12">
              <a:extLst>
                <a:ext uri="{FF2B5EF4-FFF2-40B4-BE49-F238E27FC236}">
                  <a16:creationId xmlns:a16="http://schemas.microsoft.com/office/drawing/2014/main" id="{4E4B5C95-8544-D34E-8AE6-9FD9B6991EE4}"/>
                </a:ext>
              </a:extLst>
            </p:cNvPr>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4;p12">
              <a:extLst>
                <a:ext uri="{FF2B5EF4-FFF2-40B4-BE49-F238E27FC236}">
                  <a16:creationId xmlns:a16="http://schemas.microsoft.com/office/drawing/2014/main" id="{921A8288-B808-5D4C-B0FA-DBF4B85BBF89}"/>
                </a:ext>
              </a:extLst>
            </p:cNvPr>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205;p12">
              <a:extLst>
                <a:ext uri="{FF2B5EF4-FFF2-40B4-BE49-F238E27FC236}">
                  <a16:creationId xmlns:a16="http://schemas.microsoft.com/office/drawing/2014/main" id="{1EAEB52D-02EB-1849-B307-A5A5550F8496}"/>
                </a:ext>
              </a:extLst>
            </p:cNvPr>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6;p12">
              <a:extLst>
                <a:ext uri="{FF2B5EF4-FFF2-40B4-BE49-F238E27FC236}">
                  <a16:creationId xmlns:a16="http://schemas.microsoft.com/office/drawing/2014/main" id="{77CABACC-0D13-BD42-B567-BF37B2AECACF}"/>
                </a:ext>
              </a:extLst>
            </p:cNvPr>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7;p12">
              <a:extLst>
                <a:ext uri="{FF2B5EF4-FFF2-40B4-BE49-F238E27FC236}">
                  <a16:creationId xmlns:a16="http://schemas.microsoft.com/office/drawing/2014/main" id="{F5BB31F3-4F2A-C348-AE79-6448772B4D25}"/>
                </a:ext>
              </a:extLst>
            </p:cNvPr>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8;p12">
              <a:extLst>
                <a:ext uri="{FF2B5EF4-FFF2-40B4-BE49-F238E27FC236}">
                  <a16:creationId xmlns:a16="http://schemas.microsoft.com/office/drawing/2014/main" id="{B364D560-C97B-5440-82AD-193CC2CB86E2}"/>
                </a:ext>
              </a:extLst>
            </p:cNvPr>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189;p12">
            <a:extLst>
              <a:ext uri="{FF2B5EF4-FFF2-40B4-BE49-F238E27FC236}">
                <a16:creationId xmlns:a16="http://schemas.microsoft.com/office/drawing/2014/main" id="{3B259FBE-48F7-994B-A2DD-F2195F182C39}"/>
              </a:ext>
            </a:extLst>
          </p:cNvPr>
          <p:cNvSpPr txBox="1">
            <a:spLocks/>
          </p:cNvSpPr>
          <p:nvPr/>
        </p:nvSpPr>
        <p:spPr>
          <a:xfrm>
            <a:off x="5008412" y="1454693"/>
            <a:ext cx="5258400" cy="76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a:t>About our DATASET</a:t>
            </a:r>
          </a:p>
        </p:txBody>
      </p:sp>
      <p:sp>
        <p:nvSpPr>
          <p:cNvPr id="7" name="TextBox 6">
            <a:extLst>
              <a:ext uri="{FF2B5EF4-FFF2-40B4-BE49-F238E27FC236}">
                <a16:creationId xmlns:a16="http://schemas.microsoft.com/office/drawing/2014/main" id="{9BA03E81-3AFF-6A47-BC4A-D54E12FFB78A}"/>
              </a:ext>
            </a:extLst>
          </p:cNvPr>
          <p:cNvSpPr txBox="1"/>
          <p:nvPr/>
        </p:nvSpPr>
        <p:spPr>
          <a:xfrm>
            <a:off x="5008412" y="94547"/>
            <a:ext cx="3775535" cy="1291472"/>
          </a:xfrm>
          <a:prstGeom prst="rect">
            <a:avLst/>
          </a:prstGeom>
          <a:solidFill>
            <a:schemeClr val="bg1"/>
          </a:solidFill>
        </p:spPr>
        <p:txBody>
          <a:bodyPr wrap="square" rtlCol="0">
            <a:spAutoFit/>
          </a:bodyPr>
          <a:lstStyle/>
          <a:p>
            <a:endParaRPr lang="en-US" dirty="0"/>
          </a:p>
        </p:txBody>
      </p:sp>
      <p:pic>
        <p:nvPicPr>
          <p:cNvPr id="47" name="Picture 46" descr="A picture containing text, clipart&#10;&#10;Description automatically generated">
            <a:extLst>
              <a:ext uri="{FF2B5EF4-FFF2-40B4-BE49-F238E27FC236}">
                <a16:creationId xmlns:a16="http://schemas.microsoft.com/office/drawing/2014/main" id="{B2ABAC06-A17F-2047-BBA2-6368BF516828}"/>
              </a:ext>
            </a:extLst>
          </p:cNvPr>
          <p:cNvPicPr>
            <a:picLocks noChangeAspect="1"/>
          </p:cNvPicPr>
          <p:nvPr/>
        </p:nvPicPr>
        <p:blipFill>
          <a:blip r:embed="rId4"/>
          <a:stretch>
            <a:fillRect/>
          </a:stretch>
        </p:blipFill>
        <p:spPr>
          <a:xfrm>
            <a:off x="5345407" y="364548"/>
            <a:ext cx="3101543" cy="733911"/>
          </a:xfrm>
          <a:prstGeom prst="rect">
            <a:avLst/>
          </a:prstGeom>
        </p:spPr>
      </p:pic>
      <p:sp>
        <p:nvSpPr>
          <p:cNvPr id="8" name="TextBox 7">
            <a:extLst>
              <a:ext uri="{FF2B5EF4-FFF2-40B4-BE49-F238E27FC236}">
                <a16:creationId xmlns:a16="http://schemas.microsoft.com/office/drawing/2014/main" id="{2C58A6AC-E7E5-FB40-B624-EE1845FBB54C}"/>
              </a:ext>
            </a:extLst>
          </p:cNvPr>
          <p:cNvSpPr txBox="1"/>
          <p:nvPr/>
        </p:nvSpPr>
        <p:spPr>
          <a:xfrm>
            <a:off x="5182832" y="2220893"/>
            <a:ext cx="3193852" cy="738664"/>
          </a:xfrm>
          <a:prstGeom prst="rect">
            <a:avLst/>
          </a:prstGeom>
          <a:noFill/>
        </p:spPr>
        <p:txBody>
          <a:bodyPr wrap="square" rtlCol="0">
            <a:spAutoFit/>
          </a:bodyPr>
          <a:lstStyle/>
          <a:p>
            <a:r>
              <a:rPr lang="en-US" dirty="0">
                <a:solidFill>
                  <a:schemeClr val="bg1"/>
                </a:solidFill>
              </a:rPr>
              <a:t>We have dataset divided into two Tables – </a:t>
            </a:r>
          </a:p>
          <a:p>
            <a:r>
              <a:rPr lang="en-US" dirty="0">
                <a:solidFill>
                  <a:schemeClr val="accent2">
                    <a:lumMod val="20000"/>
                    <a:lumOff val="80000"/>
                  </a:schemeClr>
                </a:solidFill>
              </a:rPr>
              <a:t>Restaurant data </a:t>
            </a:r>
            <a:r>
              <a:rPr lang="en-US" dirty="0">
                <a:solidFill>
                  <a:schemeClr val="bg1"/>
                </a:solidFill>
              </a:rPr>
              <a:t>&amp; </a:t>
            </a:r>
            <a:r>
              <a:rPr lang="en-US" dirty="0">
                <a:solidFill>
                  <a:schemeClr val="accent2">
                    <a:lumMod val="20000"/>
                    <a:lumOff val="80000"/>
                  </a:schemeClr>
                </a:solidFill>
              </a:rPr>
              <a:t>Country Codes</a:t>
            </a:r>
          </a:p>
        </p:txBody>
      </p:sp>
      <p:sp>
        <p:nvSpPr>
          <p:cNvPr id="9" name="TextBox 8">
            <a:extLst>
              <a:ext uri="{FF2B5EF4-FFF2-40B4-BE49-F238E27FC236}">
                <a16:creationId xmlns:a16="http://schemas.microsoft.com/office/drawing/2014/main" id="{43D1E212-CE0B-8949-9854-66F7824FFFCD}"/>
              </a:ext>
            </a:extLst>
          </p:cNvPr>
          <p:cNvSpPr txBox="1"/>
          <p:nvPr/>
        </p:nvSpPr>
        <p:spPr>
          <a:xfrm>
            <a:off x="5222440" y="3047198"/>
            <a:ext cx="2688970" cy="523220"/>
          </a:xfrm>
          <a:prstGeom prst="rect">
            <a:avLst/>
          </a:prstGeom>
          <a:noFill/>
          <a:ln>
            <a:solidFill>
              <a:schemeClr val="accent5">
                <a:lumMod val="75000"/>
              </a:schemeClr>
            </a:solidFill>
          </a:ln>
        </p:spPr>
        <p:txBody>
          <a:bodyPr wrap="square" rtlCol="0">
            <a:spAutoFit/>
          </a:bodyPr>
          <a:lstStyle/>
          <a:p>
            <a:r>
              <a:rPr lang="en-US" dirty="0">
                <a:solidFill>
                  <a:schemeClr val="accent5">
                    <a:lumMod val="40000"/>
                    <a:lumOff val="60000"/>
                  </a:schemeClr>
                </a:solidFill>
                <a:latin typeface="Comic Sans MS" panose="030F0902030302020204" pitchFamily="66" charset="0"/>
              </a:rPr>
              <a:t>Shape of the Data</a:t>
            </a:r>
          </a:p>
          <a:p>
            <a:r>
              <a:rPr lang="en-US" dirty="0">
                <a:solidFill>
                  <a:schemeClr val="accent5">
                    <a:lumMod val="40000"/>
                    <a:lumOff val="60000"/>
                  </a:schemeClr>
                </a:solidFill>
                <a:latin typeface="Comic Sans MS" panose="030F0902030302020204" pitchFamily="66" charset="0"/>
              </a:rPr>
              <a:t>9551  X  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33"/>
                                        </p:tgtEl>
                                        <p:attrNameLst>
                                          <p:attrName>style.visibility</p:attrName>
                                        </p:attrNameLst>
                                      </p:cBhvr>
                                      <p:to>
                                        <p:strVal val="visible"/>
                                      </p:to>
                                    </p:set>
                                    <p:animEffect transition="in" filter="dissolve">
                                      <p:cBhvr>
                                        <p:cTn id="7" dur="500"/>
                                        <p:tgtEl>
                                          <p:spTgt spid="123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34"/>
                                        </p:tgtEl>
                                        <p:attrNameLst>
                                          <p:attrName>style.visibility</p:attrName>
                                        </p:attrNameLst>
                                      </p:cBhvr>
                                      <p:to>
                                        <p:strVal val="visible"/>
                                      </p:to>
                                    </p:set>
                                    <p:animEffect transition="in" filter="dissolve">
                                      <p:cBhvr>
                                        <p:cTn id="10" dur="500"/>
                                        <p:tgtEl>
                                          <p:spTgt spid="123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 grpId="0" animBg="1"/>
      <p:bldP spid="3" grpId="0" build="p"/>
      <p:bldP spid="44" grpId="0"/>
      <p:bldP spid="8"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6B0A1-D921-5345-9A8F-69BD026E6C17}"/>
              </a:ext>
            </a:extLst>
          </p:cNvPr>
          <p:cNvSpPr/>
          <p:nvPr/>
        </p:nvSpPr>
        <p:spPr>
          <a:xfrm>
            <a:off x="377071" y="760392"/>
            <a:ext cx="4194929" cy="3108543"/>
          </a:xfrm>
          <a:prstGeom prst="rect">
            <a:avLst/>
          </a:prstGeom>
        </p:spPr>
        <p:txBody>
          <a:bodyPr wrap="square">
            <a:spAutoFit/>
          </a:bodyPr>
          <a:lstStyle/>
          <a:p>
            <a:r>
              <a:rPr lang="en-US" dirty="0">
                <a:solidFill>
                  <a:schemeClr val="accent5">
                    <a:lumMod val="40000"/>
                    <a:lumOff val="60000"/>
                  </a:schemeClr>
                </a:solidFill>
                <a:latin typeface="Inter"/>
              </a:rPr>
              <a:t>Restaurant Id: Unique id of every restaurant across various cities of the world</a:t>
            </a:r>
            <a:br>
              <a:rPr lang="en-US" dirty="0">
                <a:solidFill>
                  <a:schemeClr val="accent5">
                    <a:lumMod val="40000"/>
                    <a:lumOff val="60000"/>
                  </a:schemeClr>
                </a:solidFill>
              </a:rPr>
            </a:br>
            <a:r>
              <a:rPr lang="en-US" dirty="0">
                <a:solidFill>
                  <a:schemeClr val="accent5">
                    <a:lumMod val="40000"/>
                    <a:lumOff val="60000"/>
                  </a:schemeClr>
                </a:solidFill>
                <a:latin typeface="Inter"/>
              </a:rPr>
              <a:t>• Restaurant Name: Name of the restaurant</a:t>
            </a:r>
            <a:br>
              <a:rPr lang="en-US" dirty="0">
                <a:solidFill>
                  <a:schemeClr val="accent5">
                    <a:lumMod val="40000"/>
                    <a:lumOff val="60000"/>
                  </a:schemeClr>
                </a:solidFill>
              </a:rPr>
            </a:br>
            <a:r>
              <a:rPr lang="en-US" dirty="0">
                <a:solidFill>
                  <a:schemeClr val="accent5">
                    <a:lumMod val="40000"/>
                    <a:lumOff val="60000"/>
                  </a:schemeClr>
                </a:solidFill>
                <a:latin typeface="Inter"/>
              </a:rPr>
              <a:t>• Country Code: Country in which restaurant is located</a:t>
            </a:r>
            <a:br>
              <a:rPr lang="en-US" dirty="0">
                <a:solidFill>
                  <a:schemeClr val="accent5">
                    <a:lumMod val="40000"/>
                    <a:lumOff val="60000"/>
                  </a:schemeClr>
                </a:solidFill>
              </a:rPr>
            </a:br>
            <a:r>
              <a:rPr lang="en-US" dirty="0">
                <a:solidFill>
                  <a:schemeClr val="accent5">
                    <a:lumMod val="40000"/>
                    <a:lumOff val="60000"/>
                  </a:schemeClr>
                </a:solidFill>
                <a:latin typeface="Inter"/>
              </a:rPr>
              <a:t>• City: City in which restaurant is located</a:t>
            </a:r>
            <a:br>
              <a:rPr lang="en-US" dirty="0">
                <a:solidFill>
                  <a:schemeClr val="accent5">
                    <a:lumMod val="40000"/>
                    <a:lumOff val="60000"/>
                  </a:schemeClr>
                </a:solidFill>
              </a:rPr>
            </a:br>
            <a:r>
              <a:rPr lang="en-US" dirty="0">
                <a:solidFill>
                  <a:schemeClr val="accent5">
                    <a:lumMod val="40000"/>
                    <a:lumOff val="60000"/>
                  </a:schemeClr>
                </a:solidFill>
                <a:latin typeface="Inter"/>
              </a:rPr>
              <a:t>• Address: Address of the restaurant</a:t>
            </a:r>
            <a:br>
              <a:rPr lang="en-US" dirty="0">
                <a:solidFill>
                  <a:schemeClr val="accent5">
                    <a:lumMod val="40000"/>
                    <a:lumOff val="60000"/>
                  </a:schemeClr>
                </a:solidFill>
              </a:rPr>
            </a:br>
            <a:r>
              <a:rPr lang="en-US" dirty="0">
                <a:solidFill>
                  <a:schemeClr val="accent5">
                    <a:lumMod val="40000"/>
                    <a:lumOff val="60000"/>
                  </a:schemeClr>
                </a:solidFill>
                <a:latin typeface="Inter"/>
              </a:rPr>
              <a:t>• Locality: Location in the city</a:t>
            </a:r>
            <a:br>
              <a:rPr lang="en-US" dirty="0">
                <a:solidFill>
                  <a:schemeClr val="accent5">
                    <a:lumMod val="40000"/>
                    <a:lumOff val="60000"/>
                  </a:schemeClr>
                </a:solidFill>
              </a:rPr>
            </a:br>
            <a:r>
              <a:rPr lang="en-US" dirty="0">
                <a:solidFill>
                  <a:schemeClr val="accent5">
                    <a:lumMod val="40000"/>
                    <a:lumOff val="60000"/>
                  </a:schemeClr>
                </a:solidFill>
                <a:latin typeface="Inter"/>
              </a:rPr>
              <a:t>• Locality Verbose: Detailed description of the locality</a:t>
            </a:r>
            <a:br>
              <a:rPr lang="en-US" dirty="0">
                <a:solidFill>
                  <a:schemeClr val="accent5">
                    <a:lumMod val="40000"/>
                    <a:lumOff val="60000"/>
                  </a:schemeClr>
                </a:solidFill>
              </a:rPr>
            </a:br>
            <a:r>
              <a:rPr lang="en-US" dirty="0">
                <a:solidFill>
                  <a:schemeClr val="accent5">
                    <a:lumMod val="40000"/>
                    <a:lumOff val="60000"/>
                  </a:schemeClr>
                </a:solidFill>
                <a:latin typeface="Inter"/>
              </a:rPr>
              <a:t>• Longitude: Longitude coordinate of the restaurant's location</a:t>
            </a:r>
            <a:br>
              <a:rPr lang="en-US" dirty="0">
                <a:solidFill>
                  <a:schemeClr val="accent5">
                    <a:lumMod val="40000"/>
                    <a:lumOff val="60000"/>
                  </a:schemeClr>
                </a:solidFill>
              </a:rPr>
            </a:br>
            <a:r>
              <a:rPr lang="en-US" dirty="0">
                <a:solidFill>
                  <a:schemeClr val="accent5">
                    <a:lumMod val="40000"/>
                    <a:lumOff val="60000"/>
                  </a:schemeClr>
                </a:solidFill>
                <a:latin typeface="Inter"/>
              </a:rPr>
              <a:t>• Latitude: Latitude coordinate of the restaurant's location</a:t>
            </a:r>
            <a:br>
              <a:rPr lang="en-US" dirty="0">
                <a:solidFill>
                  <a:schemeClr val="accent5">
                    <a:lumMod val="40000"/>
                    <a:lumOff val="60000"/>
                  </a:schemeClr>
                </a:solidFill>
              </a:rPr>
            </a:br>
            <a:r>
              <a:rPr lang="en-US" dirty="0">
                <a:solidFill>
                  <a:schemeClr val="accent5">
                    <a:lumMod val="40000"/>
                    <a:lumOff val="60000"/>
                  </a:schemeClr>
                </a:solidFill>
                <a:latin typeface="Inter"/>
              </a:rPr>
              <a:t>• Cuisines: Cuisines offered by the restaurant</a:t>
            </a:r>
            <a:br>
              <a:rPr lang="en-US" dirty="0">
                <a:solidFill>
                  <a:schemeClr val="accent5">
                    <a:lumMod val="40000"/>
                    <a:lumOff val="60000"/>
                  </a:schemeClr>
                </a:solidFill>
              </a:rPr>
            </a:br>
            <a:endParaRPr lang="en-US" dirty="0">
              <a:solidFill>
                <a:schemeClr val="accent5">
                  <a:lumMod val="40000"/>
                  <a:lumOff val="60000"/>
                </a:schemeClr>
              </a:solidFill>
            </a:endParaRPr>
          </a:p>
        </p:txBody>
      </p:sp>
      <p:sp>
        <p:nvSpPr>
          <p:cNvPr id="5" name="TextBox 4">
            <a:extLst>
              <a:ext uri="{FF2B5EF4-FFF2-40B4-BE49-F238E27FC236}">
                <a16:creationId xmlns:a16="http://schemas.microsoft.com/office/drawing/2014/main" id="{7B3A2B35-EC34-6D4F-9712-18066F319C39}"/>
              </a:ext>
            </a:extLst>
          </p:cNvPr>
          <p:cNvSpPr txBox="1"/>
          <p:nvPr/>
        </p:nvSpPr>
        <p:spPr>
          <a:xfrm>
            <a:off x="4920790" y="760392"/>
            <a:ext cx="3930977" cy="2893100"/>
          </a:xfrm>
          <a:prstGeom prst="rect">
            <a:avLst/>
          </a:prstGeom>
          <a:noFill/>
        </p:spPr>
        <p:txBody>
          <a:bodyPr wrap="square" rtlCol="0">
            <a:spAutoFit/>
          </a:bodyPr>
          <a:lstStyle/>
          <a:p>
            <a:r>
              <a:rPr lang="en-US" dirty="0">
                <a:solidFill>
                  <a:schemeClr val="accent5">
                    <a:lumMod val="40000"/>
                    <a:lumOff val="60000"/>
                  </a:schemeClr>
                </a:solidFill>
                <a:latin typeface="Inter"/>
              </a:rPr>
              <a:t>• Average Cost for two: Cost for two people in different currencies 👫</a:t>
            </a:r>
            <a:br>
              <a:rPr lang="en-US" dirty="0">
                <a:solidFill>
                  <a:schemeClr val="accent5">
                    <a:lumMod val="40000"/>
                    <a:lumOff val="60000"/>
                  </a:schemeClr>
                </a:solidFill>
              </a:rPr>
            </a:br>
            <a:r>
              <a:rPr lang="en-US" dirty="0">
                <a:solidFill>
                  <a:schemeClr val="accent5">
                    <a:lumMod val="40000"/>
                    <a:lumOff val="60000"/>
                  </a:schemeClr>
                </a:solidFill>
                <a:latin typeface="Inter"/>
              </a:rPr>
              <a:t>• Currency: Currency of the country</a:t>
            </a:r>
            <a:br>
              <a:rPr lang="en-US" dirty="0">
                <a:solidFill>
                  <a:schemeClr val="accent5">
                    <a:lumMod val="40000"/>
                    <a:lumOff val="60000"/>
                  </a:schemeClr>
                </a:solidFill>
              </a:rPr>
            </a:br>
            <a:r>
              <a:rPr lang="en-US" dirty="0">
                <a:solidFill>
                  <a:schemeClr val="accent5">
                    <a:lumMod val="40000"/>
                    <a:lumOff val="60000"/>
                  </a:schemeClr>
                </a:solidFill>
                <a:latin typeface="Inter"/>
              </a:rPr>
              <a:t>• Has Table booking: yes/no</a:t>
            </a:r>
            <a:br>
              <a:rPr lang="en-US" dirty="0">
                <a:solidFill>
                  <a:schemeClr val="accent5">
                    <a:lumMod val="40000"/>
                    <a:lumOff val="60000"/>
                  </a:schemeClr>
                </a:solidFill>
              </a:rPr>
            </a:br>
            <a:r>
              <a:rPr lang="en-US" dirty="0">
                <a:solidFill>
                  <a:schemeClr val="accent5">
                    <a:lumMod val="40000"/>
                    <a:lumOff val="60000"/>
                  </a:schemeClr>
                </a:solidFill>
                <a:latin typeface="Inter"/>
              </a:rPr>
              <a:t>• Has Online delivery: yes/ no</a:t>
            </a:r>
            <a:br>
              <a:rPr lang="en-US" dirty="0">
                <a:solidFill>
                  <a:schemeClr val="accent5">
                    <a:lumMod val="40000"/>
                    <a:lumOff val="60000"/>
                  </a:schemeClr>
                </a:solidFill>
              </a:rPr>
            </a:br>
            <a:r>
              <a:rPr lang="en-US" dirty="0">
                <a:solidFill>
                  <a:schemeClr val="accent5">
                    <a:lumMod val="40000"/>
                    <a:lumOff val="60000"/>
                  </a:schemeClr>
                </a:solidFill>
                <a:latin typeface="Inter"/>
              </a:rPr>
              <a:t>• Is delivering: yes/ no</a:t>
            </a:r>
            <a:br>
              <a:rPr lang="en-US" dirty="0">
                <a:solidFill>
                  <a:schemeClr val="accent5">
                    <a:lumMod val="40000"/>
                    <a:lumOff val="60000"/>
                  </a:schemeClr>
                </a:solidFill>
              </a:rPr>
            </a:br>
            <a:r>
              <a:rPr lang="en-US" dirty="0">
                <a:solidFill>
                  <a:schemeClr val="accent5">
                    <a:lumMod val="40000"/>
                    <a:lumOff val="60000"/>
                  </a:schemeClr>
                </a:solidFill>
                <a:latin typeface="Inter"/>
              </a:rPr>
              <a:t>• Switch to order menu: yes/no</a:t>
            </a:r>
            <a:br>
              <a:rPr lang="en-US" dirty="0">
                <a:solidFill>
                  <a:schemeClr val="accent5">
                    <a:lumMod val="40000"/>
                    <a:lumOff val="60000"/>
                  </a:schemeClr>
                </a:solidFill>
              </a:rPr>
            </a:br>
            <a:r>
              <a:rPr lang="en-US" dirty="0">
                <a:solidFill>
                  <a:schemeClr val="accent5">
                    <a:lumMod val="40000"/>
                    <a:lumOff val="60000"/>
                  </a:schemeClr>
                </a:solidFill>
                <a:latin typeface="Inter"/>
              </a:rPr>
              <a:t>• Price range: range of price of food</a:t>
            </a:r>
            <a:br>
              <a:rPr lang="en-US" dirty="0">
                <a:solidFill>
                  <a:schemeClr val="accent5">
                    <a:lumMod val="40000"/>
                    <a:lumOff val="60000"/>
                  </a:schemeClr>
                </a:solidFill>
              </a:rPr>
            </a:br>
            <a:r>
              <a:rPr lang="en-US" dirty="0">
                <a:solidFill>
                  <a:schemeClr val="accent5">
                    <a:lumMod val="40000"/>
                    <a:lumOff val="60000"/>
                  </a:schemeClr>
                </a:solidFill>
                <a:latin typeface="Inter"/>
              </a:rPr>
              <a:t>• Aggregate Rating: Average rating out of 5</a:t>
            </a:r>
            <a:br>
              <a:rPr lang="en-US" dirty="0">
                <a:solidFill>
                  <a:schemeClr val="accent5">
                    <a:lumMod val="40000"/>
                    <a:lumOff val="60000"/>
                  </a:schemeClr>
                </a:solidFill>
              </a:rPr>
            </a:br>
            <a:r>
              <a:rPr lang="en-US" dirty="0">
                <a:solidFill>
                  <a:schemeClr val="accent5">
                    <a:lumMod val="40000"/>
                    <a:lumOff val="60000"/>
                  </a:schemeClr>
                </a:solidFill>
                <a:latin typeface="Inter"/>
              </a:rPr>
              <a:t>• Rating color: depending upon the average rating color</a:t>
            </a:r>
            <a:br>
              <a:rPr lang="en-US" dirty="0">
                <a:solidFill>
                  <a:schemeClr val="accent5">
                    <a:lumMod val="40000"/>
                    <a:lumOff val="60000"/>
                  </a:schemeClr>
                </a:solidFill>
              </a:rPr>
            </a:br>
            <a:r>
              <a:rPr lang="en-US" dirty="0">
                <a:solidFill>
                  <a:schemeClr val="accent5">
                    <a:lumMod val="40000"/>
                    <a:lumOff val="60000"/>
                  </a:schemeClr>
                </a:solidFill>
                <a:latin typeface="Inter"/>
              </a:rPr>
              <a:t>• Rating text: text on the basis of rating of rating</a:t>
            </a:r>
            <a:br>
              <a:rPr lang="en-US" dirty="0">
                <a:solidFill>
                  <a:schemeClr val="accent5">
                    <a:lumMod val="40000"/>
                    <a:lumOff val="60000"/>
                  </a:schemeClr>
                </a:solidFill>
              </a:rPr>
            </a:br>
            <a:r>
              <a:rPr lang="en-US" dirty="0">
                <a:solidFill>
                  <a:schemeClr val="accent5">
                    <a:lumMod val="40000"/>
                    <a:lumOff val="60000"/>
                  </a:schemeClr>
                </a:solidFill>
                <a:latin typeface="Inter"/>
              </a:rPr>
              <a:t>• Votes: Number of ratings casted by people</a:t>
            </a:r>
            <a:endParaRPr lang="en-US" dirty="0"/>
          </a:p>
        </p:txBody>
      </p:sp>
      <p:sp>
        <p:nvSpPr>
          <p:cNvPr id="6" name="TextBox 5">
            <a:extLst>
              <a:ext uri="{FF2B5EF4-FFF2-40B4-BE49-F238E27FC236}">
                <a16:creationId xmlns:a16="http://schemas.microsoft.com/office/drawing/2014/main" id="{C662C31E-DDC2-CC43-A6F6-756B0C4B791B}"/>
              </a:ext>
            </a:extLst>
          </p:cNvPr>
          <p:cNvSpPr txBox="1"/>
          <p:nvPr/>
        </p:nvSpPr>
        <p:spPr>
          <a:xfrm>
            <a:off x="3179187" y="237172"/>
            <a:ext cx="3483205" cy="523220"/>
          </a:xfrm>
          <a:prstGeom prst="rect">
            <a:avLst/>
          </a:prstGeom>
          <a:noFill/>
        </p:spPr>
        <p:txBody>
          <a:bodyPr wrap="square" rtlCol="0">
            <a:spAutoFit/>
          </a:bodyPr>
          <a:lstStyle/>
          <a:p>
            <a:r>
              <a:rPr lang="en-US" sz="2800" dirty="0">
                <a:solidFill>
                  <a:schemeClr val="bg1"/>
                </a:solidFill>
              </a:rPr>
              <a:t>VARIABLES</a:t>
            </a:r>
          </a:p>
        </p:txBody>
      </p:sp>
    </p:spTree>
    <p:extLst>
      <p:ext uri="{BB962C8B-B14F-4D97-AF65-F5344CB8AC3E}">
        <p14:creationId xmlns:p14="http://schemas.microsoft.com/office/powerpoint/2010/main" val="385144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574328" y="141402"/>
            <a:ext cx="4727700" cy="11208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MAIN FEATURES FOR THIS </a:t>
            </a:r>
            <a:r>
              <a:rPr lang="en" dirty="0">
                <a:solidFill>
                  <a:schemeClr val="accent2">
                    <a:lumMod val="20000"/>
                    <a:lumOff val="80000"/>
                  </a:schemeClr>
                </a:solidFill>
              </a:rPr>
              <a:t>Analysis</a:t>
            </a:r>
            <a:endParaRPr dirty="0">
              <a:solidFill>
                <a:schemeClr val="accent2">
                  <a:lumMod val="20000"/>
                  <a:lumOff val="80000"/>
                </a:schemeClr>
              </a:solidFill>
            </a:endParaRPr>
          </a:p>
        </p:txBody>
      </p:sp>
      <p:sp>
        <p:nvSpPr>
          <p:cNvPr id="659" name="Google Shape;659;p31"/>
          <p:cNvSpPr/>
          <p:nvPr/>
        </p:nvSpPr>
        <p:spPr>
          <a:xfrm>
            <a:off x="3936789" y="1308651"/>
            <a:ext cx="72" cy="3058625"/>
          </a:xfrm>
          <a:custGeom>
            <a:avLst/>
            <a:gdLst/>
            <a:ahLst/>
            <a:cxnLst/>
            <a:rect l="l" t="t" r="r" b="b"/>
            <a:pathLst>
              <a:path w="1" h="42769" fill="none" extrusionOk="0">
                <a:moveTo>
                  <a:pt x="0" y="1"/>
                </a:moveTo>
                <a:lnTo>
                  <a:pt x="0"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4922624" y="1308651"/>
            <a:ext cx="72" cy="3058625"/>
          </a:xfrm>
          <a:custGeom>
            <a:avLst/>
            <a:gdLst/>
            <a:ahLst/>
            <a:cxnLst/>
            <a:rect l="l" t="t" r="r" b="b"/>
            <a:pathLst>
              <a:path w="1" h="42769" fill="none" extrusionOk="0">
                <a:moveTo>
                  <a:pt x="0" y="1"/>
                </a:moveTo>
                <a:lnTo>
                  <a:pt x="0"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5908459" y="1308651"/>
            <a:ext cx="72" cy="3058625"/>
          </a:xfrm>
          <a:custGeom>
            <a:avLst/>
            <a:gdLst/>
            <a:ahLst/>
            <a:cxnLst/>
            <a:rect l="l" t="t" r="r" b="b"/>
            <a:pathLst>
              <a:path w="1" h="42769" fill="none" extrusionOk="0">
                <a:moveTo>
                  <a:pt x="1" y="1"/>
                </a:moveTo>
                <a:lnTo>
                  <a:pt x="1"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6894365" y="1308651"/>
            <a:ext cx="72" cy="3058625"/>
          </a:xfrm>
          <a:custGeom>
            <a:avLst/>
            <a:gdLst/>
            <a:ahLst/>
            <a:cxnLst/>
            <a:rect l="l" t="t" r="r" b="b"/>
            <a:pathLst>
              <a:path w="1" h="42769" fill="none" extrusionOk="0">
                <a:moveTo>
                  <a:pt x="0" y="1"/>
                </a:moveTo>
                <a:lnTo>
                  <a:pt x="0"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31"/>
          <p:cNvGrpSpPr/>
          <p:nvPr/>
        </p:nvGrpSpPr>
        <p:grpSpPr>
          <a:xfrm>
            <a:off x="3828658" y="3854100"/>
            <a:ext cx="3601799" cy="274905"/>
            <a:chOff x="3828658" y="3897730"/>
            <a:chExt cx="3601799" cy="274905"/>
          </a:xfrm>
        </p:grpSpPr>
        <p:sp>
          <p:nvSpPr>
            <p:cNvPr id="664" name="Google Shape;664;p31"/>
            <p:cNvSpPr/>
            <p:nvPr/>
          </p:nvSpPr>
          <p:spPr>
            <a:xfrm>
              <a:off x="3829516" y="3897730"/>
              <a:ext cx="2234837" cy="106414"/>
            </a:xfrm>
            <a:custGeom>
              <a:avLst/>
              <a:gdLst/>
              <a:ahLst/>
              <a:cxnLst/>
              <a:rect l="l" t="t" r="r" b="b"/>
              <a:pathLst>
                <a:path w="31251" h="1488" extrusionOk="0">
                  <a:moveTo>
                    <a:pt x="744" y="0"/>
                  </a:moveTo>
                  <a:cubicBezTo>
                    <a:pt x="328" y="0"/>
                    <a:pt x="1" y="340"/>
                    <a:pt x="1" y="744"/>
                  </a:cubicBezTo>
                  <a:cubicBezTo>
                    <a:pt x="1" y="1159"/>
                    <a:pt x="328" y="1487"/>
                    <a:pt x="744" y="1487"/>
                  </a:cubicBezTo>
                  <a:lnTo>
                    <a:pt x="30507" y="1487"/>
                  </a:lnTo>
                  <a:cubicBezTo>
                    <a:pt x="30911" y="1487"/>
                    <a:pt x="31251" y="1159"/>
                    <a:pt x="31251" y="744"/>
                  </a:cubicBezTo>
                  <a:cubicBezTo>
                    <a:pt x="31251" y="340"/>
                    <a:pt x="30911" y="0"/>
                    <a:pt x="305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3828658" y="4067150"/>
              <a:ext cx="3601799" cy="105485"/>
            </a:xfrm>
            <a:custGeom>
              <a:avLst/>
              <a:gdLst/>
              <a:ahLst/>
              <a:cxnLst/>
              <a:rect l="l" t="t" r="r" b="b"/>
              <a:pathLst>
                <a:path w="50366" h="1475" extrusionOk="0">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31"/>
          <p:cNvGrpSpPr/>
          <p:nvPr/>
        </p:nvGrpSpPr>
        <p:grpSpPr>
          <a:xfrm>
            <a:off x="3811494" y="2983302"/>
            <a:ext cx="4240571" cy="274977"/>
            <a:chOff x="3811494" y="3103763"/>
            <a:chExt cx="4240571" cy="274977"/>
          </a:xfrm>
        </p:grpSpPr>
        <p:sp>
          <p:nvSpPr>
            <p:cNvPr id="667" name="Google Shape;667;p31"/>
            <p:cNvSpPr/>
            <p:nvPr/>
          </p:nvSpPr>
          <p:spPr>
            <a:xfrm>
              <a:off x="3811498" y="3103763"/>
              <a:ext cx="4240568" cy="106403"/>
            </a:xfrm>
            <a:custGeom>
              <a:avLst/>
              <a:gdLst/>
              <a:ahLst/>
              <a:cxnLst/>
              <a:rect l="l" t="t" r="r" b="b"/>
              <a:pathLst>
                <a:path w="69772" h="1488" extrusionOk="0">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3811494" y="3272326"/>
              <a:ext cx="1369750" cy="106414"/>
            </a:xfrm>
            <a:custGeom>
              <a:avLst/>
              <a:gdLst/>
              <a:ahLst/>
              <a:cxnLst/>
              <a:rect l="l" t="t" r="r" b="b"/>
              <a:pathLst>
                <a:path w="19154" h="1488" extrusionOk="0">
                  <a:moveTo>
                    <a:pt x="744" y="0"/>
                  </a:moveTo>
                  <a:cubicBezTo>
                    <a:pt x="328" y="0"/>
                    <a:pt x="1" y="340"/>
                    <a:pt x="1" y="744"/>
                  </a:cubicBezTo>
                  <a:cubicBezTo>
                    <a:pt x="1" y="1159"/>
                    <a:pt x="328" y="1487"/>
                    <a:pt x="744" y="1487"/>
                  </a:cubicBezTo>
                  <a:lnTo>
                    <a:pt x="18410" y="1487"/>
                  </a:lnTo>
                  <a:cubicBezTo>
                    <a:pt x="18826" y="1487"/>
                    <a:pt x="19154" y="1147"/>
                    <a:pt x="19154" y="744"/>
                  </a:cubicBezTo>
                  <a:cubicBezTo>
                    <a:pt x="19154" y="340"/>
                    <a:pt x="18826" y="0"/>
                    <a:pt x="18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31"/>
          <p:cNvGrpSpPr/>
          <p:nvPr/>
        </p:nvGrpSpPr>
        <p:grpSpPr>
          <a:xfrm>
            <a:off x="3793472" y="2169574"/>
            <a:ext cx="2235767" cy="274905"/>
            <a:chOff x="3793472" y="2309869"/>
            <a:chExt cx="2235767" cy="274905"/>
          </a:xfrm>
        </p:grpSpPr>
        <p:sp>
          <p:nvSpPr>
            <p:cNvPr id="670" name="Google Shape;670;p31"/>
            <p:cNvSpPr/>
            <p:nvPr/>
          </p:nvSpPr>
          <p:spPr>
            <a:xfrm>
              <a:off x="3793472" y="2309869"/>
              <a:ext cx="2235767"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3793472" y="2478360"/>
              <a:ext cx="1508556" cy="106414"/>
            </a:xfrm>
            <a:custGeom>
              <a:avLst/>
              <a:gdLst/>
              <a:ahLst/>
              <a:cxnLst/>
              <a:rect l="l" t="t" r="r" b="b"/>
              <a:pathLst>
                <a:path w="21095" h="1488" extrusionOk="0">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31"/>
          <p:cNvGrpSpPr/>
          <p:nvPr/>
        </p:nvGrpSpPr>
        <p:grpSpPr>
          <a:xfrm>
            <a:off x="3771875" y="1384049"/>
            <a:ext cx="2876447" cy="274047"/>
            <a:chOff x="3771875" y="1457332"/>
            <a:chExt cx="2876447" cy="274047"/>
          </a:xfrm>
        </p:grpSpPr>
        <p:sp>
          <p:nvSpPr>
            <p:cNvPr id="673" name="Google Shape;673;p31"/>
            <p:cNvSpPr/>
            <p:nvPr/>
          </p:nvSpPr>
          <p:spPr>
            <a:xfrm>
              <a:off x="3771875" y="1457332"/>
              <a:ext cx="962415" cy="105556"/>
            </a:xfrm>
            <a:custGeom>
              <a:avLst/>
              <a:gdLst/>
              <a:ahLst/>
              <a:cxnLst/>
              <a:rect l="l" t="t" r="r" b="b"/>
              <a:pathLst>
                <a:path w="13458" h="1476" extrusionOk="0">
                  <a:moveTo>
                    <a:pt x="744" y="1"/>
                  </a:moveTo>
                  <a:cubicBezTo>
                    <a:pt x="328" y="1"/>
                    <a:pt x="0" y="329"/>
                    <a:pt x="0" y="744"/>
                  </a:cubicBezTo>
                  <a:cubicBezTo>
                    <a:pt x="0" y="1148"/>
                    <a:pt x="328" y="1475"/>
                    <a:pt x="744" y="1475"/>
                  </a:cubicBezTo>
                  <a:lnTo>
                    <a:pt x="12714" y="1475"/>
                  </a:lnTo>
                  <a:cubicBezTo>
                    <a:pt x="13118" y="1475"/>
                    <a:pt x="13458" y="1148"/>
                    <a:pt x="13458" y="744"/>
                  </a:cubicBezTo>
                  <a:cubicBezTo>
                    <a:pt x="13458" y="329"/>
                    <a:pt x="13118" y="1"/>
                    <a:pt x="12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3771875" y="1625894"/>
              <a:ext cx="2876447"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31"/>
          <p:cNvSpPr txBox="1">
            <a:spLocks noGrp="1"/>
          </p:cNvSpPr>
          <p:nvPr>
            <p:ph type="ctrTitle" idx="4294967295"/>
          </p:nvPr>
        </p:nvSpPr>
        <p:spPr>
          <a:xfrm>
            <a:off x="1644300" y="1355961"/>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1"/>
                </a:solidFill>
              </a:rPr>
              <a:t>LOCATION</a:t>
            </a:r>
            <a:endParaRPr sz="1800" dirty="0">
              <a:solidFill>
                <a:schemeClr val="accent1"/>
              </a:solidFill>
            </a:endParaRPr>
          </a:p>
        </p:txBody>
      </p:sp>
      <p:sp>
        <p:nvSpPr>
          <p:cNvPr id="677" name="Google Shape;677;p31"/>
          <p:cNvSpPr txBox="1">
            <a:spLocks noGrp="1"/>
          </p:cNvSpPr>
          <p:nvPr>
            <p:ph type="ctrTitle" idx="4294967295"/>
          </p:nvPr>
        </p:nvSpPr>
        <p:spPr>
          <a:xfrm>
            <a:off x="1644300" y="2079338"/>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2"/>
                </a:solidFill>
              </a:rPr>
              <a:t>RATINGS</a:t>
            </a:r>
            <a:endParaRPr sz="1800" dirty="0">
              <a:solidFill>
                <a:schemeClr val="accent2"/>
              </a:solidFill>
            </a:endParaRPr>
          </a:p>
        </p:txBody>
      </p:sp>
      <p:sp>
        <p:nvSpPr>
          <p:cNvPr id="679" name="Google Shape;679;p31"/>
          <p:cNvSpPr txBox="1">
            <a:spLocks noGrp="1"/>
          </p:cNvSpPr>
          <p:nvPr>
            <p:ph type="ctrTitle" idx="4294967295"/>
          </p:nvPr>
        </p:nvSpPr>
        <p:spPr>
          <a:xfrm>
            <a:off x="1644300" y="2902366"/>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3"/>
                </a:solidFill>
              </a:rPr>
              <a:t>REVIEWS</a:t>
            </a:r>
            <a:endParaRPr sz="1800" dirty="0">
              <a:solidFill>
                <a:schemeClr val="accent3"/>
              </a:solidFill>
            </a:endParaRPr>
          </a:p>
        </p:txBody>
      </p:sp>
      <p:sp>
        <p:nvSpPr>
          <p:cNvPr id="681" name="Google Shape;681;p31"/>
          <p:cNvSpPr txBox="1">
            <a:spLocks noGrp="1"/>
          </p:cNvSpPr>
          <p:nvPr>
            <p:ph type="ctrTitle" idx="4294967295"/>
          </p:nvPr>
        </p:nvSpPr>
        <p:spPr>
          <a:xfrm>
            <a:off x="1322620" y="3796310"/>
            <a:ext cx="2234837" cy="45442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a:t>AVERAGE COST OF TWO</a:t>
            </a: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58"/>
                                        </p:tgtEl>
                                        <p:attrNameLst>
                                          <p:attrName>style.visibility</p:attrName>
                                        </p:attrNameLst>
                                      </p:cBhvr>
                                      <p:to>
                                        <p:strVal val="visible"/>
                                      </p:to>
                                    </p:set>
                                    <p:animEffect transition="in" filter="strips(downLeft)">
                                      <p:cBhvr>
                                        <p:cTn id="7" dur="500"/>
                                        <p:tgtEl>
                                          <p:spTgt spid="65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75"/>
                                        </p:tgtEl>
                                        <p:attrNameLst>
                                          <p:attrName>style.visibility</p:attrName>
                                        </p:attrNameLst>
                                      </p:cBhvr>
                                      <p:to>
                                        <p:strVal val="visible"/>
                                      </p:to>
                                    </p:set>
                                    <p:animEffect transition="in" filter="strips(downLeft)">
                                      <p:cBhvr>
                                        <p:cTn id="12" dur="500"/>
                                        <p:tgtEl>
                                          <p:spTgt spid="675"/>
                                        </p:tgtEl>
                                      </p:cBhvr>
                                    </p:animEffect>
                                  </p:childTnLst>
                                </p:cTn>
                              </p:par>
                              <p:par>
                                <p:cTn id="13" presetID="18" presetClass="entr" presetSubtype="12" fill="hold" nodeType="withEffect">
                                  <p:stCondLst>
                                    <p:cond delay="0"/>
                                  </p:stCondLst>
                                  <p:childTnLst>
                                    <p:set>
                                      <p:cBhvr>
                                        <p:cTn id="14" dur="1" fill="hold">
                                          <p:stCondLst>
                                            <p:cond delay="0"/>
                                          </p:stCondLst>
                                        </p:cTn>
                                        <p:tgtEl>
                                          <p:spTgt spid="672"/>
                                        </p:tgtEl>
                                        <p:attrNameLst>
                                          <p:attrName>style.visibility</p:attrName>
                                        </p:attrNameLst>
                                      </p:cBhvr>
                                      <p:to>
                                        <p:strVal val="visible"/>
                                      </p:to>
                                    </p:set>
                                    <p:animEffect transition="in" filter="strips(downLeft)">
                                      <p:cBhvr>
                                        <p:cTn id="15" dur="500"/>
                                        <p:tgtEl>
                                          <p:spTgt spid="672"/>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677"/>
                                        </p:tgtEl>
                                        <p:attrNameLst>
                                          <p:attrName>style.visibility</p:attrName>
                                        </p:attrNameLst>
                                      </p:cBhvr>
                                      <p:to>
                                        <p:strVal val="visible"/>
                                      </p:to>
                                    </p:set>
                                    <p:anim calcmode="lin" valueType="num">
                                      <p:cBhvr>
                                        <p:cTn id="20" dur="1000" fill="hold"/>
                                        <p:tgtEl>
                                          <p:spTgt spid="677"/>
                                        </p:tgtEl>
                                        <p:attrNameLst>
                                          <p:attrName>ppt_w</p:attrName>
                                        </p:attrNameLst>
                                      </p:cBhvr>
                                      <p:tavLst>
                                        <p:tav tm="0">
                                          <p:val>
                                            <p:strVal val="#ppt_w*0.70"/>
                                          </p:val>
                                        </p:tav>
                                        <p:tav tm="100000">
                                          <p:val>
                                            <p:strVal val="#ppt_w"/>
                                          </p:val>
                                        </p:tav>
                                      </p:tavLst>
                                    </p:anim>
                                    <p:anim calcmode="lin" valueType="num">
                                      <p:cBhvr>
                                        <p:cTn id="21" dur="1000" fill="hold"/>
                                        <p:tgtEl>
                                          <p:spTgt spid="677"/>
                                        </p:tgtEl>
                                        <p:attrNameLst>
                                          <p:attrName>ppt_h</p:attrName>
                                        </p:attrNameLst>
                                      </p:cBhvr>
                                      <p:tavLst>
                                        <p:tav tm="0">
                                          <p:val>
                                            <p:strVal val="#ppt_h"/>
                                          </p:val>
                                        </p:tav>
                                        <p:tav tm="100000">
                                          <p:val>
                                            <p:strVal val="#ppt_h"/>
                                          </p:val>
                                        </p:tav>
                                      </p:tavLst>
                                    </p:anim>
                                    <p:animEffect transition="in" filter="fade">
                                      <p:cBhvr>
                                        <p:cTn id="22" dur="1000"/>
                                        <p:tgtEl>
                                          <p:spTgt spid="677"/>
                                        </p:tgtEl>
                                      </p:cBhvr>
                                    </p:animEffect>
                                  </p:childTnLst>
                                </p:cTn>
                              </p:par>
                              <p:par>
                                <p:cTn id="23" presetID="55" presetClass="entr" presetSubtype="0" fill="hold" nodeType="withEffect">
                                  <p:stCondLst>
                                    <p:cond delay="0"/>
                                  </p:stCondLst>
                                  <p:childTnLst>
                                    <p:set>
                                      <p:cBhvr>
                                        <p:cTn id="24" dur="1" fill="hold">
                                          <p:stCondLst>
                                            <p:cond delay="0"/>
                                          </p:stCondLst>
                                        </p:cTn>
                                        <p:tgtEl>
                                          <p:spTgt spid="669"/>
                                        </p:tgtEl>
                                        <p:attrNameLst>
                                          <p:attrName>style.visibility</p:attrName>
                                        </p:attrNameLst>
                                      </p:cBhvr>
                                      <p:to>
                                        <p:strVal val="visible"/>
                                      </p:to>
                                    </p:set>
                                    <p:anim calcmode="lin" valueType="num">
                                      <p:cBhvr>
                                        <p:cTn id="25" dur="1000" fill="hold"/>
                                        <p:tgtEl>
                                          <p:spTgt spid="669"/>
                                        </p:tgtEl>
                                        <p:attrNameLst>
                                          <p:attrName>ppt_w</p:attrName>
                                        </p:attrNameLst>
                                      </p:cBhvr>
                                      <p:tavLst>
                                        <p:tav tm="0">
                                          <p:val>
                                            <p:strVal val="#ppt_w*0.70"/>
                                          </p:val>
                                        </p:tav>
                                        <p:tav tm="100000">
                                          <p:val>
                                            <p:strVal val="#ppt_w"/>
                                          </p:val>
                                        </p:tav>
                                      </p:tavLst>
                                    </p:anim>
                                    <p:anim calcmode="lin" valueType="num">
                                      <p:cBhvr>
                                        <p:cTn id="26" dur="1000" fill="hold"/>
                                        <p:tgtEl>
                                          <p:spTgt spid="669"/>
                                        </p:tgtEl>
                                        <p:attrNameLst>
                                          <p:attrName>ppt_h</p:attrName>
                                        </p:attrNameLst>
                                      </p:cBhvr>
                                      <p:tavLst>
                                        <p:tav tm="0">
                                          <p:val>
                                            <p:strVal val="#ppt_h"/>
                                          </p:val>
                                        </p:tav>
                                        <p:tav tm="100000">
                                          <p:val>
                                            <p:strVal val="#ppt_h"/>
                                          </p:val>
                                        </p:tav>
                                      </p:tavLst>
                                    </p:anim>
                                    <p:animEffect transition="in" filter="fade">
                                      <p:cBhvr>
                                        <p:cTn id="27" dur="1000"/>
                                        <p:tgtEl>
                                          <p:spTgt spid="6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79"/>
                                        </p:tgtEl>
                                        <p:attrNameLst>
                                          <p:attrName>style.visibility</p:attrName>
                                        </p:attrNameLst>
                                      </p:cBhvr>
                                      <p:to>
                                        <p:strVal val="visible"/>
                                      </p:to>
                                    </p:set>
                                    <p:animEffect transition="in" filter="wipe(down)">
                                      <p:cBhvr>
                                        <p:cTn id="32" dur="500"/>
                                        <p:tgtEl>
                                          <p:spTgt spid="679"/>
                                        </p:tgtEl>
                                      </p:cBhvr>
                                    </p:animEffect>
                                  </p:childTnLst>
                                </p:cTn>
                              </p:par>
                              <p:par>
                                <p:cTn id="33" presetID="22" presetClass="entr" presetSubtype="4" fill="hold" nodeType="withEffect">
                                  <p:stCondLst>
                                    <p:cond delay="0"/>
                                  </p:stCondLst>
                                  <p:childTnLst>
                                    <p:set>
                                      <p:cBhvr>
                                        <p:cTn id="34" dur="1" fill="hold">
                                          <p:stCondLst>
                                            <p:cond delay="0"/>
                                          </p:stCondLst>
                                        </p:cTn>
                                        <p:tgtEl>
                                          <p:spTgt spid="666"/>
                                        </p:tgtEl>
                                        <p:attrNameLst>
                                          <p:attrName>style.visibility</p:attrName>
                                        </p:attrNameLst>
                                      </p:cBhvr>
                                      <p:to>
                                        <p:strVal val="visible"/>
                                      </p:to>
                                    </p:set>
                                    <p:animEffect transition="in" filter="wipe(down)">
                                      <p:cBhvr>
                                        <p:cTn id="35" dur="500"/>
                                        <p:tgtEl>
                                          <p:spTgt spid="666"/>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681"/>
                                        </p:tgtEl>
                                        <p:attrNameLst>
                                          <p:attrName>style.visibility</p:attrName>
                                        </p:attrNameLst>
                                      </p:cBhvr>
                                      <p:to>
                                        <p:strVal val="visible"/>
                                      </p:to>
                                    </p:set>
                                    <p:anim calcmode="lin" valueType="num">
                                      <p:cBhvr>
                                        <p:cTn id="40" dur="500" fill="hold"/>
                                        <p:tgtEl>
                                          <p:spTgt spid="681"/>
                                        </p:tgtEl>
                                        <p:attrNameLst>
                                          <p:attrName>ppt_w</p:attrName>
                                        </p:attrNameLst>
                                      </p:cBhvr>
                                      <p:tavLst>
                                        <p:tav tm="0">
                                          <p:val>
                                            <p:fltVal val="0"/>
                                          </p:val>
                                        </p:tav>
                                        <p:tav tm="100000">
                                          <p:val>
                                            <p:strVal val="#ppt_w"/>
                                          </p:val>
                                        </p:tav>
                                      </p:tavLst>
                                    </p:anim>
                                    <p:anim calcmode="lin" valueType="num">
                                      <p:cBhvr>
                                        <p:cTn id="41" dur="500" fill="hold"/>
                                        <p:tgtEl>
                                          <p:spTgt spid="681"/>
                                        </p:tgtEl>
                                        <p:attrNameLst>
                                          <p:attrName>ppt_h</p:attrName>
                                        </p:attrNameLst>
                                      </p:cBhvr>
                                      <p:tavLst>
                                        <p:tav tm="0">
                                          <p:val>
                                            <p:fltVal val="0"/>
                                          </p:val>
                                        </p:tav>
                                        <p:tav tm="100000">
                                          <p:val>
                                            <p:strVal val="#ppt_h"/>
                                          </p:val>
                                        </p:tav>
                                      </p:tavLst>
                                    </p:anim>
                                    <p:animEffect transition="in" filter="fade">
                                      <p:cBhvr>
                                        <p:cTn id="42" dur="500"/>
                                        <p:tgtEl>
                                          <p:spTgt spid="681"/>
                                        </p:tgtEl>
                                      </p:cBhvr>
                                    </p:animEffect>
                                  </p:childTnLst>
                                </p:cTn>
                              </p:par>
                              <p:par>
                                <p:cTn id="43" presetID="53" presetClass="entr" presetSubtype="16" fill="hold" nodeType="withEffect">
                                  <p:stCondLst>
                                    <p:cond delay="0"/>
                                  </p:stCondLst>
                                  <p:childTnLst>
                                    <p:set>
                                      <p:cBhvr>
                                        <p:cTn id="44" dur="1" fill="hold">
                                          <p:stCondLst>
                                            <p:cond delay="0"/>
                                          </p:stCondLst>
                                        </p:cTn>
                                        <p:tgtEl>
                                          <p:spTgt spid="663"/>
                                        </p:tgtEl>
                                        <p:attrNameLst>
                                          <p:attrName>style.visibility</p:attrName>
                                        </p:attrNameLst>
                                      </p:cBhvr>
                                      <p:to>
                                        <p:strVal val="visible"/>
                                      </p:to>
                                    </p:set>
                                    <p:anim calcmode="lin" valueType="num">
                                      <p:cBhvr>
                                        <p:cTn id="45" dur="500" fill="hold"/>
                                        <p:tgtEl>
                                          <p:spTgt spid="663"/>
                                        </p:tgtEl>
                                        <p:attrNameLst>
                                          <p:attrName>ppt_w</p:attrName>
                                        </p:attrNameLst>
                                      </p:cBhvr>
                                      <p:tavLst>
                                        <p:tav tm="0">
                                          <p:val>
                                            <p:fltVal val="0"/>
                                          </p:val>
                                        </p:tav>
                                        <p:tav tm="100000">
                                          <p:val>
                                            <p:strVal val="#ppt_w"/>
                                          </p:val>
                                        </p:tav>
                                      </p:tavLst>
                                    </p:anim>
                                    <p:anim calcmode="lin" valueType="num">
                                      <p:cBhvr>
                                        <p:cTn id="46" dur="500" fill="hold"/>
                                        <p:tgtEl>
                                          <p:spTgt spid="663"/>
                                        </p:tgtEl>
                                        <p:attrNameLst>
                                          <p:attrName>ppt_h</p:attrName>
                                        </p:attrNameLst>
                                      </p:cBhvr>
                                      <p:tavLst>
                                        <p:tav tm="0">
                                          <p:val>
                                            <p:fltVal val="0"/>
                                          </p:val>
                                        </p:tav>
                                        <p:tav tm="100000">
                                          <p:val>
                                            <p:strVal val="#ppt_h"/>
                                          </p:val>
                                        </p:tav>
                                      </p:tavLst>
                                    </p:anim>
                                    <p:animEffect transition="in" filter="fade">
                                      <p:cBhvr>
                                        <p:cTn id="47" dur="500"/>
                                        <p:tgtEl>
                                          <p:spTgt spid="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 grpId="0"/>
      <p:bldP spid="675" grpId="0"/>
      <p:bldP spid="677" grpId="0"/>
      <p:bldP spid="679" grpId="0"/>
      <p:bldP spid="68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3587838" y="2976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p:nvPr/>
        </p:nvCxnSpPr>
        <p:spPr>
          <a:xfrm>
            <a:off x="56245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p:nvPr/>
        </p:nvCxnSpPr>
        <p:spPr>
          <a:xfrm>
            <a:off x="7661338" y="2976550"/>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PROCESS</a:t>
            </a:r>
            <a:endParaRPr dirty="0"/>
          </a:p>
        </p:txBody>
      </p:sp>
      <p:cxnSp>
        <p:nvCxnSpPr>
          <p:cNvPr id="1089" name="Google Shape;1089;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372725"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3401092"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5429458"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7457825" y="2731350"/>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38"/>
          <p:cNvSpPr txBox="1">
            <a:spLocks noGrp="1"/>
          </p:cNvSpPr>
          <p:nvPr>
            <p:ph type="subTitle" idx="4294967295"/>
          </p:nvPr>
        </p:nvSpPr>
        <p:spPr>
          <a:xfrm>
            <a:off x="686352" y="1730625"/>
            <a:ext cx="1881300" cy="6447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US" sz="1400" dirty="0"/>
              <a:t>Data was gathered from Kaggle</a:t>
            </a:r>
            <a:endParaRPr sz="1400" dirty="0"/>
          </a:p>
        </p:txBody>
      </p:sp>
      <p:sp>
        <p:nvSpPr>
          <p:cNvPr id="1105" name="Google Shape;1105;p38"/>
          <p:cNvSpPr txBox="1">
            <a:spLocks noGrp="1"/>
          </p:cNvSpPr>
          <p:nvPr>
            <p:ph type="subTitle" idx="4294967295"/>
          </p:nvPr>
        </p:nvSpPr>
        <p:spPr>
          <a:xfrm>
            <a:off x="6720687" y="3458318"/>
            <a:ext cx="2109889"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400" dirty="0"/>
              <a:t>This is the last part of our analysis where all the findings are presented graphically</a:t>
            </a:r>
            <a:endParaRPr sz="1400" dirty="0"/>
          </a:p>
        </p:txBody>
      </p:sp>
      <p:sp>
        <p:nvSpPr>
          <p:cNvPr id="1107" name="Google Shape;1107;p38"/>
          <p:cNvSpPr txBox="1">
            <a:spLocks noGrp="1"/>
          </p:cNvSpPr>
          <p:nvPr>
            <p:ph type="subTitle" idx="4294967295"/>
          </p:nvPr>
        </p:nvSpPr>
        <p:spPr>
          <a:xfrm>
            <a:off x="2549619" y="3396900"/>
            <a:ext cx="2109900"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400" dirty="0"/>
              <a:t>Data is been cleaned/ modified to prepare it for further analysis </a:t>
            </a:r>
            <a:endParaRPr sz="1400" dirty="0"/>
          </a:p>
        </p:txBody>
      </p:sp>
      <p:sp>
        <p:nvSpPr>
          <p:cNvPr id="1109" name="Google Shape;1109;p38"/>
          <p:cNvSpPr txBox="1">
            <a:spLocks noGrp="1"/>
          </p:cNvSpPr>
          <p:nvPr>
            <p:ph type="subTitle" idx="4294967295"/>
          </p:nvPr>
        </p:nvSpPr>
        <p:spPr>
          <a:xfrm>
            <a:off x="4651938" y="1670925"/>
            <a:ext cx="2109900" cy="6447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US" sz="1400" dirty="0"/>
              <a:t>We explore more about the data</a:t>
            </a:r>
            <a:endParaRPr sz="1400" dirty="0"/>
          </a:p>
        </p:txBody>
      </p:sp>
      <p:sp>
        <p:nvSpPr>
          <p:cNvPr id="1110" name="Google Shape;1110;p38"/>
          <p:cNvSpPr txBox="1">
            <a:spLocks noGrp="1"/>
          </p:cNvSpPr>
          <p:nvPr>
            <p:ph type="ctrTitle" idx="4294967295"/>
          </p:nvPr>
        </p:nvSpPr>
        <p:spPr>
          <a:xfrm>
            <a:off x="907899" y="3282473"/>
            <a:ext cx="1438207" cy="5144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2"/>
                </a:solidFill>
              </a:rPr>
              <a:t>DATA COLLECTION</a:t>
            </a:r>
            <a:endParaRPr sz="1800" dirty="0">
              <a:solidFill>
                <a:schemeClr val="accent2"/>
              </a:solidFill>
            </a:endParaRPr>
          </a:p>
        </p:txBody>
      </p:sp>
      <p:sp>
        <p:nvSpPr>
          <p:cNvPr id="1111" name="Google Shape;1111;p38"/>
          <p:cNvSpPr txBox="1">
            <a:spLocks noGrp="1"/>
          </p:cNvSpPr>
          <p:nvPr>
            <p:ph type="ctrTitle" idx="4294967295"/>
          </p:nvPr>
        </p:nvSpPr>
        <p:spPr>
          <a:xfrm>
            <a:off x="2654101" y="1947664"/>
            <a:ext cx="1949775" cy="64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accent1"/>
                </a:solidFill>
              </a:rPr>
              <a:t>DATA CLEANING &amp; WRANGLING</a:t>
            </a:r>
            <a:endParaRPr sz="1800" dirty="0">
              <a:solidFill>
                <a:schemeClr val="accent1"/>
              </a:solidFill>
            </a:endParaRPr>
          </a:p>
        </p:txBody>
      </p:sp>
      <p:sp>
        <p:nvSpPr>
          <p:cNvPr id="1112" name="Google Shape;1112;p38"/>
          <p:cNvSpPr txBox="1">
            <a:spLocks noGrp="1"/>
          </p:cNvSpPr>
          <p:nvPr>
            <p:ph type="ctrTitle" idx="4294967295"/>
          </p:nvPr>
        </p:nvSpPr>
        <p:spPr>
          <a:xfrm>
            <a:off x="4951138" y="3227874"/>
            <a:ext cx="1438290" cy="45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accent3"/>
                </a:solidFill>
              </a:rPr>
              <a:t>ANALYSIS</a:t>
            </a:r>
            <a:endParaRPr sz="1800" dirty="0">
              <a:solidFill>
                <a:schemeClr val="accent3"/>
              </a:solidFill>
            </a:endParaRPr>
          </a:p>
        </p:txBody>
      </p:sp>
      <p:sp>
        <p:nvSpPr>
          <p:cNvPr id="1113" name="Google Shape;1113;p38"/>
          <p:cNvSpPr txBox="1">
            <a:spLocks noGrp="1"/>
          </p:cNvSpPr>
          <p:nvPr>
            <p:ph type="ctrTitle" idx="4294967295"/>
          </p:nvPr>
        </p:nvSpPr>
        <p:spPr>
          <a:xfrm>
            <a:off x="6729232" y="2198250"/>
            <a:ext cx="1881299"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accent4"/>
                </a:solidFill>
              </a:rPr>
              <a:t>VISUALIZATION</a:t>
            </a:r>
            <a:endParaRPr sz="1800" dirty="0">
              <a:solidFill>
                <a:schemeClr val="accent4"/>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085"/>
                                        </p:tgtEl>
                                        <p:attrNameLst>
                                          <p:attrName>style.visibility</p:attrName>
                                        </p:attrNameLst>
                                      </p:cBhvr>
                                      <p:to>
                                        <p:strVal val="visible"/>
                                      </p:to>
                                    </p:set>
                                    <p:anim calcmode="lin" valueType="num">
                                      <p:cBhvr>
                                        <p:cTn id="7" dur="500" decel="50000" fill="hold">
                                          <p:stCondLst>
                                            <p:cond delay="0"/>
                                          </p:stCondLst>
                                        </p:cTn>
                                        <p:tgtEl>
                                          <p:spTgt spid="108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8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85"/>
                                        </p:tgtEl>
                                        <p:attrNameLst>
                                          <p:attrName>ppt_w</p:attrName>
                                        </p:attrNameLst>
                                      </p:cBhvr>
                                      <p:tavLst>
                                        <p:tav tm="0">
                                          <p:val>
                                            <p:strVal val="#ppt_w*.05"/>
                                          </p:val>
                                        </p:tav>
                                        <p:tav tm="100000">
                                          <p:val>
                                            <p:strVal val="#ppt_w"/>
                                          </p:val>
                                        </p:tav>
                                      </p:tavLst>
                                    </p:anim>
                                    <p:anim calcmode="lin" valueType="num">
                                      <p:cBhvr>
                                        <p:cTn id="10" dur="1000" fill="hold"/>
                                        <p:tgtEl>
                                          <p:spTgt spid="108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8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8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8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85"/>
                                        </p:tgtEl>
                                      </p:cBhvr>
                                    </p:animEffect>
                                  </p:childTnLst>
                                </p:cTn>
                              </p:par>
                              <p:par>
                                <p:cTn id="15" presetID="25" presetClass="entr" presetSubtype="0" fill="hold" nodeType="withEffect">
                                  <p:stCondLst>
                                    <p:cond delay="0"/>
                                  </p:stCondLst>
                                  <p:childTnLst>
                                    <p:set>
                                      <p:cBhvr>
                                        <p:cTn id="16" dur="1" fill="hold">
                                          <p:stCondLst>
                                            <p:cond delay="0"/>
                                          </p:stCondLst>
                                        </p:cTn>
                                        <p:tgtEl>
                                          <p:spTgt spid="1086"/>
                                        </p:tgtEl>
                                        <p:attrNameLst>
                                          <p:attrName>style.visibility</p:attrName>
                                        </p:attrNameLst>
                                      </p:cBhvr>
                                      <p:to>
                                        <p:strVal val="visible"/>
                                      </p:to>
                                    </p:set>
                                    <p:anim calcmode="lin" valueType="num">
                                      <p:cBhvr>
                                        <p:cTn id="17" dur="500" decel="50000" fill="hold">
                                          <p:stCondLst>
                                            <p:cond delay="0"/>
                                          </p:stCondLst>
                                        </p:cTn>
                                        <p:tgtEl>
                                          <p:spTgt spid="1086"/>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086"/>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086"/>
                                        </p:tgtEl>
                                        <p:attrNameLst>
                                          <p:attrName>ppt_w</p:attrName>
                                        </p:attrNameLst>
                                      </p:cBhvr>
                                      <p:tavLst>
                                        <p:tav tm="0">
                                          <p:val>
                                            <p:strVal val="#ppt_w*.05"/>
                                          </p:val>
                                        </p:tav>
                                        <p:tav tm="100000">
                                          <p:val>
                                            <p:strVal val="#ppt_w"/>
                                          </p:val>
                                        </p:tav>
                                      </p:tavLst>
                                    </p:anim>
                                    <p:anim calcmode="lin" valueType="num">
                                      <p:cBhvr>
                                        <p:cTn id="20" dur="1000" fill="hold"/>
                                        <p:tgtEl>
                                          <p:spTgt spid="1086"/>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086"/>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086"/>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086"/>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086"/>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1089"/>
                                        </p:tgtEl>
                                        <p:attrNameLst>
                                          <p:attrName>style.visibility</p:attrName>
                                        </p:attrNameLst>
                                      </p:cBhvr>
                                      <p:to>
                                        <p:strVal val="visible"/>
                                      </p:to>
                                    </p:set>
                                    <p:anim calcmode="lin" valueType="num">
                                      <p:cBhvr>
                                        <p:cTn id="29" dur="500" decel="50000" fill="hold">
                                          <p:stCondLst>
                                            <p:cond delay="0"/>
                                          </p:stCondLst>
                                        </p:cTn>
                                        <p:tgtEl>
                                          <p:spTgt spid="1089"/>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1089"/>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1089"/>
                                        </p:tgtEl>
                                        <p:attrNameLst>
                                          <p:attrName>ppt_w</p:attrName>
                                        </p:attrNameLst>
                                      </p:cBhvr>
                                      <p:tavLst>
                                        <p:tav tm="0">
                                          <p:val>
                                            <p:strVal val="#ppt_w*.05"/>
                                          </p:val>
                                        </p:tav>
                                        <p:tav tm="100000">
                                          <p:val>
                                            <p:strVal val="#ppt_w"/>
                                          </p:val>
                                        </p:tav>
                                      </p:tavLst>
                                    </p:anim>
                                    <p:anim calcmode="lin" valueType="num">
                                      <p:cBhvr>
                                        <p:cTn id="32" dur="1000" fill="hold"/>
                                        <p:tgtEl>
                                          <p:spTgt spid="1089"/>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1089"/>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1089"/>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1089"/>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1089"/>
                                        </p:tgtEl>
                                      </p:cBhvr>
                                    </p:animEffect>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grpId="0" nodeType="clickEffect">
                                  <p:stCondLst>
                                    <p:cond delay="0"/>
                                  </p:stCondLst>
                                  <p:childTnLst>
                                    <p:set>
                                      <p:cBhvr>
                                        <p:cTn id="40" dur="1" fill="hold">
                                          <p:stCondLst>
                                            <p:cond delay="0"/>
                                          </p:stCondLst>
                                        </p:cTn>
                                        <p:tgtEl>
                                          <p:spTgt spid="1088"/>
                                        </p:tgtEl>
                                        <p:attrNameLst>
                                          <p:attrName>style.visibility</p:attrName>
                                        </p:attrNameLst>
                                      </p:cBhvr>
                                      <p:to>
                                        <p:strVal val="visible"/>
                                      </p:to>
                                    </p:set>
                                    <p:anim calcmode="lin" valueType="num">
                                      <p:cBhvr>
                                        <p:cTn id="41" dur="1000" fill="hold"/>
                                        <p:tgtEl>
                                          <p:spTgt spid="1088"/>
                                        </p:tgtEl>
                                        <p:attrNameLst>
                                          <p:attrName>ppt_w</p:attrName>
                                        </p:attrNameLst>
                                      </p:cBhvr>
                                      <p:tavLst>
                                        <p:tav tm="0">
                                          <p:val>
                                            <p:strVal val="#ppt_w*0.70"/>
                                          </p:val>
                                        </p:tav>
                                        <p:tav tm="100000">
                                          <p:val>
                                            <p:strVal val="#ppt_w"/>
                                          </p:val>
                                        </p:tav>
                                      </p:tavLst>
                                    </p:anim>
                                    <p:anim calcmode="lin" valueType="num">
                                      <p:cBhvr>
                                        <p:cTn id="42" dur="1000" fill="hold"/>
                                        <p:tgtEl>
                                          <p:spTgt spid="1088"/>
                                        </p:tgtEl>
                                        <p:attrNameLst>
                                          <p:attrName>ppt_h</p:attrName>
                                        </p:attrNameLst>
                                      </p:cBhvr>
                                      <p:tavLst>
                                        <p:tav tm="0">
                                          <p:val>
                                            <p:strVal val="#ppt_h"/>
                                          </p:val>
                                        </p:tav>
                                        <p:tav tm="100000">
                                          <p:val>
                                            <p:strVal val="#ppt_h"/>
                                          </p:val>
                                        </p:tav>
                                      </p:tavLst>
                                    </p:anim>
                                    <p:animEffect transition="in" filter="fade">
                                      <p:cBhvr>
                                        <p:cTn id="43" dur="1000"/>
                                        <p:tgtEl>
                                          <p:spTgt spid="1088"/>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0"/>
                                        </p:tgtEl>
                                        <p:attrNameLst>
                                          <p:attrName>style.visibility</p:attrName>
                                        </p:attrNameLst>
                                      </p:cBhvr>
                                      <p:to>
                                        <p:strVal val="visible"/>
                                      </p:to>
                                    </p:set>
                                    <p:animEffect transition="in" filter="dissolve">
                                      <p:cBhvr>
                                        <p:cTn id="48" dur="500"/>
                                        <p:tgtEl>
                                          <p:spTgt spid="1110"/>
                                        </p:tgtEl>
                                      </p:cBhvr>
                                    </p:animEffect>
                                  </p:childTnLst>
                                </p:cTn>
                              </p:par>
                              <p:par>
                                <p:cTn id="49" presetID="9" presetClass="entr" presetSubtype="0" fill="hold" nodeType="withEffect">
                                  <p:stCondLst>
                                    <p:cond delay="0"/>
                                  </p:stCondLst>
                                  <p:childTnLst>
                                    <p:set>
                                      <p:cBhvr>
                                        <p:cTn id="50" dur="1" fill="hold">
                                          <p:stCondLst>
                                            <p:cond delay="0"/>
                                          </p:stCondLst>
                                        </p:cTn>
                                        <p:tgtEl>
                                          <p:spTgt spid="1090"/>
                                        </p:tgtEl>
                                        <p:attrNameLst>
                                          <p:attrName>style.visibility</p:attrName>
                                        </p:attrNameLst>
                                      </p:cBhvr>
                                      <p:to>
                                        <p:strVal val="visible"/>
                                      </p:to>
                                    </p:set>
                                    <p:animEffect transition="in" filter="dissolve">
                                      <p:cBhvr>
                                        <p:cTn id="51" dur="500"/>
                                        <p:tgtEl>
                                          <p:spTgt spid="1090"/>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03">
                                            <p:txEl>
                                              <p:pRg st="0" end="0"/>
                                            </p:txEl>
                                          </p:spTgt>
                                        </p:tgtEl>
                                        <p:attrNameLst>
                                          <p:attrName>style.visibility</p:attrName>
                                        </p:attrNameLst>
                                      </p:cBhvr>
                                      <p:to>
                                        <p:strVal val="visible"/>
                                      </p:to>
                                    </p:set>
                                    <p:animEffect transition="in" filter="dissolve">
                                      <p:cBhvr>
                                        <p:cTn id="54" dur="500"/>
                                        <p:tgtEl>
                                          <p:spTgt spid="1103">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07">
                                            <p:txEl>
                                              <p:pRg st="0" end="0"/>
                                            </p:txEl>
                                          </p:spTgt>
                                        </p:tgtEl>
                                        <p:attrNameLst>
                                          <p:attrName>style.visibility</p:attrName>
                                        </p:attrNameLst>
                                      </p:cBhvr>
                                      <p:to>
                                        <p:strVal val="visible"/>
                                      </p:to>
                                    </p:set>
                                    <p:anim calcmode="lin" valueType="num">
                                      <p:cBhvr additive="base">
                                        <p:cTn id="59" dur="500" fill="hold"/>
                                        <p:tgtEl>
                                          <p:spTgt spid="1107">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07">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093"/>
                                        </p:tgtEl>
                                        <p:attrNameLst>
                                          <p:attrName>style.visibility</p:attrName>
                                        </p:attrNameLst>
                                      </p:cBhvr>
                                      <p:to>
                                        <p:strVal val="visible"/>
                                      </p:to>
                                    </p:set>
                                    <p:anim calcmode="lin" valueType="num">
                                      <p:cBhvr additive="base">
                                        <p:cTn id="63" dur="500" fill="hold"/>
                                        <p:tgtEl>
                                          <p:spTgt spid="1093"/>
                                        </p:tgtEl>
                                        <p:attrNameLst>
                                          <p:attrName>ppt_x</p:attrName>
                                        </p:attrNameLst>
                                      </p:cBhvr>
                                      <p:tavLst>
                                        <p:tav tm="0">
                                          <p:val>
                                            <p:strVal val="#ppt_x"/>
                                          </p:val>
                                        </p:tav>
                                        <p:tav tm="100000">
                                          <p:val>
                                            <p:strVal val="#ppt_x"/>
                                          </p:val>
                                        </p:tav>
                                      </p:tavLst>
                                    </p:anim>
                                    <p:anim calcmode="lin" valueType="num">
                                      <p:cBhvr additive="base">
                                        <p:cTn id="64" dur="500" fill="hold"/>
                                        <p:tgtEl>
                                          <p:spTgt spid="109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111"/>
                                        </p:tgtEl>
                                        <p:attrNameLst>
                                          <p:attrName>style.visibility</p:attrName>
                                        </p:attrNameLst>
                                      </p:cBhvr>
                                      <p:to>
                                        <p:strVal val="visible"/>
                                      </p:to>
                                    </p:set>
                                    <p:anim calcmode="lin" valueType="num">
                                      <p:cBhvr additive="base">
                                        <p:cTn id="67" dur="500" fill="hold"/>
                                        <p:tgtEl>
                                          <p:spTgt spid="1111"/>
                                        </p:tgtEl>
                                        <p:attrNameLst>
                                          <p:attrName>ppt_x</p:attrName>
                                        </p:attrNameLst>
                                      </p:cBhvr>
                                      <p:tavLst>
                                        <p:tav tm="0">
                                          <p:val>
                                            <p:strVal val="#ppt_x"/>
                                          </p:val>
                                        </p:tav>
                                        <p:tav tm="100000">
                                          <p:val>
                                            <p:strVal val="#ppt_x"/>
                                          </p:val>
                                        </p:tav>
                                      </p:tavLst>
                                    </p:anim>
                                    <p:anim calcmode="lin" valueType="num">
                                      <p:cBhvr additive="base">
                                        <p:cTn id="68" dur="500" fill="hold"/>
                                        <p:tgtEl>
                                          <p:spTgt spid="111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5" presetClass="entr" presetSubtype="10" fill="hold" nodeType="clickEffect">
                                  <p:stCondLst>
                                    <p:cond delay="0"/>
                                  </p:stCondLst>
                                  <p:childTnLst>
                                    <p:set>
                                      <p:cBhvr>
                                        <p:cTn id="72" dur="1" fill="hold">
                                          <p:stCondLst>
                                            <p:cond delay="0"/>
                                          </p:stCondLst>
                                        </p:cTn>
                                        <p:tgtEl>
                                          <p:spTgt spid="1096"/>
                                        </p:tgtEl>
                                        <p:attrNameLst>
                                          <p:attrName>style.visibility</p:attrName>
                                        </p:attrNameLst>
                                      </p:cBhvr>
                                      <p:to>
                                        <p:strVal val="visible"/>
                                      </p:to>
                                    </p:set>
                                    <p:animEffect transition="in" filter="checkerboard(across)">
                                      <p:cBhvr>
                                        <p:cTn id="73" dur="500"/>
                                        <p:tgtEl>
                                          <p:spTgt spid="1096"/>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1112"/>
                                        </p:tgtEl>
                                        <p:attrNameLst>
                                          <p:attrName>style.visibility</p:attrName>
                                        </p:attrNameLst>
                                      </p:cBhvr>
                                      <p:to>
                                        <p:strVal val="visible"/>
                                      </p:to>
                                    </p:set>
                                    <p:animEffect transition="in" filter="checkerboard(across)">
                                      <p:cBhvr>
                                        <p:cTn id="76" dur="500"/>
                                        <p:tgtEl>
                                          <p:spTgt spid="1112"/>
                                        </p:tgtEl>
                                      </p:cBhvr>
                                    </p:animEffect>
                                  </p:childTnLst>
                                </p:cTn>
                              </p:par>
                              <p:par>
                                <p:cTn id="77" presetID="5" presetClass="entr" presetSubtype="10" fill="hold" grpId="0" nodeType="withEffect">
                                  <p:stCondLst>
                                    <p:cond delay="0"/>
                                  </p:stCondLst>
                                  <p:childTnLst>
                                    <p:set>
                                      <p:cBhvr>
                                        <p:cTn id="78" dur="1" fill="hold">
                                          <p:stCondLst>
                                            <p:cond delay="0"/>
                                          </p:stCondLst>
                                        </p:cTn>
                                        <p:tgtEl>
                                          <p:spTgt spid="1109">
                                            <p:txEl>
                                              <p:pRg st="0" end="0"/>
                                            </p:txEl>
                                          </p:spTgt>
                                        </p:tgtEl>
                                        <p:attrNameLst>
                                          <p:attrName>style.visibility</p:attrName>
                                        </p:attrNameLst>
                                      </p:cBhvr>
                                      <p:to>
                                        <p:strVal val="visible"/>
                                      </p:to>
                                    </p:set>
                                    <p:animEffect transition="in" filter="checkerboard(across)">
                                      <p:cBhvr>
                                        <p:cTn id="79" dur="500"/>
                                        <p:tgtEl>
                                          <p:spTgt spid="1109">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1" presetClass="entr" presetSubtype="0" fill="hold" nodeType="clickEffect">
                                  <p:stCondLst>
                                    <p:cond delay="0"/>
                                  </p:stCondLst>
                                  <p:childTnLst>
                                    <p:set>
                                      <p:cBhvr>
                                        <p:cTn id="83" dur="1" fill="hold">
                                          <p:stCondLst>
                                            <p:cond delay="0"/>
                                          </p:stCondLst>
                                        </p:cTn>
                                        <p:tgtEl>
                                          <p:spTgt spid="1099"/>
                                        </p:tgtEl>
                                        <p:attrNameLst>
                                          <p:attrName>style.visibility</p:attrName>
                                        </p:attrNameLst>
                                      </p:cBhvr>
                                      <p:to>
                                        <p:strVal val="visible"/>
                                      </p:to>
                                    </p:set>
                                    <p:anim calcmode="lin" valueType="num">
                                      <p:cBhvr>
                                        <p:cTn id="84" dur="1000" fill="hold"/>
                                        <p:tgtEl>
                                          <p:spTgt spid="1099"/>
                                        </p:tgtEl>
                                        <p:attrNameLst>
                                          <p:attrName>ppt_w</p:attrName>
                                        </p:attrNameLst>
                                      </p:cBhvr>
                                      <p:tavLst>
                                        <p:tav tm="0">
                                          <p:val>
                                            <p:fltVal val="0"/>
                                          </p:val>
                                        </p:tav>
                                        <p:tav tm="100000">
                                          <p:val>
                                            <p:strVal val="#ppt_w"/>
                                          </p:val>
                                        </p:tav>
                                      </p:tavLst>
                                    </p:anim>
                                    <p:anim calcmode="lin" valueType="num">
                                      <p:cBhvr>
                                        <p:cTn id="85" dur="1000" fill="hold"/>
                                        <p:tgtEl>
                                          <p:spTgt spid="1099"/>
                                        </p:tgtEl>
                                        <p:attrNameLst>
                                          <p:attrName>ppt_h</p:attrName>
                                        </p:attrNameLst>
                                      </p:cBhvr>
                                      <p:tavLst>
                                        <p:tav tm="0">
                                          <p:val>
                                            <p:fltVal val="0"/>
                                          </p:val>
                                        </p:tav>
                                        <p:tav tm="100000">
                                          <p:val>
                                            <p:strVal val="#ppt_h"/>
                                          </p:val>
                                        </p:tav>
                                      </p:tavLst>
                                    </p:anim>
                                    <p:anim calcmode="lin" valueType="num">
                                      <p:cBhvr>
                                        <p:cTn id="86" dur="1000" fill="hold"/>
                                        <p:tgtEl>
                                          <p:spTgt spid="1099"/>
                                        </p:tgtEl>
                                        <p:attrNameLst>
                                          <p:attrName>style.rotation</p:attrName>
                                        </p:attrNameLst>
                                      </p:cBhvr>
                                      <p:tavLst>
                                        <p:tav tm="0">
                                          <p:val>
                                            <p:fltVal val="90"/>
                                          </p:val>
                                        </p:tav>
                                        <p:tav tm="100000">
                                          <p:val>
                                            <p:fltVal val="0"/>
                                          </p:val>
                                        </p:tav>
                                      </p:tavLst>
                                    </p:anim>
                                    <p:animEffect transition="in" filter="fade">
                                      <p:cBhvr>
                                        <p:cTn id="87" dur="1000"/>
                                        <p:tgtEl>
                                          <p:spTgt spid="1099"/>
                                        </p:tgtEl>
                                      </p:cBhvr>
                                    </p:animEffect>
                                  </p:childTnLst>
                                </p:cTn>
                              </p:par>
                              <p:par>
                                <p:cTn id="88" presetID="31" presetClass="entr" presetSubtype="0" fill="hold" grpId="0" nodeType="withEffect">
                                  <p:stCondLst>
                                    <p:cond delay="0"/>
                                  </p:stCondLst>
                                  <p:childTnLst>
                                    <p:set>
                                      <p:cBhvr>
                                        <p:cTn id="89" dur="1" fill="hold">
                                          <p:stCondLst>
                                            <p:cond delay="0"/>
                                          </p:stCondLst>
                                        </p:cTn>
                                        <p:tgtEl>
                                          <p:spTgt spid="1113"/>
                                        </p:tgtEl>
                                        <p:attrNameLst>
                                          <p:attrName>style.visibility</p:attrName>
                                        </p:attrNameLst>
                                      </p:cBhvr>
                                      <p:to>
                                        <p:strVal val="visible"/>
                                      </p:to>
                                    </p:set>
                                    <p:anim calcmode="lin" valueType="num">
                                      <p:cBhvr>
                                        <p:cTn id="90" dur="1000" fill="hold"/>
                                        <p:tgtEl>
                                          <p:spTgt spid="1113"/>
                                        </p:tgtEl>
                                        <p:attrNameLst>
                                          <p:attrName>ppt_w</p:attrName>
                                        </p:attrNameLst>
                                      </p:cBhvr>
                                      <p:tavLst>
                                        <p:tav tm="0">
                                          <p:val>
                                            <p:fltVal val="0"/>
                                          </p:val>
                                        </p:tav>
                                        <p:tav tm="100000">
                                          <p:val>
                                            <p:strVal val="#ppt_w"/>
                                          </p:val>
                                        </p:tav>
                                      </p:tavLst>
                                    </p:anim>
                                    <p:anim calcmode="lin" valueType="num">
                                      <p:cBhvr>
                                        <p:cTn id="91" dur="1000" fill="hold"/>
                                        <p:tgtEl>
                                          <p:spTgt spid="1113"/>
                                        </p:tgtEl>
                                        <p:attrNameLst>
                                          <p:attrName>ppt_h</p:attrName>
                                        </p:attrNameLst>
                                      </p:cBhvr>
                                      <p:tavLst>
                                        <p:tav tm="0">
                                          <p:val>
                                            <p:fltVal val="0"/>
                                          </p:val>
                                        </p:tav>
                                        <p:tav tm="100000">
                                          <p:val>
                                            <p:strVal val="#ppt_h"/>
                                          </p:val>
                                        </p:tav>
                                      </p:tavLst>
                                    </p:anim>
                                    <p:anim calcmode="lin" valueType="num">
                                      <p:cBhvr>
                                        <p:cTn id="92" dur="1000" fill="hold"/>
                                        <p:tgtEl>
                                          <p:spTgt spid="1113"/>
                                        </p:tgtEl>
                                        <p:attrNameLst>
                                          <p:attrName>style.rotation</p:attrName>
                                        </p:attrNameLst>
                                      </p:cBhvr>
                                      <p:tavLst>
                                        <p:tav tm="0">
                                          <p:val>
                                            <p:fltVal val="90"/>
                                          </p:val>
                                        </p:tav>
                                        <p:tav tm="100000">
                                          <p:val>
                                            <p:fltVal val="0"/>
                                          </p:val>
                                        </p:tav>
                                      </p:tavLst>
                                    </p:anim>
                                    <p:animEffect transition="in" filter="fade">
                                      <p:cBhvr>
                                        <p:cTn id="93" dur="1000"/>
                                        <p:tgtEl>
                                          <p:spTgt spid="1113"/>
                                        </p:tgtEl>
                                      </p:cBhvr>
                                    </p:animEffect>
                                  </p:childTnLst>
                                </p:cTn>
                              </p:par>
                              <p:par>
                                <p:cTn id="94" presetID="31" presetClass="entr" presetSubtype="0" fill="hold" grpId="0" nodeType="withEffect">
                                  <p:stCondLst>
                                    <p:cond delay="0"/>
                                  </p:stCondLst>
                                  <p:childTnLst>
                                    <p:set>
                                      <p:cBhvr>
                                        <p:cTn id="95" dur="1" fill="hold">
                                          <p:stCondLst>
                                            <p:cond delay="0"/>
                                          </p:stCondLst>
                                        </p:cTn>
                                        <p:tgtEl>
                                          <p:spTgt spid="1105">
                                            <p:txEl>
                                              <p:pRg st="0" end="0"/>
                                            </p:txEl>
                                          </p:spTgt>
                                        </p:tgtEl>
                                        <p:attrNameLst>
                                          <p:attrName>style.visibility</p:attrName>
                                        </p:attrNameLst>
                                      </p:cBhvr>
                                      <p:to>
                                        <p:strVal val="visible"/>
                                      </p:to>
                                    </p:set>
                                    <p:anim calcmode="lin" valueType="num">
                                      <p:cBhvr>
                                        <p:cTn id="96" dur="1000" fill="hold"/>
                                        <p:tgtEl>
                                          <p:spTgt spid="1105">
                                            <p:txEl>
                                              <p:pRg st="0" end="0"/>
                                            </p:txEl>
                                          </p:spTgt>
                                        </p:tgtEl>
                                        <p:attrNameLst>
                                          <p:attrName>ppt_w</p:attrName>
                                        </p:attrNameLst>
                                      </p:cBhvr>
                                      <p:tavLst>
                                        <p:tav tm="0">
                                          <p:val>
                                            <p:fltVal val="0"/>
                                          </p:val>
                                        </p:tav>
                                        <p:tav tm="100000">
                                          <p:val>
                                            <p:strVal val="#ppt_w"/>
                                          </p:val>
                                        </p:tav>
                                      </p:tavLst>
                                    </p:anim>
                                    <p:anim calcmode="lin" valueType="num">
                                      <p:cBhvr>
                                        <p:cTn id="97" dur="1000" fill="hold"/>
                                        <p:tgtEl>
                                          <p:spTgt spid="1105">
                                            <p:txEl>
                                              <p:pRg st="0" end="0"/>
                                            </p:txEl>
                                          </p:spTgt>
                                        </p:tgtEl>
                                        <p:attrNameLst>
                                          <p:attrName>ppt_h</p:attrName>
                                        </p:attrNameLst>
                                      </p:cBhvr>
                                      <p:tavLst>
                                        <p:tav tm="0">
                                          <p:val>
                                            <p:fltVal val="0"/>
                                          </p:val>
                                        </p:tav>
                                        <p:tav tm="100000">
                                          <p:val>
                                            <p:strVal val="#ppt_h"/>
                                          </p:val>
                                        </p:tav>
                                      </p:tavLst>
                                    </p:anim>
                                    <p:anim calcmode="lin" valueType="num">
                                      <p:cBhvr>
                                        <p:cTn id="98" dur="1000" fill="hold"/>
                                        <p:tgtEl>
                                          <p:spTgt spid="1105">
                                            <p:txEl>
                                              <p:pRg st="0" end="0"/>
                                            </p:txEl>
                                          </p:spTgt>
                                        </p:tgtEl>
                                        <p:attrNameLst>
                                          <p:attrName>style.rotation</p:attrName>
                                        </p:attrNameLst>
                                      </p:cBhvr>
                                      <p:tavLst>
                                        <p:tav tm="0">
                                          <p:val>
                                            <p:fltVal val="90"/>
                                          </p:val>
                                        </p:tav>
                                        <p:tav tm="100000">
                                          <p:val>
                                            <p:fltVal val="0"/>
                                          </p:val>
                                        </p:tav>
                                      </p:tavLst>
                                    </p:anim>
                                    <p:animEffect transition="in" filter="fade">
                                      <p:cBhvr>
                                        <p:cTn id="99" dur="1000"/>
                                        <p:tgtEl>
                                          <p:spTgt spid="11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 grpId="0"/>
      <p:bldP spid="1103" grpId="0" build="p"/>
      <p:bldP spid="1105" grpId="0" build="p"/>
      <p:bldP spid="1107" grpId="0" build="p"/>
      <p:bldP spid="1109" grpId="0" build="p"/>
      <p:bldP spid="1110" grpId="0"/>
      <p:bldP spid="1111" grpId="0"/>
      <p:bldP spid="1112" grpId="0"/>
      <p:bldP spid="11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088;p38">
            <a:extLst>
              <a:ext uri="{FF2B5EF4-FFF2-40B4-BE49-F238E27FC236}">
                <a16:creationId xmlns:a16="http://schemas.microsoft.com/office/drawing/2014/main" id="{5D31A372-7827-8144-BFA0-D7D0C3705775}"/>
              </a:ext>
            </a:extLst>
          </p:cNvPr>
          <p:cNvSpPr txBox="1">
            <a:spLocks noGrp="1"/>
          </p:cNvSpPr>
          <p:nvPr>
            <p:ph type="ctrTitle"/>
          </p:nvPr>
        </p:nvSpPr>
        <p:spPr>
          <a:xfrm>
            <a:off x="505704" y="128871"/>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accent2">
                    <a:lumMod val="60000"/>
                    <a:lumOff val="40000"/>
                  </a:schemeClr>
                </a:solidFill>
              </a:rPr>
              <a:t>DATA CLEANING &amp; WRANGLING</a:t>
            </a:r>
            <a:endParaRPr b="1" dirty="0">
              <a:solidFill>
                <a:schemeClr val="accent2">
                  <a:lumMod val="60000"/>
                  <a:lumOff val="40000"/>
                </a:schemeClr>
              </a:solidFill>
            </a:endParaRPr>
          </a:p>
        </p:txBody>
      </p:sp>
      <p:sp>
        <p:nvSpPr>
          <p:cNvPr id="10" name="Notched Right Arrow 9">
            <a:extLst>
              <a:ext uri="{FF2B5EF4-FFF2-40B4-BE49-F238E27FC236}">
                <a16:creationId xmlns:a16="http://schemas.microsoft.com/office/drawing/2014/main" id="{B763945B-875C-3E48-AD08-5622BDC76816}"/>
              </a:ext>
            </a:extLst>
          </p:cNvPr>
          <p:cNvSpPr/>
          <p:nvPr/>
        </p:nvSpPr>
        <p:spPr>
          <a:xfrm>
            <a:off x="2114195" y="2056544"/>
            <a:ext cx="755359" cy="50315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Notched Right Arrow 10">
            <a:extLst>
              <a:ext uri="{FF2B5EF4-FFF2-40B4-BE49-F238E27FC236}">
                <a16:creationId xmlns:a16="http://schemas.microsoft.com/office/drawing/2014/main" id="{7CFBE9CE-7301-3840-9EB0-140AE961B96B}"/>
              </a:ext>
            </a:extLst>
          </p:cNvPr>
          <p:cNvSpPr/>
          <p:nvPr/>
        </p:nvSpPr>
        <p:spPr>
          <a:xfrm>
            <a:off x="5786734" y="2043639"/>
            <a:ext cx="755359" cy="50315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Folder Search with solid fill">
            <a:extLst>
              <a:ext uri="{FF2B5EF4-FFF2-40B4-BE49-F238E27FC236}">
                <a16:creationId xmlns:a16="http://schemas.microsoft.com/office/drawing/2014/main" id="{D2776ECC-F9B8-9C44-A81C-443114B34D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2049" y="1864709"/>
            <a:ext cx="914400" cy="914400"/>
          </a:xfrm>
          <a:prstGeom prst="rect">
            <a:avLst/>
          </a:prstGeom>
        </p:spPr>
      </p:pic>
      <p:sp>
        <p:nvSpPr>
          <p:cNvPr id="21" name="TextBox 20">
            <a:extLst>
              <a:ext uri="{FF2B5EF4-FFF2-40B4-BE49-F238E27FC236}">
                <a16:creationId xmlns:a16="http://schemas.microsoft.com/office/drawing/2014/main" id="{145BE326-218A-4342-8AA7-7151915BBAD6}"/>
              </a:ext>
            </a:extLst>
          </p:cNvPr>
          <p:cNvSpPr txBox="1"/>
          <p:nvPr/>
        </p:nvSpPr>
        <p:spPr>
          <a:xfrm>
            <a:off x="502049" y="2887544"/>
            <a:ext cx="881973" cy="307777"/>
          </a:xfrm>
          <a:prstGeom prst="rect">
            <a:avLst/>
          </a:prstGeom>
          <a:noFill/>
        </p:spPr>
        <p:txBody>
          <a:bodyPr wrap="none" rtlCol="0">
            <a:spAutoFit/>
          </a:bodyPr>
          <a:lstStyle/>
          <a:p>
            <a:r>
              <a:rPr lang="en-US" dirty="0">
                <a:solidFill>
                  <a:schemeClr val="accent5">
                    <a:lumMod val="40000"/>
                    <a:lumOff val="60000"/>
                  </a:schemeClr>
                </a:solidFill>
              </a:rPr>
              <a:t>Discover</a:t>
            </a:r>
          </a:p>
        </p:txBody>
      </p:sp>
      <p:sp>
        <p:nvSpPr>
          <p:cNvPr id="24" name="TextBox 23">
            <a:extLst>
              <a:ext uri="{FF2B5EF4-FFF2-40B4-BE49-F238E27FC236}">
                <a16:creationId xmlns:a16="http://schemas.microsoft.com/office/drawing/2014/main" id="{1FBC5B16-1430-0B4C-BFEE-390677A91B17}"/>
              </a:ext>
            </a:extLst>
          </p:cNvPr>
          <p:cNvSpPr txBox="1"/>
          <p:nvPr/>
        </p:nvSpPr>
        <p:spPr>
          <a:xfrm>
            <a:off x="7155851" y="2744175"/>
            <a:ext cx="1180131" cy="307777"/>
          </a:xfrm>
          <a:prstGeom prst="rect">
            <a:avLst/>
          </a:prstGeom>
          <a:noFill/>
        </p:spPr>
        <p:txBody>
          <a:bodyPr wrap="none" rtlCol="0">
            <a:spAutoFit/>
          </a:bodyPr>
          <a:lstStyle/>
          <a:p>
            <a:r>
              <a:rPr lang="en-US" dirty="0">
                <a:solidFill>
                  <a:schemeClr val="accent5">
                    <a:lumMod val="40000"/>
                    <a:lumOff val="60000"/>
                  </a:schemeClr>
                </a:solidFill>
              </a:rPr>
              <a:t>Data Joining</a:t>
            </a:r>
          </a:p>
        </p:txBody>
      </p:sp>
      <p:sp>
        <p:nvSpPr>
          <p:cNvPr id="25" name="TextBox 24">
            <a:extLst>
              <a:ext uri="{FF2B5EF4-FFF2-40B4-BE49-F238E27FC236}">
                <a16:creationId xmlns:a16="http://schemas.microsoft.com/office/drawing/2014/main" id="{225F55D0-676E-0045-87A9-0BB4E9B39FE0}"/>
              </a:ext>
            </a:extLst>
          </p:cNvPr>
          <p:cNvSpPr txBox="1"/>
          <p:nvPr/>
        </p:nvSpPr>
        <p:spPr>
          <a:xfrm>
            <a:off x="3642567" y="2744175"/>
            <a:ext cx="1319592" cy="307777"/>
          </a:xfrm>
          <a:prstGeom prst="rect">
            <a:avLst/>
          </a:prstGeom>
          <a:noFill/>
        </p:spPr>
        <p:txBody>
          <a:bodyPr wrap="none" rtlCol="0">
            <a:spAutoFit/>
          </a:bodyPr>
          <a:lstStyle/>
          <a:p>
            <a:r>
              <a:rPr lang="en-US" dirty="0">
                <a:solidFill>
                  <a:schemeClr val="accent5">
                    <a:lumMod val="40000"/>
                    <a:lumOff val="60000"/>
                  </a:schemeClr>
                </a:solidFill>
              </a:rPr>
              <a:t>Data Cleaning</a:t>
            </a:r>
          </a:p>
        </p:txBody>
      </p:sp>
      <p:pic>
        <p:nvPicPr>
          <p:cNvPr id="27" name="Graphic 26" descr="Mop and bucket with solid fill">
            <a:extLst>
              <a:ext uri="{FF2B5EF4-FFF2-40B4-BE49-F238E27FC236}">
                <a16:creationId xmlns:a16="http://schemas.microsoft.com/office/drawing/2014/main" id="{C0FF43B4-F71A-2A42-8D17-2510A60733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8950" y="1657350"/>
            <a:ext cx="914400" cy="914400"/>
          </a:xfrm>
          <a:prstGeom prst="rect">
            <a:avLst/>
          </a:prstGeom>
        </p:spPr>
      </p:pic>
      <p:pic>
        <p:nvPicPr>
          <p:cNvPr id="33" name="Graphic 32" descr="Link with solid fill">
            <a:extLst>
              <a:ext uri="{FF2B5EF4-FFF2-40B4-BE49-F238E27FC236}">
                <a16:creationId xmlns:a16="http://schemas.microsoft.com/office/drawing/2014/main" id="{27A4C42A-3363-104D-A49C-E490CBF43E2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88716" y="1761049"/>
            <a:ext cx="914400" cy="914400"/>
          </a:xfrm>
          <a:prstGeom prst="rect">
            <a:avLst/>
          </a:prstGeom>
        </p:spPr>
      </p:pic>
      <p:sp>
        <p:nvSpPr>
          <p:cNvPr id="34" name="TextBox 33">
            <a:extLst>
              <a:ext uri="{FF2B5EF4-FFF2-40B4-BE49-F238E27FC236}">
                <a16:creationId xmlns:a16="http://schemas.microsoft.com/office/drawing/2014/main" id="{900BB99E-BD80-0244-929D-F1B0A2B3259A}"/>
              </a:ext>
            </a:extLst>
          </p:cNvPr>
          <p:cNvSpPr txBox="1"/>
          <p:nvPr/>
        </p:nvSpPr>
        <p:spPr>
          <a:xfrm>
            <a:off x="311083" y="3281024"/>
            <a:ext cx="2558471" cy="738664"/>
          </a:xfrm>
          <a:prstGeom prst="rect">
            <a:avLst/>
          </a:prstGeom>
          <a:noFill/>
        </p:spPr>
        <p:txBody>
          <a:bodyPr wrap="square" rtlCol="0">
            <a:spAutoFit/>
          </a:bodyPr>
          <a:lstStyle/>
          <a:p>
            <a:r>
              <a:rPr lang="en-US" dirty="0">
                <a:solidFill>
                  <a:schemeClr val="bg1"/>
                </a:solidFill>
                <a:latin typeface="Comic Sans MS" panose="030F0902030302020204" pitchFamily="66" charset="0"/>
              </a:rPr>
              <a:t>Checked shape, columns, summary, datatypes of the columns in the data</a:t>
            </a:r>
          </a:p>
        </p:txBody>
      </p:sp>
      <p:sp>
        <p:nvSpPr>
          <p:cNvPr id="35" name="TextBox 34">
            <a:extLst>
              <a:ext uri="{FF2B5EF4-FFF2-40B4-BE49-F238E27FC236}">
                <a16:creationId xmlns:a16="http://schemas.microsoft.com/office/drawing/2014/main" id="{D515126D-0D1B-AA42-AC56-7FB353DC41A8}"/>
              </a:ext>
            </a:extLst>
          </p:cNvPr>
          <p:cNvSpPr txBox="1"/>
          <p:nvPr/>
        </p:nvSpPr>
        <p:spPr>
          <a:xfrm>
            <a:off x="3181129" y="3199263"/>
            <a:ext cx="2558471" cy="954107"/>
          </a:xfrm>
          <a:prstGeom prst="rect">
            <a:avLst/>
          </a:prstGeom>
          <a:noFill/>
        </p:spPr>
        <p:txBody>
          <a:bodyPr wrap="square" rtlCol="0">
            <a:spAutoFit/>
          </a:bodyPr>
          <a:lstStyle/>
          <a:p>
            <a:r>
              <a:rPr lang="en-US" b="1" dirty="0">
                <a:solidFill>
                  <a:schemeClr val="bg1"/>
                </a:solidFill>
                <a:latin typeface="Comic Sans MS" panose="030F0902030302020204" pitchFamily="66" charset="0"/>
              </a:rPr>
              <a:t>In this process, we initially checked for null values in the data and based on the outcome treated them</a:t>
            </a:r>
          </a:p>
        </p:txBody>
      </p:sp>
      <p:sp>
        <p:nvSpPr>
          <p:cNvPr id="36" name="TextBox 35">
            <a:extLst>
              <a:ext uri="{FF2B5EF4-FFF2-40B4-BE49-F238E27FC236}">
                <a16:creationId xmlns:a16="http://schemas.microsoft.com/office/drawing/2014/main" id="{DBC30344-FAE3-5146-869C-3A8BC3903BD0}"/>
              </a:ext>
            </a:extLst>
          </p:cNvPr>
          <p:cNvSpPr txBox="1"/>
          <p:nvPr/>
        </p:nvSpPr>
        <p:spPr>
          <a:xfrm>
            <a:off x="6585530" y="3281022"/>
            <a:ext cx="2247387" cy="523220"/>
          </a:xfrm>
          <a:prstGeom prst="rect">
            <a:avLst/>
          </a:prstGeom>
          <a:noFill/>
        </p:spPr>
        <p:txBody>
          <a:bodyPr wrap="square" rtlCol="0">
            <a:spAutoFit/>
          </a:bodyPr>
          <a:lstStyle/>
          <a:p>
            <a:r>
              <a:rPr lang="en-US" b="1" dirty="0">
                <a:solidFill>
                  <a:schemeClr val="bg1"/>
                </a:solidFill>
                <a:latin typeface="Comic Sans MS" panose="030F0902030302020204" pitchFamily="66" charset="0"/>
              </a:rPr>
              <a:t>Joined both the tables on key column</a:t>
            </a:r>
          </a:p>
        </p:txBody>
      </p:sp>
    </p:spTree>
    <p:extLst>
      <p:ext uri="{BB962C8B-B14F-4D97-AF65-F5344CB8AC3E}">
        <p14:creationId xmlns:p14="http://schemas.microsoft.com/office/powerpoint/2010/main" val="249182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1000" fill="hold"/>
                                        <p:tgtEl>
                                          <p:spTgt spid="18"/>
                                        </p:tgtEl>
                                        <p:attrNameLst>
                                          <p:attrName>ppt_w</p:attrName>
                                        </p:attrNameLst>
                                      </p:cBhvr>
                                      <p:tavLst>
                                        <p:tav tm="0">
                                          <p:val>
                                            <p:strVal val="#ppt_w*0.70"/>
                                          </p:val>
                                        </p:tav>
                                        <p:tav tm="100000">
                                          <p:val>
                                            <p:strVal val="#ppt_w"/>
                                          </p:val>
                                        </p:tav>
                                      </p:tavLst>
                                    </p:anim>
                                    <p:anim calcmode="lin" valueType="num">
                                      <p:cBhvr>
                                        <p:cTn id="14" dur="1000" fill="hold"/>
                                        <p:tgtEl>
                                          <p:spTgt spid="18"/>
                                        </p:tgtEl>
                                        <p:attrNameLst>
                                          <p:attrName>ppt_h</p:attrName>
                                        </p:attrNameLst>
                                      </p:cBhvr>
                                      <p:tavLst>
                                        <p:tav tm="0">
                                          <p:val>
                                            <p:strVal val="#ppt_h"/>
                                          </p:val>
                                        </p:tav>
                                        <p:tav tm="100000">
                                          <p:val>
                                            <p:strVal val="#ppt_h"/>
                                          </p:val>
                                        </p:tav>
                                      </p:tavLst>
                                    </p:anim>
                                    <p:animEffect transition="in" filter="fade">
                                      <p:cBhvr>
                                        <p:cTn id="15" dur="1000"/>
                                        <p:tgtEl>
                                          <p:spTgt spid="18"/>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p:cTn id="18" dur="1000" fill="hold"/>
                                        <p:tgtEl>
                                          <p:spTgt spid="21"/>
                                        </p:tgtEl>
                                        <p:attrNameLst>
                                          <p:attrName>ppt_w</p:attrName>
                                        </p:attrNameLst>
                                      </p:cBhvr>
                                      <p:tavLst>
                                        <p:tav tm="0">
                                          <p:val>
                                            <p:strVal val="#ppt_w*0.70"/>
                                          </p:val>
                                        </p:tav>
                                        <p:tav tm="100000">
                                          <p:val>
                                            <p:strVal val="#ppt_w"/>
                                          </p:val>
                                        </p:tav>
                                      </p:tavLst>
                                    </p:anim>
                                    <p:anim calcmode="lin" valueType="num">
                                      <p:cBhvr>
                                        <p:cTn id="19" dur="1000" fill="hold"/>
                                        <p:tgtEl>
                                          <p:spTgt spid="21"/>
                                        </p:tgtEl>
                                        <p:attrNameLst>
                                          <p:attrName>ppt_h</p:attrName>
                                        </p:attrNameLst>
                                      </p:cBhvr>
                                      <p:tavLst>
                                        <p:tav tm="0">
                                          <p:val>
                                            <p:strVal val="#ppt_h"/>
                                          </p:val>
                                        </p:tav>
                                        <p:tav tm="100000">
                                          <p:val>
                                            <p:strVal val="#ppt_h"/>
                                          </p:val>
                                        </p:tav>
                                      </p:tavLst>
                                    </p:anim>
                                    <p:animEffect transition="in" filter="fade">
                                      <p:cBhvr>
                                        <p:cTn id="20" dur="1000"/>
                                        <p:tgtEl>
                                          <p:spTgt spid="21"/>
                                        </p:tgtEl>
                                      </p:cBhvr>
                                    </p:animEffect>
                                  </p:childTnLst>
                                </p:cTn>
                              </p:par>
                              <p:par>
                                <p:cTn id="21" presetID="55"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1000" fill="hold"/>
                                        <p:tgtEl>
                                          <p:spTgt spid="34"/>
                                        </p:tgtEl>
                                        <p:attrNameLst>
                                          <p:attrName>ppt_w</p:attrName>
                                        </p:attrNameLst>
                                      </p:cBhvr>
                                      <p:tavLst>
                                        <p:tav tm="0">
                                          <p:val>
                                            <p:strVal val="#ppt_w*0.70"/>
                                          </p:val>
                                        </p:tav>
                                        <p:tav tm="100000">
                                          <p:val>
                                            <p:strVal val="#ppt_w"/>
                                          </p:val>
                                        </p:tav>
                                      </p:tavLst>
                                    </p:anim>
                                    <p:anim calcmode="lin" valueType="num">
                                      <p:cBhvr>
                                        <p:cTn id="24" dur="1000" fill="hold"/>
                                        <p:tgtEl>
                                          <p:spTgt spid="34"/>
                                        </p:tgtEl>
                                        <p:attrNameLst>
                                          <p:attrName>ppt_h</p:attrName>
                                        </p:attrNameLst>
                                      </p:cBhvr>
                                      <p:tavLst>
                                        <p:tav tm="0">
                                          <p:val>
                                            <p:strVal val="#ppt_h"/>
                                          </p:val>
                                        </p:tav>
                                        <p:tav tm="100000">
                                          <p:val>
                                            <p:strVal val="#ppt_h"/>
                                          </p:val>
                                        </p:tav>
                                      </p:tavLst>
                                    </p:anim>
                                    <p:animEffect transition="in" filter="fade">
                                      <p:cBhvr>
                                        <p:cTn id="25" dur="10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heel(1)">
                                      <p:cBhvr>
                                        <p:cTn id="35" dur="2000"/>
                                        <p:tgtEl>
                                          <p:spTgt spid="27"/>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heel(1)">
                                      <p:cBhvr>
                                        <p:cTn id="38" dur="2000"/>
                                        <p:tgtEl>
                                          <p:spTgt spid="25"/>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heel(1)">
                                      <p:cBhvr>
                                        <p:cTn id="41" dur="20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20"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edge">
                                      <p:cBhvr>
                                        <p:cTn id="46" dur="20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10"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strVal val="#ppt_h"/>
                                          </p:val>
                                        </p:tav>
                                        <p:tav tm="100000">
                                          <p:val>
                                            <p:strVal val="#ppt_h"/>
                                          </p:val>
                                        </p:tav>
                                      </p:tavLst>
                                    </p:anim>
                                  </p:childTnLst>
                                </p:cTn>
                              </p:par>
                              <p:par>
                                <p:cTn id="53" presetID="17" presetClass="entr" presetSubtype="1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strVal val="#ppt_h"/>
                                          </p:val>
                                        </p:tav>
                                        <p:tav tm="100000">
                                          <p:val>
                                            <p:strVal val="#ppt_h"/>
                                          </p:val>
                                        </p:tav>
                                      </p:tavLst>
                                    </p:anim>
                                  </p:childTnLst>
                                </p:cTn>
                              </p:par>
                              <p:par>
                                <p:cTn id="57" presetID="17" presetClass="entr" presetSubtype="1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anim calcmode="lin" valueType="num">
                                      <p:cBhvr>
                                        <p:cTn id="59" dur="500" fill="hold"/>
                                        <p:tgtEl>
                                          <p:spTgt spid="36"/>
                                        </p:tgtEl>
                                        <p:attrNameLst>
                                          <p:attrName>ppt_w</p:attrName>
                                        </p:attrNameLst>
                                      </p:cBhvr>
                                      <p:tavLst>
                                        <p:tav tm="0">
                                          <p:val>
                                            <p:fltVal val="0"/>
                                          </p:val>
                                        </p:tav>
                                        <p:tav tm="100000">
                                          <p:val>
                                            <p:strVal val="#ppt_w"/>
                                          </p:val>
                                        </p:tav>
                                      </p:tavLst>
                                    </p:anim>
                                    <p:anim calcmode="lin" valueType="num">
                                      <p:cBhvr>
                                        <p:cTn id="60" dur="500" fill="hold"/>
                                        <p:tgtEl>
                                          <p:spTgt spid="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animBg="1"/>
      <p:bldP spid="21" grpId="0"/>
      <p:bldP spid="24" grpId="0"/>
      <p:bldP spid="25" grpId="0"/>
      <p:bldP spid="34" grpId="0"/>
      <p:bldP spid="35"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6" name="TextBox 5">
            <a:extLst>
              <a:ext uri="{FF2B5EF4-FFF2-40B4-BE49-F238E27FC236}">
                <a16:creationId xmlns:a16="http://schemas.microsoft.com/office/drawing/2014/main" id="{FCDBE80B-B67A-204D-B7A9-8412F53F6776}"/>
              </a:ext>
            </a:extLst>
          </p:cNvPr>
          <p:cNvSpPr txBox="1"/>
          <p:nvPr/>
        </p:nvSpPr>
        <p:spPr>
          <a:xfrm>
            <a:off x="2403836" y="1630837"/>
            <a:ext cx="4496585" cy="1384995"/>
          </a:xfrm>
          <a:prstGeom prst="rect">
            <a:avLst/>
          </a:prstGeom>
          <a:noFill/>
        </p:spPr>
        <p:txBody>
          <a:bodyPr wrap="square" rtlCol="0">
            <a:spAutoFit/>
          </a:bodyPr>
          <a:lstStyle/>
          <a:p>
            <a:r>
              <a:rPr lang="en-US" sz="2800" dirty="0">
                <a:solidFill>
                  <a:schemeClr val="accent2">
                    <a:lumMod val="20000"/>
                    <a:lumOff val="80000"/>
                  </a:schemeClr>
                </a:solidFill>
                <a:latin typeface="Comic Sans MS" panose="030F0902030302020204" pitchFamily="66" charset="0"/>
              </a:rPr>
              <a:t>Let us deep dive into some fantastic findings from this Data</a:t>
            </a: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3292</TotalTime>
  <Words>986</Words>
  <Application>Microsoft Office PowerPoint</Application>
  <PresentationFormat>On-screen Show (16:9)</PresentationFormat>
  <Paragraphs>115</Paragraphs>
  <Slides>20</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Maven Pro</vt:lpstr>
      <vt:lpstr>Fira Sans Condensed Medium</vt:lpstr>
      <vt:lpstr>Share Tech</vt:lpstr>
      <vt:lpstr>Times New Roman</vt:lpstr>
      <vt:lpstr>Inter</vt:lpstr>
      <vt:lpstr>Wingdings</vt:lpstr>
      <vt:lpstr>Advent Pro SemiBold</vt:lpstr>
      <vt:lpstr>Comic Sans MS</vt:lpstr>
      <vt:lpstr>Chalkboard</vt:lpstr>
      <vt:lpstr>Arvo</vt:lpstr>
      <vt:lpstr>Data Science Consulting by Slidesgo</vt:lpstr>
      <vt:lpstr>DATA ANAYLYTICS PROJECT - 1</vt:lpstr>
      <vt:lpstr>PowerPoint Presentation</vt:lpstr>
      <vt:lpstr>UNDERSTANDING THE PROBLEM</vt:lpstr>
      <vt:lpstr>1.4 million </vt:lpstr>
      <vt:lpstr>PowerPoint Presentation</vt:lpstr>
      <vt:lpstr>MAIN FEATURES FOR THIS Analysis</vt:lpstr>
      <vt:lpstr>PROCESS</vt:lpstr>
      <vt:lpstr>DATA CLEANING &amp; WRANGLING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cp:lastModifiedBy>Aman Maheshwari</cp:lastModifiedBy>
  <cp:revision>50</cp:revision>
  <dcterms:modified xsi:type="dcterms:W3CDTF">2022-02-21T17:09:30Z</dcterms:modified>
</cp:coreProperties>
</file>