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rimson Pro Bold" charset="1" panose="00000000000000000000"/>
      <p:regular r:id="rId20"/>
    </p:embeddedFont>
    <p:embeddedFont>
      <p:font typeface="Canva Sans Bold" charset="1" panose="020B0803030501040103"/>
      <p:regular r:id="rId21"/>
    </p:embeddedFont>
    <p:embeddedFont>
      <p:font typeface="Canva Sans Bold Italics" charset="1" panose="020B0803030501040103"/>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239715"/>
          </a:xfrm>
          <a:prstGeom prst="rect">
            <a:avLst/>
          </a:prstGeom>
          <a:gradFill rotWithShape="true">
            <a:gsLst>
              <a:gs pos="0">
                <a:srgbClr val="CDFFD8">
                  <a:alpha val="100000"/>
                </a:srgbClr>
              </a:gs>
              <a:gs pos="100000">
                <a:srgbClr val="94B9FF">
                  <a:alpha val="100000"/>
                </a:srgbClr>
              </a:gs>
            </a:gsLst>
            <a:lin ang="0"/>
          </a:gradFill>
        </p:spPr>
      </p:sp>
      <p:sp>
        <p:nvSpPr>
          <p:cNvPr name="Freeform 3" id="3"/>
          <p:cNvSpPr/>
          <p:nvPr/>
        </p:nvSpPr>
        <p:spPr>
          <a:xfrm flipH="false" flipV="false" rot="0">
            <a:off x="10719245" y="1578182"/>
            <a:ext cx="7568755" cy="8708818"/>
          </a:xfrm>
          <a:custGeom>
            <a:avLst/>
            <a:gdLst/>
            <a:ahLst/>
            <a:cxnLst/>
            <a:rect r="r" b="b" t="t" l="l"/>
            <a:pathLst>
              <a:path h="8708818" w="7568755">
                <a:moveTo>
                  <a:pt x="0" y="0"/>
                </a:moveTo>
                <a:lnTo>
                  <a:pt x="7568755" y="0"/>
                </a:lnTo>
                <a:lnTo>
                  <a:pt x="7568755" y="8708818"/>
                </a:lnTo>
                <a:lnTo>
                  <a:pt x="0" y="8708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025365" y="4116846"/>
            <a:ext cx="3947933" cy="4927648"/>
          </a:xfrm>
          <a:custGeom>
            <a:avLst/>
            <a:gdLst/>
            <a:ahLst/>
            <a:cxnLst/>
            <a:rect r="r" b="b" t="t" l="l"/>
            <a:pathLst>
              <a:path h="4927648" w="3947933">
                <a:moveTo>
                  <a:pt x="0" y="0"/>
                </a:moveTo>
                <a:lnTo>
                  <a:pt x="3947934" y="0"/>
                </a:lnTo>
                <a:lnTo>
                  <a:pt x="3947934" y="4927648"/>
                </a:lnTo>
                <a:lnTo>
                  <a:pt x="0" y="4927648"/>
                </a:lnTo>
                <a:lnTo>
                  <a:pt x="0" y="0"/>
                </a:lnTo>
                <a:close/>
              </a:path>
            </a:pathLst>
          </a:custGeom>
          <a:blipFill>
            <a:blip r:embed="rId4"/>
            <a:stretch>
              <a:fillRect l="-12407" t="0" r="-12407" b="0"/>
            </a:stretch>
          </a:blipFill>
        </p:spPr>
      </p:sp>
      <p:sp>
        <p:nvSpPr>
          <p:cNvPr name="TextBox 5" id="5"/>
          <p:cNvSpPr txBox="true"/>
          <p:nvPr/>
        </p:nvSpPr>
        <p:spPr>
          <a:xfrm rot="0">
            <a:off x="1399116" y="484719"/>
            <a:ext cx="15244301" cy="1191262"/>
          </a:xfrm>
          <a:prstGeom prst="rect">
            <a:avLst/>
          </a:prstGeom>
        </p:spPr>
        <p:txBody>
          <a:bodyPr anchor="t" rtlCol="false" tIns="0" lIns="0" bIns="0" rIns="0">
            <a:spAutoFit/>
          </a:bodyPr>
          <a:lstStyle/>
          <a:p>
            <a:pPr algn="l">
              <a:lnSpc>
                <a:spcPts val="9130"/>
              </a:lnSpc>
            </a:pPr>
            <a:r>
              <a:rPr lang="en-US" sz="8300">
                <a:solidFill>
                  <a:srgbClr val="004AAD"/>
                </a:solidFill>
                <a:latin typeface="Crimson Pro Bold"/>
              </a:rPr>
              <a:t>COVID-19  INDIA DATA ANALYSIS</a:t>
            </a:r>
          </a:p>
        </p:txBody>
      </p:sp>
      <p:sp>
        <p:nvSpPr>
          <p:cNvPr name="TextBox 6" id="6"/>
          <p:cNvSpPr txBox="true"/>
          <p:nvPr/>
        </p:nvSpPr>
        <p:spPr>
          <a:xfrm rot="0">
            <a:off x="1399116" y="2631234"/>
            <a:ext cx="6626249" cy="1052195"/>
          </a:xfrm>
          <a:prstGeom prst="rect">
            <a:avLst/>
          </a:prstGeom>
        </p:spPr>
        <p:txBody>
          <a:bodyPr anchor="t" rtlCol="false" tIns="0" lIns="0" bIns="0" rIns="0">
            <a:spAutoFit/>
          </a:bodyPr>
          <a:lstStyle/>
          <a:p>
            <a:pPr algn="ctr">
              <a:lnSpc>
                <a:spcPts val="8679"/>
              </a:lnSpc>
            </a:pPr>
            <a:r>
              <a:rPr lang="en-US" sz="6199" u="sng">
                <a:solidFill>
                  <a:srgbClr val="000000"/>
                </a:solidFill>
                <a:latin typeface="Canva Sans Bold"/>
              </a:rPr>
              <a:t>TEAM MEMBERS</a:t>
            </a:r>
          </a:p>
        </p:txBody>
      </p:sp>
      <p:sp>
        <p:nvSpPr>
          <p:cNvPr name="TextBox 7" id="7"/>
          <p:cNvSpPr txBox="true"/>
          <p:nvPr/>
        </p:nvSpPr>
        <p:spPr>
          <a:xfrm rot="0">
            <a:off x="1399116" y="4031121"/>
            <a:ext cx="7744884" cy="771525"/>
          </a:xfrm>
          <a:prstGeom prst="rect">
            <a:avLst/>
          </a:prstGeom>
        </p:spPr>
        <p:txBody>
          <a:bodyPr anchor="t" rtlCol="false" tIns="0" lIns="0" bIns="0" rIns="0">
            <a:spAutoFit/>
          </a:bodyPr>
          <a:lstStyle/>
          <a:p>
            <a:pPr algn="ctr" marL="971553" indent="-485777" lvl="1">
              <a:lnSpc>
                <a:spcPts val="6300"/>
              </a:lnSpc>
              <a:buFont typeface="Arial"/>
              <a:buChar char="•"/>
            </a:pPr>
            <a:r>
              <a:rPr lang="en-US" sz="4500">
                <a:solidFill>
                  <a:srgbClr val="FF3131"/>
                </a:solidFill>
                <a:latin typeface="Canva Sans Bold"/>
              </a:rPr>
              <a:t>MD NAUSHAD AHAMED</a:t>
            </a:r>
          </a:p>
        </p:txBody>
      </p:sp>
      <p:sp>
        <p:nvSpPr>
          <p:cNvPr name="TextBox 8" id="8"/>
          <p:cNvSpPr txBox="true"/>
          <p:nvPr/>
        </p:nvSpPr>
        <p:spPr>
          <a:xfrm rot="0">
            <a:off x="1399116" y="5936732"/>
            <a:ext cx="4292839" cy="771525"/>
          </a:xfrm>
          <a:prstGeom prst="rect">
            <a:avLst/>
          </a:prstGeom>
        </p:spPr>
        <p:txBody>
          <a:bodyPr anchor="t" rtlCol="false" tIns="0" lIns="0" bIns="0" rIns="0">
            <a:spAutoFit/>
          </a:bodyPr>
          <a:lstStyle/>
          <a:p>
            <a:pPr algn="ctr" marL="971553" indent="-485777" lvl="1">
              <a:lnSpc>
                <a:spcPts val="6300"/>
              </a:lnSpc>
              <a:buFont typeface="Arial"/>
              <a:buChar char="•"/>
            </a:pPr>
            <a:r>
              <a:rPr lang="en-US" sz="4500">
                <a:solidFill>
                  <a:srgbClr val="FF3131"/>
                </a:solidFill>
                <a:latin typeface="Canva Sans Bold"/>
              </a:rPr>
              <a:t>PRAJWAL S</a:t>
            </a:r>
          </a:p>
        </p:txBody>
      </p:sp>
      <p:sp>
        <p:nvSpPr>
          <p:cNvPr name="TextBox 9" id="9"/>
          <p:cNvSpPr txBox="true"/>
          <p:nvPr/>
        </p:nvSpPr>
        <p:spPr>
          <a:xfrm rot="0">
            <a:off x="1399116" y="7785529"/>
            <a:ext cx="5922615" cy="771525"/>
          </a:xfrm>
          <a:prstGeom prst="rect">
            <a:avLst/>
          </a:prstGeom>
        </p:spPr>
        <p:txBody>
          <a:bodyPr anchor="t" rtlCol="false" tIns="0" lIns="0" bIns="0" rIns="0">
            <a:spAutoFit/>
          </a:bodyPr>
          <a:lstStyle/>
          <a:p>
            <a:pPr algn="ctr" marL="971553" indent="-485777" lvl="1">
              <a:lnSpc>
                <a:spcPts val="6300"/>
              </a:lnSpc>
              <a:buFont typeface="Arial"/>
              <a:buChar char="•"/>
            </a:pPr>
            <a:r>
              <a:rPr lang="en-US" sz="4500">
                <a:solidFill>
                  <a:srgbClr val="FF3131"/>
                </a:solidFill>
                <a:latin typeface="Canva Sans Bold"/>
              </a:rPr>
              <a:t>IBRAHUL HAQUE</a:t>
            </a:r>
          </a:p>
        </p:txBody>
      </p:sp>
      <p:sp>
        <p:nvSpPr>
          <p:cNvPr name="TextBox 10" id="10"/>
          <p:cNvSpPr txBox="true"/>
          <p:nvPr/>
        </p:nvSpPr>
        <p:spPr>
          <a:xfrm rot="0">
            <a:off x="1399116" y="6861604"/>
            <a:ext cx="5667889" cy="771525"/>
          </a:xfrm>
          <a:prstGeom prst="rect">
            <a:avLst/>
          </a:prstGeom>
        </p:spPr>
        <p:txBody>
          <a:bodyPr anchor="t" rtlCol="false" tIns="0" lIns="0" bIns="0" rIns="0">
            <a:spAutoFit/>
          </a:bodyPr>
          <a:lstStyle/>
          <a:p>
            <a:pPr algn="ctr" marL="971553" indent="-485777" lvl="1">
              <a:lnSpc>
                <a:spcPts val="6300"/>
              </a:lnSpc>
              <a:buFont typeface="Arial"/>
              <a:buChar char="•"/>
            </a:pPr>
            <a:r>
              <a:rPr lang="en-US" sz="4500">
                <a:solidFill>
                  <a:srgbClr val="FF3131"/>
                </a:solidFill>
                <a:latin typeface="Canva Sans Bold"/>
              </a:rPr>
              <a:t>AYUSH RANJAN</a:t>
            </a:r>
          </a:p>
        </p:txBody>
      </p:sp>
      <p:sp>
        <p:nvSpPr>
          <p:cNvPr name="TextBox 11" id="11"/>
          <p:cNvSpPr txBox="true"/>
          <p:nvPr/>
        </p:nvSpPr>
        <p:spPr>
          <a:xfrm rot="0">
            <a:off x="1399116" y="4983927"/>
            <a:ext cx="5295598" cy="771525"/>
          </a:xfrm>
          <a:prstGeom prst="rect">
            <a:avLst/>
          </a:prstGeom>
        </p:spPr>
        <p:txBody>
          <a:bodyPr anchor="t" rtlCol="false" tIns="0" lIns="0" bIns="0" rIns="0">
            <a:spAutoFit/>
          </a:bodyPr>
          <a:lstStyle/>
          <a:p>
            <a:pPr algn="ctr" marL="971553" indent="-485777" lvl="1">
              <a:lnSpc>
                <a:spcPts val="6300"/>
              </a:lnSpc>
              <a:buFont typeface="Arial"/>
              <a:buChar char="•"/>
            </a:pPr>
            <a:r>
              <a:rPr lang="en-US" sz="4500">
                <a:solidFill>
                  <a:srgbClr val="FF3131"/>
                </a:solidFill>
                <a:latin typeface="Canva Sans Bold"/>
              </a:rPr>
              <a:t>SALONI GUPTA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Freeform 2" id="2"/>
          <p:cNvSpPr/>
          <p:nvPr/>
        </p:nvSpPr>
        <p:spPr>
          <a:xfrm flipH="false" flipV="false" rot="0">
            <a:off x="1420789" y="852988"/>
            <a:ext cx="15838511" cy="9434012"/>
          </a:xfrm>
          <a:custGeom>
            <a:avLst/>
            <a:gdLst/>
            <a:ahLst/>
            <a:cxnLst/>
            <a:rect r="r" b="b" t="t" l="l"/>
            <a:pathLst>
              <a:path h="9434012" w="15838511">
                <a:moveTo>
                  <a:pt x="0" y="0"/>
                </a:moveTo>
                <a:lnTo>
                  <a:pt x="15838511" y="0"/>
                </a:lnTo>
                <a:lnTo>
                  <a:pt x="15838511" y="9434012"/>
                </a:lnTo>
                <a:lnTo>
                  <a:pt x="0" y="9434012"/>
                </a:lnTo>
                <a:lnTo>
                  <a:pt x="0" y="0"/>
                </a:lnTo>
                <a:close/>
              </a:path>
            </a:pathLst>
          </a:custGeom>
          <a:blipFill>
            <a:blip r:embed="rId2"/>
            <a:stretch>
              <a:fillRect l="0" t="0" r="0" b="0"/>
            </a:stretch>
          </a:blipFill>
        </p:spPr>
      </p:sp>
      <p:sp>
        <p:nvSpPr>
          <p:cNvPr name="TextBox 3" id="3"/>
          <p:cNvSpPr txBox="true"/>
          <p:nvPr/>
        </p:nvSpPr>
        <p:spPr>
          <a:xfrm rot="0">
            <a:off x="0" y="38405"/>
            <a:ext cx="18288000" cy="596899"/>
          </a:xfrm>
          <a:prstGeom prst="rect">
            <a:avLst/>
          </a:prstGeom>
        </p:spPr>
        <p:txBody>
          <a:bodyPr anchor="t" rtlCol="false" tIns="0" lIns="0" bIns="0" rIns="0">
            <a:spAutoFit/>
          </a:bodyPr>
          <a:lstStyle/>
          <a:p>
            <a:pPr algn="ctr">
              <a:lnSpc>
                <a:spcPts val="4900"/>
              </a:lnSpc>
            </a:pPr>
            <a:r>
              <a:rPr lang="en-US" sz="3500" u="sng">
                <a:solidFill>
                  <a:srgbClr val="004AAD"/>
                </a:solidFill>
                <a:latin typeface="Canva Sans Bold"/>
              </a:rPr>
              <a:t>The Deceased Ratio is maximum in Punjab and minimum in Dadra &amp; Nagar Haveli.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Freeform 2" id="2"/>
          <p:cNvSpPr/>
          <p:nvPr/>
        </p:nvSpPr>
        <p:spPr>
          <a:xfrm flipH="false" flipV="false" rot="0">
            <a:off x="2811780" y="1758290"/>
            <a:ext cx="11864624" cy="8528710"/>
          </a:xfrm>
          <a:custGeom>
            <a:avLst/>
            <a:gdLst/>
            <a:ahLst/>
            <a:cxnLst/>
            <a:rect r="r" b="b" t="t" l="l"/>
            <a:pathLst>
              <a:path h="8528710" w="11864624">
                <a:moveTo>
                  <a:pt x="0" y="0"/>
                </a:moveTo>
                <a:lnTo>
                  <a:pt x="11864624" y="0"/>
                </a:lnTo>
                <a:lnTo>
                  <a:pt x="11864624" y="8528710"/>
                </a:lnTo>
                <a:lnTo>
                  <a:pt x="0" y="8528710"/>
                </a:lnTo>
                <a:lnTo>
                  <a:pt x="0" y="0"/>
                </a:lnTo>
                <a:close/>
              </a:path>
            </a:pathLst>
          </a:custGeom>
          <a:blipFill>
            <a:blip r:embed="rId2"/>
            <a:stretch>
              <a:fillRect l="0" t="0" r="0" b="0"/>
            </a:stretch>
          </a:blipFill>
        </p:spPr>
      </p:sp>
      <p:sp>
        <p:nvSpPr>
          <p:cNvPr name="TextBox 3" id="3"/>
          <p:cNvSpPr txBox="true"/>
          <p:nvPr/>
        </p:nvSpPr>
        <p:spPr>
          <a:xfrm rot="0">
            <a:off x="115303" y="141605"/>
            <a:ext cx="18172697" cy="887095"/>
          </a:xfrm>
          <a:prstGeom prst="rect">
            <a:avLst/>
          </a:prstGeom>
        </p:spPr>
        <p:txBody>
          <a:bodyPr anchor="t" rtlCol="false" tIns="0" lIns="0" bIns="0" rIns="0">
            <a:spAutoFit/>
          </a:bodyPr>
          <a:lstStyle/>
          <a:p>
            <a:pPr algn="ctr">
              <a:lnSpc>
                <a:spcPts val="7279"/>
              </a:lnSpc>
            </a:pPr>
            <a:r>
              <a:rPr lang="en-US" sz="5199" u="sng">
                <a:solidFill>
                  <a:srgbClr val="004AAD"/>
                </a:solidFill>
                <a:latin typeface="Canva Sans Bold"/>
              </a:rPr>
              <a:t>Analysis of several deaths across all categories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529862"/>
          </a:xfrm>
          <a:prstGeom prst="rect">
            <a:avLst/>
          </a:prstGeom>
          <a:solidFill>
            <a:srgbClr val="D5EFDB"/>
          </a:solidFill>
        </p:spPr>
      </p:sp>
      <p:sp>
        <p:nvSpPr>
          <p:cNvPr name="Freeform 3" id="3"/>
          <p:cNvSpPr/>
          <p:nvPr/>
        </p:nvSpPr>
        <p:spPr>
          <a:xfrm flipH="false" flipV="false" rot="0">
            <a:off x="-3344864" y="6586204"/>
            <a:ext cx="7413801" cy="8530524"/>
          </a:xfrm>
          <a:custGeom>
            <a:avLst/>
            <a:gdLst/>
            <a:ahLst/>
            <a:cxnLst/>
            <a:rect r="r" b="b" t="t" l="l"/>
            <a:pathLst>
              <a:path h="8530524" w="7413801">
                <a:moveTo>
                  <a:pt x="0" y="0"/>
                </a:moveTo>
                <a:lnTo>
                  <a:pt x="7413801" y="0"/>
                </a:lnTo>
                <a:lnTo>
                  <a:pt x="7413801" y="8530524"/>
                </a:lnTo>
                <a:lnTo>
                  <a:pt x="0" y="85305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430486"/>
            <a:ext cx="16230600" cy="1216025"/>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2E4052"/>
                </a:solidFill>
                <a:latin typeface="Canva Sans Bold"/>
              </a:rPr>
              <a:t>Arrange and set a particular time for meet as some of us are working professionals and some are studying.</a:t>
            </a:r>
          </a:p>
        </p:txBody>
      </p:sp>
      <p:sp>
        <p:nvSpPr>
          <p:cNvPr name="TextBox 5" id="5"/>
          <p:cNvSpPr txBox="true"/>
          <p:nvPr/>
        </p:nvSpPr>
        <p:spPr>
          <a:xfrm rot="0">
            <a:off x="1028700" y="4096635"/>
            <a:ext cx="13995151" cy="1216025"/>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2E4052"/>
                </a:solidFill>
                <a:latin typeface="Canva Sans Bold"/>
              </a:rPr>
              <a:t>The other issue was to make the data-frame out of nested dictionary from JSON data.</a:t>
            </a:r>
          </a:p>
        </p:txBody>
      </p:sp>
      <p:sp>
        <p:nvSpPr>
          <p:cNvPr name="TextBox 6" id="6"/>
          <p:cNvSpPr txBox="true"/>
          <p:nvPr/>
        </p:nvSpPr>
        <p:spPr>
          <a:xfrm rot="0">
            <a:off x="1028700" y="5760335"/>
            <a:ext cx="13642454" cy="596900"/>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2E4052"/>
                </a:solidFill>
                <a:latin typeface="Canva Sans Bold"/>
              </a:rPr>
              <a:t>Join all the data-frames which had such vivid structures.</a:t>
            </a:r>
          </a:p>
        </p:txBody>
      </p:sp>
      <p:sp>
        <p:nvSpPr>
          <p:cNvPr name="TextBox 7" id="7"/>
          <p:cNvSpPr txBox="true"/>
          <p:nvPr/>
        </p:nvSpPr>
        <p:spPr>
          <a:xfrm rot="0">
            <a:off x="1028700" y="6804910"/>
            <a:ext cx="13779614" cy="1216025"/>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2E4052"/>
                </a:solidFill>
                <a:latin typeface="Canva Sans Bold"/>
              </a:rPr>
              <a:t>Another issue was to share the data files according to the structure of the data.</a:t>
            </a:r>
          </a:p>
        </p:txBody>
      </p:sp>
      <p:sp>
        <p:nvSpPr>
          <p:cNvPr name="TextBox 8" id="8"/>
          <p:cNvSpPr txBox="true"/>
          <p:nvPr/>
        </p:nvSpPr>
        <p:spPr>
          <a:xfrm rot="0">
            <a:off x="1028700" y="8319675"/>
            <a:ext cx="11310733" cy="596900"/>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2E4052"/>
                </a:solidFill>
                <a:latin typeface="Canva Sans Bold"/>
              </a:rPr>
              <a:t>Joining every data-frames to make a database.</a:t>
            </a:r>
          </a:p>
        </p:txBody>
      </p:sp>
      <p:sp>
        <p:nvSpPr>
          <p:cNvPr name="TextBox 9" id="9"/>
          <p:cNvSpPr txBox="true"/>
          <p:nvPr/>
        </p:nvSpPr>
        <p:spPr>
          <a:xfrm rot="0">
            <a:off x="5504737" y="159703"/>
            <a:ext cx="6281870" cy="1566544"/>
          </a:xfrm>
          <a:prstGeom prst="rect">
            <a:avLst/>
          </a:prstGeom>
        </p:spPr>
        <p:txBody>
          <a:bodyPr anchor="t" rtlCol="false" tIns="0" lIns="0" bIns="0" rIns="0">
            <a:spAutoFit/>
          </a:bodyPr>
          <a:lstStyle/>
          <a:p>
            <a:pPr algn="ctr">
              <a:lnSpc>
                <a:spcPts val="12880"/>
              </a:lnSpc>
            </a:pPr>
            <a:r>
              <a:rPr lang="en-US" sz="9200" u="sng">
                <a:solidFill>
                  <a:srgbClr val="004AAD"/>
                </a:solidFill>
                <a:latin typeface="Canva Sans Bold"/>
              </a:rPr>
              <a:t>Challenges</a:t>
            </a:r>
          </a:p>
        </p:txBody>
      </p:sp>
      <p:sp>
        <p:nvSpPr>
          <p:cNvPr name="TextBox 10" id="10"/>
          <p:cNvSpPr txBox="true"/>
          <p:nvPr/>
        </p:nvSpPr>
        <p:spPr>
          <a:xfrm rot="0">
            <a:off x="1028700" y="9215315"/>
            <a:ext cx="15817419" cy="596900"/>
          </a:xfrm>
          <a:prstGeom prst="rect">
            <a:avLst/>
          </a:prstGeom>
        </p:spPr>
        <p:txBody>
          <a:bodyPr anchor="t" rtlCol="false" tIns="0" lIns="0" bIns="0" rIns="0">
            <a:spAutoFit/>
          </a:bodyPr>
          <a:lstStyle/>
          <a:p>
            <a:pPr algn="ctr" marL="755651" indent="-377825" lvl="1">
              <a:lnSpc>
                <a:spcPts val="4900"/>
              </a:lnSpc>
              <a:buFont typeface="Arial"/>
              <a:buChar char="•"/>
            </a:pPr>
            <a:r>
              <a:rPr lang="en-US" sz="3500">
                <a:solidFill>
                  <a:srgbClr val="2E4052"/>
                </a:solidFill>
                <a:latin typeface="Canva Sans Bold"/>
              </a:rPr>
              <a:t>No Challenge was so big that we cannot overcome it by Team Efforts.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529862"/>
          </a:xfrm>
          <a:prstGeom prst="rect">
            <a:avLst/>
          </a:prstGeom>
          <a:solidFill>
            <a:srgbClr val="97D7CE"/>
          </a:solidFill>
        </p:spPr>
      </p:sp>
      <p:sp>
        <p:nvSpPr>
          <p:cNvPr name="TextBox 3" id="3"/>
          <p:cNvSpPr txBox="true"/>
          <p:nvPr/>
        </p:nvSpPr>
        <p:spPr>
          <a:xfrm rot="0">
            <a:off x="6361906" y="-171450"/>
            <a:ext cx="5564188" cy="1566544"/>
          </a:xfrm>
          <a:prstGeom prst="rect">
            <a:avLst/>
          </a:prstGeom>
        </p:spPr>
        <p:txBody>
          <a:bodyPr anchor="t" rtlCol="false" tIns="0" lIns="0" bIns="0" rIns="0">
            <a:spAutoFit/>
          </a:bodyPr>
          <a:lstStyle/>
          <a:p>
            <a:pPr algn="ctr">
              <a:lnSpc>
                <a:spcPts val="12880"/>
              </a:lnSpc>
            </a:pPr>
            <a:r>
              <a:rPr lang="en-US" sz="9200" u="sng">
                <a:solidFill>
                  <a:srgbClr val="004AAD"/>
                </a:solidFill>
                <a:latin typeface="Canva Sans Bold"/>
              </a:rPr>
              <a:t>Learnings</a:t>
            </a:r>
          </a:p>
        </p:txBody>
      </p:sp>
      <p:sp>
        <p:nvSpPr>
          <p:cNvPr name="TextBox 4" id="4"/>
          <p:cNvSpPr txBox="true"/>
          <p:nvPr/>
        </p:nvSpPr>
        <p:spPr>
          <a:xfrm rot="0">
            <a:off x="35169" y="2067345"/>
            <a:ext cx="18288000" cy="1287144"/>
          </a:xfrm>
          <a:prstGeom prst="rect">
            <a:avLst/>
          </a:prstGeom>
        </p:spPr>
        <p:txBody>
          <a:bodyPr anchor="t" rtlCol="false" tIns="0" lIns="0" bIns="0" rIns="0">
            <a:spAutoFit/>
          </a:bodyPr>
          <a:lstStyle/>
          <a:p>
            <a:pPr algn="ctr" marL="798838" indent="-399419" lvl="1">
              <a:lnSpc>
                <a:spcPts val="5180"/>
              </a:lnSpc>
              <a:buFont typeface="Arial"/>
              <a:buChar char="•"/>
            </a:pPr>
            <a:r>
              <a:rPr lang="en-US" sz="3700">
                <a:solidFill>
                  <a:srgbClr val="2E4052"/>
                </a:solidFill>
                <a:latin typeface="Canva Sans Bold"/>
              </a:rPr>
              <a:t>To Communicate ideas in a way which are understood and mutually altered by the each other.</a:t>
            </a:r>
          </a:p>
        </p:txBody>
      </p:sp>
      <p:sp>
        <p:nvSpPr>
          <p:cNvPr name="TextBox 5" id="5"/>
          <p:cNvSpPr txBox="true"/>
          <p:nvPr/>
        </p:nvSpPr>
        <p:spPr>
          <a:xfrm rot="0">
            <a:off x="35169" y="3675680"/>
            <a:ext cx="18288000" cy="1287144"/>
          </a:xfrm>
          <a:prstGeom prst="rect">
            <a:avLst/>
          </a:prstGeom>
        </p:spPr>
        <p:txBody>
          <a:bodyPr anchor="t" rtlCol="false" tIns="0" lIns="0" bIns="0" rIns="0">
            <a:spAutoFit/>
          </a:bodyPr>
          <a:lstStyle/>
          <a:p>
            <a:pPr algn="ctr" marL="798838" indent="-399419" lvl="1">
              <a:lnSpc>
                <a:spcPts val="5180"/>
              </a:lnSpc>
              <a:buFont typeface="Arial"/>
              <a:buChar char="•"/>
            </a:pPr>
            <a:r>
              <a:rPr lang="en-US" sz="3700">
                <a:solidFill>
                  <a:srgbClr val="2E4052"/>
                </a:solidFill>
                <a:latin typeface="Canva Sans Bold"/>
              </a:rPr>
              <a:t>How to divide multiple tasks amongst each other and have them done with the help of each other.</a:t>
            </a:r>
          </a:p>
        </p:txBody>
      </p:sp>
      <p:sp>
        <p:nvSpPr>
          <p:cNvPr name="TextBox 6" id="6"/>
          <p:cNvSpPr txBox="true"/>
          <p:nvPr/>
        </p:nvSpPr>
        <p:spPr>
          <a:xfrm rot="0">
            <a:off x="35169" y="6916727"/>
            <a:ext cx="18288000" cy="629919"/>
          </a:xfrm>
          <a:prstGeom prst="rect">
            <a:avLst/>
          </a:prstGeom>
        </p:spPr>
        <p:txBody>
          <a:bodyPr anchor="t" rtlCol="false" tIns="0" lIns="0" bIns="0" rIns="0">
            <a:spAutoFit/>
          </a:bodyPr>
          <a:lstStyle/>
          <a:p>
            <a:pPr algn="ctr" marL="798838" indent="-399419" lvl="1">
              <a:lnSpc>
                <a:spcPts val="5180"/>
              </a:lnSpc>
              <a:buFont typeface="Arial"/>
              <a:buChar char="•"/>
            </a:pPr>
            <a:r>
              <a:rPr lang="en-US" sz="3700">
                <a:solidFill>
                  <a:srgbClr val="2E4052"/>
                </a:solidFill>
                <a:latin typeface="Canva Sans Bold"/>
              </a:rPr>
              <a:t>Learnt to push our learning limits and for that the web is the biggest boon.</a:t>
            </a:r>
          </a:p>
        </p:txBody>
      </p:sp>
      <p:sp>
        <p:nvSpPr>
          <p:cNvPr name="TextBox 7" id="7"/>
          <p:cNvSpPr txBox="true"/>
          <p:nvPr/>
        </p:nvSpPr>
        <p:spPr>
          <a:xfrm rot="0">
            <a:off x="35169" y="5296208"/>
            <a:ext cx="16798834" cy="1287144"/>
          </a:xfrm>
          <a:prstGeom prst="rect">
            <a:avLst/>
          </a:prstGeom>
        </p:spPr>
        <p:txBody>
          <a:bodyPr anchor="t" rtlCol="false" tIns="0" lIns="0" bIns="0" rIns="0">
            <a:spAutoFit/>
          </a:bodyPr>
          <a:lstStyle/>
          <a:p>
            <a:pPr algn="ctr" marL="798838" indent="-399419" lvl="1">
              <a:lnSpc>
                <a:spcPts val="5180"/>
              </a:lnSpc>
              <a:buFont typeface="Arial"/>
              <a:buChar char="•"/>
            </a:pPr>
            <a:r>
              <a:rPr lang="en-US" sz="3700">
                <a:solidFill>
                  <a:srgbClr val="2E4052"/>
                </a:solidFill>
                <a:latin typeface="Canva Sans Bold"/>
              </a:rPr>
              <a:t>How Team Work helps in solving problems which look difficult at the beginning.</a:t>
            </a:r>
          </a:p>
        </p:txBody>
      </p:sp>
      <p:sp>
        <p:nvSpPr>
          <p:cNvPr name="TextBox 8" id="8"/>
          <p:cNvSpPr txBox="true"/>
          <p:nvPr/>
        </p:nvSpPr>
        <p:spPr>
          <a:xfrm rot="0">
            <a:off x="0" y="8222921"/>
            <a:ext cx="7530737" cy="629919"/>
          </a:xfrm>
          <a:prstGeom prst="rect">
            <a:avLst/>
          </a:prstGeom>
        </p:spPr>
        <p:txBody>
          <a:bodyPr anchor="t" rtlCol="false" tIns="0" lIns="0" bIns="0" rIns="0">
            <a:spAutoFit/>
          </a:bodyPr>
          <a:lstStyle/>
          <a:p>
            <a:pPr algn="ctr" marL="798838" indent="-399419" lvl="1">
              <a:lnSpc>
                <a:spcPts val="5180"/>
              </a:lnSpc>
              <a:buFont typeface="Arial"/>
              <a:buChar char="•"/>
            </a:pPr>
            <a:r>
              <a:rPr lang="en-US" sz="3700">
                <a:solidFill>
                  <a:srgbClr val="2E4052"/>
                </a:solidFill>
                <a:latin typeface="Canva Sans Bold"/>
              </a:rPr>
              <a:t>The one who try never fails.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CF9"/>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66277" y="4047803"/>
            <a:ext cx="249850" cy="249850"/>
            <a:chOff x="6705600" y="1371600"/>
            <a:chExt cx="10972800" cy="10972800"/>
          </a:xfrm>
        </p:grpSpPr>
        <p:sp>
          <p:nvSpPr>
            <p:cNvPr name="Freeform 3" id="3"/>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C857"/>
            </a:solidFill>
          </p:spPr>
        </p:sp>
      </p:grpSp>
      <p:sp>
        <p:nvSpPr>
          <p:cNvPr name="AutoShape 4" id="4"/>
          <p:cNvSpPr/>
          <p:nvPr/>
        </p:nvSpPr>
        <p:spPr>
          <a:xfrm rot="0">
            <a:off x="-290146" y="9047285"/>
            <a:ext cx="18938631" cy="1529862"/>
          </a:xfrm>
          <a:prstGeom prst="rect">
            <a:avLst/>
          </a:prstGeom>
          <a:solidFill>
            <a:srgbClr val="8ACFEC"/>
          </a:solidFill>
        </p:spPr>
      </p:sp>
      <p:sp>
        <p:nvSpPr>
          <p:cNvPr name="TextBox 5" id="5"/>
          <p:cNvSpPr txBox="true"/>
          <p:nvPr/>
        </p:nvSpPr>
        <p:spPr>
          <a:xfrm rot="0">
            <a:off x="5715310" y="2606183"/>
            <a:ext cx="6927718" cy="1566544"/>
          </a:xfrm>
          <a:prstGeom prst="rect">
            <a:avLst/>
          </a:prstGeom>
        </p:spPr>
        <p:txBody>
          <a:bodyPr anchor="t" rtlCol="false" tIns="0" lIns="0" bIns="0" rIns="0">
            <a:spAutoFit/>
          </a:bodyPr>
          <a:lstStyle/>
          <a:p>
            <a:pPr algn="ctr">
              <a:lnSpc>
                <a:spcPts val="12880"/>
              </a:lnSpc>
            </a:pPr>
            <a:r>
              <a:rPr lang="en-US" sz="9200" u="sng">
                <a:solidFill>
                  <a:srgbClr val="004AAD"/>
                </a:solidFill>
                <a:latin typeface="Canva Sans Bold"/>
              </a:rPr>
              <a:t>THANK YOU</a:t>
            </a:r>
          </a:p>
        </p:txBody>
      </p:sp>
      <p:sp>
        <p:nvSpPr>
          <p:cNvPr name="TextBox 6" id="6"/>
          <p:cNvSpPr txBox="true"/>
          <p:nvPr/>
        </p:nvSpPr>
        <p:spPr>
          <a:xfrm rot="0">
            <a:off x="2913327" y="4652327"/>
            <a:ext cx="12531684"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We are Open to answer your Questions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529862"/>
          </a:xfrm>
          <a:prstGeom prst="rect">
            <a:avLst/>
          </a:prstGeom>
          <a:solidFill>
            <a:srgbClr val="97D7CE"/>
          </a:solidFill>
        </p:spPr>
      </p:sp>
      <p:sp>
        <p:nvSpPr>
          <p:cNvPr name="TextBox 3" id="3"/>
          <p:cNvSpPr txBox="true"/>
          <p:nvPr/>
        </p:nvSpPr>
        <p:spPr>
          <a:xfrm rot="0">
            <a:off x="4041788" y="268292"/>
            <a:ext cx="10204423" cy="1368417"/>
          </a:xfrm>
          <a:prstGeom prst="rect">
            <a:avLst/>
          </a:prstGeom>
        </p:spPr>
        <p:txBody>
          <a:bodyPr anchor="t" rtlCol="false" tIns="0" lIns="0" bIns="0" rIns="0">
            <a:spAutoFit/>
          </a:bodyPr>
          <a:lstStyle/>
          <a:p>
            <a:pPr algn="ctr">
              <a:lnSpc>
                <a:spcPts val="11200"/>
              </a:lnSpc>
            </a:pPr>
            <a:r>
              <a:rPr lang="en-US" sz="8000" u="sng">
                <a:solidFill>
                  <a:srgbClr val="000000"/>
                </a:solidFill>
                <a:latin typeface="Canva Sans Bold"/>
              </a:rPr>
              <a:t>TABLE OF CONTENT</a:t>
            </a:r>
          </a:p>
        </p:txBody>
      </p:sp>
      <p:sp>
        <p:nvSpPr>
          <p:cNvPr name="TextBox 4" id="4"/>
          <p:cNvSpPr txBox="true"/>
          <p:nvPr/>
        </p:nvSpPr>
        <p:spPr>
          <a:xfrm rot="0">
            <a:off x="3637229" y="2435085"/>
            <a:ext cx="6043514" cy="962660"/>
          </a:xfrm>
          <a:prstGeom prst="rect">
            <a:avLst/>
          </a:prstGeom>
        </p:spPr>
        <p:txBody>
          <a:bodyPr anchor="t" rtlCol="false" tIns="0" lIns="0" bIns="0" rIns="0">
            <a:spAutoFit/>
          </a:bodyPr>
          <a:lstStyle/>
          <a:p>
            <a:pPr algn="ctr" marL="1209037" indent="-604519" lvl="1">
              <a:lnSpc>
                <a:spcPts val="7839"/>
              </a:lnSpc>
              <a:buFont typeface="Arial"/>
              <a:buChar char="•"/>
            </a:pPr>
            <a:r>
              <a:rPr lang="en-US" sz="5599">
                <a:solidFill>
                  <a:srgbClr val="000000"/>
                </a:solidFill>
                <a:latin typeface="Canva Sans Bold Italics"/>
              </a:rPr>
              <a:t>Introduction</a:t>
            </a:r>
          </a:p>
        </p:txBody>
      </p:sp>
      <p:sp>
        <p:nvSpPr>
          <p:cNvPr name="TextBox 5" id="5"/>
          <p:cNvSpPr txBox="true"/>
          <p:nvPr/>
        </p:nvSpPr>
        <p:spPr>
          <a:xfrm rot="0">
            <a:off x="3637229" y="3588941"/>
            <a:ext cx="11932652" cy="962660"/>
          </a:xfrm>
          <a:prstGeom prst="rect">
            <a:avLst/>
          </a:prstGeom>
        </p:spPr>
        <p:txBody>
          <a:bodyPr anchor="t" rtlCol="false" tIns="0" lIns="0" bIns="0" rIns="0">
            <a:spAutoFit/>
          </a:bodyPr>
          <a:lstStyle/>
          <a:p>
            <a:pPr algn="ctr" marL="1209037" indent="-604519" lvl="1">
              <a:lnSpc>
                <a:spcPts val="7839"/>
              </a:lnSpc>
              <a:buFont typeface="Arial"/>
              <a:buChar char="•"/>
            </a:pPr>
            <a:r>
              <a:rPr lang="en-US" sz="5599">
                <a:solidFill>
                  <a:srgbClr val="000000"/>
                </a:solidFill>
                <a:latin typeface="Canva Sans Bold Italics"/>
              </a:rPr>
              <a:t>Data Collection &amp; Preparation</a:t>
            </a:r>
          </a:p>
        </p:txBody>
      </p:sp>
      <p:sp>
        <p:nvSpPr>
          <p:cNvPr name="TextBox 6" id="6"/>
          <p:cNvSpPr txBox="true"/>
          <p:nvPr/>
        </p:nvSpPr>
        <p:spPr>
          <a:xfrm rot="0">
            <a:off x="3637229" y="4878915"/>
            <a:ext cx="12775206" cy="962660"/>
          </a:xfrm>
          <a:prstGeom prst="rect">
            <a:avLst/>
          </a:prstGeom>
        </p:spPr>
        <p:txBody>
          <a:bodyPr anchor="t" rtlCol="false" tIns="0" lIns="0" bIns="0" rIns="0">
            <a:spAutoFit/>
          </a:bodyPr>
          <a:lstStyle/>
          <a:p>
            <a:pPr algn="ctr" marL="1209037" indent="-604519" lvl="1">
              <a:lnSpc>
                <a:spcPts val="7839"/>
              </a:lnSpc>
              <a:buFont typeface="Arial"/>
              <a:buChar char="•"/>
            </a:pPr>
            <a:r>
              <a:rPr lang="en-US" sz="5599">
                <a:solidFill>
                  <a:srgbClr val="000000"/>
                </a:solidFill>
                <a:latin typeface="Canva Sans Bold Italics"/>
              </a:rPr>
              <a:t>Exploratory Data Analysis (EDA)</a:t>
            </a:r>
          </a:p>
        </p:txBody>
      </p:sp>
      <p:sp>
        <p:nvSpPr>
          <p:cNvPr name="TextBox 7" id="7"/>
          <p:cNvSpPr txBox="true"/>
          <p:nvPr/>
        </p:nvSpPr>
        <p:spPr>
          <a:xfrm rot="0">
            <a:off x="3637229" y="6183899"/>
            <a:ext cx="5682075" cy="962660"/>
          </a:xfrm>
          <a:prstGeom prst="rect">
            <a:avLst/>
          </a:prstGeom>
        </p:spPr>
        <p:txBody>
          <a:bodyPr anchor="t" rtlCol="false" tIns="0" lIns="0" bIns="0" rIns="0">
            <a:spAutoFit/>
          </a:bodyPr>
          <a:lstStyle/>
          <a:p>
            <a:pPr algn="ctr" marL="1209037" indent="-604519" lvl="1">
              <a:lnSpc>
                <a:spcPts val="7839"/>
              </a:lnSpc>
              <a:buFont typeface="Arial"/>
              <a:buChar char="•"/>
            </a:pPr>
            <a:r>
              <a:rPr lang="en-US" sz="5599">
                <a:solidFill>
                  <a:srgbClr val="000000"/>
                </a:solidFill>
                <a:latin typeface="Canva Sans Bold Italics"/>
              </a:rPr>
              <a:t>Insight Task</a:t>
            </a:r>
          </a:p>
        </p:txBody>
      </p:sp>
      <p:sp>
        <p:nvSpPr>
          <p:cNvPr name="TextBox 8" id="8"/>
          <p:cNvSpPr txBox="true"/>
          <p:nvPr/>
        </p:nvSpPr>
        <p:spPr>
          <a:xfrm rot="0">
            <a:off x="3637229" y="7413259"/>
            <a:ext cx="5506771" cy="962660"/>
          </a:xfrm>
          <a:prstGeom prst="rect">
            <a:avLst/>
          </a:prstGeom>
        </p:spPr>
        <p:txBody>
          <a:bodyPr anchor="t" rtlCol="false" tIns="0" lIns="0" bIns="0" rIns="0">
            <a:spAutoFit/>
          </a:bodyPr>
          <a:lstStyle/>
          <a:p>
            <a:pPr algn="ctr" marL="1209037" indent="-604519" lvl="1">
              <a:lnSpc>
                <a:spcPts val="7839"/>
              </a:lnSpc>
              <a:buFont typeface="Arial"/>
              <a:buChar char="•"/>
            </a:pPr>
            <a:r>
              <a:rPr lang="en-US" sz="5599">
                <a:solidFill>
                  <a:srgbClr val="000000"/>
                </a:solidFill>
                <a:latin typeface="Canva Sans Bold Italics"/>
              </a:rPr>
              <a:t>Challenges</a:t>
            </a:r>
          </a:p>
        </p:txBody>
      </p:sp>
      <p:sp>
        <p:nvSpPr>
          <p:cNvPr name="TextBox 9" id="9"/>
          <p:cNvSpPr txBox="true"/>
          <p:nvPr/>
        </p:nvSpPr>
        <p:spPr>
          <a:xfrm rot="0">
            <a:off x="3637229" y="8642619"/>
            <a:ext cx="4819926" cy="962660"/>
          </a:xfrm>
          <a:prstGeom prst="rect">
            <a:avLst/>
          </a:prstGeom>
        </p:spPr>
        <p:txBody>
          <a:bodyPr anchor="t" rtlCol="false" tIns="0" lIns="0" bIns="0" rIns="0">
            <a:spAutoFit/>
          </a:bodyPr>
          <a:lstStyle/>
          <a:p>
            <a:pPr algn="ctr" marL="1209037" indent="-604519" lvl="1">
              <a:lnSpc>
                <a:spcPts val="7839"/>
              </a:lnSpc>
              <a:buFont typeface="Arial"/>
              <a:buChar char="•"/>
            </a:pPr>
            <a:r>
              <a:rPr lang="en-US" sz="5599">
                <a:solidFill>
                  <a:srgbClr val="000000"/>
                </a:solidFill>
                <a:latin typeface="Canva Sans Bold Italics"/>
              </a:rPr>
              <a:t>Learning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529862"/>
          </a:xfrm>
          <a:prstGeom prst="rect">
            <a:avLst/>
          </a:prstGeom>
          <a:solidFill>
            <a:srgbClr val="5CE1E6"/>
          </a:solidFill>
        </p:spPr>
      </p:sp>
      <p:sp>
        <p:nvSpPr>
          <p:cNvPr name="Freeform 3" id="3"/>
          <p:cNvSpPr/>
          <p:nvPr/>
        </p:nvSpPr>
        <p:spPr>
          <a:xfrm flipH="false" flipV="false" rot="0">
            <a:off x="1028700" y="2766002"/>
            <a:ext cx="5029317" cy="5029317"/>
          </a:xfrm>
          <a:custGeom>
            <a:avLst/>
            <a:gdLst/>
            <a:ahLst/>
            <a:cxnLst/>
            <a:rect r="r" b="b" t="t" l="l"/>
            <a:pathLst>
              <a:path h="5029317" w="5029317">
                <a:moveTo>
                  <a:pt x="0" y="0"/>
                </a:moveTo>
                <a:lnTo>
                  <a:pt x="5029317" y="0"/>
                </a:lnTo>
                <a:lnTo>
                  <a:pt x="5029317" y="5029316"/>
                </a:lnTo>
                <a:lnTo>
                  <a:pt x="0" y="5029316"/>
                </a:lnTo>
                <a:lnTo>
                  <a:pt x="0" y="0"/>
                </a:lnTo>
                <a:close/>
              </a:path>
            </a:pathLst>
          </a:custGeom>
          <a:blipFill>
            <a:blip r:embed="rId2"/>
            <a:stretch>
              <a:fillRect l="0" t="0" r="0" b="0"/>
            </a:stretch>
          </a:blipFill>
        </p:spPr>
      </p:sp>
      <p:sp>
        <p:nvSpPr>
          <p:cNvPr name="TextBox 4" id="4"/>
          <p:cNvSpPr txBox="true"/>
          <p:nvPr/>
        </p:nvSpPr>
        <p:spPr>
          <a:xfrm rot="0">
            <a:off x="1028700" y="857250"/>
            <a:ext cx="5730305" cy="1543048"/>
          </a:xfrm>
          <a:prstGeom prst="rect">
            <a:avLst/>
          </a:prstGeom>
        </p:spPr>
        <p:txBody>
          <a:bodyPr anchor="t" rtlCol="false" tIns="0" lIns="0" bIns="0" rIns="0">
            <a:spAutoFit/>
          </a:bodyPr>
          <a:lstStyle/>
          <a:p>
            <a:pPr algn="ctr">
              <a:lnSpc>
                <a:spcPts val="12600"/>
              </a:lnSpc>
            </a:pPr>
            <a:r>
              <a:rPr lang="en-US" sz="9000" u="sng">
                <a:solidFill>
                  <a:srgbClr val="004AAD"/>
                </a:solidFill>
                <a:latin typeface="Canva Sans Bold"/>
              </a:rPr>
              <a:t>COVID-19</a:t>
            </a:r>
          </a:p>
        </p:txBody>
      </p:sp>
      <p:sp>
        <p:nvSpPr>
          <p:cNvPr name="TextBox 5" id="5"/>
          <p:cNvSpPr txBox="true"/>
          <p:nvPr/>
        </p:nvSpPr>
        <p:spPr>
          <a:xfrm rot="0">
            <a:off x="7404825" y="1659572"/>
            <a:ext cx="10432507" cy="65811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The COVID-19 pandemic has had a profound impact on India, presenting unprecedented challenges to its public health system, economy, and social structure. First detected in the country in late January 2020, the virus rapidly spread, leading to a nationwide lockdown in March 2020 as a measure to curb its transmission. The lockdown, while necessary to control the virus, resulted in significant economic disruption, affecting millions of livelihoods, particularly in the informal sector.</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529862"/>
          </a:xfrm>
          <a:prstGeom prst="rect">
            <a:avLst/>
          </a:prstGeom>
          <a:solidFill>
            <a:srgbClr val="97D7CE"/>
          </a:solidFill>
        </p:spPr>
      </p:sp>
      <p:sp>
        <p:nvSpPr>
          <p:cNvPr name="TextBox 3" id="3"/>
          <p:cNvSpPr txBox="true"/>
          <p:nvPr/>
        </p:nvSpPr>
        <p:spPr>
          <a:xfrm rot="0">
            <a:off x="901337" y="2257470"/>
            <a:ext cx="14269471" cy="778510"/>
          </a:xfrm>
          <a:prstGeom prst="rect">
            <a:avLst/>
          </a:prstGeom>
        </p:spPr>
        <p:txBody>
          <a:bodyPr anchor="t" rtlCol="false" tIns="0" lIns="0" bIns="0" rIns="0">
            <a:spAutoFit/>
          </a:bodyPr>
          <a:lstStyle/>
          <a:p>
            <a:pPr algn="ctr" marL="993143" indent="-496571" lvl="1">
              <a:lnSpc>
                <a:spcPts val="6440"/>
              </a:lnSpc>
              <a:buFont typeface="Arial"/>
              <a:buChar char="•"/>
            </a:pPr>
            <a:r>
              <a:rPr lang="en-US" sz="4600">
                <a:solidFill>
                  <a:srgbClr val="2E4052"/>
                </a:solidFill>
                <a:latin typeface="Canva Sans Bold"/>
              </a:rPr>
              <a:t>Got Covid 19 India Data from covid19india.org</a:t>
            </a:r>
          </a:p>
        </p:txBody>
      </p:sp>
      <p:sp>
        <p:nvSpPr>
          <p:cNvPr name="TextBox 4" id="4"/>
          <p:cNvSpPr txBox="true"/>
          <p:nvPr/>
        </p:nvSpPr>
        <p:spPr>
          <a:xfrm rot="0">
            <a:off x="871958" y="3812163"/>
            <a:ext cx="16614423" cy="778510"/>
          </a:xfrm>
          <a:prstGeom prst="rect">
            <a:avLst/>
          </a:prstGeom>
        </p:spPr>
        <p:txBody>
          <a:bodyPr anchor="t" rtlCol="false" tIns="0" lIns="0" bIns="0" rIns="0">
            <a:spAutoFit/>
          </a:bodyPr>
          <a:lstStyle/>
          <a:p>
            <a:pPr algn="ctr" marL="993143" indent="-496571" lvl="1">
              <a:lnSpc>
                <a:spcPts val="6440"/>
              </a:lnSpc>
              <a:buFont typeface="Arial"/>
              <a:buChar char="•"/>
            </a:pPr>
            <a:r>
              <a:rPr lang="en-US" sz="4600">
                <a:solidFill>
                  <a:srgbClr val="2E4052"/>
                </a:solidFill>
                <a:latin typeface="Canva Sans Bold"/>
              </a:rPr>
              <a:t>Made structured data-frame out of the data in python.</a:t>
            </a:r>
          </a:p>
        </p:txBody>
      </p:sp>
      <p:sp>
        <p:nvSpPr>
          <p:cNvPr name="TextBox 5" id="5"/>
          <p:cNvSpPr txBox="true"/>
          <p:nvPr/>
        </p:nvSpPr>
        <p:spPr>
          <a:xfrm rot="0">
            <a:off x="836788" y="5219322"/>
            <a:ext cx="15613380" cy="778510"/>
          </a:xfrm>
          <a:prstGeom prst="rect">
            <a:avLst/>
          </a:prstGeom>
        </p:spPr>
        <p:txBody>
          <a:bodyPr anchor="t" rtlCol="false" tIns="0" lIns="0" bIns="0" rIns="0">
            <a:spAutoFit/>
          </a:bodyPr>
          <a:lstStyle/>
          <a:p>
            <a:pPr algn="ctr" marL="993143" indent="-496571" lvl="1">
              <a:lnSpc>
                <a:spcPts val="6440"/>
              </a:lnSpc>
              <a:buFont typeface="Arial"/>
              <a:buChar char="•"/>
            </a:pPr>
            <a:r>
              <a:rPr lang="en-US" sz="4600">
                <a:solidFill>
                  <a:srgbClr val="2E4052"/>
                </a:solidFill>
                <a:latin typeface="Canva Sans Bold"/>
              </a:rPr>
              <a:t>Imported the data in CSV format and analysed it to    </a:t>
            </a:r>
          </a:p>
        </p:txBody>
      </p:sp>
      <p:sp>
        <p:nvSpPr>
          <p:cNvPr name="TextBox 6" id="6"/>
          <p:cNvSpPr txBox="true"/>
          <p:nvPr/>
        </p:nvSpPr>
        <p:spPr>
          <a:xfrm rot="0">
            <a:off x="836788" y="7555554"/>
            <a:ext cx="16614423" cy="778510"/>
          </a:xfrm>
          <a:prstGeom prst="rect">
            <a:avLst/>
          </a:prstGeom>
        </p:spPr>
        <p:txBody>
          <a:bodyPr anchor="t" rtlCol="false" tIns="0" lIns="0" bIns="0" rIns="0">
            <a:spAutoFit/>
          </a:bodyPr>
          <a:lstStyle/>
          <a:p>
            <a:pPr algn="ctr" marL="993143" indent="-496571" lvl="1">
              <a:lnSpc>
                <a:spcPts val="6440"/>
              </a:lnSpc>
              <a:buFont typeface="Arial"/>
              <a:buChar char="•"/>
            </a:pPr>
            <a:r>
              <a:rPr lang="en-US" sz="4600">
                <a:solidFill>
                  <a:srgbClr val="2E4052"/>
                </a:solidFill>
                <a:latin typeface="Canva Sans Bold"/>
              </a:rPr>
              <a:t>Made a visualized dashboard on Excel using the output</a:t>
            </a:r>
          </a:p>
        </p:txBody>
      </p:sp>
      <p:sp>
        <p:nvSpPr>
          <p:cNvPr name="TextBox 7" id="7"/>
          <p:cNvSpPr txBox="true"/>
          <p:nvPr/>
        </p:nvSpPr>
        <p:spPr>
          <a:xfrm rot="0">
            <a:off x="1792889" y="5912107"/>
            <a:ext cx="5837566" cy="778510"/>
          </a:xfrm>
          <a:prstGeom prst="rect">
            <a:avLst/>
          </a:prstGeom>
        </p:spPr>
        <p:txBody>
          <a:bodyPr anchor="t" rtlCol="false" tIns="0" lIns="0" bIns="0" rIns="0">
            <a:spAutoFit/>
          </a:bodyPr>
          <a:lstStyle/>
          <a:p>
            <a:pPr algn="ctr">
              <a:lnSpc>
                <a:spcPts val="6440"/>
              </a:lnSpc>
            </a:pPr>
            <a:r>
              <a:rPr lang="en-US" sz="4600">
                <a:solidFill>
                  <a:srgbClr val="2E4052"/>
                </a:solidFill>
                <a:latin typeface="Canva Sans Bold"/>
              </a:rPr>
              <a:t>gain insights from it.</a:t>
            </a:r>
          </a:p>
        </p:txBody>
      </p:sp>
      <p:sp>
        <p:nvSpPr>
          <p:cNvPr name="TextBox 8" id="8"/>
          <p:cNvSpPr txBox="true"/>
          <p:nvPr/>
        </p:nvSpPr>
        <p:spPr>
          <a:xfrm rot="0">
            <a:off x="1792889" y="8244084"/>
            <a:ext cx="6243183" cy="778510"/>
          </a:xfrm>
          <a:prstGeom prst="rect">
            <a:avLst/>
          </a:prstGeom>
        </p:spPr>
        <p:txBody>
          <a:bodyPr anchor="t" rtlCol="false" tIns="0" lIns="0" bIns="0" rIns="0">
            <a:spAutoFit/>
          </a:bodyPr>
          <a:lstStyle/>
          <a:p>
            <a:pPr algn="ctr">
              <a:lnSpc>
                <a:spcPts val="6440"/>
              </a:lnSpc>
            </a:pPr>
            <a:r>
              <a:rPr lang="en-US" sz="4600">
                <a:solidFill>
                  <a:srgbClr val="2E4052"/>
                </a:solidFill>
                <a:latin typeface="Canva Sans Bold"/>
              </a:rPr>
              <a:t>output data from SQL</a:t>
            </a:r>
          </a:p>
        </p:txBody>
      </p:sp>
      <p:sp>
        <p:nvSpPr>
          <p:cNvPr name="TextBox 9" id="9"/>
          <p:cNvSpPr txBox="true"/>
          <p:nvPr/>
        </p:nvSpPr>
        <p:spPr>
          <a:xfrm rot="0">
            <a:off x="1792889" y="451542"/>
            <a:ext cx="15234912" cy="1177278"/>
          </a:xfrm>
          <a:prstGeom prst="rect">
            <a:avLst/>
          </a:prstGeom>
        </p:spPr>
        <p:txBody>
          <a:bodyPr anchor="t" rtlCol="false" tIns="0" lIns="0" bIns="0" rIns="0">
            <a:spAutoFit/>
          </a:bodyPr>
          <a:lstStyle/>
          <a:p>
            <a:pPr algn="ctr">
              <a:lnSpc>
                <a:spcPts val="9660"/>
              </a:lnSpc>
            </a:pPr>
            <a:r>
              <a:rPr lang="en-US" sz="6900" u="sng">
                <a:solidFill>
                  <a:srgbClr val="004AAD"/>
                </a:solidFill>
                <a:latin typeface="Canva Sans Bold"/>
              </a:rPr>
              <a:t>Preparation And Analysis Strategy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529862"/>
          </a:xfrm>
          <a:prstGeom prst="rect">
            <a:avLst/>
          </a:prstGeom>
          <a:solidFill>
            <a:srgbClr val="5CE1E6"/>
          </a:solidFill>
        </p:spPr>
      </p:sp>
      <p:sp>
        <p:nvSpPr>
          <p:cNvPr name="Freeform 3" id="3"/>
          <p:cNvSpPr/>
          <p:nvPr/>
        </p:nvSpPr>
        <p:spPr>
          <a:xfrm flipH="false" flipV="false" rot="0">
            <a:off x="9076350" y="2786316"/>
            <a:ext cx="8793210" cy="6260968"/>
          </a:xfrm>
          <a:custGeom>
            <a:avLst/>
            <a:gdLst/>
            <a:ahLst/>
            <a:cxnLst/>
            <a:rect r="r" b="b" t="t" l="l"/>
            <a:pathLst>
              <a:path h="6260968" w="8793210">
                <a:moveTo>
                  <a:pt x="0" y="0"/>
                </a:moveTo>
                <a:lnTo>
                  <a:pt x="8793211" y="0"/>
                </a:lnTo>
                <a:lnTo>
                  <a:pt x="8793211" y="6260969"/>
                </a:lnTo>
                <a:lnTo>
                  <a:pt x="0" y="6260969"/>
                </a:lnTo>
                <a:lnTo>
                  <a:pt x="0" y="0"/>
                </a:lnTo>
                <a:close/>
              </a:path>
            </a:pathLst>
          </a:custGeom>
          <a:blipFill>
            <a:blip r:embed="rId2"/>
            <a:stretch>
              <a:fillRect l="0" t="0" r="0" b="0"/>
            </a:stretch>
          </a:blipFill>
        </p:spPr>
      </p:sp>
      <p:sp>
        <p:nvSpPr>
          <p:cNvPr name="Freeform 4" id="4"/>
          <p:cNvSpPr/>
          <p:nvPr/>
        </p:nvSpPr>
        <p:spPr>
          <a:xfrm flipH="false" flipV="false" rot="0">
            <a:off x="0" y="3169368"/>
            <a:ext cx="9076350" cy="5414607"/>
          </a:xfrm>
          <a:custGeom>
            <a:avLst/>
            <a:gdLst/>
            <a:ahLst/>
            <a:cxnLst/>
            <a:rect r="r" b="b" t="t" l="l"/>
            <a:pathLst>
              <a:path h="5414607" w="9076350">
                <a:moveTo>
                  <a:pt x="0" y="0"/>
                </a:moveTo>
                <a:lnTo>
                  <a:pt x="9076350" y="0"/>
                </a:lnTo>
                <a:lnTo>
                  <a:pt x="9076350" y="5414607"/>
                </a:lnTo>
                <a:lnTo>
                  <a:pt x="0" y="5414607"/>
                </a:lnTo>
                <a:lnTo>
                  <a:pt x="0" y="0"/>
                </a:lnTo>
                <a:close/>
              </a:path>
            </a:pathLst>
          </a:custGeom>
          <a:blipFill>
            <a:blip r:embed="rId3"/>
            <a:stretch>
              <a:fillRect l="0" t="0" r="0" b="0"/>
            </a:stretch>
          </a:blipFill>
        </p:spPr>
      </p:sp>
      <p:sp>
        <p:nvSpPr>
          <p:cNvPr name="TextBox 5" id="5"/>
          <p:cNvSpPr txBox="true"/>
          <p:nvPr/>
        </p:nvSpPr>
        <p:spPr>
          <a:xfrm rot="0">
            <a:off x="1028700" y="857250"/>
            <a:ext cx="191531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KPI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529862"/>
          </a:xfrm>
          <a:prstGeom prst="rect">
            <a:avLst/>
          </a:prstGeom>
          <a:solidFill>
            <a:srgbClr val="97D7CE"/>
          </a:solidFill>
        </p:spPr>
      </p:sp>
      <p:sp>
        <p:nvSpPr>
          <p:cNvPr name="Freeform 3" id="3"/>
          <p:cNvSpPr/>
          <p:nvPr/>
        </p:nvSpPr>
        <p:spPr>
          <a:xfrm flipH="false" flipV="false" rot="0">
            <a:off x="14173546" y="2810503"/>
            <a:ext cx="6171509" cy="7476497"/>
          </a:xfrm>
          <a:custGeom>
            <a:avLst/>
            <a:gdLst/>
            <a:ahLst/>
            <a:cxnLst/>
            <a:rect r="r" b="b" t="t" l="l"/>
            <a:pathLst>
              <a:path h="7476497" w="6171509">
                <a:moveTo>
                  <a:pt x="0" y="0"/>
                </a:moveTo>
                <a:lnTo>
                  <a:pt x="6171508" y="0"/>
                </a:lnTo>
                <a:lnTo>
                  <a:pt x="6171508" y="7476497"/>
                </a:lnTo>
                <a:lnTo>
                  <a:pt x="0" y="7476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1687321"/>
            <a:ext cx="14514632" cy="8599679"/>
          </a:xfrm>
          <a:custGeom>
            <a:avLst/>
            <a:gdLst/>
            <a:ahLst/>
            <a:cxnLst/>
            <a:rect r="r" b="b" t="t" l="l"/>
            <a:pathLst>
              <a:path h="8599679" w="14514632">
                <a:moveTo>
                  <a:pt x="0" y="0"/>
                </a:moveTo>
                <a:lnTo>
                  <a:pt x="14514632" y="0"/>
                </a:lnTo>
                <a:lnTo>
                  <a:pt x="14514632" y="8599679"/>
                </a:lnTo>
                <a:lnTo>
                  <a:pt x="0" y="8599679"/>
                </a:lnTo>
                <a:lnTo>
                  <a:pt x="0" y="0"/>
                </a:lnTo>
                <a:close/>
              </a:path>
            </a:pathLst>
          </a:custGeom>
          <a:blipFill>
            <a:blip r:embed="rId4"/>
            <a:stretch>
              <a:fillRect l="0" t="0" r="0" b="0"/>
            </a:stretch>
          </a:blipFill>
        </p:spPr>
      </p:sp>
      <p:sp>
        <p:nvSpPr>
          <p:cNvPr name="TextBox 5" id="5"/>
          <p:cNvSpPr txBox="true"/>
          <p:nvPr/>
        </p:nvSpPr>
        <p:spPr>
          <a:xfrm rot="0">
            <a:off x="1146266" y="120777"/>
            <a:ext cx="191531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KPI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325315" y="9522069"/>
            <a:ext cx="18938631" cy="1529862"/>
          </a:xfrm>
          <a:prstGeom prst="rect">
            <a:avLst/>
          </a:prstGeom>
          <a:solidFill>
            <a:srgbClr val="C5EDEC"/>
          </a:solidFill>
        </p:spPr>
      </p:sp>
      <p:sp>
        <p:nvSpPr>
          <p:cNvPr name="Freeform 3" id="3"/>
          <p:cNvSpPr/>
          <p:nvPr/>
        </p:nvSpPr>
        <p:spPr>
          <a:xfrm flipH="true" flipV="false" rot="0">
            <a:off x="-2157046" y="8706132"/>
            <a:ext cx="7295098" cy="7960920"/>
          </a:xfrm>
          <a:custGeom>
            <a:avLst/>
            <a:gdLst/>
            <a:ahLst/>
            <a:cxnLst/>
            <a:rect r="r" b="b" t="t" l="l"/>
            <a:pathLst>
              <a:path h="7960920" w="7295098">
                <a:moveTo>
                  <a:pt x="7295097" y="0"/>
                </a:moveTo>
                <a:lnTo>
                  <a:pt x="0" y="0"/>
                </a:lnTo>
                <a:lnTo>
                  <a:pt x="0" y="7960920"/>
                </a:lnTo>
                <a:lnTo>
                  <a:pt x="7295097" y="7960920"/>
                </a:lnTo>
                <a:lnTo>
                  <a:pt x="729509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03366"/>
            <a:ext cx="18288000" cy="7902766"/>
          </a:xfrm>
          <a:custGeom>
            <a:avLst/>
            <a:gdLst/>
            <a:ahLst/>
            <a:cxnLst/>
            <a:rect r="r" b="b" t="t" l="l"/>
            <a:pathLst>
              <a:path h="7902766" w="18288000">
                <a:moveTo>
                  <a:pt x="0" y="0"/>
                </a:moveTo>
                <a:lnTo>
                  <a:pt x="18288000" y="0"/>
                </a:lnTo>
                <a:lnTo>
                  <a:pt x="18288000" y="7902766"/>
                </a:lnTo>
                <a:lnTo>
                  <a:pt x="0" y="7902766"/>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FFFCF9"/>
        </a:solidFill>
      </p:bgPr>
    </p:bg>
    <p:spTree>
      <p:nvGrpSpPr>
        <p:cNvPr id="1" name=""/>
        <p:cNvGrpSpPr/>
        <p:nvPr/>
      </p:nvGrpSpPr>
      <p:grpSpPr>
        <a:xfrm>
          <a:off x="0" y="0"/>
          <a:ext cx="0" cy="0"/>
          <a:chOff x="0" y="0"/>
          <a:chExt cx="0" cy="0"/>
        </a:xfrm>
      </p:grpSpPr>
      <p:sp>
        <p:nvSpPr>
          <p:cNvPr name="AutoShape 2" id="2"/>
          <p:cNvSpPr/>
          <p:nvPr/>
        </p:nvSpPr>
        <p:spPr>
          <a:xfrm rot="0">
            <a:off x="-290146" y="9047285"/>
            <a:ext cx="18938631" cy="1529862"/>
          </a:xfrm>
          <a:prstGeom prst="rect">
            <a:avLst/>
          </a:prstGeom>
          <a:gradFill rotWithShape="true">
            <a:gsLst>
              <a:gs pos="0">
                <a:srgbClr val="CDFFD8">
                  <a:alpha val="100000"/>
                </a:srgbClr>
              </a:gs>
              <a:gs pos="100000">
                <a:srgbClr val="94B9FF">
                  <a:alpha val="100000"/>
                </a:srgbClr>
              </a:gs>
            </a:gsLst>
            <a:lin ang="0"/>
          </a:gradFill>
        </p:spPr>
      </p:sp>
      <p:sp>
        <p:nvSpPr>
          <p:cNvPr name="TextBox 3" id="3"/>
          <p:cNvSpPr txBox="true"/>
          <p:nvPr/>
        </p:nvSpPr>
        <p:spPr>
          <a:xfrm rot="0">
            <a:off x="1028700" y="2276520"/>
            <a:ext cx="16495123" cy="1216024"/>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2E4052"/>
                </a:solidFill>
                <a:latin typeface="Canva Sans Bold"/>
              </a:rPr>
              <a:t>The number of deaths was inversely proportional to number of tests done.</a:t>
            </a:r>
          </a:p>
        </p:txBody>
      </p:sp>
      <p:sp>
        <p:nvSpPr>
          <p:cNvPr name="TextBox 4" id="4"/>
          <p:cNvSpPr txBox="true"/>
          <p:nvPr/>
        </p:nvSpPr>
        <p:spPr>
          <a:xfrm rot="0">
            <a:off x="1028700" y="3835537"/>
            <a:ext cx="15895796" cy="1216024"/>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2E4052"/>
                </a:solidFill>
                <a:latin typeface="Canva Sans Bold"/>
              </a:rPr>
              <a:t>Covid-19 was more volatile and dreadful in Metropolitan Cities as compared to tier II/ III cities.</a:t>
            </a:r>
          </a:p>
        </p:txBody>
      </p:sp>
      <p:sp>
        <p:nvSpPr>
          <p:cNvPr name="TextBox 5" id="5"/>
          <p:cNvSpPr txBox="true"/>
          <p:nvPr/>
        </p:nvSpPr>
        <p:spPr>
          <a:xfrm rot="0">
            <a:off x="1028700" y="5394553"/>
            <a:ext cx="16230600" cy="1216024"/>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2E4052"/>
                </a:solidFill>
                <a:latin typeface="Canva Sans Bold"/>
              </a:rPr>
              <a:t>The Deceased Ratio is maximum in Punjab and minimum in Dadra &amp; Nagar Haveli.</a:t>
            </a:r>
          </a:p>
        </p:txBody>
      </p:sp>
      <p:sp>
        <p:nvSpPr>
          <p:cNvPr name="TextBox 6" id="6"/>
          <p:cNvSpPr txBox="true"/>
          <p:nvPr/>
        </p:nvSpPr>
        <p:spPr>
          <a:xfrm rot="0">
            <a:off x="1028700" y="7081612"/>
            <a:ext cx="15895796" cy="1216024"/>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2E4052"/>
                </a:solidFill>
                <a:latin typeface="Canva Sans Bold"/>
              </a:rPr>
              <a:t>The states with more vaccination stats have more recovered cases and comparatively less deceased cases.</a:t>
            </a:r>
          </a:p>
        </p:txBody>
      </p:sp>
      <p:sp>
        <p:nvSpPr>
          <p:cNvPr name="TextBox 7" id="7"/>
          <p:cNvSpPr txBox="true"/>
          <p:nvPr/>
        </p:nvSpPr>
        <p:spPr>
          <a:xfrm rot="0">
            <a:off x="6396119" y="159703"/>
            <a:ext cx="4499107" cy="1566544"/>
          </a:xfrm>
          <a:prstGeom prst="rect">
            <a:avLst/>
          </a:prstGeom>
        </p:spPr>
        <p:txBody>
          <a:bodyPr anchor="t" rtlCol="false" tIns="0" lIns="0" bIns="0" rIns="0">
            <a:spAutoFit/>
          </a:bodyPr>
          <a:lstStyle/>
          <a:p>
            <a:pPr algn="ctr">
              <a:lnSpc>
                <a:spcPts val="12880"/>
              </a:lnSpc>
            </a:pPr>
            <a:r>
              <a:rPr lang="en-US" sz="9200" u="sng">
                <a:solidFill>
                  <a:srgbClr val="004AAD"/>
                </a:solidFill>
                <a:latin typeface="Canva Sans Bold"/>
              </a:rPr>
              <a:t>Insights</a:t>
            </a:r>
          </a:p>
        </p:txBody>
      </p:sp>
      <p:sp>
        <p:nvSpPr>
          <p:cNvPr name="TextBox 8" id="8"/>
          <p:cNvSpPr txBox="true"/>
          <p:nvPr/>
        </p:nvSpPr>
        <p:spPr>
          <a:xfrm rot="0">
            <a:off x="1063869" y="8596191"/>
            <a:ext cx="16230600" cy="1216024"/>
          </a:xfrm>
          <a:prstGeom prst="rect">
            <a:avLst/>
          </a:prstGeom>
        </p:spPr>
        <p:txBody>
          <a:bodyPr anchor="t" rtlCol="false" tIns="0" lIns="0" bIns="0" rIns="0">
            <a:spAutoFit/>
          </a:bodyPr>
          <a:lstStyle/>
          <a:p>
            <a:pPr algn="ctr" marL="755659" indent="-377829" lvl="1">
              <a:lnSpc>
                <a:spcPts val="4900"/>
              </a:lnSpc>
              <a:buFont typeface="Arial"/>
              <a:buChar char="•"/>
            </a:pPr>
            <a:r>
              <a:rPr lang="en-US" sz="3500">
                <a:solidFill>
                  <a:srgbClr val="2E4052"/>
                </a:solidFill>
                <a:latin typeface="Canva Sans Bold"/>
              </a:rPr>
              <a:t>States which are vaccinated and less has population density have less confirmed cases also death rate is minimum.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CF9"/>
        </a:solidFill>
      </p:bgPr>
    </p:bg>
    <p:spTree>
      <p:nvGrpSpPr>
        <p:cNvPr id="1" name=""/>
        <p:cNvGrpSpPr/>
        <p:nvPr/>
      </p:nvGrpSpPr>
      <p:grpSpPr>
        <a:xfrm>
          <a:off x="0" y="0"/>
          <a:ext cx="0" cy="0"/>
          <a:chOff x="0" y="0"/>
          <a:chExt cx="0" cy="0"/>
        </a:xfrm>
      </p:grpSpPr>
      <p:sp>
        <p:nvSpPr>
          <p:cNvPr name="Freeform 2" id="2"/>
          <p:cNvSpPr/>
          <p:nvPr/>
        </p:nvSpPr>
        <p:spPr>
          <a:xfrm flipH="false" flipV="false" rot="0">
            <a:off x="1938221" y="1169998"/>
            <a:ext cx="14150520" cy="9117002"/>
          </a:xfrm>
          <a:custGeom>
            <a:avLst/>
            <a:gdLst/>
            <a:ahLst/>
            <a:cxnLst/>
            <a:rect r="r" b="b" t="t" l="l"/>
            <a:pathLst>
              <a:path h="9117002" w="14150520">
                <a:moveTo>
                  <a:pt x="0" y="0"/>
                </a:moveTo>
                <a:lnTo>
                  <a:pt x="14150520" y="0"/>
                </a:lnTo>
                <a:lnTo>
                  <a:pt x="14150520" y="9117002"/>
                </a:lnTo>
                <a:lnTo>
                  <a:pt x="0" y="9117002"/>
                </a:lnTo>
                <a:lnTo>
                  <a:pt x="0" y="0"/>
                </a:lnTo>
                <a:close/>
              </a:path>
            </a:pathLst>
          </a:custGeom>
          <a:blipFill>
            <a:blip r:embed="rId2"/>
            <a:stretch>
              <a:fillRect l="0" t="0" r="0" b="0"/>
            </a:stretch>
          </a:blipFill>
        </p:spPr>
      </p:sp>
      <p:sp>
        <p:nvSpPr>
          <p:cNvPr name="TextBox 3" id="3"/>
          <p:cNvSpPr txBox="true"/>
          <p:nvPr/>
        </p:nvSpPr>
        <p:spPr>
          <a:xfrm rot="0">
            <a:off x="0" y="141605"/>
            <a:ext cx="18836640" cy="887095"/>
          </a:xfrm>
          <a:prstGeom prst="rect">
            <a:avLst/>
          </a:prstGeom>
        </p:spPr>
        <p:txBody>
          <a:bodyPr anchor="t" rtlCol="false" tIns="0" lIns="0" bIns="0" rIns="0">
            <a:spAutoFit/>
          </a:bodyPr>
          <a:lstStyle/>
          <a:p>
            <a:pPr algn="ctr">
              <a:lnSpc>
                <a:spcPts val="7279"/>
              </a:lnSpc>
            </a:pPr>
            <a:r>
              <a:rPr lang="en-US" sz="5199" u="sng">
                <a:solidFill>
                  <a:srgbClr val="004AAD"/>
                </a:solidFill>
                <a:latin typeface="Canva Sans Bold"/>
              </a:rPr>
              <a:t>Compare Week 3 of May with Week 2 of August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DAGIIao85O8</dc:identifier>
  <dcterms:modified xsi:type="dcterms:W3CDTF">2011-08-01T06:04:30Z</dcterms:modified>
  <cp:revision>1</cp:revision>
  <dc:title>COVID-19_Presentation</dc:title>
</cp:coreProperties>
</file>