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73" r:id="rId4"/>
    <p:sldId id="274" r:id="rId5"/>
    <p:sldId id="275" r:id="rId6"/>
    <p:sldId id="276" r:id="rId7"/>
    <p:sldId id="257" r:id="rId8"/>
    <p:sldId id="258" r:id="rId9"/>
    <p:sldId id="259" r:id="rId10"/>
    <p:sldId id="260" r:id="rId11"/>
    <p:sldId id="261" r:id="rId12"/>
    <p:sldId id="277" r:id="rId13"/>
    <p:sldId id="262" r:id="rId14"/>
    <p:sldId id="264" r:id="rId15"/>
    <p:sldId id="278" r:id="rId16"/>
    <p:sldId id="279" r:id="rId17"/>
    <p:sldId id="280" r:id="rId18"/>
    <p:sldId id="281" r:id="rId19"/>
    <p:sldId id="300" r:id="rId20"/>
    <p:sldId id="301" r:id="rId21"/>
    <p:sldId id="282" r:id="rId22"/>
    <p:sldId id="283" r:id="rId23"/>
    <p:sldId id="284" r:id="rId24"/>
    <p:sldId id="267" r:id="rId25"/>
    <p:sldId id="263" r:id="rId26"/>
    <p:sldId id="289" r:id="rId27"/>
    <p:sldId id="285" r:id="rId28"/>
    <p:sldId id="268" r:id="rId29"/>
    <p:sldId id="291" r:id="rId30"/>
    <p:sldId id="292" r:id="rId31"/>
    <p:sldId id="294" r:id="rId32"/>
    <p:sldId id="295" r:id="rId33"/>
    <p:sldId id="296" r:id="rId34"/>
    <p:sldId id="297" r:id="rId35"/>
    <p:sldId id="298" r:id="rId36"/>
    <p:sldId id="293" r:id="rId37"/>
    <p:sldId id="269" r:id="rId38"/>
    <p:sldId id="27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8BC8A-65FD-48E1-8BAB-2F0CD7506787}" type="datetimeFigureOut">
              <a:rPr lang="en-GB" smtClean="0"/>
              <a:t>30/11/2023</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4AA597B2-1311-4A11-8802-4880A07112CD}"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8BC8A-65FD-48E1-8BAB-2F0CD7506787}"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A597B2-1311-4A11-8802-4880A07112CD}"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8BC8A-65FD-48E1-8BAB-2F0CD7506787}"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A597B2-1311-4A11-8802-4880A07112CD}"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8BC8A-65FD-48E1-8BAB-2F0CD7506787}"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A597B2-1311-4A11-8802-4880A07112CD}"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8BC8A-65FD-48E1-8BAB-2F0CD7506787}"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A597B2-1311-4A11-8802-4880A07112CD}"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8BC8A-65FD-48E1-8BAB-2F0CD7506787}"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A597B2-1311-4A11-8802-4880A07112CD}"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8BC8A-65FD-48E1-8BAB-2F0CD7506787}" type="datetimeFigureOut">
              <a:rPr lang="en-GB" smtClean="0"/>
              <a:t>30/11/2023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A597B2-1311-4A11-8802-4880A07112CD}"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8BC8A-65FD-48E1-8BAB-2F0CD7506787}" type="datetimeFigureOut">
              <a:rPr lang="en-GB" smtClean="0"/>
              <a:t>30/11/2023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A597B2-1311-4A11-8802-4880A07112CD}"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8BC8A-65FD-48E1-8BAB-2F0CD7506787}" type="datetimeFigureOut">
              <a:rPr lang="en-GB" smtClean="0"/>
              <a:t>30/11/2023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AA597B2-1311-4A11-8802-4880A07112C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8BC8A-65FD-48E1-8BAB-2F0CD7506787}"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A597B2-1311-4A11-8802-4880A07112CD}"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B8BC8A-65FD-48E1-8BAB-2F0CD7506787}" type="datetimeFigureOut">
              <a:rPr lang="en-GB" smtClean="0"/>
              <a:t>30/11/2023</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4AA597B2-1311-4A11-8802-4880A07112CD}"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B8BC8A-65FD-48E1-8BAB-2F0CD7506787}" type="datetimeFigureOut">
              <a:rPr lang="en-GB" smtClean="0"/>
              <a:t>30/11/2023</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A597B2-1311-4A11-8802-4880A07112CD}"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cholar.google.com/scholar?hl=en&amp;as_sdt=0%2C3&amp;q=network+anomaly+detection&amp;btnG" TargetMode="External"/><Relationship Id="rId2" Type="http://schemas.openxmlformats.org/officeDocument/2006/relationships/hyperlink" Target="https://github.com/ddbindra/Anomaly-Detection-Dataset"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11235-018-0475-8" TargetMode="External"/><Relationship Id="rId5" Type="http://schemas.openxmlformats.org/officeDocument/2006/relationships/hyperlink" Target="https://www.ncbi.nlm.nih.gov/pmc/articles/PMC10059045/" TargetMode="External"/><Relationship Id="rId4" Type="http://schemas.openxmlformats.org/officeDocument/2006/relationships/hyperlink" Target="https://www.flowmon.com/en/blog/science-of-network-anomal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6670" y="962024"/>
            <a:ext cx="9496640" cy="2364772"/>
          </a:xfrm>
        </p:spPr>
        <p:txBody>
          <a:bodyPr>
            <a:normAutofit fontScale="90000"/>
          </a:bodyPr>
          <a:lstStyle/>
          <a:p>
            <a:r>
              <a:rPr lang="en-GB" dirty="0">
                <a:latin typeface="Times New Roman" panose="02020603050405020304" pitchFamily="18" charset="0"/>
                <a:cs typeface="Times New Roman" panose="02020603050405020304" pitchFamily="18" charset="0"/>
              </a:rPr>
              <a:t>Project: Network Anomalies detection</a:t>
            </a:r>
          </a:p>
        </p:txBody>
      </p:sp>
      <p:sp>
        <p:nvSpPr>
          <p:cNvPr id="3" name="Subtitle 2"/>
          <p:cNvSpPr>
            <a:spLocks noGrp="1"/>
          </p:cNvSpPr>
          <p:nvPr>
            <p:ph type="subTitle" idx="1"/>
          </p:nvPr>
        </p:nvSpPr>
        <p:spPr>
          <a:xfrm>
            <a:off x="2417780" y="3531204"/>
            <a:ext cx="8637072" cy="2364771"/>
          </a:xfrm>
        </p:spPr>
        <p:txBody>
          <a:bodyPr/>
          <a:lstStyle/>
          <a:p>
            <a:r>
              <a:rPr lang="en-GB" sz="1400" b="1" i="1" dirty="0"/>
              <a:t>Group-5</a:t>
            </a:r>
          </a:p>
          <a:p>
            <a:r>
              <a:rPr lang="en-GB" sz="1400" b="1" i="1" dirty="0"/>
              <a:t>Group members:                                                   IFT520: Advance information system security</a:t>
            </a:r>
          </a:p>
          <a:p>
            <a:r>
              <a:rPr lang="en-GB" sz="1400" i="1" dirty="0"/>
              <a:t>Saloni </a:t>
            </a:r>
            <a:r>
              <a:rPr lang="en-GB" sz="1400" i="1" dirty="0" err="1"/>
              <a:t>mourya</a:t>
            </a:r>
            <a:r>
              <a:rPr lang="en-GB" sz="1400" i="1" dirty="0"/>
              <a:t> (1228595123)                                                                                                       </a:t>
            </a:r>
            <a:r>
              <a:rPr lang="en-GB" sz="1400" i="1" dirty="0" err="1"/>
              <a:t>Dr.</a:t>
            </a:r>
            <a:r>
              <a:rPr lang="en-GB" sz="1400" i="1" dirty="0"/>
              <a:t> Jim helm</a:t>
            </a:r>
          </a:p>
          <a:p>
            <a:r>
              <a:rPr lang="en-GB" sz="1400" i="1" dirty="0" err="1"/>
              <a:t>Hetvi</a:t>
            </a:r>
            <a:r>
              <a:rPr lang="en-GB" sz="1400" i="1" dirty="0"/>
              <a:t> </a:t>
            </a:r>
            <a:r>
              <a:rPr lang="en-GB" sz="1400" i="1" dirty="0" err="1"/>
              <a:t>patel</a:t>
            </a:r>
            <a:r>
              <a:rPr lang="en-GB" sz="1400" i="1" dirty="0"/>
              <a:t> (1230386431)</a:t>
            </a:r>
          </a:p>
          <a:p>
            <a:r>
              <a:rPr lang="en-GB" sz="1400" i="1" dirty="0" err="1"/>
              <a:t>Mithul</a:t>
            </a:r>
            <a:r>
              <a:rPr lang="en-GB" sz="1400" i="1" dirty="0"/>
              <a:t> </a:t>
            </a:r>
            <a:r>
              <a:rPr lang="en-GB" sz="1400" i="1" dirty="0" err="1"/>
              <a:t>sudharsan</a:t>
            </a:r>
            <a:r>
              <a:rPr lang="en-GB" sz="1400" i="1" dirty="0"/>
              <a:t> Ravikumar (1229035836)</a:t>
            </a:r>
          </a:p>
          <a:p>
            <a:r>
              <a:rPr lang="en-GB" sz="1400" i="1" dirty="0"/>
              <a:t>VENKATA SAI CHANDRASEKHAR GUDIVADA (1230548360)</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The digital landscape's complexity and interconnectedness make identifying security threats challenging. Traditional methods like firewalls and intrusion detection systems are insufficient. A Network Anomaly Detection System, powered by machine learning, aims to adapt to evolving network </a:t>
            </a:r>
            <a:r>
              <a:rPr lang="en-GB" dirty="0" err="1">
                <a:latin typeface="Times New Roman" panose="02020603050405020304" pitchFamily="18" charset="0"/>
                <a:cs typeface="Times New Roman" panose="02020603050405020304" pitchFamily="18" charset="0"/>
              </a:rPr>
              <a:t>behaviors</a:t>
            </a:r>
            <a:r>
              <a:rPr lang="en-GB" dirty="0">
                <a:latin typeface="Times New Roman" panose="02020603050405020304" pitchFamily="18" charset="0"/>
                <a:cs typeface="Times New Roman" panose="02020603050405020304" pitchFamily="18" charset="0"/>
              </a:rPr>
              <a:t>, distinguishing genuine anomalies from benign fluctuations. This system provides a dynamic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against evolving cyber threats.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This project aims to develop a network anomaly detection system using machine learning algorithms, evaluate its performance using real-world data, and propose improvements for enhanced accuracy and effectiveness.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541059" y="2447365"/>
            <a:ext cx="9995647" cy="1506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4000" dirty="0">
                <a:latin typeface="Times New Roman" panose="02020603050405020304" pitchFamily="18" charset="0"/>
                <a:cs typeface="Times New Roman" panose="02020603050405020304" pitchFamily="18" charset="0"/>
              </a:rPr>
              <a:t>Design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The design process for anomaly detection uses specific materials, tools, and datasets, with assumptions like accurate transaction characteristics and appropriate machine learning models. Limitations include data quality, generalization, and hyperparameter tuning.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Autofit/>
          </a:bodyPr>
          <a:lstStyle/>
          <a:p>
            <a:pPr marL="0" indent="0">
              <a:lnSpc>
                <a:spcPct val="200000"/>
              </a:lnSpc>
              <a:buNone/>
            </a:pPr>
            <a:r>
              <a:rPr lang="en-GB" sz="1600" b="1" dirty="0">
                <a:effectLst/>
                <a:latin typeface="Times New Roman" panose="02020603050405020304" pitchFamily="18" charset="0"/>
                <a:ea typeface="Times New Roman" panose="02020603050405020304" pitchFamily="18" charset="0"/>
              </a:rPr>
              <a:t>The project scope spans various stages:</a:t>
            </a:r>
          </a:p>
          <a:p>
            <a:pPr marL="342900" lvl="0" indent="-342900">
              <a:lnSpc>
                <a:spcPct val="200000"/>
              </a:lnSpc>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Data Analysis</a:t>
            </a:r>
          </a:p>
          <a:p>
            <a:pPr marL="342900" lvl="0" indent="-342900">
              <a:lnSpc>
                <a:spcPct val="200000"/>
              </a:lnSpc>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Data Preprocessing</a:t>
            </a:r>
          </a:p>
          <a:p>
            <a:pPr marL="342900" lvl="0" indent="-342900">
              <a:lnSpc>
                <a:spcPct val="200000"/>
              </a:lnSpc>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Feature Engineering</a:t>
            </a:r>
          </a:p>
          <a:p>
            <a:pPr marL="342900" lvl="0" indent="-342900">
              <a:lnSpc>
                <a:spcPct val="200000"/>
              </a:lnSpc>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Model </a:t>
            </a:r>
            <a:r>
              <a:rPr lang="en-GB" sz="1600" dirty="0">
                <a:latin typeface="Times New Roman" panose="02020603050405020304" pitchFamily="18" charset="0"/>
                <a:ea typeface="Times New Roman" panose="02020603050405020304" pitchFamily="18" charset="0"/>
              </a:rPr>
              <a:t>Training</a:t>
            </a:r>
            <a:endParaRPr lang="en-GB" sz="1600" dirty="0">
              <a:effectLst/>
              <a:latin typeface="Times New Roman" panose="02020603050405020304" pitchFamily="18" charset="0"/>
              <a:ea typeface="Times New Roman" panose="02020603050405020304" pitchFamily="18" charset="0"/>
            </a:endParaRPr>
          </a:p>
          <a:p>
            <a:pPr marL="342900" lvl="0" indent="-342900">
              <a:lnSpc>
                <a:spcPct val="200000"/>
              </a:lnSpc>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Model Evaluation</a:t>
            </a:r>
          </a:p>
          <a:p>
            <a:endParaRPr lang="en-GB"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t>
            </a:r>
            <a:r>
              <a:rPr lang="en-GB" altLang="en-IN"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Load Data</a:t>
            </a:r>
            <a:r>
              <a:rPr lang="en-IN" dirty="0"/>
              <a:t>: </a:t>
            </a:r>
            <a:r>
              <a:rPr lang="en-IN" dirty="0">
                <a:latin typeface="Times New Roman" panose="02020603050405020304" pitchFamily="18" charset="0"/>
                <a:cs typeface="Times New Roman" panose="02020603050405020304" pitchFamily="18" charset="0"/>
              </a:rPr>
              <a:t>Read the datasets onto your preferred data analysis environment (e.g., Python with Pandas).</a:t>
            </a:r>
          </a:p>
          <a:p>
            <a:r>
              <a:rPr lang="en-GB" b="1" i="0" dirty="0">
                <a:effectLst/>
                <a:latin typeface="Times New Roman" panose="02020603050405020304" pitchFamily="18" charset="0"/>
                <a:cs typeface="Times New Roman" panose="02020603050405020304" pitchFamily="18" charset="0"/>
              </a:rPr>
              <a:t>Basic Statistics:</a:t>
            </a:r>
            <a:r>
              <a:rPr lang="en-GB" b="0" i="0" dirty="0">
                <a:effectLst/>
                <a:latin typeface="Times New Roman" panose="02020603050405020304" pitchFamily="18" charset="0"/>
                <a:cs typeface="Times New Roman" panose="02020603050405020304" pitchFamily="18" charset="0"/>
              </a:rPr>
              <a:t> Calculate basic statistics like mean, standard deviation, and explore the distributions of your features.</a:t>
            </a:r>
          </a:p>
          <a:p>
            <a:r>
              <a:rPr lang="en-GB" b="1" i="0" dirty="0">
                <a:effectLst/>
                <a:latin typeface="Times New Roman" panose="02020603050405020304" pitchFamily="18" charset="0"/>
                <a:cs typeface="Times New Roman" panose="02020603050405020304" pitchFamily="18" charset="0"/>
              </a:rPr>
              <a:t>Time Series Visualization:</a:t>
            </a:r>
            <a:r>
              <a:rPr lang="en-GB" b="0" i="0" dirty="0">
                <a:effectLst/>
                <a:latin typeface="Times New Roman" panose="02020603050405020304" pitchFamily="18" charset="0"/>
                <a:cs typeface="Times New Roman" panose="02020603050405020304" pitchFamily="18" charset="0"/>
              </a:rPr>
              <a:t> Plot time series graphs for the 'value' in the training set to visually identify any patterns or anomalies. We are also using heat maps, scatter plots and confusing matrix</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p:txBody>
          <a:bodyPr/>
          <a:lstStyle/>
          <a:p>
            <a:r>
              <a:rPr lang="en-GB" b="1" i="0" dirty="0">
                <a:effectLst/>
                <a:latin typeface="Times New Roman" panose="02020603050405020304" pitchFamily="18" charset="0"/>
                <a:cs typeface="Times New Roman" panose="02020603050405020304" pitchFamily="18" charset="0"/>
              </a:rPr>
              <a:t>Handling Missing Data:</a:t>
            </a:r>
            <a:r>
              <a:rPr lang="en-GB" b="0" i="0" dirty="0">
                <a:effectLst/>
                <a:latin typeface="Times New Roman" panose="02020603050405020304" pitchFamily="18" charset="0"/>
                <a:cs typeface="Times New Roman" panose="02020603050405020304" pitchFamily="18" charset="0"/>
              </a:rPr>
              <a:t> Check for missing values and decide on an appropriate strategy (e.g., imputation or removal).</a:t>
            </a:r>
          </a:p>
          <a:p>
            <a:r>
              <a:rPr lang="en-GB" b="1" i="0" dirty="0">
                <a:effectLst/>
                <a:latin typeface="Times New Roman" panose="02020603050405020304" pitchFamily="18" charset="0"/>
                <a:cs typeface="Times New Roman" panose="02020603050405020304" pitchFamily="18" charset="0"/>
              </a:rPr>
              <a:t>Data Normalization/Scaling:</a:t>
            </a:r>
            <a:r>
              <a:rPr lang="en-GB" b="0" i="0" dirty="0">
                <a:effectLst/>
                <a:latin typeface="Times New Roman" panose="02020603050405020304" pitchFamily="18" charset="0"/>
                <a:cs typeface="Times New Roman" panose="02020603050405020304" pitchFamily="18" charset="0"/>
              </a:rPr>
              <a:t> If needed, scale numerical features to a standard range.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 </a:t>
            </a:r>
            <a:r>
              <a:rPr lang="en-IN" dirty="0" err="1">
                <a:latin typeface="Times New Roman" panose="02020603050405020304" pitchFamily="18" charset="0"/>
                <a:cs typeface="Times New Roman" panose="02020603050405020304" pitchFamily="18" charset="0"/>
              </a:rPr>
              <a:t>Enginnering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b="1" i="0" dirty="0">
                <a:effectLst/>
                <a:latin typeface="Times New Roman" panose="02020603050405020304" pitchFamily="18" charset="0"/>
                <a:cs typeface="Times New Roman" panose="02020603050405020304" pitchFamily="18" charset="0"/>
              </a:rPr>
              <a:t>Temporal Features:</a:t>
            </a:r>
            <a:r>
              <a:rPr lang="en-GB" b="0" i="0" dirty="0">
                <a:effectLst/>
                <a:latin typeface="Times New Roman" panose="02020603050405020304" pitchFamily="18" charset="0"/>
                <a:cs typeface="Times New Roman" panose="02020603050405020304" pitchFamily="18" charset="0"/>
              </a:rPr>
              <a:t> Extract temporal features from the timestamp (e.g., hour, day of the week) if relevant.</a:t>
            </a:r>
          </a:p>
          <a:p>
            <a:r>
              <a:rPr lang="en-GB" b="1" i="0" dirty="0">
                <a:effectLst/>
                <a:latin typeface="Times New Roman" panose="02020603050405020304" pitchFamily="18" charset="0"/>
                <a:cs typeface="Times New Roman" panose="02020603050405020304" pitchFamily="18" charset="0"/>
              </a:rPr>
              <a:t>Target Variable:</a:t>
            </a:r>
            <a:r>
              <a:rPr lang="en-GB" b="0" i="0" dirty="0">
                <a:effectLst/>
                <a:latin typeface="Times New Roman" panose="02020603050405020304" pitchFamily="18" charset="0"/>
                <a:cs typeface="Times New Roman" panose="02020603050405020304" pitchFamily="18" charset="0"/>
              </a:rPr>
              <a:t> If '</a:t>
            </a:r>
            <a:r>
              <a:rPr lang="en-GB" b="0" i="0" dirty="0" err="1">
                <a:effectLst/>
                <a:latin typeface="Times New Roman" panose="02020603050405020304" pitchFamily="18" charset="0"/>
                <a:cs typeface="Times New Roman" panose="02020603050405020304" pitchFamily="18" charset="0"/>
              </a:rPr>
              <a:t>is_anomaly</a:t>
            </a:r>
            <a:r>
              <a:rPr lang="en-GB" b="0" i="0" dirty="0">
                <a:effectLst/>
                <a:latin typeface="Times New Roman" panose="02020603050405020304" pitchFamily="18" charset="0"/>
                <a:cs typeface="Times New Roman" panose="02020603050405020304" pitchFamily="18" charset="0"/>
              </a:rPr>
              <a:t>' is your target variable, ensure it's properly encoded (e.g., TRUE/FALSE to 1/0).</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Training</a:t>
            </a:r>
          </a:p>
        </p:txBody>
      </p:sp>
      <p:sp>
        <p:nvSpPr>
          <p:cNvPr id="3" name="Content Placeholder 2"/>
          <p:cNvSpPr>
            <a:spLocks noGrp="1"/>
          </p:cNvSpPr>
          <p:nvPr>
            <p:ph idx="1"/>
          </p:nvPr>
        </p:nvSpPr>
        <p:spPr>
          <a:xfrm>
            <a:off x="1451578" y="1739517"/>
            <a:ext cx="9603275" cy="4313964"/>
          </a:xfrm>
        </p:spPr>
        <p:txBody>
          <a:bodyPr>
            <a:noAutofit/>
          </a:bodyPr>
          <a:lstStyle/>
          <a:p>
            <a:r>
              <a:rPr lang="en-GB" b="1" i="0" dirty="0">
                <a:effectLst/>
                <a:latin typeface="Times New Roman" panose="02020603050405020304" pitchFamily="18" charset="0"/>
                <a:cs typeface="Times New Roman" panose="02020603050405020304" pitchFamily="18" charset="0"/>
              </a:rPr>
              <a:t>Train-Validation Split:</a:t>
            </a:r>
            <a:r>
              <a:rPr lang="en-GB" b="0" i="0" dirty="0">
                <a:effectLst/>
                <a:latin typeface="Times New Roman" panose="02020603050405020304" pitchFamily="18" charset="0"/>
                <a:cs typeface="Times New Roman" panose="02020603050405020304" pitchFamily="18" charset="0"/>
              </a:rPr>
              <a:t> Split the training data into training and validation sets to evaluate the performance of your model.</a:t>
            </a:r>
          </a:p>
          <a:p>
            <a:r>
              <a:rPr lang="en-GB" b="1" i="0" dirty="0">
                <a:effectLst/>
                <a:latin typeface="Times New Roman" panose="02020603050405020304" pitchFamily="18" charset="0"/>
                <a:cs typeface="Times New Roman" panose="02020603050405020304" pitchFamily="18" charset="0"/>
              </a:rPr>
              <a:t>Select a Model:</a:t>
            </a:r>
            <a:r>
              <a:rPr lang="en-GB" b="0" i="0" dirty="0">
                <a:effectLst/>
                <a:latin typeface="Times New Roman" panose="02020603050405020304" pitchFamily="18" charset="0"/>
                <a:cs typeface="Times New Roman" panose="02020603050405020304" pitchFamily="18" charset="0"/>
              </a:rPr>
              <a:t> Choose a suitable anomaly detection model.</a:t>
            </a:r>
          </a:p>
          <a:p>
            <a:r>
              <a:rPr lang="en-GB" b="1" i="0" dirty="0">
                <a:effectLst/>
                <a:latin typeface="Times New Roman" panose="02020603050405020304" pitchFamily="18" charset="0"/>
                <a:cs typeface="Times New Roman" panose="02020603050405020304" pitchFamily="18" charset="0"/>
              </a:rPr>
              <a:t>Model Training:</a:t>
            </a:r>
            <a:r>
              <a:rPr lang="en-GB" b="0" i="0" dirty="0">
                <a:effectLst/>
                <a:latin typeface="Times New Roman" panose="02020603050405020304" pitchFamily="18" charset="0"/>
                <a:cs typeface="Times New Roman" panose="02020603050405020304" pitchFamily="18" charset="0"/>
              </a:rPr>
              <a:t> Train your chosen model on the training data.</a:t>
            </a:r>
          </a:p>
          <a:p>
            <a:pPr marL="0" indent="0">
              <a:buNone/>
            </a:pPr>
            <a:r>
              <a:rPr lang="en-GB" dirty="0">
                <a:latin typeface="Times New Roman" panose="02020603050405020304" pitchFamily="18" charset="0"/>
                <a:cs typeface="Times New Roman" panose="02020603050405020304" pitchFamily="18" charset="0"/>
              </a:rPr>
              <a:t>We are using 5 models:</a:t>
            </a:r>
          </a:p>
          <a:p>
            <a:pPr marL="457200" indent="-457200">
              <a:buAutoNum type="arabicParenR"/>
            </a:pPr>
            <a:r>
              <a:rPr lang="en-US" b="1" i="0" dirty="0">
                <a:effectLst/>
                <a:latin typeface="Times New Roman" panose="02020603050405020304" pitchFamily="18" charset="0"/>
                <a:cs typeface="Times New Roman" panose="02020603050405020304" pitchFamily="18" charset="0"/>
              </a:rPr>
              <a:t>Isolation Forest:</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Isolation Forest is an ensemble method for anomaly detection that isolates anomalies by randomly selecting a feature and then randomly selecting a split value between the maximum and minimum values of the selected feature.</a:t>
            </a:r>
          </a:p>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Advantage: It is efficient, especially for high-dimensional data, and it tends to work well</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for isolating anomalies.</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b="1" i="0" dirty="0">
                <a:effectLst/>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EF041-CFC4-F6A1-F5E6-47A66D867593}"/>
              </a:ext>
            </a:extLst>
          </p:cNvPr>
          <p:cNvSpPr>
            <a:spLocks noGrp="1"/>
          </p:cNvSpPr>
          <p:nvPr>
            <p:ph idx="4294967295"/>
          </p:nvPr>
        </p:nvSpPr>
        <p:spPr>
          <a:xfrm>
            <a:off x="1332566" y="976219"/>
            <a:ext cx="9855387" cy="4115734"/>
          </a:xfrm>
        </p:spPr>
        <p:txBody>
          <a:bodyPr>
            <a:normAutofit/>
          </a:bodyPr>
          <a:lstStyle/>
          <a:p>
            <a:pPr marL="0" indent="0">
              <a:buNone/>
            </a:pPr>
            <a:r>
              <a:rPr lang="en-US" b="1" i="0" dirty="0">
                <a:solidFill>
                  <a:srgbClr val="FF0000"/>
                </a:solidFill>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Local Outlier Factor (LOF):</a:t>
            </a:r>
            <a:r>
              <a:rPr lang="en-US"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LOF is a density-based anomaly detection method that measures the local density deviation of a data point with respect to its neighbors. Anomalous data points often have lower density compared to their neighbors.</a:t>
            </a:r>
          </a:p>
          <a:p>
            <a:pPr marL="0" indent="0">
              <a:buNone/>
            </a:pPr>
            <a:r>
              <a:rPr lang="en-US" b="0" i="0" dirty="0">
                <a:effectLst/>
                <a:latin typeface="Times New Roman" panose="02020603050405020304" pitchFamily="18" charset="0"/>
                <a:cs typeface="Times New Roman" panose="02020603050405020304" pitchFamily="18" charset="0"/>
              </a:rPr>
              <a:t>Advantage: LOF can identify anomalies in regions with varying densities.</a:t>
            </a:r>
          </a:p>
          <a:p>
            <a:pPr marL="0" indent="0">
              <a:buNone/>
            </a:pPr>
            <a:r>
              <a:rPr lang="en-US" b="0" i="0" dirty="0">
                <a:effectLst/>
                <a:latin typeface="Times New Roman" panose="02020603050405020304" pitchFamily="18" charset="0"/>
                <a:cs typeface="Times New Roman" panose="02020603050405020304" pitchFamily="18" charset="0"/>
              </a:rPr>
              <a:t>		</a:t>
            </a:r>
          </a:p>
          <a:p>
            <a:pPr marL="0" indent="0">
              <a:buNone/>
            </a:pPr>
            <a:r>
              <a:rPr lang="en-IN" dirty="0">
                <a:solidFill>
                  <a:srgbClr val="FF0000"/>
                </a:solidFill>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Novelty Local Outlier Factor: </a:t>
            </a:r>
            <a:r>
              <a:rPr lang="en-US" b="0" i="0" dirty="0">
                <a:effectLst/>
                <a:latin typeface="Times New Roman" panose="02020603050405020304" pitchFamily="18" charset="0"/>
                <a:cs typeface="Times New Roman" panose="02020603050405020304" pitchFamily="18" charset="0"/>
              </a:rPr>
              <a:t>Similar to LOF, but here, it is used as a novelty detection method. It means the algorithm is trained on a "clean" dataset, and during testing, it identifies deviations from this clean dataset.</a:t>
            </a:r>
          </a:p>
          <a:p>
            <a:pPr marL="0" indent="0">
              <a:buNone/>
            </a:pPr>
            <a:r>
              <a:rPr lang="en-US" b="0" i="0" dirty="0">
                <a:effectLst/>
                <a:latin typeface="Times New Roman" panose="02020603050405020304" pitchFamily="18" charset="0"/>
                <a:cs typeface="Times New Roman" panose="02020603050405020304" pitchFamily="18" charset="0"/>
              </a:rPr>
              <a:t>Advantage: It is useful when you have a dataset with only normal instances for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71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network anomaly?</a:t>
            </a:r>
          </a:p>
        </p:txBody>
      </p:sp>
      <p:sp>
        <p:nvSpPr>
          <p:cNvPr id="3" name="Content Placeholder 2"/>
          <p:cNvSpPr>
            <a:spLocks noGrp="1"/>
          </p:cNvSpPr>
          <p:nvPr>
            <p:ph idx="1"/>
          </p:nvPr>
        </p:nvSpPr>
        <p:spPr>
          <a:xfrm>
            <a:off x="1451579" y="2015732"/>
            <a:ext cx="9603275" cy="2009421"/>
          </a:xfrm>
        </p:spPr>
        <p:txBody>
          <a:bodyPr>
            <a:normAutofit/>
          </a:bodyPr>
          <a:lstStyle/>
          <a:p>
            <a:r>
              <a:rPr lang="en-IN" dirty="0">
                <a:latin typeface="Times New Roman" panose="02020603050405020304" pitchFamily="18" charset="0"/>
                <a:cs typeface="Times New Roman" panose="02020603050405020304" pitchFamily="18" charset="0"/>
              </a:rPr>
              <a:t>Network Anomaly is a cybersecurity practice that involves identifying abnormal patterns or behaviours with a computer network.</a:t>
            </a:r>
          </a:p>
        </p:txBody>
      </p:sp>
      <p:sp>
        <p:nvSpPr>
          <p:cNvPr id="5" name="TextBox 4"/>
          <p:cNvSpPr txBox="1"/>
          <p:nvPr/>
        </p:nvSpPr>
        <p:spPr>
          <a:xfrm>
            <a:off x="8160123" y="4427443"/>
            <a:ext cx="6100482" cy="369332"/>
          </a:xfrm>
          <a:prstGeom prst="rect">
            <a:avLst/>
          </a:prstGeom>
          <a:noFill/>
        </p:spPr>
        <p:txBody>
          <a:bodyPr wrap="square">
            <a:spAutoFit/>
          </a:bodyPr>
          <a:lstStyle/>
          <a:p>
            <a:r>
              <a:rPr lang="en-IN" dirty="0"/>
              <a:t>Confusing right?</a:t>
            </a:r>
          </a:p>
        </p:txBody>
      </p:sp>
      <p:pic>
        <p:nvPicPr>
          <p:cNvPr id="1032" name="Picture 8"/>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9887229" y="4427443"/>
            <a:ext cx="1968569" cy="1560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EF041-CFC4-F6A1-F5E6-47A66D867593}"/>
              </a:ext>
            </a:extLst>
          </p:cNvPr>
          <p:cNvSpPr>
            <a:spLocks noGrp="1"/>
          </p:cNvSpPr>
          <p:nvPr>
            <p:ph idx="4294967295"/>
          </p:nvPr>
        </p:nvSpPr>
        <p:spPr>
          <a:xfrm>
            <a:off x="1332566" y="976219"/>
            <a:ext cx="9855387" cy="4115734"/>
          </a:xfrm>
        </p:spPr>
        <p:txBody>
          <a:bodyPr>
            <a:normAutofit lnSpcReduction="1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4</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One-Class </a:t>
            </a:r>
            <a:r>
              <a:rPr lang="en-US" b="1" i="0" dirty="0" err="1">
                <a:effectLst/>
                <a:latin typeface="Times New Roman" panose="02020603050405020304" pitchFamily="18" charset="0"/>
                <a:cs typeface="Times New Roman" panose="02020603050405020304" pitchFamily="18" charset="0"/>
              </a:rPr>
              <a:t>SVM:Idea</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One-Class SVM is a support vector machine algorithm that learns a decision boundary around normal instances. It aims to separate normal instances from outliers.</a:t>
            </a:r>
          </a:p>
          <a:p>
            <a:pPr marL="0" indent="0">
              <a:buNone/>
            </a:pPr>
            <a:r>
              <a:rPr lang="en-US" b="0" i="0" dirty="0">
                <a:effectLst/>
                <a:latin typeface="Times New Roman" panose="02020603050405020304" pitchFamily="18" charset="0"/>
                <a:cs typeface="Times New Roman" panose="02020603050405020304" pitchFamily="18" charset="0"/>
              </a:rPr>
              <a:t>Advantage: It is effective for one-class classification tasks where the majority of data points belong to one class. </a:t>
            </a:r>
          </a:p>
          <a:p>
            <a:pPr marL="0" indent="0">
              <a:buNone/>
            </a:pPr>
            <a:r>
              <a:rPr lang="en-US" b="0" i="0" dirty="0">
                <a:effectLst/>
                <a:latin typeface="Times New Roman" panose="02020603050405020304" pitchFamily="18" charset="0"/>
                <a:cs typeface="Times New Roman" panose="02020603050405020304" pitchFamily="18" charset="0"/>
              </a:rPr>
              <a:t>		</a:t>
            </a:r>
          </a:p>
          <a:p>
            <a:pPr marL="0" indent="0">
              <a:buNone/>
            </a:pPr>
            <a:r>
              <a:rPr lang="en-IN" dirty="0">
                <a:solidFill>
                  <a:srgbClr val="FF0000"/>
                </a:solidFill>
                <a:latin typeface="Times New Roman" panose="02020603050405020304" pitchFamily="18" charset="0"/>
                <a:cs typeface="Times New Roman" panose="02020603050405020304" pitchFamily="18" charset="0"/>
              </a:rPr>
              <a:t>5) </a:t>
            </a:r>
            <a:r>
              <a:rPr lang="en-US" b="1" i="0" dirty="0" err="1">
                <a:effectLst/>
                <a:latin typeface="Times New Roman" panose="02020603050405020304" pitchFamily="18" charset="0"/>
                <a:cs typeface="Times New Roman" panose="02020603050405020304" pitchFamily="18" charset="0"/>
              </a:rPr>
              <a:t>XGBoost</a:t>
            </a:r>
            <a:r>
              <a:rPr lang="en-US" b="1" i="0" dirty="0">
                <a:effectLst/>
                <a:latin typeface="Times New Roman" panose="02020603050405020304" pitchFamily="18" charset="0"/>
                <a:cs typeface="Times New Roman" panose="02020603050405020304" pitchFamily="18" charset="0"/>
              </a:rPr>
              <a:t> Classifier: </a:t>
            </a: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is a powerful gradient boosting algorithm that can be used for classification tasks. It builds a series of decision trees and combines their predictions to create a robust model.</a:t>
            </a:r>
          </a:p>
          <a:p>
            <a:pPr marL="0" indent="0">
              <a:buNone/>
            </a:pPr>
            <a:r>
              <a:rPr lang="en-US" b="0" i="0" dirty="0">
                <a:effectLst/>
                <a:latin typeface="Times New Roman" panose="02020603050405020304" pitchFamily="18" charset="0"/>
                <a:cs typeface="Times New Roman" panose="02020603050405020304" pitchFamily="18" charset="0"/>
              </a:rPr>
              <a:t>Advantage: </a:t>
            </a: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is known for its high performance, scalability, and ability to handle complex relationships in the data.</a:t>
            </a:r>
          </a:p>
          <a:p>
            <a:pPr marL="0" indent="0">
              <a:buNone/>
            </a:pPr>
            <a:endParaRPr lang="en-GB" b="1" i="0" dirty="0">
              <a:effectLst/>
              <a:latin typeface="Times New Roman" panose="02020603050405020304" pitchFamily="18" charset="0"/>
              <a:cs typeface="Times New Roman" panose="02020603050405020304" pitchFamily="18" charset="0"/>
            </a:endParaRPr>
          </a:p>
          <a:p>
            <a:pPr marL="0" indent="0">
              <a:buNone/>
            </a:pPr>
            <a:endParaRPr lang="en-GB"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32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Evaluation</a:t>
            </a:r>
          </a:p>
        </p:txBody>
      </p:sp>
      <p:sp>
        <p:nvSpPr>
          <p:cNvPr id="3" name="Content Placeholder 2"/>
          <p:cNvSpPr>
            <a:spLocks noGrp="1"/>
          </p:cNvSpPr>
          <p:nvPr>
            <p:ph idx="1"/>
          </p:nvPr>
        </p:nvSpPr>
        <p:spPr/>
        <p:txBody>
          <a:bodyPr/>
          <a:lstStyle/>
          <a:p>
            <a:r>
              <a:rPr lang="en-GB" b="1" i="0" dirty="0">
                <a:effectLst/>
                <a:latin typeface="Times New Roman" panose="02020603050405020304" pitchFamily="18" charset="0"/>
                <a:cs typeface="Times New Roman" panose="02020603050405020304" pitchFamily="18" charset="0"/>
              </a:rPr>
              <a:t>Validation Set:</a:t>
            </a:r>
            <a:r>
              <a:rPr lang="en-GB" b="0" i="0" dirty="0">
                <a:effectLst/>
                <a:latin typeface="Times New Roman" panose="02020603050405020304" pitchFamily="18" charset="0"/>
                <a:cs typeface="Times New Roman" panose="02020603050405020304" pitchFamily="18" charset="0"/>
              </a:rPr>
              <a:t> Evaluate the model on the validation set to fine-tune hyperparameters.</a:t>
            </a:r>
          </a:p>
          <a:p>
            <a:r>
              <a:rPr lang="en-GB" b="1" i="0" dirty="0">
                <a:effectLst/>
                <a:latin typeface="Times New Roman" panose="02020603050405020304" pitchFamily="18" charset="0"/>
                <a:cs typeface="Times New Roman" panose="02020603050405020304" pitchFamily="18" charset="0"/>
              </a:rPr>
              <a:t>Test Set:</a:t>
            </a:r>
            <a:r>
              <a:rPr lang="en-GB" b="0" i="0" dirty="0">
                <a:effectLst/>
                <a:latin typeface="Times New Roman" panose="02020603050405020304" pitchFamily="18" charset="0"/>
                <a:cs typeface="Times New Roman" panose="02020603050405020304" pitchFamily="18" charset="0"/>
              </a:rPr>
              <a:t> Use the trained model to make predictions on the test set and evaluate its performance.</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a:t>
            </a:r>
            <a:r>
              <a:rPr lang="en-IN" dirty="0" err="1">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b="1" i="0" dirty="0">
                <a:effectLst/>
                <a:latin typeface="Times New Roman" panose="02020603050405020304" pitchFamily="18" charset="0"/>
                <a:cs typeface="Times New Roman" panose="02020603050405020304" pitchFamily="18" charset="0"/>
              </a:rPr>
              <a:t>Confusion Matrix:</a:t>
            </a:r>
            <a:r>
              <a:rPr lang="en-GB" b="0" i="0" dirty="0">
                <a:effectLst/>
                <a:latin typeface="Times New Roman" panose="02020603050405020304" pitchFamily="18" charset="0"/>
                <a:cs typeface="Times New Roman" panose="02020603050405020304" pitchFamily="18" charset="0"/>
              </a:rPr>
              <a:t> </a:t>
            </a:r>
            <a:r>
              <a:rPr lang="en-GB" b="0" i="0" dirty="0" err="1">
                <a:effectLst/>
                <a:latin typeface="Times New Roman" panose="02020603050405020304" pitchFamily="18" charset="0"/>
                <a:cs typeface="Times New Roman" panose="02020603050405020304" pitchFamily="18" charset="0"/>
              </a:rPr>
              <a:t>Analyze</a:t>
            </a:r>
            <a:r>
              <a:rPr lang="en-GB" b="0" i="0" dirty="0">
                <a:effectLst/>
                <a:latin typeface="Times New Roman" panose="02020603050405020304" pitchFamily="18" charset="0"/>
                <a:cs typeface="Times New Roman" panose="02020603050405020304" pitchFamily="18" charset="0"/>
              </a:rPr>
              <a:t> the confusion matrix to understand the model's performance in terms of true positives, false positives, etc.</a:t>
            </a:r>
          </a:p>
          <a:p>
            <a:r>
              <a:rPr lang="en-GB" b="1" i="0" dirty="0">
                <a:effectLst/>
                <a:latin typeface="Times New Roman" panose="02020603050405020304" pitchFamily="18" charset="0"/>
                <a:cs typeface="Times New Roman" panose="02020603050405020304" pitchFamily="18" charset="0"/>
              </a:rPr>
              <a:t>Precision, Recall, F1-score:</a:t>
            </a:r>
            <a:r>
              <a:rPr lang="en-GB" b="0" i="0" dirty="0">
                <a:effectLst/>
                <a:latin typeface="Times New Roman" panose="02020603050405020304" pitchFamily="18" charset="0"/>
                <a:cs typeface="Times New Roman" panose="02020603050405020304" pitchFamily="18" charset="0"/>
              </a:rPr>
              <a:t> Calculate these metrics to assess the model's performance.</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770094" y="2779059"/>
            <a:ext cx="6321655" cy="8524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4000" dirty="0">
                <a:latin typeface="Times New Roman" panose="02020603050405020304" pitchFamily="18" charset="0"/>
                <a:cs typeface="Times New Roman" panose="02020603050405020304" pitchFamily="18" charset="0"/>
              </a:rPr>
              <a:t>DEVELOPMENT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7" name="Rectangle 56"/>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9" name="Picture 58"/>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61" name="Straight Connector 60"/>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noGrp="1" noRot="1" noChangeAspect="1" noMove="1" noResize="1" noEditPoints="1" noAdjustHandles="1" noChangeArrowheads="1" noChangeShapeType="1"/>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5" name="Rectangle 64"/>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3459453" y="696845"/>
            <a:ext cx="5596406" cy="55205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Functional diagram</a:t>
            </a:r>
          </a:p>
        </p:txBody>
      </p:sp>
      <p:pic>
        <p:nvPicPr>
          <p:cNvPr id="69" name="Picture 68"/>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71" name="Straight Connector 70"/>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3"/>
          <a:stretch>
            <a:fillRect/>
          </a:stretch>
        </p:blipFill>
        <p:spPr>
          <a:xfrm>
            <a:off x="319677" y="2247902"/>
            <a:ext cx="11404963" cy="16961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Tools</a:t>
            </a:r>
          </a:p>
        </p:txBody>
      </p:sp>
      <p:sp>
        <p:nvSpPr>
          <p:cNvPr id="5" name="Content Placeholder 4"/>
          <p:cNvSpPr>
            <a:spLocks noGrp="1"/>
          </p:cNvSpPr>
          <p:nvPr>
            <p:ph idx="1"/>
          </p:nvPr>
        </p:nvSpPr>
        <p:spPr>
          <a:xfrm>
            <a:off x="1451579" y="1956390"/>
            <a:ext cx="9603275" cy="3612591"/>
          </a:xfrm>
        </p:spPr>
        <p:txBody>
          <a:bodyPr>
            <a:normAutofit fontScale="92500" lnSpcReduction="10000"/>
          </a:bodyPr>
          <a:lstStyle/>
          <a:p>
            <a:r>
              <a:rPr lang="en-GB" sz="1800" dirty="0">
                <a:effectLst/>
                <a:latin typeface="Times New Roman" panose="02020603050405020304" pitchFamily="18" charset="0"/>
                <a:ea typeface="Times New Roman" panose="02020603050405020304" pitchFamily="18" charset="0"/>
              </a:rPr>
              <a:t>Programming Language: Python</a:t>
            </a:r>
          </a:p>
          <a:p>
            <a:r>
              <a:rPr lang="en-GB" sz="1800" dirty="0">
                <a:effectLst/>
                <a:latin typeface="Times New Roman" panose="02020603050405020304" pitchFamily="18" charset="0"/>
                <a:ea typeface="Times New Roman" panose="02020603050405020304" pitchFamily="18" charset="0"/>
              </a:rPr>
              <a:t>Data Processing and Analysis: NumPy and Pandas</a:t>
            </a:r>
          </a:p>
          <a:p>
            <a:r>
              <a:rPr lang="en-GB" sz="1800" dirty="0">
                <a:effectLst/>
                <a:latin typeface="Times New Roman" panose="02020603050405020304" pitchFamily="18" charset="0"/>
                <a:ea typeface="Times New Roman" panose="02020603050405020304" pitchFamily="18" charset="0"/>
              </a:rPr>
              <a:t>Data Visualization: Matplotlib and Seaborn</a:t>
            </a:r>
            <a:endParaRPr lang="en-GB" sz="1800" dirty="0">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Machine Learning Models: scikit-learn and </a:t>
            </a:r>
            <a:r>
              <a:rPr lang="en-GB" sz="1800" dirty="0" err="1">
                <a:effectLst/>
                <a:latin typeface="Times New Roman" panose="02020603050405020304" pitchFamily="18" charset="0"/>
                <a:ea typeface="Times New Roman" panose="02020603050405020304" pitchFamily="18" charset="0"/>
              </a:rPr>
              <a:t>XGBoost</a:t>
            </a:r>
            <a:endParaRPr lang="en-GB" sz="1800" dirty="0">
              <a:effectLst/>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Outlier Detection Models: Isolation Forest, Local Outlier Factor, Novelty local outliner factor, One-Class SVM, XGB classifier</a:t>
            </a:r>
          </a:p>
          <a:p>
            <a:r>
              <a:rPr lang="en-GB" sz="1800" dirty="0">
                <a:effectLst/>
                <a:latin typeface="Times New Roman" panose="02020603050405020304" pitchFamily="18" charset="0"/>
                <a:ea typeface="Times New Roman" panose="02020603050405020304" pitchFamily="18" charset="0"/>
              </a:rPr>
              <a:t>Model Evaluation Metrics: Accuracy, Confusion Matrix, Classification Report</a:t>
            </a:r>
            <a:endParaRPr lang="en-GB" sz="1800" dirty="0">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Data Submission: Pandas for CSV Operations</a:t>
            </a:r>
          </a:p>
          <a:p>
            <a:r>
              <a:rPr lang="en-GB" sz="1800" dirty="0" err="1">
                <a:effectLst/>
                <a:latin typeface="Times New Roman" panose="02020603050405020304" pitchFamily="18" charset="0"/>
                <a:ea typeface="Times New Roman" panose="02020603050405020304" pitchFamily="18" charset="0"/>
              </a:rPr>
              <a:t>XGBoost</a:t>
            </a:r>
            <a:r>
              <a:rPr lang="en-GB" sz="1800" dirty="0">
                <a:effectLst/>
                <a:latin typeface="Times New Roman" panose="02020603050405020304" pitchFamily="18" charset="0"/>
                <a:ea typeface="Times New Roman" panose="02020603050405020304" pitchFamily="18" charset="0"/>
              </a:rPr>
              <a:t> Model Deployment: </a:t>
            </a:r>
            <a:r>
              <a:rPr lang="en-GB" sz="1800" dirty="0" err="1">
                <a:effectLst/>
                <a:latin typeface="Times New Roman" panose="02020603050405020304" pitchFamily="18" charset="0"/>
                <a:ea typeface="Times New Roman" panose="02020603050405020304" pitchFamily="18" charset="0"/>
              </a:rPr>
              <a:t>X_test</a:t>
            </a:r>
            <a:endParaRPr lang="en-GB" sz="18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ea typeface="Times New Roman" panose="02020603050405020304" pitchFamily="18" charset="0"/>
            </a:endParaRPr>
          </a:p>
          <a:p>
            <a:pPr marL="0" indent="0">
              <a:lnSpc>
                <a:spcPct val="200000"/>
              </a:lnSpc>
              <a:buNone/>
            </a:pPr>
            <a:endParaRPr lang="en-GB" sz="1800" dirty="0">
              <a:effectLst/>
              <a:latin typeface="Times New Roman" panose="02020603050405020304" pitchFamily="18" charset="0"/>
              <a:ea typeface="Times New Roman" panose="02020603050405020304" pitchFamily="18" charset="0"/>
            </a:endParaRP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60FE-C476-3893-D8A9-9FDFA7186E5F}"/>
              </a:ext>
            </a:extLst>
          </p:cNvPr>
          <p:cNvSpPr>
            <a:spLocks noGrp="1"/>
          </p:cNvSpPr>
          <p:nvPr>
            <p:ph type="ctrTitle" idx="4294967295"/>
          </p:nvPr>
        </p:nvSpPr>
        <p:spPr>
          <a:xfrm>
            <a:off x="3801291" y="2865620"/>
            <a:ext cx="3422470" cy="935672"/>
          </a:xfrm>
        </p:spPr>
        <p:txBody>
          <a:bodyPr>
            <a:normAutofit/>
          </a:bodyPr>
          <a:lstStyle/>
          <a:p>
            <a:r>
              <a:rPr lang="en-GB" sz="4800" dirty="0"/>
              <a:t>        </a:t>
            </a:r>
            <a:r>
              <a:rPr lang="en-GB" sz="48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053962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552414" y="2850179"/>
            <a:ext cx="9995647" cy="1506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4000" dirty="0">
                <a:latin typeface="Times New Roman" panose="02020603050405020304" pitchFamily="18" charset="0"/>
                <a:cs typeface="Times New Roman" panose="02020603050405020304" pitchFamily="18" charset="0"/>
              </a:rPr>
              <a:t>Testing &amp; result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Testing and result</a:t>
            </a: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The data quality and preprocessing testing was successful, ensuring data integrity. Model development and evaluation included Isolation Forest, Local Outlier Factor, One-Class SVM, and </a:t>
            </a:r>
            <a:r>
              <a:rPr lang="en-GB" dirty="0" err="1">
                <a:latin typeface="Times New Roman" panose="02020603050405020304" pitchFamily="18" charset="0"/>
                <a:cs typeface="Times New Roman" panose="02020603050405020304" pitchFamily="18" charset="0"/>
              </a:rPr>
              <a:t>XGBoost</a:t>
            </a:r>
            <a:r>
              <a:rPr lang="en-GB" dirty="0">
                <a:latin typeface="Times New Roman" panose="02020603050405020304" pitchFamily="18" charset="0"/>
                <a:cs typeface="Times New Roman" panose="02020603050405020304" pitchFamily="18" charset="0"/>
              </a:rPr>
              <a:t> Classifier. Real-time alert generation was tested, and a submission file was created for future enhancements.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3A6-451A-451A-2C36-15BE9BD71C18}"/>
              </a:ext>
            </a:extLst>
          </p:cNvPr>
          <p:cNvSpPr>
            <a:spLocks noGrp="1"/>
          </p:cNvSpPr>
          <p:nvPr>
            <p:ph type="title"/>
          </p:nvPr>
        </p:nvSpPr>
        <p:spPr/>
        <p:txBody>
          <a:bodyPr>
            <a:normAutofit/>
          </a:bodyPr>
          <a:lstStyle/>
          <a:p>
            <a:r>
              <a:rPr lang="en-GB" sz="4000">
                <a:latin typeface="Times New Roman" panose="02020603050405020304" pitchFamily="18" charset="0"/>
                <a:cs typeface="Times New Roman" panose="02020603050405020304" pitchFamily="18" charset="0"/>
              </a:rPr>
              <a:t>Heat map</a:t>
            </a:r>
            <a:endParaRPr lang="en-GB"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A4FA54-247B-E290-6D8F-59BEE4EBF81F}"/>
              </a:ext>
            </a:extLst>
          </p:cNvPr>
          <p:cNvPicPr>
            <a:picLocks noGrp="1" noChangeAspect="1"/>
          </p:cNvPicPr>
          <p:nvPr>
            <p:ph idx="1"/>
          </p:nvPr>
        </p:nvPicPr>
        <p:blipFill>
          <a:blip r:embed="rId2"/>
          <a:stretch>
            <a:fillRect/>
          </a:stretch>
        </p:blipFill>
        <p:spPr>
          <a:xfrm>
            <a:off x="5043487" y="1000126"/>
            <a:ext cx="6967537" cy="4314824"/>
          </a:xfrm>
          <a:prstGeom prst="rect">
            <a:avLst/>
          </a:prstGeom>
        </p:spPr>
      </p:pic>
      <p:sp>
        <p:nvSpPr>
          <p:cNvPr id="4" name="Text Placeholder 3">
            <a:extLst>
              <a:ext uri="{FF2B5EF4-FFF2-40B4-BE49-F238E27FC236}">
                <a16:creationId xmlns:a16="http://schemas.microsoft.com/office/drawing/2014/main" id="{8BADBFB4-7553-38AB-43FC-A7CB5B569992}"/>
              </a:ext>
            </a:extLst>
          </p:cNvPr>
          <p:cNvSpPr>
            <a:spLocks noGrp="1"/>
          </p:cNvSpPr>
          <p:nvPr>
            <p:ph type="body" sz="half" idx="2"/>
          </p:nvPr>
        </p:nvSpPr>
        <p:spPr/>
        <p:txBody>
          <a:bodyPr/>
          <a:lstStyle/>
          <a:p>
            <a:pPr algn="l">
              <a:buFont typeface="Arial" panose="020B0604020202020204" pitchFamily="34" charset="0"/>
              <a:buChar char="•"/>
            </a:pPr>
            <a:r>
              <a:rPr lang="en-GB" b="0" i="0">
                <a:solidFill>
                  <a:srgbClr val="374151"/>
                </a:solidFill>
                <a:effectLst/>
                <a:latin typeface="Times New Roman" panose="02020603050405020304" pitchFamily="18" charset="0"/>
                <a:cs typeface="Times New Roman" panose="02020603050405020304" pitchFamily="18" charset="0"/>
              </a:rPr>
              <a:t>Utilize heat maps for visualization.</a:t>
            </a:r>
          </a:p>
          <a:p>
            <a:pPr algn="l">
              <a:buFont typeface="Arial" panose="020B0604020202020204" pitchFamily="34" charset="0"/>
              <a:buChar char="•"/>
            </a:pPr>
            <a:r>
              <a:rPr lang="en-GB" b="0" i="0">
                <a:solidFill>
                  <a:srgbClr val="374151"/>
                </a:solidFill>
                <a:effectLst/>
                <a:latin typeface="Times New Roman" panose="02020603050405020304" pitchFamily="18" charset="0"/>
                <a:cs typeface="Times New Roman" panose="02020603050405020304" pitchFamily="18" charset="0"/>
              </a:rPr>
              <a:t>Common technique to showcase correlation among the variables.</a:t>
            </a:r>
          </a:p>
          <a:p>
            <a:endParaRPr lang="en-GB" dirty="0"/>
          </a:p>
        </p:txBody>
      </p:sp>
    </p:spTree>
    <p:extLst>
      <p:ext uri="{BB962C8B-B14F-4D97-AF65-F5344CB8AC3E}">
        <p14:creationId xmlns:p14="http://schemas.microsoft.com/office/powerpoint/2010/main" val="401913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Real Life scenario</a:t>
            </a:r>
          </a:p>
        </p:txBody>
      </p:sp>
      <p:sp>
        <p:nvSpPr>
          <p:cNvPr id="3" name="Content Placeholder 2"/>
          <p:cNvSpPr>
            <a:spLocks noGrp="1"/>
          </p:cNvSpPr>
          <p:nvPr>
            <p:ph sz="half" idx="1"/>
          </p:nvPr>
        </p:nvSpPr>
        <p:spPr>
          <a:xfrm>
            <a:off x="1606882" y="2742345"/>
            <a:ext cx="4645152" cy="2958320"/>
          </a:xfrm>
        </p:spPr>
        <p:txBody>
          <a:bodyPr/>
          <a:lstStyle/>
          <a:p>
            <a:pPr marL="0" indent="0">
              <a:buNone/>
            </a:pPr>
            <a:r>
              <a:rPr lang="en-IN" b="1" dirty="0">
                <a:latin typeface="Times New Roman" panose="02020603050405020304" pitchFamily="18" charset="0"/>
                <a:cs typeface="Times New Roman" panose="02020603050405020304" pitchFamily="18" charset="0"/>
              </a:rPr>
              <a:t>Normal days</a:t>
            </a:r>
          </a:p>
          <a:p>
            <a:pPr marL="0" indent="0">
              <a:buNone/>
            </a:pPr>
            <a:r>
              <a:rPr lang="en-IN" dirty="0">
                <a:latin typeface="Times New Roman" panose="02020603050405020304" pitchFamily="18" charset="0"/>
                <a:cs typeface="Times New Roman" panose="02020603050405020304" pitchFamily="18" charset="0"/>
              </a:rPr>
              <a:t>People communicating, cars moving on road everything functioning smoothly.</a:t>
            </a:r>
          </a:p>
          <a:p>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409700" y="2742345"/>
            <a:ext cx="4645152" cy="2958320"/>
          </a:xfrm>
        </p:spPr>
        <p:txBody>
          <a:bodyPr/>
          <a:lstStyle/>
          <a:p>
            <a:pPr marL="0" indent="0">
              <a:buNone/>
            </a:pPr>
            <a:r>
              <a:rPr lang="en-IN" b="1" dirty="0">
                <a:latin typeface="Times New Roman" panose="02020603050405020304" pitchFamily="18" charset="0"/>
                <a:cs typeface="Times New Roman" panose="02020603050405020304" pitchFamily="18" charset="0"/>
              </a:rPr>
              <a:t>Not Normal days</a:t>
            </a:r>
          </a:p>
          <a:p>
            <a:pPr marL="0" indent="0">
              <a:buNone/>
            </a:pPr>
            <a:r>
              <a:rPr lang="en-IN" dirty="0">
                <a:latin typeface="Times New Roman" panose="02020603050405020304" pitchFamily="18" charset="0"/>
                <a:cs typeface="Times New Roman" panose="02020603050405020304" pitchFamily="18" charset="0"/>
              </a:rPr>
              <a:t>Unusual happens, sudden traffic jam or large group of people gathering where they don’t usually gather.</a:t>
            </a:r>
          </a:p>
          <a:p>
            <a:pPr marL="0" indent="0">
              <a:buNone/>
            </a:pPr>
            <a:r>
              <a:rPr lang="en-IN" dirty="0">
                <a:latin typeface="Times New Roman" panose="02020603050405020304" pitchFamily="18" charset="0"/>
                <a:cs typeface="Times New Roman" panose="02020603050405020304" pitchFamily="18" charset="0"/>
              </a:rPr>
              <a:t>(reason: accident/road block/special event)</a:t>
            </a:r>
          </a:p>
        </p:txBody>
      </p:sp>
      <p:sp>
        <p:nvSpPr>
          <p:cNvPr id="5" name="TextBox 4"/>
          <p:cNvSpPr txBox="1"/>
          <p:nvPr/>
        </p:nvSpPr>
        <p:spPr>
          <a:xfrm>
            <a:off x="1658471" y="1990165"/>
            <a:ext cx="867359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Imagine a computer network as a bustling city with many roads and people moving around.</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44C2-DDAA-1CD7-C89E-E4FF4D6840DF}"/>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Scatter plot</a:t>
            </a:r>
          </a:p>
        </p:txBody>
      </p:sp>
      <p:sp>
        <p:nvSpPr>
          <p:cNvPr id="4" name="Text Placeholder 3">
            <a:extLst>
              <a:ext uri="{FF2B5EF4-FFF2-40B4-BE49-F238E27FC236}">
                <a16:creationId xmlns:a16="http://schemas.microsoft.com/office/drawing/2014/main" id="{80396E07-A0B8-E558-CD7D-4312F462D276}"/>
              </a:ext>
            </a:extLst>
          </p:cNvPr>
          <p:cNvSpPr>
            <a:spLocks noGrp="1"/>
          </p:cNvSpPr>
          <p:nvPr>
            <p:ph type="body" sz="half" idx="2"/>
          </p:nvPr>
        </p:nvSpPr>
        <p:spPr/>
        <p:txBody>
          <a:bodyPr>
            <a:normAutofit/>
          </a:bodyPr>
          <a:lstStyle/>
          <a:p>
            <a:pPr algn="l">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Most basic type of plot for visualization</a:t>
            </a:r>
            <a:endParaRPr lang="en-GB"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Variables are plotted along two axis</a:t>
            </a:r>
            <a:endParaRPr lang="en-GB" b="0" i="0" dirty="0">
              <a:solidFill>
                <a:srgbClr val="374151"/>
              </a:solidFill>
              <a:effectLst/>
              <a:latin typeface="Times New Roman" panose="02020603050405020304" pitchFamily="18" charset="0"/>
              <a:cs typeface="Times New Roman" panose="02020603050405020304" pitchFamily="18" charset="0"/>
            </a:endParaRPr>
          </a:p>
          <a:p>
            <a:endParaRPr lang="en-GB" dirty="0"/>
          </a:p>
        </p:txBody>
      </p:sp>
      <p:pic>
        <p:nvPicPr>
          <p:cNvPr id="5" name="Content Placeholder 4">
            <a:extLst>
              <a:ext uri="{FF2B5EF4-FFF2-40B4-BE49-F238E27FC236}">
                <a16:creationId xmlns:a16="http://schemas.microsoft.com/office/drawing/2014/main" id="{795B95DE-10B6-9B87-1435-8E3A79AF7680}"/>
              </a:ext>
            </a:extLst>
          </p:cNvPr>
          <p:cNvPicPr>
            <a:picLocks noGrp="1" noChangeAspect="1"/>
          </p:cNvPicPr>
          <p:nvPr>
            <p:ph idx="1"/>
          </p:nvPr>
        </p:nvPicPr>
        <p:blipFill>
          <a:blip r:embed="rId2"/>
          <a:stretch>
            <a:fillRect/>
          </a:stretch>
        </p:blipFill>
        <p:spPr>
          <a:xfrm>
            <a:off x="5043487" y="457200"/>
            <a:ext cx="6591785" cy="4753997"/>
          </a:xfrm>
          <a:prstGeom prst="rect">
            <a:avLst/>
          </a:prstGeom>
        </p:spPr>
      </p:pic>
    </p:spTree>
    <p:extLst>
      <p:ext uri="{BB962C8B-B14F-4D97-AF65-F5344CB8AC3E}">
        <p14:creationId xmlns:p14="http://schemas.microsoft.com/office/powerpoint/2010/main" val="406520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Isolation Forest</a:t>
            </a:r>
          </a:p>
        </p:txBody>
      </p:sp>
      <p:pic>
        <p:nvPicPr>
          <p:cNvPr id="4" name="Content Placeholder 3"/>
          <p:cNvPicPr>
            <a:picLocks noGrp="1" noChangeAspect="1"/>
          </p:cNvPicPr>
          <p:nvPr>
            <p:ph idx="1"/>
          </p:nvPr>
        </p:nvPicPr>
        <p:blipFill>
          <a:blip r:embed="rId2"/>
          <a:stretch>
            <a:fillRect/>
          </a:stretch>
        </p:blipFill>
        <p:spPr>
          <a:xfrm>
            <a:off x="2483544" y="2363205"/>
            <a:ext cx="7230458" cy="2953377"/>
          </a:xfrm>
          <a:prstGeom prst="rect">
            <a:avLst/>
          </a:prstGeom>
        </p:spPr>
      </p:pic>
    </p:spTree>
    <p:extLst>
      <p:ext uri="{BB962C8B-B14F-4D97-AF65-F5344CB8AC3E}">
        <p14:creationId xmlns:p14="http://schemas.microsoft.com/office/powerpoint/2010/main" val="4110246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Local Outlier Factor</a:t>
            </a:r>
          </a:p>
        </p:txBody>
      </p:sp>
      <p:pic>
        <p:nvPicPr>
          <p:cNvPr id="5" name="Picture 4"/>
          <p:cNvPicPr>
            <a:picLocks noChangeAspect="1"/>
          </p:cNvPicPr>
          <p:nvPr/>
        </p:nvPicPr>
        <p:blipFill>
          <a:blip r:embed="rId2"/>
          <a:stretch>
            <a:fillRect/>
          </a:stretch>
        </p:blipFill>
        <p:spPr>
          <a:xfrm>
            <a:off x="2364377" y="2083894"/>
            <a:ext cx="7341326" cy="3036746"/>
          </a:xfrm>
          <a:prstGeom prst="rect">
            <a:avLst/>
          </a:prstGeom>
        </p:spPr>
      </p:pic>
    </p:spTree>
    <p:extLst>
      <p:ext uri="{BB962C8B-B14F-4D97-AF65-F5344CB8AC3E}">
        <p14:creationId xmlns:p14="http://schemas.microsoft.com/office/powerpoint/2010/main" val="1851568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Novelty Local Outlier Factor</a:t>
            </a:r>
          </a:p>
        </p:txBody>
      </p:sp>
      <p:pic>
        <p:nvPicPr>
          <p:cNvPr id="4" name="Picture 3"/>
          <p:cNvPicPr>
            <a:picLocks noChangeAspect="1"/>
          </p:cNvPicPr>
          <p:nvPr/>
        </p:nvPicPr>
        <p:blipFill>
          <a:blip r:embed="rId2"/>
          <a:stretch>
            <a:fillRect/>
          </a:stretch>
        </p:blipFill>
        <p:spPr>
          <a:xfrm>
            <a:off x="2442754" y="2155372"/>
            <a:ext cx="7524206" cy="2965268"/>
          </a:xfrm>
          <a:prstGeom prst="rect">
            <a:avLst/>
          </a:prstGeom>
        </p:spPr>
      </p:pic>
    </p:spTree>
    <p:extLst>
      <p:ext uri="{BB962C8B-B14F-4D97-AF65-F5344CB8AC3E}">
        <p14:creationId xmlns:p14="http://schemas.microsoft.com/office/powerpoint/2010/main" val="1287942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Support vector machine</a:t>
            </a:r>
          </a:p>
        </p:txBody>
      </p:sp>
      <p:pic>
        <p:nvPicPr>
          <p:cNvPr id="5" name="Picture 4"/>
          <p:cNvPicPr>
            <a:picLocks noChangeAspect="1"/>
          </p:cNvPicPr>
          <p:nvPr/>
        </p:nvPicPr>
        <p:blipFill>
          <a:blip r:embed="rId2"/>
          <a:stretch>
            <a:fillRect/>
          </a:stretch>
        </p:blipFill>
        <p:spPr>
          <a:xfrm>
            <a:off x="2181497" y="2338387"/>
            <a:ext cx="7942217" cy="2912882"/>
          </a:xfrm>
          <a:prstGeom prst="rect">
            <a:avLst/>
          </a:prstGeom>
        </p:spPr>
      </p:pic>
    </p:spTree>
    <p:extLst>
      <p:ext uri="{BB962C8B-B14F-4D97-AF65-F5344CB8AC3E}">
        <p14:creationId xmlns:p14="http://schemas.microsoft.com/office/powerpoint/2010/main" val="1187703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latin typeface="Times New Roman" panose="02020603050405020304" pitchFamily="18" charset="0"/>
                <a:cs typeface="Times New Roman" panose="02020603050405020304" pitchFamily="18" charset="0"/>
              </a:rPr>
              <a:t>Xgb</a:t>
            </a:r>
            <a:r>
              <a:rPr lang="en-GB" dirty="0">
                <a:latin typeface="Times New Roman" panose="02020603050405020304" pitchFamily="18" charset="0"/>
                <a:cs typeface="Times New Roman" panose="02020603050405020304" pitchFamily="18" charset="0"/>
              </a:rPr>
              <a:t> classifier </a:t>
            </a:r>
          </a:p>
        </p:txBody>
      </p:sp>
      <p:pic>
        <p:nvPicPr>
          <p:cNvPr id="4" name="Picture 3"/>
          <p:cNvPicPr>
            <a:picLocks noChangeAspect="1"/>
          </p:cNvPicPr>
          <p:nvPr/>
        </p:nvPicPr>
        <p:blipFill>
          <a:blip r:embed="rId2"/>
          <a:stretch>
            <a:fillRect/>
          </a:stretch>
        </p:blipFill>
        <p:spPr>
          <a:xfrm>
            <a:off x="1985554" y="2243137"/>
            <a:ext cx="7863840" cy="3112634"/>
          </a:xfrm>
          <a:prstGeom prst="rect">
            <a:avLst/>
          </a:prstGeom>
        </p:spPr>
      </p:pic>
    </p:spTree>
    <p:extLst>
      <p:ext uri="{BB962C8B-B14F-4D97-AF65-F5344CB8AC3E}">
        <p14:creationId xmlns:p14="http://schemas.microsoft.com/office/powerpoint/2010/main" val="1063532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44C2-DDAA-1CD7-C89E-E4FF4D6840DF}"/>
              </a:ext>
            </a:extLst>
          </p:cNvPr>
          <p:cNvSpPr>
            <a:spLocks noGrp="1"/>
          </p:cNvSpPr>
          <p:nvPr>
            <p:ph type="ctrTitle"/>
          </p:nvPr>
        </p:nvSpPr>
        <p:spPr/>
        <p:txBody>
          <a:bodyPr>
            <a:normAutofit/>
          </a:bodyPr>
          <a:lstStyle/>
          <a:p>
            <a:r>
              <a:rPr lang="en-GB" sz="3200" dirty="0">
                <a:latin typeface="Times New Roman" panose="02020603050405020304" pitchFamily="18" charset="0"/>
                <a:cs typeface="Times New Roman" panose="02020603050405020304" pitchFamily="18" charset="0"/>
              </a:rPr>
              <a:t>CONFUSION MATRIX</a:t>
            </a:r>
          </a:p>
        </p:txBody>
      </p:sp>
      <p:sp>
        <p:nvSpPr>
          <p:cNvPr id="4" name="Text Placeholder 3">
            <a:extLst>
              <a:ext uri="{FF2B5EF4-FFF2-40B4-BE49-F238E27FC236}">
                <a16:creationId xmlns:a16="http://schemas.microsoft.com/office/drawing/2014/main" id="{80396E07-A0B8-E558-CD7D-4312F462D276}"/>
              </a:ext>
            </a:extLst>
          </p:cNvPr>
          <p:cNvSpPr>
            <a:spLocks noGrp="1"/>
          </p:cNvSpPr>
          <p:nvPr>
            <p:ph type="body" sz="half" idx="4294967295"/>
          </p:nvPr>
        </p:nvSpPr>
        <p:spPr>
          <a:xfrm>
            <a:off x="2417779" y="3531204"/>
            <a:ext cx="5355771" cy="2006600"/>
          </a:xfrm>
        </p:spPr>
        <p:txBody>
          <a:bodyPr>
            <a:normAutofit/>
          </a:bodyPr>
          <a:lstStyle/>
          <a:p>
            <a:pPr algn="l">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Most basic type of plot for visualization</a:t>
            </a:r>
            <a:endParaRPr lang="en-GB"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Variables are plotted along two axis</a:t>
            </a:r>
            <a:endParaRPr lang="en-GB" b="0" i="0" dirty="0">
              <a:solidFill>
                <a:srgbClr val="374151"/>
              </a:solidFill>
              <a:effectLst/>
              <a:latin typeface="Times New Roman" panose="02020603050405020304" pitchFamily="18" charset="0"/>
              <a:cs typeface="Times New Roman" panose="02020603050405020304" pitchFamily="18" charset="0"/>
            </a:endParaRPr>
          </a:p>
          <a:p>
            <a:endParaRPr lang="en-GB" dirty="0"/>
          </a:p>
        </p:txBody>
      </p:sp>
      <p:pic>
        <p:nvPicPr>
          <p:cNvPr id="6" name="Picture 5"/>
          <p:cNvPicPr>
            <a:picLocks noChangeAspect="1"/>
          </p:cNvPicPr>
          <p:nvPr/>
        </p:nvPicPr>
        <p:blipFill>
          <a:blip r:embed="rId2"/>
          <a:stretch>
            <a:fillRect/>
          </a:stretch>
        </p:blipFill>
        <p:spPr>
          <a:xfrm>
            <a:off x="731521" y="0"/>
            <a:ext cx="10711542" cy="2522611"/>
          </a:xfrm>
          <a:prstGeom prst="rect">
            <a:avLst/>
          </a:prstGeom>
        </p:spPr>
      </p:pic>
    </p:spTree>
    <p:extLst>
      <p:ext uri="{BB962C8B-B14F-4D97-AF65-F5344CB8AC3E}">
        <p14:creationId xmlns:p14="http://schemas.microsoft.com/office/powerpoint/2010/main" val="870073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Summary and conclusion</a:t>
            </a: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The network anomaly detection project utilized machine learning techniques to identify anomalous transactions in network traffic. The project involved data collection, preprocessing and using different models. Key findings included robust model performance and data quality. Future enhancements include live deployment, integration with security systems, and automated hyperparameter tuning.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451579" y="2015732"/>
            <a:ext cx="9603275" cy="4293628"/>
          </a:xfrm>
        </p:spPr>
        <p:txBody>
          <a:bodyPr>
            <a:normAutofit/>
          </a:bodyPr>
          <a:lstStyle/>
          <a:p>
            <a:pPr marL="457200" indent="-457200">
              <a:lnSpc>
                <a:spcPct val="200000"/>
              </a:lnSpc>
            </a:pPr>
            <a:r>
              <a:rPr lang="en-GB" sz="1800" dirty="0">
                <a:highlight>
                  <a:srgbClr val="FFFFFF"/>
                </a:highlight>
                <a:latin typeface="Times New Roman" panose="02020603050405020304" pitchFamily="18" charset="0"/>
                <a:ea typeface="Times New Roman" panose="02020603050405020304" pitchFamily="18" charset="0"/>
                <a:hlinkClick r:id="rId2"/>
              </a:rPr>
              <a:t>https://github.com/ddbindra/Anomaly-Detection-Dataset</a:t>
            </a:r>
            <a:endParaRPr lang="en-GB" sz="1800" dirty="0">
              <a:highlight>
                <a:srgbClr val="FFFFFF"/>
              </a:highlight>
              <a:latin typeface="Times New Roman" panose="02020603050405020304" pitchFamily="18" charset="0"/>
              <a:ea typeface="Times New Roman" panose="02020603050405020304" pitchFamily="18" charset="0"/>
            </a:endParaRPr>
          </a:p>
          <a:p>
            <a:pPr marL="457200" indent="-457200">
              <a:lnSpc>
                <a:spcPct val="200000"/>
              </a:lnSpc>
            </a:pPr>
            <a:r>
              <a:rPr lang="en-GB" sz="1800" dirty="0">
                <a:highlight>
                  <a:srgbClr val="FFFFFF"/>
                </a:highlight>
                <a:latin typeface="Times New Roman" panose="02020603050405020304" pitchFamily="18" charset="0"/>
                <a:ea typeface="Times New Roman" panose="02020603050405020304" pitchFamily="18" charset="0"/>
                <a:hlinkClick r:id="rId3"/>
              </a:rPr>
              <a:t>https://scholar.google.com/scholar?hl=en&amp;as_sdt=0%2C3&amp;q=network+anomaly+detection&amp;btnG</a:t>
            </a:r>
            <a:r>
              <a:rPr lang="en-GB" sz="1800" dirty="0">
                <a:highlight>
                  <a:srgbClr val="FFFFFF"/>
                </a:highlight>
                <a:latin typeface="Times New Roman" panose="02020603050405020304" pitchFamily="18" charset="0"/>
                <a:ea typeface="Times New Roman" panose="02020603050405020304" pitchFamily="18" charset="0"/>
              </a:rPr>
              <a:t>=</a:t>
            </a:r>
          </a:p>
          <a:p>
            <a:pPr marL="457200" indent="-457200">
              <a:lnSpc>
                <a:spcPct val="200000"/>
              </a:lnSpc>
            </a:pPr>
            <a:r>
              <a:rPr lang="en-GB" sz="1800" dirty="0">
                <a:highlight>
                  <a:srgbClr val="FFFFFF"/>
                </a:highlight>
                <a:latin typeface="Times New Roman" panose="02020603050405020304" pitchFamily="18" charset="0"/>
                <a:ea typeface="Times New Roman" panose="02020603050405020304" pitchFamily="18" charset="0"/>
                <a:hlinkClick r:id="rId4"/>
              </a:rPr>
              <a:t>https://www.flowmon.com/en/blog/science-of-network-anomalies</a:t>
            </a:r>
            <a:endParaRPr lang="en-GB" sz="1800" dirty="0">
              <a:highlight>
                <a:srgbClr val="FFFFFF"/>
              </a:highlight>
              <a:latin typeface="Times New Roman" panose="02020603050405020304" pitchFamily="18" charset="0"/>
              <a:ea typeface="Times New Roman" panose="02020603050405020304" pitchFamily="18" charset="0"/>
            </a:endParaRPr>
          </a:p>
          <a:p>
            <a:pPr marL="457200" indent="-457200">
              <a:lnSpc>
                <a:spcPct val="200000"/>
              </a:lnSpc>
            </a:pPr>
            <a:r>
              <a:rPr lang="en-GB" sz="1800" dirty="0">
                <a:highlight>
                  <a:srgbClr val="FFFFFF"/>
                </a:highlight>
                <a:latin typeface="Times New Roman" panose="02020603050405020304" pitchFamily="18" charset="0"/>
                <a:ea typeface="Times New Roman" panose="02020603050405020304" pitchFamily="18" charset="0"/>
                <a:hlinkClick r:id="rId5"/>
              </a:rPr>
              <a:t>https://www.ncbi.nlm.nih.gov/pmc/articles/PMC10059045/</a:t>
            </a:r>
            <a:endParaRPr lang="en-GB" sz="1800" dirty="0">
              <a:highlight>
                <a:srgbClr val="FFFFFF"/>
              </a:highlight>
              <a:latin typeface="Times New Roman" panose="02020603050405020304" pitchFamily="18" charset="0"/>
              <a:ea typeface="Times New Roman" panose="02020603050405020304" pitchFamily="18" charset="0"/>
            </a:endParaRPr>
          </a:p>
          <a:p>
            <a:pPr marL="457200" indent="-457200">
              <a:lnSpc>
                <a:spcPct val="200000"/>
              </a:lnSpc>
            </a:pPr>
            <a:r>
              <a:rPr lang="en-GB" sz="1800" dirty="0">
                <a:highlight>
                  <a:srgbClr val="FFFFFF"/>
                </a:highlight>
                <a:latin typeface="Times New Roman" panose="02020603050405020304" pitchFamily="18" charset="0"/>
                <a:ea typeface="Times New Roman" panose="02020603050405020304" pitchFamily="18" charset="0"/>
                <a:hlinkClick r:id="rId6"/>
              </a:rPr>
              <a:t>https://link.springer.com/article/10.1007/s11235-018-0475-8</a:t>
            </a:r>
            <a:endParaRPr lang="en-GB" sz="1800" dirty="0">
              <a:highlight>
                <a:srgbClr val="FFFFFF"/>
              </a:highlight>
              <a:latin typeface="Times New Roman" panose="02020603050405020304" pitchFamily="18" charset="0"/>
              <a:ea typeface="Times New Roman" panose="02020603050405020304" pitchFamily="18" charset="0"/>
            </a:endParaRPr>
          </a:p>
          <a:p>
            <a:pPr marL="457200" indent="-457200">
              <a:lnSpc>
                <a:spcPct val="200000"/>
              </a:lnSpc>
            </a:pPr>
            <a:endParaRPr lang="en-GB" sz="1800" dirty="0">
              <a:effectLst/>
              <a:highlight>
                <a:srgbClr val="FFFFFF"/>
              </a:highligh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Anomaly Detector</a:t>
            </a:r>
          </a:p>
        </p:txBody>
      </p:sp>
      <p:sp>
        <p:nvSpPr>
          <p:cNvPr id="6" name="Content Placeholder 5"/>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Smart sensor throughout city that keep an eye raises an alert when something unusual happens.</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Real world</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Network anomaly detection</a:t>
            </a:r>
          </a:p>
          <a:p>
            <a:pPr marL="0" indent="0">
              <a:buNone/>
            </a:pPr>
            <a:r>
              <a:rPr lang="en-IN" dirty="0">
                <a:latin typeface="Times New Roman" panose="02020603050405020304" pitchFamily="18" charset="0"/>
                <a:cs typeface="Times New Roman" panose="02020603050405020304" pitchFamily="18" charset="0"/>
              </a:rPr>
              <a:t>            smart sensor                                                              anomaly detector</a:t>
            </a:r>
          </a:p>
          <a:p>
            <a:pPr marL="0" indent="0">
              <a:buNone/>
            </a:pPr>
            <a:r>
              <a:rPr lang="en-IN" dirty="0">
                <a:latin typeface="Times New Roman" panose="02020603050405020304" pitchFamily="18" charset="0"/>
                <a:cs typeface="Times New Roman" panose="02020603050405020304" pitchFamily="18" charset="0"/>
              </a:rPr>
              <a:t>                                                                               (software that monitors flow of data)</a:t>
            </a:r>
          </a:p>
        </p:txBody>
      </p:sp>
      <p:cxnSp>
        <p:nvCxnSpPr>
          <p:cNvPr id="8" name="Straight Arrow Connector 7"/>
          <p:cNvCxnSpPr>
            <a:cxnSpLocks/>
          </p:cNvCxnSpPr>
          <p:nvPr/>
        </p:nvCxnSpPr>
        <p:spPr>
          <a:xfrm>
            <a:off x="3765176" y="3110755"/>
            <a:ext cx="30368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2354547" y="4014809"/>
            <a:ext cx="1074455" cy="103232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7303" y="4363913"/>
            <a:ext cx="1733268" cy="1102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our Goal?</a:t>
            </a:r>
          </a:p>
        </p:txBody>
      </p:sp>
      <p:sp>
        <p:nvSpPr>
          <p:cNvPr id="3" name="Content Placeholder 2"/>
          <p:cNvSpPr>
            <a:spLocks noGrp="1"/>
          </p:cNvSpPr>
          <p:nvPr>
            <p:ph idx="1"/>
          </p:nvPr>
        </p:nvSpPr>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To catch anomaly earlier, before they turnout to be an issue.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4697506" y="2922225"/>
            <a:ext cx="1954802" cy="1780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8775" y="2752165"/>
            <a:ext cx="7862047"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We know the problem, now lets get back to the solution!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marL="0" indent="0" algn="just">
              <a:buNone/>
            </a:pPr>
            <a:r>
              <a:rPr lang="en-GB" dirty="0">
                <a:latin typeface="Times New Roman" panose="02020603050405020304" pitchFamily="18" charset="0"/>
                <a:cs typeface="Times New Roman" panose="02020603050405020304" pitchFamily="18" charset="0"/>
              </a:rPr>
              <a:t>The Network Anomaly Detection System project is a significant advancement in machine learning for network security. Key milestones include:</a:t>
            </a:r>
          </a:p>
          <a:p>
            <a:pPr algn="just"/>
            <a:r>
              <a:rPr lang="en-US" b="1" i="0" dirty="0">
                <a:effectLst/>
                <a:latin typeface="Söhne"/>
              </a:rPr>
              <a:t>Collecting Data:</a:t>
            </a:r>
            <a:r>
              <a:rPr lang="en-US" b="0" i="0" dirty="0">
                <a:effectLst/>
                <a:latin typeface="Söhne"/>
              </a:rPr>
              <a:t> The project gathers information about how the network usually behaves.</a:t>
            </a:r>
          </a:p>
          <a:p>
            <a:pPr algn="just"/>
            <a:r>
              <a:rPr lang="en-US" b="1" i="0" dirty="0">
                <a:effectLst/>
                <a:latin typeface="Söhne"/>
              </a:rPr>
              <a:t>Building a Model:</a:t>
            </a:r>
            <a:r>
              <a:rPr lang="en-US" b="0" i="0" dirty="0">
                <a:effectLst/>
                <a:latin typeface="Söhne"/>
              </a:rPr>
              <a:t> It creates a smart system that learns what normal network activity looks like and can spot anything unusual.</a:t>
            </a:r>
          </a:p>
          <a:p>
            <a:pPr algn="just"/>
            <a:r>
              <a:rPr lang="en-US" b="1" i="0" dirty="0">
                <a:effectLst/>
                <a:latin typeface="Söhne"/>
              </a:rPr>
              <a:t>Making it Fast:</a:t>
            </a:r>
            <a:r>
              <a:rPr lang="en-US" b="0" i="0" dirty="0">
                <a:effectLst/>
                <a:latin typeface="Söhne"/>
              </a:rPr>
              <a:t> They're working on making the system quick so it can catch any problems in real-time.</a:t>
            </a:r>
          </a:p>
          <a:p>
            <a:pPr algn="just"/>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41059" y="2447365"/>
            <a:ext cx="9995647" cy="1506303"/>
          </a:xfrm>
        </p:spPr>
        <p:txBody>
          <a:bodyPr>
            <a:normAutofit/>
          </a:bodyPr>
          <a:lstStyle/>
          <a:p>
            <a:r>
              <a:rPr lang="en-GB" sz="4000"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Significant of study</a:t>
            </a: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This study highlights the importance of advanced anomaly detection systems in network security. These systems can identify deviations from normal network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allowing organizations to mitigate risks before they escalate. They also revolutionize incident response strategies, enabling organizations to adapt to emerging risks and enhance resilience against evolving cyber threats.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415</TotalTime>
  <Words>1426</Words>
  <Application>Microsoft Office PowerPoint</Application>
  <PresentationFormat>Widescreen</PresentationFormat>
  <Paragraphs>121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Gill Sans MT</vt:lpstr>
      <vt:lpstr>Söhne</vt:lpstr>
      <vt:lpstr>Symbol</vt:lpstr>
      <vt:lpstr>Times New Roman</vt:lpstr>
      <vt:lpstr>Gallery</vt:lpstr>
      <vt:lpstr>Project: Network Anomalies detection</vt:lpstr>
      <vt:lpstr>What is network anomaly?</vt:lpstr>
      <vt:lpstr>Real Life scenario</vt:lpstr>
      <vt:lpstr>Anomaly Detector</vt:lpstr>
      <vt:lpstr>What is our Goal?</vt:lpstr>
      <vt:lpstr>PowerPoint Presentation</vt:lpstr>
      <vt:lpstr>abstract</vt:lpstr>
      <vt:lpstr>Introduction</vt:lpstr>
      <vt:lpstr>Significant of study</vt:lpstr>
      <vt:lpstr>Problem statement</vt:lpstr>
      <vt:lpstr>objective</vt:lpstr>
      <vt:lpstr>PowerPoint Presentation</vt:lpstr>
      <vt:lpstr>Requirements</vt:lpstr>
      <vt:lpstr>Scope</vt:lpstr>
      <vt:lpstr>Data Analysis</vt:lpstr>
      <vt:lpstr>Data pre-processing</vt:lpstr>
      <vt:lpstr>Feature Enginnering</vt:lpstr>
      <vt:lpstr>Model Training</vt:lpstr>
      <vt:lpstr>PowerPoint Presentation</vt:lpstr>
      <vt:lpstr>PowerPoint Presentation</vt:lpstr>
      <vt:lpstr>Model Evaluation</vt:lpstr>
      <vt:lpstr>Result ANALysis</vt:lpstr>
      <vt:lpstr>PowerPoint Presentation</vt:lpstr>
      <vt:lpstr>Functional diagram</vt:lpstr>
      <vt:lpstr>Tools</vt:lpstr>
      <vt:lpstr>        Demo</vt:lpstr>
      <vt:lpstr>PowerPoint Presentation</vt:lpstr>
      <vt:lpstr>Testing and result</vt:lpstr>
      <vt:lpstr>Heat map</vt:lpstr>
      <vt:lpstr>Scatter plot</vt:lpstr>
      <vt:lpstr>Isolation Forest</vt:lpstr>
      <vt:lpstr>Local Outlier Factor</vt:lpstr>
      <vt:lpstr>Novelty Local Outlier Factor</vt:lpstr>
      <vt:lpstr>Support vector machine</vt:lpstr>
      <vt:lpstr>Xgb classifier </vt:lpstr>
      <vt:lpstr>CONFUSION MATRIX</vt:lpstr>
      <vt:lpstr>Summary and 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Anomalies detection</dc:title>
  <dc:creator>Venkata Sai Chandra Gudivada (Student)</dc:creator>
  <cp:lastModifiedBy>saloni singh</cp:lastModifiedBy>
  <cp:revision>22</cp:revision>
  <dcterms:created xsi:type="dcterms:W3CDTF">2023-11-25T22:22:00Z</dcterms:created>
  <dcterms:modified xsi:type="dcterms:W3CDTF">2023-11-30T23:55:18Z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FAE25BDACC844A189DEF390A23B37149_12</vt:lpwstr>
  </property>
  <property fmtid="{D5CDD505-2E9C-101B-9397-08002B2CF9AE}" pid="3" name="KSOProductBuildVer">
    <vt:lpwstr>2057-12.2.0.13306</vt:lpwstr>
  </property>
</Properties>
</file>