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Slab"/>
      <p:regular r:id="rId19"/>
      <p:bold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overview:</a:t>
            </a:r>
            <a:endParaRPr/>
          </a:p>
          <a:p>
            <a:pPr indent="-317500" lvl="0" marL="457200" rtl="0" algn="l">
              <a:spcBef>
                <a:spcPts val="0"/>
              </a:spcBef>
              <a:spcAft>
                <a:spcPts val="0"/>
              </a:spcAft>
              <a:buSzPts val="1400"/>
              <a:buChar char="-"/>
            </a:pPr>
            <a:r>
              <a:rPr lang="en"/>
              <a:t>Intro to langbot (w/ gifs and photos) - 45 seconds</a:t>
            </a:r>
            <a:endParaRPr/>
          </a:p>
          <a:p>
            <a:pPr indent="-317500" lvl="0" marL="457200" rtl="0" algn="l">
              <a:spcBef>
                <a:spcPts val="0"/>
              </a:spcBef>
              <a:spcAft>
                <a:spcPts val="0"/>
              </a:spcAft>
              <a:buSzPts val="1400"/>
              <a:buChar char="-"/>
            </a:pPr>
            <a:r>
              <a:rPr lang="en"/>
              <a:t>Demo (live demo with video/gifs as backup) - 2 min</a:t>
            </a:r>
            <a:endParaRPr/>
          </a:p>
          <a:p>
            <a:pPr indent="-317500" lvl="0" marL="457200" rtl="0" algn="l">
              <a:spcBef>
                <a:spcPts val="0"/>
              </a:spcBef>
              <a:spcAft>
                <a:spcPts val="0"/>
              </a:spcAft>
              <a:buSzPts val="1400"/>
              <a:buChar char="-"/>
            </a:pPr>
            <a:r>
              <a:rPr lang="en"/>
              <a:t>Tech stack - 45 seconds</a:t>
            </a:r>
            <a:endParaRPr/>
          </a:p>
          <a:p>
            <a:pPr indent="-317500" lvl="0" marL="457200" rtl="0" algn="l">
              <a:spcBef>
                <a:spcPts val="0"/>
              </a:spcBef>
              <a:spcAft>
                <a:spcPts val="0"/>
              </a:spcAft>
              <a:buSzPts val="1400"/>
              <a:buChar char="-"/>
            </a:pPr>
            <a:r>
              <a:rPr lang="en"/>
              <a:t>Roadblocks &amp; how we overcame them- 45 seconds</a:t>
            </a:r>
            <a:endParaRPr/>
          </a:p>
          <a:p>
            <a:pPr indent="-317500" lvl="0" marL="457200" rtl="0" algn="l">
              <a:spcBef>
                <a:spcPts val="0"/>
              </a:spcBef>
              <a:spcAft>
                <a:spcPts val="0"/>
              </a:spcAft>
              <a:buSzPts val="1400"/>
              <a:buChar char="-"/>
            </a:pPr>
            <a:r>
              <a:rPr lang="en"/>
              <a:t>Business value/competition - 45 seconds</a:t>
            </a:r>
            <a:endParaRPr/>
          </a:p>
          <a:p>
            <a:pPr indent="-317500" lvl="0" marL="457200" rtl="0" algn="l">
              <a:spcBef>
                <a:spcPts val="0"/>
              </a:spcBef>
              <a:spcAft>
                <a:spcPts val="0"/>
              </a:spcAft>
              <a:buSzPts val="1400"/>
              <a:buChar char="-"/>
            </a:pPr>
            <a:r>
              <a:rPr lang="en"/>
              <a:t>Future of project- 30 seconds</a:t>
            </a:r>
            <a:endParaRPr/>
          </a:p>
          <a:p>
            <a:pPr indent="-317500" lvl="0" marL="457200" rtl="0" algn="l">
              <a:spcBef>
                <a:spcPts val="0"/>
              </a:spcBef>
              <a:spcAft>
                <a:spcPts val="0"/>
              </a:spcAft>
              <a:buSzPts val="1400"/>
              <a:buChar char="-"/>
            </a:pPr>
            <a:r>
              <a:rPr lang="en"/>
              <a:t>Question time!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fda085fb6_58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da085fb6_5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This project definitely put our problem-solving skills to the test. One of the main issues we faced was that some of the Google-provided libraries for our backend didn’t work with Expo. We were able to get around this by finding different packages or making requests to the API directly. Through this, we got a better understanding of these Google services and were able to use them more effectively. Getting started was a challenge as well - it took us a while to figure out the best way to get Expo, the simulator, and our code all working together, but once we found a good workflow we were able to tackle the rest of the project. Taking the time to find a good development workflow helped us move along with the project much faster.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a:p>
            <a:pPr indent="-317500" lvl="0" marL="457200" rtl="0" algn="l">
              <a:spcBef>
                <a:spcPts val="0"/>
              </a:spcBef>
              <a:spcAft>
                <a:spcPts val="0"/>
              </a:spcAft>
              <a:buSzPts val="1400"/>
              <a:buAutoNum type="arabicPeriod"/>
            </a:pPr>
            <a:r>
              <a:rPr lang="en"/>
              <a:t>Instead of just throwing words at you and hoping that they stick, the user has an actual chance to practice the language in context and it won’t even feel like they are memorizing the language, but it will </a:t>
            </a:r>
            <a:r>
              <a:rPr lang="en"/>
              <a:t>definitely</a:t>
            </a:r>
            <a:r>
              <a:rPr lang="en"/>
              <a:t> have an impact on them</a:t>
            </a:r>
            <a:endParaRPr/>
          </a:p>
          <a:p>
            <a:pPr indent="-317500" lvl="0" marL="457200" rtl="0" algn="l">
              <a:spcBef>
                <a:spcPts val="0"/>
              </a:spcBef>
              <a:spcAft>
                <a:spcPts val="0"/>
              </a:spcAft>
              <a:buSzPts val="1400"/>
              <a:buAutoNum type="arabicPeriod"/>
            </a:pPr>
            <a:r>
              <a:rPr lang="en"/>
              <a:t>Some of the books used in regular classes are very outdated and contains terms that no one would realistically use, instead the user can engage in real conversations that would occur in everyday Mexico, France, or any place.</a:t>
            </a:r>
            <a:endParaRPr/>
          </a:p>
          <a:p>
            <a:pPr indent="-317500" lvl="0" marL="457200" rtl="0" algn="l">
              <a:spcBef>
                <a:spcPts val="0"/>
              </a:spcBef>
              <a:spcAft>
                <a:spcPts val="0"/>
              </a:spcAft>
              <a:buSzPts val="1400"/>
              <a:buAutoNum type="arabicPeriod"/>
            </a:pPr>
            <a:r>
              <a:rPr lang="en"/>
              <a:t>Time and time again immersion has been shown to be one of the quickest and most effective ways of learning a language and we would be making a huge mistake if we didn’t utilize it. A mix of seemingly simple phrases can lead the user into a fully immersed conversation.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4463cb43e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4463cb43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//Neither Rosetta Stone nor Dualingo provide an in-depth reason for mistakes/errors and thus it makes the experience feel less smooth</a:t>
            </a:r>
            <a:endParaRPr/>
          </a:p>
          <a:p>
            <a:pPr indent="0" lvl="0" marL="0" rtl="0" algn="l">
              <a:spcBef>
                <a:spcPts val="0"/>
              </a:spcBef>
              <a:spcAft>
                <a:spcPts val="0"/>
              </a:spcAft>
              <a:buNone/>
            </a:pPr>
            <a:r>
              <a:rPr lang="en"/>
              <a:t>With LangBot, you don’t have to worry aboutinor issues like typos because it will interpret the errors and carry on like a normal conversation</a:t>
            </a:r>
            <a:endParaRPr/>
          </a:p>
          <a:p>
            <a:pPr indent="0" lvl="0" marL="0" rtl="0" algn="l">
              <a:spcBef>
                <a:spcPts val="0"/>
              </a:spcBef>
              <a:spcAft>
                <a:spcPts val="0"/>
              </a:spcAft>
              <a:buNone/>
            </a:pPr>
            <a:r>
              <a:rPr lang="en"/>
              <a:t>Dualingo is interactive but lacks a “real-life” connection that LangBot provides</a:t>
            </a:r>
            <a:endParaRPr/>
          </a:p>
          <a:p>
            <a:pPr indent="0" lvl="0" marL="0" rtl="0" algn="l">
              <a:spcBef>
                <a:spcPts val="0"/>
              </a:spcBef>
              <a:spcAft>
                <a:spcPts val="0"/>
              </a:spcAft>
              <a:buNone/>
            </a:pPr>
            <a:r>
              <a:rPr lang="en"/>
              <a:t>Rosetta Stone just resets when you </a:t>
            </a:r>
            <a:r>
              <a:rPr lang="en"/>
              <a:t>make </a:t>
            </a:r>
            <a:r>
              <a:rPr lang="en"/>
              <a:t>a mistake and doesn’t provide guidance</a:t>
            </a:r>
            <a:endParaRPr/>
          </a:p>
          <a:p>
            <a:pPr indent="0" lvl="0" marL="0" rtl="0" algn="l">
              <a:spcBef>
                <a:spcPts val="0"/>
              </a:spcBef>
              <a:spcAft>
                <a:spcPts val="0"/>
              </a:spcAft>
              <a:buNone/>
            </a:pPr>
            <a:r>
              <a:rPr lang="en"/>
              <a:t>Neither</a:t>
            </a:r>
            <a:endParaRPr/>
          </a:p>
          <a:p>
            <a:pPr indent="0" lvl="0" marL="0" rtl="0" algn="l">
              <a:spcBef>
                <a:spcPts val="0"/>
              </a:spcBef>
              <a:spcAft>
                <a:spcPts val="0"/>
              </a:spcAft>
              <a:buNone/>
            </a:pPr>
            <a:r>
              <a:rPr lang="en"/>
              <a:t>WITH LANGBOT, THE USER DOESNT HAVE TO WASTE TIME LEARNING HOW TO USE THE APP...INSTEAD THEY CAN JUST SPEND TIME LEARNING THE LANGUAGE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8f1f8652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8f1f86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past 11 weeks, our main focus was we getting the main functionality of the chatbot working with a simple conversation and an </a:t>
            </a:r>
            <a:r>
              <a:rPr lang="en"/>
              <a:t>introductory theme. In the future, with the growth of our app, we would like to integrate machine learning so that we can train our own chatting model instead of manually entering thousands of dialogues and responses. This would also make it easier to implement multiple languages with multiple characters&amp;themes.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01a9148c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01a914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401a9148c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401a914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core features</a:t>
            </a:r>
            <a:endParaRPr/>
          </a:p>
          <a:p>
            <a:pPr indent="-317500" lvl="0" marL="457200" rtl="0" algn="l">
              <a:spcBef>
                <a:spcPts val="0"/>
              </a:spcBef>
              <a:spcAft>
                <a:spcPts val="0"/>
              </a:spcAft>
              <a:buSzPts val="1400"/>
              <a:buChar char="-"/>
            </a:pPr>
            <a:r>
              <a:rPr lang="en"/>
              <a:t>Responds to your messages</a:t>
            </a:r>
            <a:endParaRPr/>
          </a:p>
          <a:p>
            <a:pPr indent="-317500" lvl="0" marL="457200" rtl="0" algn="l">
              <a:spcBef>
                <a:spcPts val="0"/>
              </a:spcBef>
              <a:spcAft>
                <a:spcPts val="0"/>
              </a:spcAft>
              <a:buSzPts val="1400"/>
              <a:buChar char="-"/>
            </a:pPr>
            <a:r>
              <a:rPr lang="en"/>
              <a:t>Organic conversation flow, like you’re messaging a person</a:t>
            </a:r>
            <a:endParaRPr/>
          </a:p>
          <a:p>
            <a:pPr indent="-317500" lvl="1" marL="914400" rtl="0" algn="l">
              <a:spcBef>
                <a:spcPts val="0"/>
              </a:spcBef>
              <a:spcAft>
                <a:spcPts val="0"/>
              </a:spcAft>
              <a:buSzPts val="1400"/>
              <a:buChar char="-"/>
            </a:pPr>
            <a:r>
              <a:rPr lang="en"/>
              <a:t>Natural progression &amp; cohesive conversations, not a collection of random sentences from a textbook</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core features</a:t>
            </a:r>
            <a:endParaRPr/>
          </a:p>
          <a:p>
            <a:pPr indent="-317500" lvl="0" marL="457200" rtl="0" algn="l">
              <a:spcBef>
                <a:spcPts val="0"/>
              </a:spcBef>
              <a:spcAft>
                <a:spcPts val="0"/>
              </a:spcAft>
              <a:buSzPts val="1400"/>
              <a:buChar char="-"/>
            </a:pPr>
            <a:r>
              <a:rPr lang="en"/>
              <a:t>Account system</a:t>
            </a:r>
            <a:endParaRPr/>
          </a:p>
          <a:p>
            <a:pPr indent="-317500" lvl="0" marL="457200" rtl="0" algn="l">
              <a:spcBef>
                <a:spcPts val="0"/>
              </a:spcBef>
              <a:spcAft>
                <a:spcPts val="0"/>
              </a:spcAft>
              <a:buSzPts val="1400"/>
              <a:buChar char="-"/>
            </a:pPr>
            <a:r>
              <a:rPr lang="en"/>
              <a:t>Message history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01a9148c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01a914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463cb43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463cb4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can practice holding a conversation in Spanish</a:t>
            </a:r>
            <a:endParaRPr/>
          </a:p>
          <a:p>
            <a:pPr indent="-317500" lvl="0" marL="457200" rtl="0" algn="l">
              <a:spcBef>
                <a:spcPts val="0"/>
              </a:spcBef>
              <a:spcAft>
                <a:spcPts val="0"/>
              </a:spcAft>
              <a:buSzPts val="1400"/>
              <a:buChar char="-"/>
            </a:pPr>
            <a:r>
              <a:rPr lang="en"/>
              <a:t>When Langbot sends a response, it reads it out loud so the user can get used to hearing the language. This only happens when the user has enabled speech mode from the settings menu.</a:t>
            </a:r>
            <a:endParaRPr/>
          </a:p>
          <a:p>
            <a:pPr indent="-317500" lvl="0" marL="457200" rtl="0" algn="l">
              <a:spcBef>
                <a:spcPts val="0"/>
              </a:spcBef>
              <a:spcAft>
                <a:spcPts val="0"/>
              </a:spcAft>
              <a:buSzPts val="1400"/>
              <a:buChar char="-"/>
            </a:pPr>
            <a:r>
              <a:rPr lang="en"/>
              <a:t>The bot currently handles beginner Spanish conversation topics, like hello/how are you/what’s your name, the weather, and activities.</a:t>
            </a:r>
            <a:endParaRPr/>
          </a:p>
          <a:p>
            <a:pPr indent="-317500" lvl="0" marL="457200" rtl="0" algn="l">
              <a:spcBef>
                <a:spcPts val="0"/>
              </a:spcBef>
              <a:spcAft>
                <a:spcPts val="0"/>
              </a:spcAft>
              <a:buSzPts val="1400"/>
              <a:buChar char="-"/>
            </a:pPr>
            <a:r>
              <a:rPr lang="en"/>
              <a:t>From the main chat screen, you can access the settings screen and the language select screen, where the user can switch between languages in future versions of the app where multiple languages are supported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We made our app with React Native and Expo, which let us build cross-platform apps with only one codebase to maintain. They also provide some APIs that make it easy to work with native device functions that we need to use, like audio and storage.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01a9148c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01a914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On the backend, we used Google Firebase for messages and storing user account data. To process user input and manage the bot’s responses, we used Google Dialogflow. We also used the Google Cloud Platform’s Translation API for the translation feature.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drive.google.com/file/d/1uLhYf3Gqr0cfZyfOAEBg_3Gdc5DZ5rI_/view"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LangBot </a:t>
            </a:r>
            <a:r>
              <a:rPr lang="en"/>
              <a:t>🌎</a:t>
            </a:r>
            <a:endParaRPr/>
          </a:p>
        </p:txBody>
      </p:sp>
      <p:sp>
        <p:nvSpPr>
          <p:cNvPr id="71" name="Google Shape;71;p12"/>
          <p:cNvSpPr txBox="1"/>
          <p:nvPr>
            <p:ph type="ctrTitle"/>
          </p:nvPr>
        </p:nvSpPr>
        <p:spPr>
          <a:xfrm>
            <a:off x="1799450" y="3191125"/>
            <a:ext cx="5807400" cy="4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rPr>
              <a:t>Kishan Brahmbhatt, David Gutierrez, Nayan Paul, Saloni Shivdasani, Liz Wigglesworth</a:t>
            </a:r>
            <a:endParaRPr sz="18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grpSp>
        <p:nvGrpSpPr>
          <p:cNvPr id="171" name="Google Shape;171;p21"/>
          <p:cNvGrpSpPr/>
          <p:nvPr/>
        </p:nvGrpSpPr>
        <p:grpSpPr>
          <a:xfrm>
            <a:off x="3338271" y="1184703"/>
            <a:ext cx="2467458" cy="3429286"/>
            <a:chOff x="-6729413" y="-17360900"/>
            <a:chExt cx="26138326" cy="48436250"/>
          </a:xfrm>
        </p:grpSpPr>
        <p:sp>
          <p:nvSpPr>
            <p:cNvPr id="172" name="Google Shape;172;p21"/>
            <p:cNvSpPr/>
            <p:nvPr/>
          </p:nvSpPr>
          <p:spPr>
            <a:xfrm>
              <a:off x="-6729413" y="-9364662"/>
              <a:ext cx="25398299" cy="2466900"/>
            </a:xfrm>
            <a:custGeom>
              <a:rect b="b" l="l" r="r" t="t"/>
              <a:pathLst>
                <a:path extrusionOk="0" h="120000" w="12000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1"/>
            <p:cNvSpPr/>
            <p:nvPr/>
          </p:nvSpPr>
          <p:spPr>
            <a:xfrm>
              <a:off x="3276600" y="-17360900"/>
              <a:ext cx="10882200" cy="8842500"/>
            </a:xfrm>
            <a:custGeom>
              <a:rect b="b" l="l" r="r" t="t"/>
              <a:pathLst>
                <a:path extrusionOk="0" h="120000" w="12000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21"/>
            <p:cNvSpPr/>
            <p:nvPr/>
          </p:nvSpPr>
          <p:spPr>
            <a:xfrm>
              <a:off x="12576175" y="-17360900"/>
              <a:ext cx="6832500" cy="10463100"/>
            </a:xfrm>
            <a:custGeom>
              <a:rect b="b" l="l" r="r" t="t"/>
              <a:pathLst>
                <a:path extrusionOk="0" h="120000" w="12000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21"/>
            <p:cNvSpPr/>
            <p:nvPr/>
          </p:nvSpPr>
          <p:spPr>
            <a:xfrm>
              <a:off x="-6729413" y="-9364662"/>
              <a:ext cx="2358900" cy="2466900"/>
            </a:xfrm>
            <a:custGeom>
              <a:rect b="b" l="l" r="r" t="t"/>
              <a:pathLst>
                <a:path extrusionOk="0" h="120000" w="120000">
                  <a:moveTo>
                    <a:pt x="0" y="0"/>
                  </a:moveTo>
                  <a:lnTo>
                    <a:pt x="119999" y="119999"/>
                  </a:lnTo>
                  <a:lnTo>
                    <a:pt x="21561" y="119999"/>
                  </a:lnTo>
                  <a:lnTo>
                    <a:pt x="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1"/>
            <p:cNvSpPr/>
            <p:nvPr/>
          </p:nvSpPr>
          <p:spPr>
            <a:xfrm>
              <a:off x="-6729413" y="-9364662"/>
              <a:ext cx="10005900" cy="2466900"/>
            </a:xfrm>
            <a:custGeom>
              <a:rect b="b" l="l" r="r" t="t"/>
              <a:pathLst>
                <a:path extrusionOk="0" h="120000" w="12000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1"/>
            <p:cNvSpPr/>
            <p:nvPr/>
          </p:nvSpPr>
          <p:spPr>
            <a:xfrm>
              <a:off x="-6729413" y="-17360900"/>
              <a:ext cx="19305601" cy="8842500"/>
            </a:xfrm>
            <a:custGeom>
              <a:rect b="b" l="l" r="r" t="t"/>
              <a:pathLst>
                <a:path extrusionOk="0" h="120000" w="12000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1"/>
            <p:cNvSpPr/>
            <p:nvPr/>
          </p:nvSpPr>
          <p:spPr>
            <a:xfrm>
              <a:off x="12752387" y="-9293225"/>
              <a:ext cx="5916600" cy="2395500"/>
            </a:xfrm>
            <a:custGeom>
              <a:rect b="b" l="l" r="r" t="t"/>
              <a:pathLst>
                <a:path extrusionOk="0" h="120000" w="12000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1"/>
            <p:cNvSpPr/>
            <p:nvPr/>
          </p:nvSpPr>
          <p:spPr>
            <a:xfrm>
              <a:off x="3276600" y="-8518525"/>
              <a:ext cx="4192500" cy="1620900"/>
            </a:xfrm>
            <a:custGeom>
              <a:rect b="b" l="l" r="r" t="t"/>
              <a:pathLst>
                <a:path extrusionOk="0" h="120000" w="12000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1"/>
            <p:cNvSpPr/>
            <p:nvPr/>
          </p:nvSpPr>
          <p:spPr>
            <a:xfrm>
              <a:off x="-6729413" y="-9364662"/>
              <a:ext cx="2358900" cy="2466900"/>
            </a:xfrm>
            <a:custGeom>
              <a:rect b="b" l="l" r="r" t="t"/>
              <a:pathLst>
                <a:path extrusionOk="0" h="120000" w="120000">
                  <a:moveTo>
                    <a:pt x="0" y="0"/>
                  </a:moveTo>
                  <a:lnTo>
                    <a:pt x="119999" y="119999"/>
                  </a:lnTo>
                  <a:lnTo>
                    <a:pt x="21561" y="119999"/>
                  </a:lnTo>
                  <a:lnTo>
                    <a:pt x="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1"/>
            <p:cNvSpPr/>
            <p:nvPr/>
          </p:nvSpPr>
          <p:spPr>
            <a:xfrm>
              <a:off x="-6729413" y="-11442700"/>
              <a:ext cx="10005900" cy="2924100"/>
            </a:xfrm>
            <a:custGeom>
              <a:rect b="b" l="l" r="r" t="t"/>
              <a:pathLst>
                <a:path extrusionOk="0" h="120000" w="12000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1"/>
            <p:cNvSpPr/>
            <p:nvPr/>
          </p:nvSpPr>
          <p:spPr>
            <a:xfrm>
              <a:off x="14158913" y="-11938000"/>
              <a:ext cx="5250000" cy="5040300"/>
            </a:xfrm>
            <a:custGeom>
              <a:rect b="b" l="l" r="r" t="t"/>
              <a:pathLst>
                <a:path extrusionOk="0" h="120000" w="12000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21"/>
            <p:cNvSpPr/>
            <p:nvPr/>
          </p:nvSpPr>
          <p:spPr>
            <a:xfrm>
              <a:off x="2957512" y="-8518525"/>
              <a:ext cx="881100" cy="1620900"/>
            </a:xfrm>
            <a:custGeom>
              <a:rect b="b" l="l" r="r" t="t"/>
              <a:pathLst>
                <a:path extrusionOk="0" h="120000" w="12000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21"/>
            <p:cNvSpPr/>
            <p:nvPr/>
          </p:nvSpPr>
          <p:spPr>
            <a:xfrm>
              <a:off x="11728450" y="-6897687"/>
              <a:ext cx="6940500" cy="15641700"/>
            </a:xfrm>
            <a:custGeom>
              <a:rect b="b" l="l" r="r" t="t"/>
              <a:pathLst>
                <a:path extrusionOk="0" h="120000" w="12000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5" name="Google Shape;185;p21"/>
            <p:cNvSpPr/>
            <p:nvPr/>
          </p:nvSpPr>
          <p:spPr>
            <a:xfrm>
              <a:off x="-4899025" y="-698500"/>
              <a:ext cx="6378600" cy="17613300"/>
            </a:xfrm>
            <a:custGeom>
              <a:rect b="b" l="l" r="r" t="t"/>
              <a:pathLst>
                <a:path extrusionOk="0" h="120000" w="12000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6" name="Google Shape;186;p21"/>
            <p:cNvSpPr/>
            <p:nvPr/>
          </p:nvSpPr>
          <p:spPr>
            <a:xfrm>
              <a:off x="-4370388" y="-6897687"/>
              <a:ext cx="7327800" cy="6199200"/>
            </a:xfrm>
            <a:custGeom>
              <a:rect b="b" l="l" r="r" t="t"/>
              <a:pathLst>
                <a:path extrusionOk="0" h="120000" w="120000">
                  <a:moveTo>
                    <a:pt x="120000" y="0"/>
                  </a:moveTo>
                  <a:lnTo>
                    <a:pt x="95797" y="120000"/>
                  </a:lnTo>
                  <a:lnTo>
                    <a:pt x="0" y="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7" name="Google Shape;187;p21"/>
            <p:cNvSpPr/>
            <p:nvPr/>
          </p:nvSpPr>
          <p:spPr>
            <a:xfrm>
              <a:off x="9578975" y="8743950"/>
              <a:ext cx="4263900" cy="22331400"/>
            </a:xfrm>
            <a:custGeom>
              <a:rect b="b" l="l" r="r" t="t"/>
              <a:pathLst>
                <a:path extrusionOk="0" h="120000" w="12000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8" name="Google Shape;188;p21"/>
            <p:cNvSpPr/>
            <p:nvPr/>
          </p:nvSpPr>
          <p:spPr>
            <a:xfrm>
              <a:off x="11728450" y="-6897687"/>
              <a:ext cx="6940500" cy="1690800"/>
            </a:xfrm>
            <a:custGeom>
              <a:rect b="b" l="l" r="r" t="t"/>
              <a:pathLst>
                <a:path extrusionOk="0" h="120000" w="120000">
                  <a:moveTo>
                    <a:pt x="120000" y="0"/>
                  </a:moveTo>
                  <a:lnTo>
                    <a:pt x="0" y="120000"/>
                  </a:lnTo>
                  <a:lnTo>
                    <a:pt x="17703" y="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9" name="Google Shape;189;p21"/>
            <p:cNvSpPr/>
            <p:nvPr/>
          </p:nvSpPr>
          <p:spPr>
            <a:xfrm>
              <a:off x="3838575" y="-6897687"/>
              <a:ext cx="7890000" cy="9791700"/>
            </a:xfrm>
            <a:custGeom>
              <a:rect b="b" l="l" r="r" t="t"/>
              <a:pathLst>
                <a:path extrusionOk="0" h="120000" w="12000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0" name="Google Shape;190;p21"/>
            <p:cNvSpPr/>
            <p:nvPr/>
          </p:nvSpPr>
          <p:spPr>
            <a:xfrm>
              <a:off x="-1235075" y="-698500"/>
              <a:ext cx="8242200" cy="17613300"/>
            </a:xfrm>
            <a:custGeom>
              <a:rect b="b" l="l" r="r" t="t"/>
              <a:pathLst>
                <a:path extrusionOk="0" h="120000" w="12000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1" name="Google Shape;191;p21"/>
            <p:cNvSpPr/>
            <p:nvPr/>
          </p:nvSpPr>
          <p:spPr>
            <a:xfrm>
              <a:off x="-1235075" y="-5207000"/>
              <a:ext cx="12963600" cy="22121700"/>
            </a:xfrm>
            <a:custGeom>
              <a:rect b="b" l="l" r="r" t="t"/>
              <a:pathLst>
                <a:path extrusionOk="0" h="120000" w="12000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2" name="Google Shape;192;p21"/>
            <p:cNvSpPr/>
            <p:nvPr/>
          </p:nvSpPr>
          <p:spPr>
            <a:xfrm>
              <a:off x="-6305550" y="-6897687"/>
              <a:ext cx="7785000" cy="8804400"/>
            </a:xfrm>
            <a:custGeom>
              <a:rect b="b" l="l" r="r" t="t"/>
              <a:pathLst>
                <a:path extrusionOk="0" h="120000" w="12000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3" name="Google Shape;193;p21"/>
            <p:cNvSpPr/>
            <p:nvPr/>
          </p:nvSpPr>
          <p:spPr>
            <a:xfrm>
              <a:off x="11728450" y="-6897687"/>
              <a:ext cx="6940500" cy="8770800"/>
            </a:xfrm>
            <a:custGeom>
              <a:rect b="b" l="l" r="r" t="t"/>
              <a:pathLst>
                <a:path extrusionOk="0" h="120000" w="12000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4" name="Google Shape;194;p21"/>
            <p:cNvSpPr/>
            <p:nvPr/>
          </p:nvSpPr>
          <p:spPr>
            <a:xfrm>
              <a:off x="1479550" y="-6897687"/>
              <a:ext cx="5527800" cy="9791700"/>
            </a:xfrm>
            <a:custGeom>
              <a:rect b="b" l="l" r="r" t="t"/>
              <a:pathLst>
                <a:path extrusionOk="0" h="120000" w="12000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5" name="Google Shape;195;p21"/>
            <p:cNvSpPr/>
            <p:nvPr/>
          </p:nvSpPr>
          <p:spPr>
            <a:xfrm>
              <a:off x="-1373188" y="8743950"/>
              <a:ext cx="13101600" cy="13630199"/>
            </a:xfrm>
            <a:custGeom>
              <a:rect b="b" l="l" r="r" t="t"/>
              <a:pathLst>
                <a:path extrusionOk="0" h="120000" w="12000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6" name="Google Shape;196;p21"/>
            <p:cNvSpPr/>
            <p:nvPr/>
          </p:nvSpPr>
          <p:spPr>
            <a:xfrm>
              <a:off x="2994025" y="8743950"/>
              <a:ext cx="8734500" cy="22331400"/>
            </a:xfrm>
            <a:custGeom>
              <a:rect b="b" l="l" r="r" t="t"/>
              <a:pathLst>
                <a:path extrusionOk="0" h="120000" w="12000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7" name="Google Shape;197;p21"/>
            <p:cNvSpPr/>
            <p:nvPr/>
          </p:nvSpPr>
          <p:spPr>
            <a:xfrm>
              <a:off x="11728450" y="1873250"/>
              <a:ext cx="6835800" cy="13103100"/>
            </a:xfrm>
            <a:custGeom>
              <a:rect b="b" l="l" r="r" t="t"/>
              <a:pathLst>
                <a:path extrusionOk="0" h="120000" w="12000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8" name="Google Shape;198;p21"/>
            <p:cNvSpPr/>
            <p:nvPr/>
          </p:nvSpPr>
          <p:spPr>
            <a:xfrm>
              <a:off x="3276600" y="-9293225"/>
              <a:ext cx="10882200" cy="2395500"/>
            </a:xfrm>
            <a:custGeom>
              <a:rect b="b" l="l" r="r" t="t"/>
              <a:pathLst>
                <a:path extrusionOk="0" h="120000" w="12000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21"/>
            <p:cNvSpPr/>
            <p:nvPr/>
          </p:nvSpPr>
          <p:spPr>
            <a:xfrm>
              <a:off x="7469187" y="-6897687"/>
              <a:ext cx="5283300" cy="1690800"/>
            </a:xfrm>
            <a:custGeom>
              <a:rect b="b" l="l" r="r" t="t"/>
              <a:pathLst>
                <a:path extrusionOk="0" h="120000" w="12000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200" name="Google Shape;200;p21"/>
          <p:cNvSpPr txBox="1"/>
          <p:nvPr>
            <p:ph type="title"/>
          </p:nvPr>
        </p:nvSpPr>
        <p:spPr>
          <a:xfrm>
            <a:off x="786150" y="5367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Challenges</a:t>
            </a:r>
            <a:endParaRPr sz="6000"/>
          </a:p>
        </p:txBody>
      </p:sp>
      <p:sp>
        <p:nvSpPr>
          <p:cNvPr id="201" name="Google Shape;201;p21"/>
          <p:cNvSpPr/>
          <p:nvPr/>
        </p:nvSpPr>
        <p:spPr>
          <a:xfrm>
            <a:off x="0" y="1928808"/>
            <a:ext cx="9144000" cy="3214800"/>
          </a:xfrm>
          <a:prstGeom prst="rect">
            <a:avLst/>
          </a:prstGeom>
          <a:solidFill>
            <a:srgbClr val="0091EA">
              <a:alpha val="3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2" name="Google Shape;202;p21"/>
          <p:cNvSpPr/>
          <p:nvPr/>
        </p:nvSpPr>
        <p:spPr>
          <a:xfrm>
            <a:off x="535775" y="2368325"/>
            <a:ext cx="2355600" cy="2423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3600">
                <a:solidFill>
                  <a:srgbClr val="263238"/>
                </a:solidFill>
                <a:latin typeface="Roboto Slab"/>
                <a:ea typeface="Roboto Slab"/>
                <a:cs typeface="Roboto Slab"/>
                <a:sym typeface="Roboto Slab"/>
              </a:rPr>
              <a:t>Libraries &amp; Expo</a:t>
            </a:r>
            <a:endParaRPr sz="3600">
              <a:solidFill>
                <a:srgbClr val="263238"/>
              </a:solidFill>
              <a:latin typeface="Source Sans Pro"/>
              <a:ea typeface="Source Sans Pro"/>
              <a:cs typeface="Source Sans Pro"/>
              <a:sym typeface="Source Sans Pro"/>
            </a:endParaRPr>
          </a:p>
        </p:txBody>
      </p:sp>
      <p:sp>
        <p:nvSpPr>
          <p:cNvPr id="203" name="Google Shape;203;p21"/>
          <p:cNvSpPr/>
          <p:nvPr/>
        </p:nvSpPr>
        <p:spPr>
          <a:xfrm>
            <a:off x="6286500" y="2368325"/>
            <a:ext cx="2355600" cy="2423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 sz="3600">
                <a:solidFill>
                  <a:srgbClr val="263238"/>
                </a:solidFill>
                <a:latin typeface="Roboto Slab"/>
                <a:ea typeface="Roboto Slab"/>
                <a:cs typeface="Roboto Slab"/>
                <a:sym typeface="Roboto Slab"/>
              </a:rPr>
              <a:t>Working with the simulator</a:t>
            </a:r>
            <a:endParaRPr sz="3600">
              <a:solidFill>
                <a:srgbClr val="263238"/>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2"/>
          <p:cNvSpPr txBox="1"/>
          <p:nvPr>
            <p:ph idx="4294967295" type="ctrTitle"/>
          </p:nvPr>
        </p:nvSpPr>
        <p:spPr>
          <a:xfrm>
            <a:off x="1650200" y="800400"/>
            <a:ext cx="6537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Interactive Learning</a:t>
            </a:r>
            <a:endParaRPr sz="4800"/>
          </a:p>
        </p:txBody>
      </p:sp>
      <p:sp>
        <p:nvSpPr>
          <p:cNvPr id="209" name="Google Shape;209;p22"/>
          <p:cNvSpPr txBox="1"/>
          <p:nvPr>
            <p:ph idx="4294967295" type="subTitle"/>
          </p:nvPr>
        </p:nvSpPr>
        <p:spPr>
          <a:xfrm>
            <a:off x="1973100" y="1449412"/>
            <a:ext cx="5277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Emphasis on practice over memorization</a:t>
            </a:r>
            <a:endParaRPr sz="1800"/>
          </a:p>
        </p:txBody>
      </p:sp>
      <p:sp>
        <p:nvSpPr>
          <p:cNvPr id="210" name="Google Shape;210;p22"/>
          <p:cNvSpPr txBox="1"/>
          <p:nvPr>
            <p:ph idx="4294967295" type="ctrTitle"/>
          </p:nvPr>
        </p:nvSpPr>
        <p:spPr>
          <a:xfrm>
            <a:off x="1650200" y="3429300"/>
            <a:ext cx="52779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Immersion</a:t>
            </a:r>
            <a:endParaRPr sz="4800"/>
          </a:p>
        </p:txBody>
      </p:sp>
      <p:sp>
        <p:nvSpPr>
          <p:cNvPr id="211" name="Google Shape;211;p22"/>
          <p:cNvSpPr txBox="1"/>
          <p:nvPr>
            <p:ph idx="4294967295" type="subTitle"/>
          </p:nvPr>
        </p:nvSpPr>
        <p:spPr>
          <a:xfrm>
            <a:off x="1973100" y="4002125"/>
            <a:ext cx="5277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The best way to learn languages</a:t>
            </a:r>
            <a:endParaRPr sz="1800"/>
          </a:p>
        </p:txBody>
      </p:sp>
      <p:sp>
        <p:nvSpPr>
          <p:cNvPr id="212" name="Google Shape;212;p22"/>
          <p:cNvSpPr txBox="1"/>
          <p:nvPr>
            <p:ph idx="4294967295" type="ctrTitle"/>
          </p:nvPr>
        </p:nvSpPr>
        <p:spPr>
          <a:xfrm>
            <a:off x="1650200" y="2114850"/>
            <a:ext cx="69438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Learn what’s useful</a:t>
            </a:r>
            <a:endParaRPr sz="4800"/>
          </a:p>
        </p:txBody>
      </p:sp>
      <p:sp>
        <p:nvSpPr>
          <p:cNvPr id="213" name="Google Shape;213;p22"/>
          <p:cNvSpPr txBox="1"/>
          <p:nvPr>
            <p:ph idx="4294967295" type="subTitle"/>
          </p:nvPr>
        </p:nvSpPr>
        <p:spPr>
          <a:xfrm>
            <a:off x="1973100" y="2687668"/>
            <a:ext cx="5277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Real conversations, not textbook vocabulary</a:t>
            </a:r>
            <a:endParaRPr sz="1800"/>
          </a:p>
        </p:txBody>
      </p:sp>
      <p:sp>
        <p:nvSpPr>
          <p:cNvPr id="214" name="Google Shape;214;p22"/>
          <p:cNvSpPr txBox="1"/>
          <p:nvPr/>
        </p:nvSpPr>
        <p:spPr>
          <a:xfrm>
            <a:off x="1650200" y="337200"/>
            <a:ext cx="55737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chemeClr val="accent1"/>
                </a:solidFill>
                <a:latin typeface="Roboto Slab"/>
                <a:ea typeface="Roboto Slab"/>
                <a:cs typeface="Roboto Slab"/>
                <a:sym typeface="Roboto Slab"/>
              </a:rPr>
              <a:t>Business Value</a:t>
            </a:r>
            <a:endParaRPr b="1" sz="2400" u="sng">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Competitors</a:t>
            </a:r>
            <a:endParaRPr sz="4800"/>
          </a:p>
        </p:txBody>
      </p:sp>
      <p:pic>
        <p:nvPicPr>
          <p:cNvPr id="220" name="Google Shape;220;p23"/>
          <p:cNvPicPr preferRelativeResize="0"/>
          <p:nvPr/>
        </p:nvPicPr>
        <p:blipFill>
          <a:blip r:embed="rId3">
            <a:alphaModFix/>
          </a:blip>
          <a:stretch>
            <a:fillRect/>
          </a:stretch>
        </p:blipFill>
        <p:spPr>
          <a:xfrm rot="-537082">
            <a:off x="712850" y="1638694"/>
            <a:ext cx="2943225" cy="1552575"/>
          </a:xfrm>
          <a:prstGeom prst="rect">
            <a:avLst/>
          </a:prstGeom>
          <a:noFill/>
          <a:ln>
            <a:noFill/>
          </a:ln>
        </p:spPr>
      </p:pic>
      <p:pic>
        <p:nvPicPr>
          <p:cNvPr id="221" name="Google Shape;221;p23"/>
          <p:cNvPicPr preferRelativeResize="0"/>
          <p:nvPr/>
        </p:nvPicPr>
        <p:blipFill rotWithShape="1">
          <a:blip r:embed="rId4">
            <a:alphaModFix/>
          </a:blip>
          <a:srcRect b="24220" l="-2380" r="2380" t="-24220"/>
          <a:stretch/>
        </p:blipFill>
        <p:spPr>
          <a:xfrm rot="357548">
            <a:off x="4443152" y="872653"/>
            <a:ext cx="4106084" cy="216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p:nvPr/>
        </p:nvSpPr>
        <p:spPr>
          <a:xfrm>
            <a:off x="429625" y="1044700"/>
            <a:ext cx="23196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ph type="title"/>
          </p:nvPr>
        </p:nvSpPr>
        <p:spPr>
          <a:xfrm>
            <a:off x="786150" y="2687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Future Plans</a:t>
            </a:r>
            <a:endParaRPr/>
          </a:p>
        </p:txBody>
      </p:sp>
      <p:sp>
        <p:nvSpPr>
          <p:cNvPr id="228" name="Google Shape;228;p24"/>
          <p:cNvSpPr/>
          <p:nvPr/>
        </p:nvSpPr>
        <p:spPr>
          <a:xfrm>
            <a:off x="3276900" y="1895250"/>
            <a:ext cx="2590200" cy="2630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565675" y="1133500"/>
            <a:ext cx="2047500" cy="20091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lang="en" sz="2200">
                <a:solidFill>
                  <a:schemeClr val="dk1"/>
                </a:solidFill>
                <a:latin typeface="Source Sans Pro"/>
                <a:ea typeface="Source Sans Pro"/>
                <a:cs typeface="Source Sans Pro"/>
                <a:sym typeface="Source Sans Pro"/>
              </a:rPr>
              <a:t>Multiple Languages</a:t>
            </a:r>
            <a:endParaRPr b="1" sz="2200">
              <a:solidFill>
                <a:srgbClr val="263238"/>
              </a:solidFill>
              <a:latin typeface="Source Sans Pro"/>
              <a:ea typeface="Source Sans Pro"/>
              <a:cs typeface="Source Sans Pro"/>
              <a:sym typeface="Source Sans Pro"/>
            </a:endParaRPr>
          </a:p>
        </p:txBody>
      </p:sp>
      <p:sp>
        <p:nvSpPr>
          <p:cNvPr id="230" name="Google Shape;230;p24"/>
          <p:cNvSpPr/>
          <p:nvPr/>
        </p:nvSpPr>
        <p:spPr>
          <a:xfrm>
            <a:off x="6276700" y="179950"/>
            <a:ext cx="2250300" cy="23094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412200" y="2022000"/>
            <a:ext cx="2319600" cy="23772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lang="en" sz="2800">
                <a:solidFill>
                  <a:schemeClr val="dk1"/>
                </a:solidFill>
                <a:latin typeface="Source Sans Pro"/>
                <a:ea typeface="Source Sans Pro"/>
                <a:cs typeface="Source Sans Pro"/>
                <a:sym typeface="Source Sans Pro"/>
              </a:rPr>
              <a:t>Integrate Machine Learning</a:t>
            </a:r>
            <a:endParaRPr b="1" sz="2800">
              <a:solidFill>
                <a:srgbClr val="263238"/>
              </a:solidFill>
              <a:latin typeface="Source Sans Pro"/>
              <a:ea typeface="Source Sans Pro"/>
              <a:cs typeface="Source Sans Pro"/>
              <a:sym typeface="Source Sans Pro"/>
            </a:endParaRPr>
          </a:p>
        </p:txBody>
      </p:sp>
      <p:cxnSp>
        <p:nvCxnSpPr>
          <p:cNvPr id="232" name="Google Shape;232;p24"/>
          <p:cNvCxnSpPr/>
          <p:nvPr/>
        </p:nvCxnSpPr>
        <p:spPr>
          <a:xfrm>
            <a:off x="2749236" y="2277839"/>
            <a:ext cx="702900" cy="211500"/>
          </a:xfrm>
          <a:prstGeom prst="straightConnector1">
            <a:avLst/>
          </a:prstGeom>
          <a:noFill/>
          <a:ln cap="flat" cmpd="sng" w="9525">
            <a:solidFill>
              <a:srgbClr val="CFD8DC"/>
            </a:solidFill>
            <a:prstDash val="solid"/>
            <a:round/>
            <a:headEnd len="med" w="med" type="none"/>
            <a:tailEnd len="med" w="med" type="none"/>
          </a:ln>
        </p:spPr>
      </p:cxnSp>
      <p:cxnSp>
        <p:nvCxnSpPr>
          <p:cNvPr id="233" name="Google Shape;233;p24"/>
          <p:cNvCxnSpPr/>
          <p:nvPr/>
        </p:nvCxnSpPr>
        <p:spPr>
          <a:xfrm flipH="1" rot="10800000">
            <a:off x="5731793" y="1923458"/>
            <a:ext cx="699600" cy="681000"/>
          </a:xfrm>
          <a:prstGeom prst="straightConnector1">
            <a:avLst/>
          </a:prstGeom>
          <a:noFill/>
          <a:ln cap="flat" cmpd="sng" w="28575">
            <a:solidFill>
              <a:srgbClr val="CFD8DC"/>
            </a:solidFill>
            <a:prstDash val="solid"/>
            <a:round/>
            <a:headEnd len="med" w="med" type="none"/>
            <a:tailEnd len="med" w="med" type="none"/>
          </a:ln>
        </p:spPr>
      </p:cxnSp>
      <p:sp>
        <p:nvSpPr>
          <p:cNvPr id="234" name="Google Shape;234;p24"/>
          <p:cNvSpPr/>
          <p:nvPr/>
        </p:nvSpPr>
        <p:spPr>
          <a:xfrm>
            <a:off x="6378100" y="330100"/>
            <a:ext cx="2047500" cy="20091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lang="en" sz="2000">
                <a:solidFill>
                  <a:schemeClr val="dk1"/>
                </a:solidFill>
                <a:latin typeface="Source Sans Pro"/>
                <a:ea typeface="Source Sans Pro"/>
                <a:cs typeface="Source Sans Pro"/>
                <a:sym typeface="Source Sans Pro"/>
              </a:rPr>
              <a:t>Multiple Characters &amp; Themes</a:t>
            </a:r>
            <a:endParaRPr b="1" sz="2000">
              <a:solidFill>
                <a:srgbClr val="263238"/>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5"/>
          <p:cNvSpPr txBox="1"/>
          <p:nvPr>
            <p:ph idx="4294967295" type="ctrTitle"/>
          </p:nvPr>
        </p:nvSpPr>
        <p:spPr>
          <a:xfrm>
            <a:off x="685800" y="310759"/>
            <a:ext cx="7772400" cy="25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7200"/>
          </a:p>
          <a:p>
            <a:pPr indent="0" lvl="0" marL="0" rtl="0" algn="ctr">
              <a:spcBef>
                <a:spcPts val="0"/>
              </a:spcBef>
              <a:spcAft>
                <a:spcPts val="0"/>
              </a:spcAft>
              <a:buNone/>
            </a:pPr>
            <a:r>
              <a:rPr b="1" lang="en" sz="7200"/>
              <a:t>Thanks! </a:t>
            </a:r>
            <a:endParaRPr b="1" sz="7200"/>
          </a:p>
          <a:p>
            <a:pPr indent="0" lvl="0" marL="0" rtl="0" algn="ctr">
              <a:spcBef>
                <a:spcPts val="0"/>
              </a:spcBef>
              <a:spcAft>
                <a:spcPts val="0"/>
              </a:spcAft>
              <a:buNone/>
            </a:pPr>
            <a:r>
              <a:rPr b="1" lang="en" sz="7200"/>
              <a:t>Any Questions?</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idx="4294967295" type="ctrTitle"/>
          </p:nvPr>
        </p:nvSpPr>
        <p:spPr>
          <a:xfrm>
            <a:off x="533400" y="1252125"/>
            <a:ext cx="38301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3600"/>
              <a:t>Learn through conversation</a:t>
            </a:r>
            <a:endParaRPr b="1" sz="3600"/>
          </a:p>
        </p:txBody>
      </p:sp>
      <p:sp>
        <p:nvSpPr>
          <p:cNvPr id="77" name="Google Shape;77;p13"/>
          <p:cNvSpPr txBox="1"/>
          <p:nvPr>
            <p:ph idx="4294967295" type="subTitle"/>
          </p:nvPr>
        </p:nvSpPr>
        <p:spPr>
          <a:xfrm>
            <a:off x="533400" y="2394547"/>
            <a:ext cx="38301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LangBot responds to your messages</a:t>
            </a:r>
            <a:endParaRPr/>
          </a:p>
        </p:txBody>
      </p:sp>
      <p:cxnSp>
        <p:nvCxnSpPr>
          <p:cNvPr id="78" name="Google Shape;78;p13"/>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79" name="Google Shape;79;p13"/>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80" name="Google Shape;80;p13"/>
          <p:cNvCxnSpPr>
            <a:endCxn id="81"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pic>
        <p:nvPicPr>
          <p:cNvPr id="82" name="Google Shape;82;p13"/>
          <p:cNvPicPr preferRelativeResize="0"/>
          <p:nvPr/>
        </p:nvPicPr>
        <p:blipFill rotWithShape="1">
          <a:blip r:embed="rId3">
            <a:alphaModFix/>
          </a:blip>
          <a:srcRect b="0" l="0" r="0" t="0"/>
          <a:stretch/>
        </p:blipFill>
        <p:spPr>
          <a:xfrm>
            <a:off x="5908898" y="558140"/>
            <a:ext cx="2041200" cy="4082400"/>
          </a:xfrm>
          <a:prstGeom prst="rect">
            <a:avLst/>
          </a:prstGeom>
          <a:noFill/>
          <a:ln>
            <a:noFill/>
          </a:ln>
        </p:spPr>
      </p:pic>
      <p:grpSp>
        <p:nvGrpSpPr>
          <p:cNvPr id="83" name="Google Shape;83;p13"/>
          <p:cNvGrpSpPr/>
          <p:nvPr/>
        </p:nvGrpSpPr>
        <p:grpSpPr>
          <a:xfrm>
            <a:off x="5858378" y="288117"/>
            <a:ext cx="2147581" cy="4481751"/>
            <a:chOff x="2547150" y="238125"/>
            <a:chExt cx="2525675" cy="5238750"/>
          </a:xfrm>
        </p:grpSpPr>
        <p:sp>
          <p:nvSpPr>
            <p:cNvPr id="84" name="Google Shape;84;p1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118200" y="595117"/>
            <a:ext cx="2028726" cy="4057425"/>
          </a:xfrm>
          <a:prstGeom prst="rect">
            <a:avLst/>
          </a:prstGeom>
          <a:noFill/>
          <a:ln>
            <a:noFill/>
          </a:ln>
        </p:spPr>
      </p:pic>
      <p:sp>
        <p:nvSpPr>
          <p:cNvPr id="93" name="Google Shape;93;p14"/>
          <p:cNvSpPr txBox="1"/>
          <p:nvPr>
            <p:ph idx="4294967295" type="ctrTitle"/>
          </p:nvPr>
        </p:nvSpPr>
        <p:spPr>
          <a:xfrm>
            <a:off x="4379015" y="1252125"/>
            <a:ext cx="3830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Save your progress</a:t>
            </a:r>
            <a:endParaRPr b="1" sz="3600"/>
          </a:p>
        </p:txBody>
      </p:sp>
      <p:sp>
        <p:nvSpPr>
          <p:cNvPr id="94" name="Google Shape;94;p14"/>
          <p:cNvSpPr txBox="1"/>
          <p:nvPr>
            <p:ph idx="4294967295" type="subTitle"/>
          </p:nvPr>
        </p:nvSpPr>
        <p:spPr>
          <a:xfrm>
            <a:off x="4379015" y="2394547"/>
            <a:ext cx="3830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an account and learn across devices</a:t>
            </a:r>
            <a:endParaRPr/>
          </a:p>
        </p:txBody>
      </p:sp>
      <p:cxnSp>
        <p:nvCxnSpPr>
          <p:cNvPr id="95" name="Google Shape;95;p14"/>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96" name="Google Shape;96;p14"/>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97" name="Google Shape;97;p14"/>
          <p:cNvCxnSpPr>
            <a:endCxn id="98"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grpSp>
        <p:nvGrpSpPr>
          <p:cNvPr id="99" name="Google Shape;99;p14"/>
          <p:cNvGrpSpPr/>
          <p:nvPr/>
        </p:nvGrpSpPr>
        <p:grpSpPr>
          <a:xfrm>
            <a:off x="1073575" y="373572"/>
            <a:ext cx="2119546" cy="4396359"/>
            <a:chOff x="2547150" y="238125"/>
            <a:chExt cx="2525675" cy="5238750"/>
          </a:xfrm>
        </p:grpSpPr>
        <p:sp>
          <p:nvSpPr>
            <p:cNvPr id="100" name="Google Shape;100;p1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idx="4294967295" type="ctrTitle"/>
          </p:nvPr>
        </p:nvSpPr>
        <p:spPr>
          <a:xfrm>
            <a:off x="533400" y="1252125"/>
            <a:ext cx="38301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3600"/>
              <a:t>Have LangBot Speak to You</a:t>
            </a:r>
            <a:endParaRPr b="1" sz="3600"/>
          </a:p>
        </p:txBody>
      </p:sp>
      <p:sp>
        <p:nvSpPr>
          <p:cNvPr id="109" name="Google Shape;109;p15"/>
          <p:cNvSpPr txBox="1"/>
          <p:nvPr>
            <p:ph idx="4294967295" type="subTitle"/>
          </p:nvPr>
        </p:nvSpPr>
        <p:spPr>
          <a:xfrm>
            <a:off x="533400" y="2394547"/>
            <a:ext cx="38301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Learn how to speak Spanish as well</a:t>
            </a:r>
            <a:endParaRPr/>
          </a:p>
        </p:txBody>
      </p:sp>
      <p:cxnSp>
        <p:nvCxnSpPr>
          <p:cNvPr id="110" name="Google Shape;110;p15"/>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11" name="Google Shape;111;p15"/>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12" name="Google Shape;112;p15"/>
          <p:cNvCxnSpPr>
            <a:endCxn id="113"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pic>
        <p:nvPicPr>
          <p:cNvPr id="114" name="Google Shape;114;p15"/>
          <p:cNvPicPr preferRelativeResize="0"/>
          <p:nvPr/>
        </p:nvPicPr>
        <p:blipFill rotWithShape="1">
          <a:blip r:embed="rId3">
            <a:alphaModFix/>
          </a:blip>
          <a:srcRect b="6603" l="0" r="0" t="0"/>
          <a:stretch/>
        </p:blipFill>
        <p:spPr>
          <a:xfrm>
            <a:off x="5699225" y="597426"/>
            <a:ext cx="2037099" cy="3805326"/>
          </a:xfrm>
          <a:prstGeom prst="rect">
            <a:avLst/>
          </a:prstGeom>
          <a:noFill/>
          <a:ln>
            <a:noFill/>
          </a:ln>
        </p:spPr>
      </p:pic>
      <p:grpSp>
        <p:nvGrpSpPr>
          <p:cNvPr id="115" name="Google Shape;115;p15"/>
          <p:cNvGrpSpPr/>
          <p:nvPr/>
        </p:nvGrpSpPr>
        <p:grpSpPr>
          <a:xfrm>
            <a:off x="5658000" y="373572"/>
            <a:ext cx="2119546" cy="4396359"/>
            <a:chOff x="2547150" y="238125"/>
            <a:chExt cx="2525675" cy="5238750"/>
          </a:xfrm>
        </p:grpSpPr>
        <p:sp>
          <p:nvSpPr>
            <p:cNvPr id="116" name="Google Shape;116;p1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idx="4294967295" type="ctrTitle"/>
          </p:nvPr>
        </p:nvSpPr>
        <p:spPr>
          <a:xfrm>
            <a:off x="4379015" y="1252125"/>
            <a:ext cx="3830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Translate Words and Phrases</a:t>
            </a:r>
            <a:endParaRPr b="1" sz="3600"/>
          </a:p>
        </p:txBody>
      </p:sp>
      <p:sp>
        <p:nvSpPr>
          <p:cNvPr id="125" name="Google Shape;125;p16"/>
          <p:cNvSpPr txBox="1"/>
          <p:nvPr>
            <p:ph idx="4294967295" type="subTitle"/>
          </p:nvPr>
        </p:nvSpPr>
        <p:spPr>
          <a:xfrm>
            <a:off x="4379015" y="2394547"/>
            <a:ext cx="3830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Langbot has all the info you need</a:t>
            </a:r>
            <a:endParaRPr/>
          </a:p>
        </p:txBody>
      </p:sp>
      <p:cxnSp>
        <p:nvCxnSpPr>
          <p:cNvPr id="126" name="Google Shape;126;p16"/>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27" name="Google Shape;127;p16"/>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28" name="Google Shape;128;p16"/>
          <p:cNvCxnSpPr>
            <a:endCxn id="129"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pic>
        <p:nvPicPr>
          <p:cNvPr id="130" name="Google Shape;130;p16"/>
          <p:cNvPicPr preferRelativeResize="0"/>
          <p:nvPr/>
        </p:nvPicPr>
        <p:blipFill rotWithShape="1">
          <a:blip r:embed="rId3">
            <a:alphaModFix/>
          </a:blip>
          <a:srcRect b="3956" l="0" r="0" t="0"/>
          <a:stretch/>
        </p:blipFill>
        <p:spPr>
          <a:xfrm>
            <a:off x="1122975" y="627650"/>
            <a:ext cx="2020750" cy="4097149"/>
          </a:xfrm>
          <a:prstGeom prst="rect">
            <a:avLst/>
          </a:prstGeom>
          <a:noFill/>
          <a:ln>
            <a:noFill/>
          </a:ln>
        </p:spPr>
      </p:pic>
      <p:grpSp>
        <p:nvGrpSpPr>
          <p:cNvPr id="131" name="Google Shape;131;p16"/>
          <p:cNvGrpSpPr/>
          <p:nvPr/>
        </p:nvGrpSpPr>
        <p:grpSpPr>
          <a:xfrm>
            <a:off x="1073575" y="373572"/>
            <a:ext cx="2119546" cy="4396359"/>
            <a:chOff x="2547150" y="238125"/>
            <a:chExt cx="2525675" cy="5238750"/>
          </a:xfrm>
        </p:grpSpPr>
        <p:sp>
          <p:nvSpPr>
            <p:cNvPr id="132" name="Google Shape;132;p16"/>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ph idx="4294967295" type="ctrTitle"/>
          </p:nvPr>
        </p:nvSpPr>
        <p:spPr>
          <a:xfrm>
            <a:off x="735400" y="945738"/>
            <a:ext cx="4088400" cy="325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Demo Time!</a:t>
            </a:r>
            <a:endParaRPr b="1" sz="9600"/>
          </a:p>
        </p:txBody>
      </p:sp>
      <p:pic>
        <p:nvPicPr>
          <p:cNvPr id="141" name="Google Shape;141;p17"/>
          <p:cNvPicPr preferRelativeResize="0"/>
          <p:nvPr/>
        </p:nvPicPr>
        <p:blipFill>
          <a:blip r:embed="rId3">
            <a:alphaModFix/>
          </a:blip>
          <a:stretch>
            <a:fillRect/>
          </a:stretch>
        </p:blipFill>
        <p:spPr>
          <a:xfrm>
            <a:off x="5522928" y="564639"/>
            <a:ext cx="2047124" cy="4094275"/>
          </a:xfrm>
          <a:prstGeom prst="rect">
            <a:avLst/>
          </a:prstGeom>
          <a:noFill/>
          <a:ln>
            <a:noFill/>
          </a:ln>
        </p:spPr>
      </p:pic>
      <p:grpSp>
        <p:nvGrpSpPr>
          <p:cNvPr id="142" name="Google Shape;142;p17"/>
          <p:cNvGrpSpPr/>
          <p:nvPr/>
        </p:nvGrpSpPr>
        <p:grpSpPr>
          <a:xfrm>
            <a:off x="5491050" y="373572"/>
            <a:ext cx="2119546" cy="4396359"/>
            <a:chOff x="2547150" y="238125"/>
            <a:chExt cx="2525675" cy="5238750"/>
          </a:xfrm>
        </p:grpSpPr>
        <p:sp>
          <p:nvSpPr>
            <p:cNvPr id="143" name="Google Shape;143;p1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18" title="cutdemo3.webm">
            <a:hlinkClick r:id="rId3"/>
          </p:cNvPr>
          <p:cNvPicPr preferRelativeResize="0"/>
          <p:nvPr/>
        </p:nvPicPr>
        <p:blipFill>
          <a:blip r:embed="rId4">
            <a:alphaModFix/>
          </a:blip>
          <a:stretch>
            <a:fillRect/>
          </a:stretch>
        </p:blipFill>
        <p:spPr>
          <a:xfrm>
            <a:off x="3362325" y="152400"/>
            <a:ext cx="241935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786150" y="343745"/>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Tech Stack - Frontend</a:t>
            </a:r>
            <a:endParaRPr sz="4800"/>
          </a:p>
        </p:txBody>
      </p:sp>
      <p:pic>
        <p:nvPicPr>
          <p:cNvPr id="157" name="Google Shape;157;p19"/>
          <p:cNvPicPr preferRelativeResize="0"/>
          <p:nvPr/>
        </p:nvPicPr>
        <p:blipFill>
          <a:blip r:embed="rId3">
            <a:alphaModFix/>
          </a:blip>
          <a:stretch>
            <a:fillRect/>
          </a:stretch>
        </p:blipFill>
        <p:spPr>
          <a:xfrm>
            <a:off x="786150" y="1787212"/>
            <a:ext cx="3695013" cy="2069206"/>
          </a:xfrm>
          <a:prstGeom prst="rect">
            <a:avLst/>
          </a:prstGeom>
          <a:noFill/>
          <a:ln>
            <a:noFill/>
          </a:ln>
        </p:spPr>
      </p:pic>
      <p:pic>
        <p:nvPicPr>
          <p:cNvPr id="158" name="Google Shape;158;p19"/>
          <p:cNvPicPr preferRelativeResize="0"/>
          <p:nvPr/>
        </p:nvPicPr>
        <p:blipFill>
          <a:blip r:embed="rId4">
            <a:alphaModFix/>
          </a:blip>
          <a:stretch>
            <a:fillRect/>
          </a:stretch>
        </p:blipFill>
        <p:spPr>
          <a:xfrm>
            <a:off x="6479800" y="1770233"/>
            <a:ext cx="1814725" cy="160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786150" y="343745"/>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Tech Stack - Backend</a:t>
            </a:r>
            <a:endParaRPr sz="4800"/>
          </a:p>
        </p:txBody>
      </p:sp>
      <p:pic>
        <p:nvPicPr>
          <p:cNvPr id="164" name="Google Shape;164;p20"/>
          <p:cNvPicPr preferRelativeResize="0"/>
          <p:nvPr/>
        </p:nvPicPr>
        <p:blipFill>
          <a:blip r:embed="rId3">
            <a:alphaModFix/>
          </a:blip>
          <a:stretch>
            <a:fillRect/>
          </a:stretch>
        </p:blipFill>
        <p:spPr>
          <a:xfrm>
            <a:off x="0" y="1761325"/>
            <a:ext cx="4415300" cy="1972814"/>
          </a:xfrm>
          <a:prstGeom prst="rect">
            <a:avLst/>
          </a:prstGeom>
          <a:noFill/>
          <a:ln>
            <a:noFill/>
          </a:ln>
        </p:spPr>
      </p:pic>
      <p:pic>
        <p:nvPicPr>
          <p:cNvPr id="165" name="Google Shape;165;p20"/>
          <p:cNvPicPr preferRelativeResize="0"/>
          <p:nvPr/>
        </p:nvPicPr>
        <p:blipFill>
          <a:blip r:embed="rId4">
            <a:alphaModFix/>
          </a:blip>
          <a:stretch>
            <a:fillRect/>
          </a:stretch>
        </p:blipFill>
        <p:spPr>
          <a:xfrm>
            <a:off x="4174000" y="1524550"/>
            <a:ext cx="2551601" cy="2551599"/>
          </a:xfrm>
          <a:prstGeom prst="rect">
            <a:avLst/>
          </a:prstGeom>
          <a:noFill/>
          <a:ln>
            <a:noFill/>
          </a:ln>
        </p:spPr>
      </p:pic>
      <p:pic>
        <p:nvPicPr>
          <p:cNvPr id="166" name="Google Shape;166;p20"/>
          <p:cNvPicPr preferRelativeResize="0"/>
          <p:nvPr/>
        </p:nvPicPr>
        <p:blipFill>
          <a:blip r:embed="rId5">
            <a:alphaModFix/>
          </a:blip>
          <a:stretch>
            <a:fillRect/>
          </a:stretch>
        </p:blipFill>
        <p:spPr>
          <a:xfrm>
            <a:off x="6598850" y="1524550"/>
            <a:ext cx="2551600" cy="255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