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355" r:id="rId2"/>
    <p:sldId id="357" r:id="rId3"/>
    <p:sldId id="368" r:id="rId4"/>
    <p:sldId id="360" r:id="rId5"/>
    <p:sldId id="361" r:id="rId6"/>
    <p:sldId id="367" r:id="rId7"/>
    <p:sldId id="362" r:id="rId8"/>
    <p:sldId id="363" r:id="rId9"/>
    <p:sldId id="364" r:id="rId10"/>
    <p:sldId id="365" r:id="rId11"/>
    <p:sldId id="366" r:id="rId12"/>
    <p:sldId id="358" r:id="rId13"/>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8" d="100"/>
          <a:sy n="118" d="100"/>
        </p:scale>
        <p:origin x="610" y="13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9/10/2020</a:t>
            </a:fld>
            <a:endParaRPr lang="en-US"/>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9/10/2020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9/10/2020</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9/10/2020</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9/10/2020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9/10/2020</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9/10/2020</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53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7397-127F-4481-8B21-048133054304}"/>
              </a:ext>
            </a:extLst>
          </p:cNvPr>
          <p:cNvSpPr>
            <a:spLocks noGrp="1"/>
          </p:cNvSpPr>
          <p:nvPr>
            <p:ph type="title"/>
          </p:nvPr>
        </p:nvSpPr>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VLAN 	Forwarding</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C30F5C-EC8E-4905-95B6-846B366BAA30}"/>
              </a:ext>
            </a:extLst>
          </p:cNvPr>
          <p:cNvSpPr>
            <a:spLocks noGrp="1"/>
          </p:cNvSpPr>
          <p:nvPr>
            <p:ph idx="1"/>
          </p:nvPr>
        </p:nvSpPr>
        <p:spPr/>
        <p:txBody>
          <a:bodyPr>
            <a:normAutofit lnSpcReduction="10000"/>
          </a:bodyPr>
          <a:lstStyle/>
          <a:p>
            <a:pPr marL="0" indent="0" algn="just">
              <a:buNone/>
            </a:pP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A VLAN is a group of devices on one or more LANs that are configured to communicate as if they were attached to the same wire, when in fact they are located on a number of   different LAN segments. Because VLANs are based on logical instead of physical connections, they are extremely flexible.</a:t>
            </a:r>
          </a:p>
          <a:p>
            <a:pPr marL="0" indent="0" algn="just">
              <a:buNone/>
            </a:pPr>
            <a:endParaRPr lang="en-US" sz="1800" dirty="0">
              <a:solidFill>
                <a:schemeClr val="tx1">
                  <a:lumMod val="65000"/>
                  <a:lumOff val="35000"/>
                </a:schemeClr>
              </a:solidFill>
            </a:endParaRPr>
          </a:p>
          <a:p>
            <a:pPr marL="0" indent="0" algn="just">
              <a:buNone/>
            </a:pPr>
            <a:endParaRPr lang="en-US" sz="1800" dirty="0">
              <a:solidFill>
                <a:schemeClr val="tx1">
                  <a:lumMod val="65000"/>
                  <a:lumOff val="35000"/>
                </a:schemeClr>
              </a:solidFill>
            </a:endParaRPr>
          </a:p>
          <a:p>
            <a:pPr marL="0" indent="0" algn="just">
              <a:buNone/>
            </a:pPr>
            <a:r>
              <a:rPr lang="en-US" sz="2000" b="1" dirty="0">
                <a:solidFill>
                  <a:schemeClr val="tx1">
                    <a:lumMod val="65000"/>
                    <a:lumOff val="35000"/>
                  </a:schemeClr>
                </a:solidFill>
                <a:latin typeface="Times New Roman" panose="02020603050405020304" pitchFamily="18" charset="0"/>
                <a:cs typeface="Times New Roman" panose="02020603050405020304" pitchFamily="18" charset="0"/>
              </a:rPr>
              <a:t>Algorithm for VLAN Forwarding</a:t>
            </a:r>
          </a:p>
          <a:p>
            <a:pPr marL="0" indent="0" algn="just">
              <a:buNone/>
            </a:pPr>
            <a:endParaRPr lang="en-IN" sz="1800" b="0" i="0" u="none" strike="noStrike" baseline="0" dirty="0">
              <a:solidFill>
                <a:schemeClr val="tx1">
                  <a:lumMod val="65000"/>
                  <a:lumOff val="35000"/>
                </a:schemeClr>
              </a:solidFill>
              <a:latin typeface="Times New Roman" panose="02020603050405020304" pitchFamily="18" charset="0"/>
            </a:endParaRPr>
          </a:p>
          <a:p>
            <a:pPr marL="342900" indent="-342900" algn="just">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The source machine sends the untagged frame in access mode interface. </a:t>
            </a:r>
          </a:p>
          <a:p>
            <a:pPr marL="342900" indent="-342900" algn="just">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L2 switch receives the frame. Frame is received only to the intended machine. </a:t>
            </a:r>
          </a:p>
          <a:p>
            <a:pPr marL="342900" indent="-342900" algn="just">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L2 switch tags the frame with 802.1q VLAN tagging header corresponding to VLAN ID.</a:t>
            </a:r>
          </a:p>
          <a:p>
            <a:pPr marL="342900" indent="-342900" algn="just">
              <a:buFont typeface="+mj-lt"/>
              <a:buAutoNum type="arabicParenR"/>
            </a:pPr>
            <a:r>
              <a:rPr lang="en-US" sz="1800" dirty="0">
                <a:solidFill>
                  <a:schemeClr val="tx1">
                    <a:lumMod val="65000"/>
                    <a:lumOff val="35000"/>
                  </a:schemeClr>
                </a:solidFill>
              </a:rPr>
              <a:t>L2 switch forwards the frame through all the ports that have same VLAN ID that the frame has :</a:t>
            </a:r>
          </a:p>
          <a:p>
            <a:pPr marL="742941" lvl="1" indent="-342900" algn="just">
              <a:buFont typeface="+mj-lt"/>
              <a:buAutoNum type="alphaLcParenR"/>
            </a:pPr>
            <a:r>
              <a:rPr lang="en-US" sz="1400" dirty="0">
                <a:solidFill>
                  <a:schemeClr val="tx1">
                    <a:lumMod val="65000"/>
                    <a:lumOff val="35000"/>
                  </a:schemeClr>
                </a:solidFill>
              </a:rPr>
              <a:t>If frame is forwarded to trunk mode interface it remains untagged and further step 4 is followed.</a:t>
            </a:r>
          </a:p>
          <a:p>
            <a:pPr marL="742941" lvl="1" indent="-342900" algn="just">
              <a:buFont typeface="+mj-lt"/>
              <a:buAutoNum type="alphaLcParenR"/>
            </a:pPr>
            <a:r>
              <a:rPr lang="en-US" sz="1400" dirty="0">
                <a:solidFill>
                  <a:schemeClr val="tx1">
                    <a:lumMod val="65000"/>
                    <a:lumOff val="35000"/>
                  </a:schemeClr>
                </a:solidFill>
              </a:rPr>
              <a:t>If it is forwarded to access mode tag is removed and step 5 is followed.</a:t>
            </a:r>
          </a:p>
          <a:p>
            <a:pPr marL="342900" indent="-342900" algn="just">
              <a:buFont typeface="+mj-lt"/>
              <a:buAutoNum type="arabicParenR"/>
            </a:pPr>
            <a:r>
              <a:rPr lang="en-US" sz="1800" dirty="0">
                <a:solidFill>
                  <a:schemeClr val="tx1">
                    <a:lumMod val="65000"/>
                    <a:lumOff val="35000"/>
                  </a:schemeClr>
                </a:solidFill>
              </a:rPr>
              <a:t>The frame is received by the intended machine.</a:t>
            </a:r>
          </a:p>
          <a:p>
            <a:pPr marL="342900" indent="-342900" algn="just">
              <a:buFont typeface="+mj-lt"/>
              <a:buAutoNum type="arabicParenR"/>
            </a:pPr>
            <a:r>
              <a:rPr lang="en-US" sz="1800" dirty="0">
                <a:solidFill>
                  <a:schemeClr val="tx1">
                    <a:lumMod val="65000"/>
                    <a:lumOff val="35000"/>
                  </a:schemeClr>
                </a:solidFill>
              </a:rPr>
              <a:t>END</a:t>
            </a:r>
          </a:p>
          <a:p>
            <a:pPr marL="0" indent="0" algn="just">
              <a:buNone/>
            </a:pPr>
            <a:endParaRPr lang="en-US" sz="1800" dirty="0">
              <a:solidFill>
                <a:schemeClr val="tx1">
                  <a:lumMod val="65000"/>
                  <a:lumOff val="35000"/>
                </a:schemeClr>
              </a:solidFill>
            </a:endParaRPr>
          </a:p>
          <a:p>
            <a:pPr marL="0" indent="0" algn="just">
              <a:buNone/>
            </a:pPr>
            <a:endParaRPr lang="en-IN" sz="1800" dirty="0">
              <a:solidFill>
                <a:schemeClr val="tx1">
                  <a:lumMod val="65000"/>
                  <a:lumOff val="35000"/>
                </a:schemeClr>
              </a:solidFill>
            </a:endParaRPr>
          </a:p>
        </p:txBody>
      </p:sp>
      <p:pic>
        <p:nvPicPr>
          <p:cNvPr id="4" name="Content Placeholder 4">
            <a:extLst>
              <a:ext uri="{FF2B5EF4-FFF2-40B4-BE49-F238E27FC236}">
                <a16:creationId xmlns:a16="http://schemas.microsoft.com/office/drawing/2014/main" id="{1A123566-D383-4E68-A693-DA760553A178}"/>
              </a:ext>
            </a:extLst>
          </p:cNvPr>
          <p:cNvPicPr>
            <a:picLocks noChangeAspect="1"/>
          </p:cNvPicPr>
          <p:nvPr/>
        </p:nvPicPr>
        <p:blipFill>
          <a:blip r:embed="rId2"/>
          <a:stretch>
            <a:fillRect/>
          </a:stretch>
        </p:blipFill>
        <p:spPr>
          <a:xfrm rot="10800000" flipV="1">
            <a:off x="11400815" y="6945578"/>
            <a:ext cx="178724" cy="87578"/>
          </a:xfrm>
          <a:prstGeom prst="rect">
            <a:avLst/>
          </a:prstGeom>
        </p:spPr>
      </p:pic>
    </p:spTree>
    <p:extLst>
      <p:ext uri="{BB962C8B-B14F-4D97-AF65-F5344CB8AC3E}">
        <p14:creationId xmlns:p14="http://schemas.microsoft.com/office/powerpoint/2010/main" val="2025109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772E63-3878-42E7-B17E-8A6B7EDFA8DE}"/>
              </a:ext>
            </a:extLst>
          </p:cNvPr>
          <p:cNvPicPr>
            <a:picLocks noGrp="1" noChangeAspect="1"/>
          </p:cNvPicPr>
          <p:nvPr>
            <p:ph idx="1"/>
          </p:nvPr>
        </p:nvPicPr>
        <p:blipFill>
          <a:blip r:embed="rId2"/>
          <a:stretch>
            <a:fillRect/>
          </a:stretch>
        </p:blipFill>
        <p:spPr>
          <a:xfrm>
            <a:off x="229837" y="1108953"/>
            <a:ext cx="11732325" cy="5749047"/>
          </a:xfrm>
        </p:spPr>
      </p:pic>
      <p:sp>
        <p:nvSpPr>
          <p:cNvPr id="2" name="Title 1">
            <a:extLst>
              <a:ext uri="{FF2B5EF4-FFF2-40B4-BE49-F238E27FC236}">
                <a16:creationId xmlns:a16="http://schemas.microsoft.com/office/drawing/2014/main" id="{791E8AAB-1F2C-40E7-A38C-CF65459E44E8}"/>
              </a:ext>
            </a:extLst>
          </p:cNvPr>
          <p:cNvSpPr>
            <a:spLocks noGrp="1"/>
          </p:cNvSpPr>
          <p:nvPr>
            <p:ph type="title"/>
          </p:nvPr>
        </p:nvSpPr>
        <p:spPr>
          <a:xfrm>
            <a:off x="762000" y="105886"/>
            <a:ext cx="10972800" cy="1143000"/>
          </a:xfrm>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PERT CHART</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692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7A838AC3-208E-4B61-ABBF-325F0850A0F9}"/>
              </a:ext>
            </a:extLst>
          </p:cNvPr>
          <p:cNvPicPr>
            <a:picLocks noChangeAspect="1"/>
          </p:cNvPicPr>
          <p:nvPr/>
        </p:nvPicPr>
        <p:blipFill>
          <a:blip r:embed="rId2"/>
          <a:stretch>
            <a:fillRect/>
          </a:stretch>
        </p:blipFill>
        <p:spPr>
          <a:xfrm rot="10800000">
            <a:off x="330798" y="-131325"/>
            <a:ext cx="178665" cy="87549"/>
          </a:xfrm>
          <a:prstGeom prst="rect">
            <a:avLst/>
          </a:prstGeom>
        </p:spPr>
      </p:pic>
    </p:spTree>
    <p:extLst>
      <p:ext uri="{BB962C8B-B14F-4D97-AF65-F5344CB8AC3E}">
        <p14:creationId xmlns:p14="http://schemas.microsoft.com/office/powerpoint/2010/main" val="2343120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43ABB6-EC8C-424E-A3E1-D8E067A07319}"/>
              </a:ext>
            </a:extLst>
          </p:cNvPr>
          <p:cNvSpPr txBox="1">
            <a:spLocks/>
          </p:cNvSpPr>
          <p:nvPr/>
        </p:nvSpPr>
        <p:spPr>
          <a:xfrm>
            <a:off x="-1" y="94520"/>
            <a:ext cx="12192000" cy="2020923"/>
          </a:xfrm>
          <a:prstGeom prst="rect">
            <a:avLst/>
          </a:prstGeom>
        </p:spPr>
        <p:txBody>
          <a:bodyPr vert="horz" lIns="91438" tIns="45719" rIns="91438" bIns="45719" rtlCol="0" anchor="ctr">
            <a:normAutofit fontScale="97500"/>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3200" b="1" dirty="0">
                <a:solidFill>
                  <a:schemeClr val="tx1">
                    <a:lumMod val="65000"/>
                    <a:lumOff val="35000"/>
                  </a:schemeClr>
                </a:solidFill>
                <a:latin typeface="Times New Roman" panose="02020603050405020304" pitchFamily="18" charset="0"/>
              </a:rPr>
              <a:t>Minor Project – 1</a:t>
            </a:r>
            <a:br>
              <a:rPr lang="en-US" sz="3200" b="1" dirty="0">
                <a:solidFill>
                  <a:schemeClr val="tx1">
                    <a:lumMod val="65000"/>
                    <a:lumOff val="35000"/>
                  </a:schemeClr>
                </a:solidFill>
                <a:latin typeface="Times New Roman" panose="02020603050405020304" pitchFamily="18" charset="0"/>
              </a:rPr>
            </a:br>
            <a:r>
              <a:rPr lang="en-US" sz="3200" b="1" dirty="0">
                <a:solidFill>
                  <a:schemeClr val="tx1">
                    <a:lumMod val="65000"/>
                    <a:lumOff val="35000"/>
                  </a:schemeClr>
                </a:solidFill>
                <a:latin typeface="Times New Roman" panose="02020603050405020304" pitchFamily="18" charset="0"/>
              </a:rPr>
              <a:t> </a:t>
            </a:r>
            <a:br>
              <a:rPr lang="en-US" sz="3200" b="1" dirty="0">
                <a:solidFill>
                  <a:schemeClr val="tx1">
                    <a:lumMod val="65000"/>
                    <a:lumOff val="35000"/>
                  </a:schemeClr>
                </a:solidFill>
                <a:latin typeface="Times New Roman" panose="02020603050405020304" pitchFamily="18" charset="0"/>
              </a:rPr>
            </a:br>
            <a:r>
              <a:rPr lang="en-US" sz="3200" b="1" dirty="0">
                <a:solidFill>
                  <a:schemeClr val="tx1">
                    <a:lumMod val="65000"/>
                    <a:lumOff val="35000"/>
                  </a:schemeClr>
                </a:solidFill>
                <a:latin typeface="Times New Roman" panose="02020603050405020304" pitchFamily="18" charset="0"/>
              </a:rPr>
              <a:t> Data Link Layer (L2 Routing) Implementation </a:t>
            </a:r>
            <a:br>
              <a:rPr lang="en-US" sz="3200" b="1" dirty="0">
                <a:solidFill>
                  <a:schemeClr val="tx1">
                    <a:lumMod val="65000"/>
                    <a:lumOff val="35000"/>
                  </a:schemeClr>
                </a:solidFill>
                <a:latin typeface="Times New Roman" panose="02020603050405020304" pitchFamily="18" charset="0"/>
              </a:rPr>
            </a:br>
            <a:r>
              <a:rPr lang="en-IN" sz="3200" b="1" dirty="0">
                <a:solidFill>
                  <a:schemeClr val="tx1">
                    <a:lumMod val="65000"/>
                    <a:lumOff val="35000"/>
                  </a:schemeClr>
                </a:solidFill>
                <a:latin typeface="Times New Roman" panose="02020603050405020304" pitchFamily="18" charset="0"/>
              </a:rPr>
              <a:t>(TCP/ IP Stack Functionality) </a:t>
            </a:r>
            <a:endParaRPr lang="en-US" b="1" dirty="0">
              <a:solidFill>
                <a:schemeClr val="tx1">
                  <a:lumMod val="65000"/>
                  <a:lumOff val="35000"/>
                </a:schemeClr>
              </a:solidFill>
            </a:endParaRPr>
          </a:p>
        </p:txBody>
      </p:sp>
      <p:sp>
        <p:nvSpPr>
          <p:cNvPr id="5" name="TextBox 4">
            <a:extLst>
              <a:ext uri="{FF2B5EF4-FFF2-40B4-BE49-F238E27FC236}">
                <a16:creationId xmlns:a16="http://schemas.microsoft.com/office/drawing/2014/main" id="{F8C5FA82-8B6B-41F4-888A-103DE7657309}"/>
              </a:ext>
            </a:extLst>
          </p:cNvPr>
          <p:cNvSpPr txBox="1"/>
          <p:nvPr/>
        </p:nvSpPr>
        <p:spPr>
          <a:xfrm>
            <a:off x="-1" y="2267357"/>
            <a:ext cx="12192000" cy="3477875"/>
          </a:xfrm>
          <a:prstGeom prst="rect">
            <a:avLst/>
          </a:prstGeom>
          <a:noFill/>
        </p:spPr>
        <p:txBody>
          <a:bodyPr wrap="square" rtlCol="0">
            <a:spAutoFit/>
          </a:bodyPr>
          <a:lstStyle/>
          <a:p>
            <a:pPr algn="ct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Synopsis Presentation</a:t>
            </a:r>
          </a:p>
          <a:p>
            <a:pPr algn="ct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In partial fulfillment of the requirements</a:t>
            </a:r>
          </a:p>
          <a:p>
            <a:pPr algn="ct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For the course of </a:t>
            </a:r>
          </a:p>
          <a:p>
            <a:pPr algn="ctr"/>
            <a:r>
              <a:rPr lang="en-US" sz="2000" b="1" dirty="0">
                <a:solidFill>
                  <a:schemeClr val="tx1">
                    <a:lumMod val="65000"/>
                    <a:lumOff val="35000"/>
                  </a:schemeClr>
                </a:solidFill>
                <a:latin typeface="Times New Roman" panose="02020603050405020304" pitchFamily="18" charset="0"/>
                <a:cs typeface="Times New Roman" panose="02020603050405020304" pitchFamily="18" charset="0"/>
              </a:rPr>
              <a:t>Minor Project-1</a:t>
            </a:r>
          </a:p>
          <a:p>
            <a:pPr algn="ctr"/>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ct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Under the guidance of</a:t>
            </a:r>
          </a:p>
          <a:p>
            <a:pPr algn="ctr"/>
            <a:r>
              <a:rPr lang="en-US" sz="2000" b="1" dirty="0">
                <a:solidFill>
                  <a:schemeClr val="tx1">
                    <a:lumMod val="65000"/>
                    <a:lumOff val="35000"/>
                  </a:schemeClr>
                </a:solidFill>
                <a:latin typeface="Times New Roman" panose="02020603050405020304" pitchFamily="18" charset="0"/>
                <a:cs typeface="Times New Roman" panose="02020603050405020304" pitchFamily="18" charset="0"/>
              </a:rPr>
              <a:t>Ms. Avita Katal</a:t>
            </a:r>
          </a:p>
          <a:p>
            <a:pPr algn="ctr"/>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ct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By</a:t>
            </a:r>
          </a:p>
          <a:p>
            <a:pPr algn="ctr"/>
            <a:endParaRPr lang="en-US" sz="2000" dirty="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p:txBody>
      </p:sp>
      <p:graphicFrame>
        <p:nvGraphicFramePr>
          <p:cNvPr id="6" name="Table 7">
            <a:extLst>
              <a:ext uri="{FF2B5EF4-FFF2-40B4-BE49-F238E27FC236}">
                <a16:creationId xmlns:a16="http://schemas.microsoft.com/office/drawing/2014/main" id="{86A86607-6042-4592-A7B5-F9C52F6E36F8}"/>
              </a:ext>
            </a:extLst>
          </p:cNvPr>
          <p:cNvGraphicFramePr>
            <a:graphicFrameLocks noGrp="1"/>
          </p:cNvGraphicFramePr>
          <p:nvPr>
            <p:extLst>
              <p:ext uri="{D42A27DB-BD31-4B8C-83A1-F6EECF244321}">
                <p14:modId xmlns:p14="http://schemas.microsoft.com/office/powerpoint/2010/main" val="355927256"/>
              </p:ext>
            </p:extLst>
          </p:nvPr>
        </p:nvGraphicFramePr>
        <p:xfrm>
          <a:off x="2032000" y="5340886"/>
          <a:ext cx="8127999" cy="111252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1056986540"/>
                    </a:ext>
                  </a:extLst>
                </a:gridCol>
                <a:gridCol w="2709333">
                  <a:extLst>
                    <a:ext uri="{9D8B030D-6E8A-4147-A177-3AD203B41FA5}">
                      <a16:colId xmlns:a16="http://schemas.microsoft.com/office/drawing/2014/main" val="1145467762"/>
                    </a:ext>
                  </a:extLst>
                </a:gridCol>
                <a:gridCol w="2709333">
                  <a:extLst>
                    <a:ext uri="{9D8B030D-6E8A-4147-A177-3AD203B41FA5}">
                      <a16:colId xmlns:a16="http://schemas.microsoft.com/office/drawing/2014/main" val="350926425"/>
                    </a:ext>
                  </a:extLst>
                </a:gridCol>
              </a:tblGrid>
              <a:tr h="370840">
                <a:tc>
                  <a:txBody>
                    <a:bodyPr/>
                    <a:lstStyle/>
                    <a:p>
                      <a:pPr algn="ctr"/>
                      <a:r>
                        <a:rPr lang="en-US" sz="1800" b="1" dirty="0">
                          <a:solidFill>
                            <a:schemeClr val="tx1">
                              <a:lumMod val="65000"/>
                              <a:lumOff val="35000"/>
                            </a:schemeClr>
                          </a:solidFill>
                        </a:rPr>
                        <a:t>Kshitiz Saini</a:t>
                      </a:r>
                      <a:endParaRPr lang="en-IN" sz="1800" b="1" dirty="0">
                        <a:solidFill>
                          <a:schemeClr val="tx1">
                            <a:lumMod val="65000"/>
                            <a:lumOff val="35000"/>
                          </a:schemeClr>
                        </a:solidFill>
                      </a:endParaRPr>
                    </a:p>
                  </a:txBody>
                  <a:tcPr/>
                </a:tc>
                <a:tc>
                  <a:txBody>
                    <a:bodyPr/>
                    <a:lstStyle/>
                    <a:p>
                      <a:pPr algn="ctr"/>
                      <a:r>
                        <a:rPr lang="en-US" sz="1800" b="1" dirty="0">
                          <a:solidFill>
                            <a:schemeClr val="tx1">
                              <a:lumMod val="65000"/>
                              <a:lumOff val="35000"/>
                            </a:schemeClr>
                          </a:solidFill>
                        </a:rPr>
                        <a:t>500067035</a:t>
                      </a:r>
                      <a:endParaRPr lang="en-IN" sz="1800" b="1" dirty="0">
                        <a:solidFill>
                          <a:schemeClr val="tx1">
                            <a:lumMod val="65000"/>
                            <a:lumOff val="35000"/>
                          </a:schemeClr>
                        </a:solidFill>
                      </a:endParaRPr>
                    </a:p>
                  </a:txBody>
                  <a:tcPr/>
                </a:tc>
                <a:tc>
                  <a:txBody>
                    <a:bodyPr/>
                    <a:lstStyle/>
                    <a:p>
                      <a:pPr algn="ctr"/>
                      <a:r>
                        <a:rPr lang="en-US" sz="1800" b="1" dirty="0">
                          <a:solidFill>
                            <a:schemeClr val="tx1">
                              <a:lumMod val="65000"/>
                              <a:lumOff val="35000"/>
                            </a:schemeClr>
                          </a:solidFill>
                        </a:rPr>
                        <a:t>R171218058</a:t>
                      </a:r>
                      <a:endParaRPr lang="en-IN" sz="1800" b="1" dirty="0">
                        <a:solidFill>
                          <a:schemeClr val="tx1">
                            <a:lumMod val="65000"/>
                            <a:lumOff val="35000"/>
                          </a:schemeClr>
                        </a:solidFill>
                      </a:endParaRPr>
                    </a:p>
                  </a:txBody>
                  <a:tcPr/>
                </a:tc>
                <a:extLst>
                  <a:ext uri="{0D108BD9-81ED-4DB2-BD59-A6C34878D82A}">
                    <a16:rowId xmlns:a16="http://schemas.microsoft.com/office/drawing/2014/main" val="4245785078"/>
                  </a:ext>
                </a:extLst>
              </a:tr>
              <a:tr h="370840">
                <a:tc>
                  <a:txBody>
                    <a:bodyPr/>
                    <a:lstStyle/>
                    <a:p>
                      <a:pPr algn="ctr"/>
                      <a:r>
                        <a:rPr lang="en-US" sz="1800" b="1" dirty="0">
                          <a:solidFill>
                            <a:schemeClr val="tx1">
                              <a:lumMod val="65000"/>
                              <a:lumOff val="35000"/>
                            </a:schemeClr>
                          </a:solidFill>
                        </a:rPr>
                        <a:t>Saloni Saxena</a:t>
                      </a:r>
                      <a:endParaRPr lang="en-IN" sz="1800" b="1" dirty="0">
                        <a:solidFill>
                          <a:schemeClr val="tx1">
                            <a:lumMod val="65000"/>
                            <a:lumOff val="35000"/>
                          </a:schemeClr>
                        </a:solidFill>
                      </a:endParaRPr>
                    </a:p>
                  </a:txBody>
                  <a:tcPr/>
                </a:tc>
                <a:tc>
                  <a:txBody>
                    <a:bodyPr/>
                    <a:lstStyle/>
                    <a:p>
                      <a:pPr algn="ctr"/>
                      <a:r>
                        <a:rPr lang="en-US" sz="1800" b="1" dirty="0">
                          <a:solidFill>
                            <a:schemeClr val="tx1">
                              <a:lumMod val="65000"/>
                              <a:lumOff val="35000"/>
                            </a:schemeClr>
                          </a:solidFill>
                        </a:rPr>
                        <a:t>500067409</a:t>
                      </a:r>
                      <a:endParaRPr lang="en-IN" sz="1800" b="1" dirty="0">
                        <a:solidFill>
                          <a:schemeClr val="tx1">
                            <a:lumMod val="65000"/>
                            <a:lumOff val="35000"/>
                          </a:schemeClr>
                        </a:solidFill>
                      </a:endParaRPr>
                    </a:p>
                  </a:txBody>
                  <a:tcPr/>
                </a:tc>
                <a:tc>
                  <a:txBody>
                    <a:bodyPr/>
                    <a:lstStyle/>
                    <a:p>
                      <a:pPr algn="ctr"/>
                      <a:r>
                        <a:rPr lang="en-US" sz="1800" b="1" dirty="0">
                          <a:solidFill>
                            <a:schemeClr val="tx1">
                              <a:lumMod val="65000"/>
                              <a:lumOff val="35000"/>
                            </a:schemeClr>
                          </a:solidFill>
                        </a:rPr>
                        <a:t>R110218131</a:t>
                      </a:r>
                      <a:endParaRPr lang="en-IN" sz="1800" b="1" dirty="0">
                        <a:solidFill>
                          <a:schemeClr val="tx1">
                            <a:lumMod val="65000"/>
                            <a:lumOff val="35000"/>
                          </a:schemeClr>
                        </a:solidFill>
                      </a:endParaRPr>
                    </a:p>
                  </a:txBody>
                  <a:tcPr/>
                </a:tc>
                <a:extLst>
                  <a:ext uri="{0D108BD9-81ED-4DB2-BD59-A6C34878D82A}">
                    <a16:rowId xmlns:a16="http://schemas.microsoft.com/office/drawing/2014/main" val="3326674279"/>
                  </a:ext>
                </a:extLst>
              </a:tr>
              <a:tr h="370840">
                <a:tc>
                  <a:txBody>
                    <a:bodyPr/>
                    <a:lstStyle/>
                    <a:p>
                      <a:pPr algn="ctr"/>
                      <a:r>
                        <a:rPr lang="en-US" sz="1800" b="1" dirty="0">
                          <a:solidFill>
                            <a:schemeClr val="tx1">
                              <a:lumMod val="65000"/>
                              <a:lumOff val="35000"/>
                            </a:schemeClr>
                          </a:solidFill>
                        </a:rPr>
                        <a:t>Pratyusha Agarwal</a:t>
                      </a:r>
                      <a:endParaRPr lang="en-IN" sz="1800" b="1" dirty="0">
                        <a:solidFill>
                          <a:schemeClr val="tx1">
                            <a:lumMod val="65000"/>
                            <a:lumOff val="35000"/>
                          </a:schemeClr>
                        </a:solidFill>
                      </a:endParaRPr>
                    </a:p>
                  </a:txBody>
                  <a:tcPr/>
                </a:tc>
                <a:tc>
                  <a:txBody>
                    <a:bodyPr/>
                    <a:lstStyle/>
                    <a:p>
                      <a:pPr algn="ctr"/>
                      <a:r>
                        <a:rPr lang="en-US" sz="1800" b="1" dirty="0">
                          <a:solidFill>
                            <a:schemeClr val="tx1">
                              <a:lumMod val="65000"/>
                              <a:lumOff val="35000"/>
                            </a:schemeClr>
                          </a:solidFill>
                        </a:rPr>
                        <a:t>500068293</a:t>
                      </a:r>
                      <a:endParaRPr lang="en-IN" sz="1800" b="1" dirty="0">
                        <a:solidFill>
                          <a:schemeClr val="tx1">
                            <a:lumMod val="65000"/>
                            <a:lumOff val="35000"/>
                          </a:schemeClr>
                        </a:solidFill>
                      </a:endParaRPr>
                    </a:p>
                  </a:txBody>
                  <a:tcPr/>
                </a:tc>
                <a:tc>
                  <a:txBody>
                    <a:bodyPr/>
                    <a:lstStyle/>
                    <a:p>
                      <a:pPr algn="ctr"/>
                      <a:r>
                        <a:rPr lang="en-US" sz="1800" b="1" dirty="0">
                          <a:solidFill>
                            <a:schemeClr val="tx1">
                              <a:lumMod val="65000"/>
                              <a:lumOff val="35000"/>
                            </a:schemeClr>
                          </a:solidFill>
                        </a:rPr>
                        <a:t>R110218107</a:t>
                      </a:r>
                      <a:endParaRPr lang="en-IN" sz="1800" b="1" dirty="0">
                        <a:solidFill>
                          <a:schemeClr val="tx1">
                            <a:lumMod val="65000"/>
                            <a:lumOff val="35000"/>
                          </a:schemeClr>
                        </a:solidFill>
                      </a:endParaRPr>
                    </a:p>
                  </a:txBody>
                  <a:tcPr/>
                </a:tc>
                <a:extLst>
                  <a:ext uri="{0D108BD9-81ED-4DB2-BD59-A6C34878D82A}">
                    <a16:rowId xmlns:a16="http://schemas.microsoft.com/office/drawing/2014/main" val="898666721"/>
                  </a:ext>
                </a:extLst>
              </a:tr>
            </a:tbl>
          </a:graphicData>
        </a:graphic>
      </p:graphicFrame>
    </p:spTree>
    <p:extLst>
      <p:ext uri="{BB962C8B-B14F-4D97-AF65-F5344CB8AC3E}">
        <p14:creationId xmlns:p14="http://schemas.microsoft.com/office/powerpoint/2010/main" val="87241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4745A4-A178-4EF6-AE06-3CD7335CEBBA}"/>
              </a:ext>
            </a:extLst>
          </p:cNvPr>
          <p:cNvSpPr>
            <a:spLocks noGrp="1"/>
          </p:cNvSpPr>
          <p:nvPr>
            <p:ph type="title"/>
          </p:nvPr>
        </p:nvSpPr>
        <p:spPr>
          <a:xfrm>
            <a:off x="762000" y="427039"/>
            <a:ext cx="10972800" cy="1143000"/>
          </a:xfrm>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ABSTRACT</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F015EF4-0C49-40AF-87A7-A8BE3700189A}"/>
              </a:ext>
            </a:extLst>
          </p:cNvPr>
          <p:cNvSpPr txBox="1"/>
          <p:nvPr/>
        </p:nvSpPr>
        <p:spPr>
          <a:xfrm>
            <a:off x="1225685" y="1763949"/>
            <a:ext cx="9740629" cy="2862322"/>
          </a:xfrm>
          <a:prstGeom prst="rect">
            <a:avLst/>
          </a:prstGeom>
          <a:noFill/>
        </p:spPr>
        <p:txBody>
          <a:bodyPr wrap="square" rtlCol="0">
            <a:spAutoFit/>
          </a:bodyPr>
          <a:lstStyle/>
          <a:p>
            <a:pPr algn="just"/>
            <a:r>
              <a:rPr lang="en-US" sz="1800" b="0" i="0" u="none" strike="noStrike" baseline="0" dirty="0">
                <a:solidFill>
                  <a:schemeClr val="tx1">
                    <a:lumMod val="65000"/>
                    <a:lumOff val="35000"/>
                  </a:schemeClr>
                </a:solidFill>
                <a:latin typeface="Times New Roman" panose="02020603050405020304" pitchFamily="18" charset="0"/>
              </a:rPr>
              <a:t>In today’s world, fast and efficient communication on the network between the sender and receiver is very important. For this communication, data is converted into packets and sent over the network using various routing algorithms. In a network or over multiple networks, routing refers to the process of determining a path for a packet to travel from. L2 Routing is based on the concept of Data Link layer and happens when data is to be transferred between the same subnet. In this project, we aim to implement the functionality of Data Link Layer like creating ARP tables, L2 Routing, MAC learning, L2 Switching &amp; implementing VLAN forwarding. </a:t>
            </a:r>
          </a:p>
          <a:p>
            <a:pPr algn="just"/>
            <a:endParaRPr lang="en-US" sz="1800" dirty="0">
              <a:solidFill>
                <a:schemeClr val="tx1">
                  <a:lumMod val="65000"/>
                  <a:lumOff val="35000"/>
                </a:schemeClr>
              </a:solidFill>
              <a:latin typeface="Times New Roman" panose="02020603050405020304" pitchFamily="18" charset="0"/>
            </a:endParaRPr>
          </a:p>
          <a:p>
            <a:pPr algn="just"/>
            <a:r>
              <a:rPr lang="en-US" sz="1800" i="1" dirty="0">
                <a:solidFill>
                  <a:schemeClr val="tx1">
                    <a:lumMod val="65000"/>
                    <a:lumOff val="35000"/>
                  </a:schemeClr>
                </a:solidFill>
                <a:latin typeface="Times New Roman" panose="02020603050405020304" pitchFamily="18" charset="0"/>
              </a:rPr>
              <a:t>Keywords : </a:t>
            </a:r>
            <a:r>
              <a:rPr lang="en-IN" sz="1800" b="0" i="1" u="none" strike="noStrike" baseline="0" dirty="0">
                <a:solidFill>
                  <a:schemeClr val="tx1">
                    <a:lumMod val="65000"/>
                    <a:lumOff val="35000"/>
                  </a:schemeClr>
                </a:solidFill>
                <a:latin typeface="Times New Roman" panose="02020603050405020304" pitchFamily="18" charset="0"/>
              </a:rPr>
              <a:t>Network Routing, TCP/IP, Network Graph, ARP, L2 Routing, L2 Switching, Packet, Socket Programming, Topology, VLAN, MAC Learning </a:t>
            </a:r>
            <a:endParaRPr lang="en-IN" dirty="0">
              <a:solidFill>
                <a:schemeClr val="tx1">
                  <a:lumMod val="65000"/>
                  <a:lumOff val="35000"/>
                </a:schemeClr>
              </a:solidFill>
            </a:endParaRPr>
          </a:p>
        </p:txBody>
      </p:sp>
    </p:spTree>
    <p:extLst>
      <p:ext uri="{BB962C8B-B14F-4D97-AF65-F5344CB8AC3E}">
        <p14:creationId xmlns:p14="http://schemas.microsoft.com/office/powerpoint/2010/main" val="3418264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AA79-593A-4C6A-94F3-F1F3BDD78184}"/>
              </a:ext>
            </a:extLst>
          </p:cNvPr>
          <p:cNvSpPr>
            <a:spLocks noGrp="1"/>
          </p:cNvSpPr>
          <p:nvPr>
            <p:ph type="title"/>
          </p:nvPr>
        </p:nvSpPr>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PROBLEM STATEMENT</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6D4077-4F23-48DA-87F2-47802A138484}"/>
              </a:ext>
            </a:extLst>
          </p:cNvPr>
          <p:cNvSpPr>
            <a:spLocks noGrp="1"/>
          </p:cNvSpPr>
          <p:nvPr>
            <p:ph idx="1"/>
          </p:nvPr>
        </p:nvSpPr>
        <p:spPr/>
        <p:txBody>
          <a:bodyPr/>
          <a:lstStyle/>
          <a:p>
            <a:pPr algn="just"/>
            <a:r>
              <a:rPr lang="en-US" sz="1800" b="0" i="0" u="none" strike="noStrike" baseline="0" dirty="0">
                <a:solidFill>
                  <a:schemeClr val="tx1">
                    <a:lumMod val="65000"/>
                    <a:lumOff val="35000"/>
                  </a:schemeClr>
                </a:solidFill>
                <a:latin typeface="Times New Roman" panose="02020603050405020304" pitchFamily="18" charset="0"/>
              </a:rPr>
              <a:t>The transmission of data from one device to another without the help of TCP/IP stack is only feasible for a geographically small area but when it comes to worldwide solutions, it is not very appropriate. The problem without the TCP/IP Layer is to transmit data through the shortest path using features like creating ARP Tables and MAC Learning for an optimal resolution. Another problem is to create a network to share the data and a new medium has to be used for transmission every time. </a:t>
            </a:r>
          </a:p>
          <a:p>
            <a:pPr algn="just"/>
            <a:r>
              <a:rPr lang="en-US" sz="1800" b="0" i="0" u="none" strike="noStrike" baseline="0" dirty="0">
                <a:solidFill>
                  <a:schemeClr val="tx1">
                    <a:lumMod val="65000"/>
                    <a:lumOff val="35000"/>
                  </a:schemeClr>
                </a:solidFill>
                <a:latin typeface="Times New Roman" panose="02020603050405020304" pitchFamily="18" charset="0"/>
              </a:rPr>
              <a:t>When a packet is transferred from one machine to another in a subnet, the source machine requires the mac address of the destination machine for the frame delivery. Also, when the source machine sends the frame out of it then not only the destination machine but all the machines in that subnet gets the frame and later discards it. This process is called thrashing. </a:t>
            </a:r>
          </a:p>
          <a:p>
            <a:pPr algn="just"/>
            <a:r>
              <a:rPr lang="en-US" sz="1800" b="0" i="0" u="none" strike="noStrike" baseline="0" dirty="0">
                <a:solidFill>
                  <a:schemeClr val="tx1">
                    <a:lumMod val="65000"/>
                    <a:lumOff val="35000"/>
                  </a:schemeClr>
                </a:solidFill>
                <a:latin typeface="Times New Roman" panose="02020603050405020304" pitchFamily="18" charset="0"/>
              </a:rPr>
              <a:t>This project deals with sending frames from one machine to another in the same subnet reducing the problem of thrashing with the help of L2 switching. ARP protocol is implemented to get the MAC addresses corresponding to their IP addresses. </a:t>
            </a:r>
            <a:endParaRPr lang="en-IN" dirty="0">
              <a:solidFill>
                <a:schemeClr val="tx1">
                  <a:lumMod val="65000"/>
                  <a:lumOff val="35000"/>
                </a:schemeClr>
              </a:solidFill>
            </a:endParaRPr>
          </a:p>
        </p:txBody>
      </p:sp>
    </p:spTree>
    <p:extLst>
      <p:ext uri="{BB962C8B-B14F-4D97-AF65-F5344CB8AC3E}">
        <p14:creationId xmlns:p14="http://schemas.microsoft.com/office/powerpoint/2010/main" val="3144390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F2CAA-7119-4A29-8536-C1D8558A24B0}"/>
              </a:ext>
            </a:extLst>
          </p:cNvPr>
          <p:cNvSpPr>
            <a:spLocks noGrp="1"/>
          </p:cNvSpPr>
          <p:nvPr>
            <p:ph type="title"/>
          </p:nvPr>
        </p:nvSpPr>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OBJECTIVES</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6A9AFB-8A60-459A-8698-ABF356202663}"/>
              </a:ext>
            </a:extLst>
          </p:cNvPr>
          <p:cNvSpPr>
            <a:spLocks noGrp="1"/>
          </p:cNvSpPr>
          <p:nvPr>
            <p:ph idx="1"/>
          </p:nvPr>
        </p:nvSpPr>
        <p:spPr/>
        <p:txBody>
          <a:bodyPr/>
          <a:lstStyle/>
          <a:p>
            <a:pPr marL="0" indent="0" algn="just">
              <a:buNone/>
            </a:pPr>
            <a:r>
              <a:rPr lang="en-US" sz="1800" b="0" i="0" u="none" strike="noStrike" baseline="0" dirty="0">
                <a:solidFill>
                  <a:schemeClr val="tx1">
                    <a:lumMod val="65000"/>
                    <a:lumOff val="35000"/>
                  </a:schemeClr>
                </a:solidFill>
                <a:latin typeface="Times New Roman" panose="02020603050405020304" pitchFamily="18" charset="0"/>
              </a:rPr>
              <a:t>The main objective is to implement the data link layer. </a:t>
            </a:r>
            <a:r>
              <a:rPr lang="en-US" sz="1800" dirty="0">
                <a:solidFill>
                  <a:schemeClr val="tx1">
                    <a:lumMod val="65000"/>
                    <a:lumOff val="35000"/>
                  </a:schemeClr>
                </a:solidFill>
                <a:latin typeface="Times New Roman" panose="02020603050405020304" pitchFamily="18" charset="0"/>
              </a:rPr>
              <a:t>The project focuses on the practical implementation of L2 Routing, L2 Switching and VLAN based forwarding where the concepts of ARP Resolution, MAC Learning and Forwarding will be used. Alongside, implementing the concept of Routing and Switching Algorithms, GL Threads, Timers, CLI Integration will also be in consideration. </a:t>
            </a:r>
          </a:p>
          <a:p>
            <a:pPr marL="0" indent="0" algn="just">
              <a:buNone/>
            </a:pPr>
            <a:endParaRPr lang="en-US" sz="1800" dirty="0">
              <a:solidFill>
                <a:schemeClr val="tx1">
                  <a:lumMod val="65000"/>
                  <a:lumOff val="35000"/>
                </a:schemeClr>
              </a:solidFill>
              <a:latin typeface="Times New Roman" panose="02020603050405020304" pitchFamily="18" charset="0"/>
            </a:endParaRPr>
          </a:p>
          <a:p>
            <a:pPr marL="0" indent="0" algn="just">
              <a:buNone/>
            </a:pPr>
            <a:r>
              <a:rPr lang="en-US" sz="1800" b="0" i="0" u="none" strike="noStrike" baseline="0" dirty="0">
                <a:solidFill>
                  <a:schemeClr val="tx1">
                    <a:lumMod val="65000"/>
                    <a:lumOff val="35000"/>
                  </a:schemeClr>
                </a:solidFill>
                <a:latin typeface="Times New Roman" panose="02020603050405020304" pitchFamily="18" charset="0"/>
              </a:rPr>
              <a:t>Sub-objectives for the project are: </a:t>
            </a:r>
          </a:p>
          <a:p>
            <a:pPr lvl="1" algn="just">
              <a:buFont typeface="Wingdings" panose="05000000000000000000" pitchFamily="2" charset="2"/>
              <a:buChar char="q"/>
            </a:pPr>
            <a:r>
              <a:rPr lang="en-US" sz="1600" b="0" i="0" u="none" strike="noStrike" baseline="0" dirty="0">
                <a:solidFill>
                  <a:schemeClr val="tx1">
                    <a:lumMod val="65000"/>
                    <a:lumOff val="35000"/>
                  </a:schemeClr>
                </a:solidFill>
                <a:latin typeface="Times New Roman" panose="02020603050405020304" pitchFamily="18" charset="0"/>
              </a:rPr>
              <a:t>Developing a generic graph topology </a:t>
            </a:r>
          </a:p>
          <a:p>
            <a:pPr lvl="1" algn="just">
              <a:buFont typeface="Wingdings" panose="05000000000000000000" pitchFamily="2" charset="2"/>
              <a:buChar char="q"/>
            </a:pPr>
            <a:r>
              <a:rPr lang="en-US" sz="1600" b="0" i="0" u="none" strike="noStrike" baseline="0" dirty="0">
                <a:solidFill>
                  <a:schemeClr val="tx1">
                    <a:lumMod val="65000"/>
                    <a:lumOff val="35000"/>
                  </a:schemeClr>
                </a:solidFill>
                <a:latin typeface="Times New Roman" panose="02020603050405020304" pitchFamily="18" charset="0"/>
              </a:rPr>
              <a:t>Tackling the issues of thrashing, collision and reducing broadcast domain</a:t>
            </a:r>
          </a:p>
          <a:p>
            <a:pPr lvl="1" algn="just">
              <a:buFont typeface="Wingdings" panose="05000000000000000000" pitchFamily="2" charset="2"/>
              <a:buChar char="q"/>
            </a:pPr>
            <a:r>
              <a:rPr lang="en-US" sz="1600" b="0" i="0" u="none" strike="noStrike" baseline="0" dirty="0">
                <a:solidFill>
                  <a:schemeClr val="tx1">
                    <a:lumMod val="65000"/>
                    <a:lumOff val="35000"/>
                  </a:schemeClr>
                </a:solidFill>
                <a:latin typeface="Times New Roman" panose="02020603050405020304" pitchFamily="18" charset="0"/>
              </a:rPr>
              <a:t>Implementing ARP, L2 routing, MAC learning and L2 switching</a:t>
            </a:r>
          </a:p>
          <a:p>
            <a:pPr lvl="1" algn="just">
              <a:buFont typeface="Wingdings" panose="05000000000000000000" pitchFamily="2" charset="2"/>
              <a:buChar char="q"/>
            </a:pPr>
            <a:r>
              <a:rPr lang="en-IN" sz="1600" b="0" i="0" u="none" strike="noStrike" baseline="0" dirty="0">
                <a:solidFill>
                  <a:schemeClr val="tx1">
                    <a:lumMod val="65000"/>
                    <a:lumOff val="35000"/>
                  </a:schemeClr>
                </a:solidFill>
                <a:latin typeface="Times New Roman" panose="02020603050405020304" pitchFamily="18" charset="0"/>
              </a:rPr>
              <a:t>VLAN forwarding</a:t>
            </a:r>
          </a:p>
          <a:p>
            <a:pPr marL="0" indent="0" algn="just">
              <a:buNone/>
            </a:pPr>
            <a:endParaRPr lang="en-IN" dirty="0">
              <a:solidFill>
                <a:schemeClr val="tx1">
                  <a:lumMod val="65000"/>
                  <a:lumOff val="35000"/>
                </a:schemeClr>
              </a:solidFill>
            </a:endParaRPr>
          </a:p>
        </p:txBody>
      </p:sp>
    </p:spTree>
    <p:extLst>
      <p:ext uri="{BB962C8B-B14F-4D97-AF65-F5344CB8AC3E}">
        <p14:creationId xmlns:p14="http://schemas.microsoft.com/office/powerpoint/2010/main" val="75481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D94F-389E-49EE-8919-FA3F5C3620B2}"/>
              </a:ext>
            </a:extLst>
          </p:cNvPr>
          <p:cNvSpPr>
            <a:spLocks noGrp="1"/>
          </p:cNvSpPr>
          <p:nvPr>
            <p:ph type="title"/>
          </p:nvPr>
        </p:nvSpPr>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DATA LINK LAYER</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76C5F0-E573-49FC-8677-12DBE56114C2}"/>
              </a:ext>
            </a:extLst>
          </p:cNvPr>
          <p:cNvSpPr>
            <a:spLocks noGrp="1"/>
          </p:cNvSpPr>
          <p:nvPr>
            <p:ph idx="1"/>
          </p:nvPr>
        </p:nvSpPr>
        <p:spPr/>
        <p:txBody>
          <a:bodyPr>
            <a:normAutofit lnSpcReduction="10000"/>
          </a:bodyPr>
          <a:lstStyle/>
          <a:p>
            <a:pPr marL="0" indent="0" algn="just">
              <a:buNone/>
            </a:pP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The data link layer is the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protocol layer</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 in a program that handles the moving of data into and out of a physical link in a network. The data link layer is Layer 2 in the Open Systems Interconnection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OSI</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 architecture model for a set of telecommunication protocols. Data bits are encoded, decoded and organized in the data link layer, before they are transported as frames between two adjacent nodes on the same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LAN </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or </a:t>
            </a: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WAN</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 The data link layer also determines how devices recover from collisions that may occur when nodes attempt to send frames at the same time.</a:t>
            </a:r>
          </a:p>
          <a:p>
            <a:pPr marL="0" indent="0" algn="just">
              <a:buNone/>
            </a:pPr>
            <a:endParaRPr lang="en-US"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indent="0" algn="just">
              <a:buNone/>
            </a:pPr>
            <a:r>
              <a:rPr lang="en-US" sz="2000" b="1" dirty="0">
                <a:solidFill>
                  <a:schemeClr val="tx1">
                    <a:lumMod val="65000"/>
                    <a:lumOff val="35000"/>
                  </a:schemeClr>
                </a:solidFill>
                <a:latin typeface="Times New Roman" panose="02020603050405020304" pitchFamily="18" charset="0"/>
                <a:cs typeface="Times New Roman" panose="02020603050405020304" pitchFamily="18" charset="0"/>
              </a:rPr>
              <a:t>Functionality of Data Link Layer :</a:t>
            </a:r>
          </a:p>
          <a:p>
            <a:pPr marL="0" indent="0" algn="just">
              <a:buNone/>
            </a:pPr>
            <a:endParaRPr lang="en-US"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just" rtl="0">
              <a:buFont typeface="Wingdings" panose="05000000000000000000" pitchFamily="2" charset="2"/>
              <a:buChar char="ü"/>
            </a:pPr>
            <a:r>
              <a:rPr lang="en-US" sz="1600" b="1" i="0" dirty="0">
                <a:solidFill>
                  <a:schemeClr val="tx1">
                    <a:lumMod val="65000"/>
                    <a:lumOff val="35000"/>
                  </a:schemeClr>
                </a:solidFill>
                <a:effectLst/>
                <a:latin typeface="Times New Roman" panose="02020603050405020304" pitchFamily="18" charset="0"/>
                <a:cs typeface="Times New Roman" panose="02020603050405020304" pitchFamily="18" charset="0"/>
              </a:rPr>
              <a:t>Framing : </a:t>
            </a:r>
            <a:r>
              <a:rPr lang="en-US" sz="1600" b="0" i="0" dirty="0">
                <a:solidFill>
                  <a:schemeClr val="tx1">
                    <a:lumMod val="65000"/>
                    <a:lumOff val="35000"/>
                  </a:schemeClr>
                </a:solidFill>
                <a:effectLst/>
                <a:latin typeface="Times New Roman" panose="02020603050405020304" pitchFamily="18" charset="0"/>
                <a:cs typeface="Times New Roman" panose="02020603050405020304" pitchFamily="18" charset="0"/>
              </a:rPr>
              <a:t>The data link layer divides the stream of bits received from the network layer into manageable data units called frames.</a:t>
            </a:r>
          </a:p>
          <a:p>
            <a:pPr algn="just" rtl="0">
              <a:buFont typeface="Wingdings" panose="05000000000000000000" pitchFamily="2" charset="2"/>
              <a:buChar char="ü"/>
            </a:pPr>
            <a:r>
              <a:rPr lang="en-US" sz="1600" b="1" i="0" dirty="0">
                <a:solidFill>
                  <a:schemeClr val="tx1">
                    <a:lumMod val="65000"/>
                    <a:lumOff val="35000"/>
                  </a:schemeClr>
                </a:solidFill>
                <a:effectLst/>
                <a:latin typeface="Times New Roman" panose="02020603050405020304" pitchFamily="18" charset="0"/>
                <a:cs typeface="Times New Roman" panose="02020603050405020304" pitchFamily="18" charset="0"/>
              </a:rPr>
              <a:t>Physical Addressing : </a:t>
            </a:r>
            <a:r>
              <a:rPr lang="en-US" sz="1600" b="0" i="0" dirty="0">
                <a:solidFill>
                  <a:schemeClr val="tx1">
                    <a:lumMod val="65000"/>
                    <a:lumOff val="35000"/>
                  </a:schemeClr>
                </a:solidFill>
                <a:effectLst/>
                <a:latin typeface="Times New Roman" panose="02020603050405020304" pitchFamily="18" charset="0"/>
                <a:cs typeface="Times New Roman" panose="02020603050405020304" pitchFamily="18" charset="0"/>
              </a:rPr>
              <a:t>If frames are to be distributed to different systems on the network, the data link layer adds a header to the frame to define the sender and/or receiver of the frame.</a:t>
            </a:r>
          </a:p>
          <a:p>
            <a:pPr algn="just" rtl="0">
              <a:buFont typeface="Wingdings" panose="05000000000000000000" pitchFamily="2" charset="2"/>
              <a:buChar char="ü"/>
            </a:pPr>
            <a:r>
              <a:rPr lang="en-US" sz="1600" b="1" i="0" dirty="0">
                <a:solidFill>
                  <a:schemeClr val="tx1">
                    <a:lumMod val="65000"/>
                    <a:lumOff val="35000"/>
                  </a:schemeClr>
                </a:solidFill>
                <a:effectLst/>
                <a:latin typeface="Times New Roman" panose="02020603050405020304" pitchFamily="18" charset="0"/>
                <a:cs typeface="Times New Roman" panose="02020603050405020304" pitchFamily="18" charset="0"/>
              </a:rPr>
              <a:t>Flow Control :</a:t>
            </a:r>
            <a:r>
              <a:rPr lang="en-US" sz="1600" b="0" i="0" dirty="0">
                <a:solidFill>
                  <a:schemeClr val="tx1">
                    <a:lumMod val="65000"/>
                    <a:lumOff val="35000"/>
                  </a:schemeClr>
                </a:solidFill>
                <a:effectLst/>
                <a:latin typeface="Times New Roman" panose="02020603050405020304" pitchFamily="18" charset="0"/>
                <a:cs typeface="Times New Roman" panose="02020603050405020304" pitchFamily="18" charset="0"/>
              </a:rPr>
              <a:t> The data rate must be constant on both sides else the data may get corrupted.</a:t>
            </a:r>
          </a:p>
          <a:p>
            <a:pPr algn="just" rtl="0">
              <a:buFont typeface="Wingdings" panose="05000000000000000000" pitchFamily="2" charset="2"/>
              <a:buChar char="ü"/>
            </a:pPr>
            <a:r>
              <a:rPr lang="en-US" sz="1600" b="1" i="0" dirty="0">
                <a:solidFill>
                  <a:schemeClr val="tx1">
                    <a:lumMod val="65000"/>
                    <a:lumOff val="35000"/>
                  </a:schemeClr>
                </a:solidFill>
                <a:effectLst/>
                <a:latin typeface="Times New Roman" panose="02020603050405020304" pitchFamily="18" charset="0"/>
                <a:cs typeface="Times New Roman" panose="02020603050405020304" pitchFamily="18" charset="0"/>
              </a:rPr>
              <a:t>Error control : </a:t>
            </a:r>
            <a:r>
              <a:rPr lang="en-US" sz="1600" b="0" i="0" dirty="0">
                <a:solidFill>
                  <a:schemeClr val="tx1">
                    <a:lumMod val="65000"/>
                    <a:lumOff val="35000"/>
                  </a:schemeClr>
                </a:solidFill>
                <a:effectLst/>
                <a:latin typeface="Times New Roman" panose="02020603050405020304" pitchFamily="18" charset="0"/>
                <a:cs typeface="Times New Roman" panose="02020603050405020304" pitchFamily="18" charset="0"/>
              </a:rPr>
              <a:t>Error control is normally achieved through a trailer added to the end of the frame and to detect and retransmit damaged or lost frames.</a:t>
            </a:r>
          </a:p>
          <a:p>
            <a:pPr algn="just" rtl="0">
              <a:buFont typeface="Wingdings" panose="05000000000000000000" pitchFamily="2" charset="2"/>
              <a:buChar char="ü"/>
            </a:pPr>
            <a:r>
              <a:rPr lang="en-US" sz="1600" b="1" i="0" dirty="0">
                <a:solidFill>
                  <a:schemeClr val="tx1">
                    <a:lumMod val="65000"/>
                    <a:lumOff val="35000"/>
                  </a:schemeClr>
                </a:solidFill>
                <a:effectLst/>
                <a:latin typeface="Times New Roman" panose="02020603050405020304" pitchFamily="18" charset="0"/>
                <a:cs typeface="Times New Roman" panose="02020603050405020304" pitchFamily="18" charset="0"/>
              </a:rPr>
              <a:t>Access control :</a:t>
            </a:r>
            <a:r>
              <a:rPr lang="en-US" sz="1600" b="0" i="0" dirty="0">
                <a:solidFill>
                  <a:schemeClr val="tx1">
                    <a:lumMod val="65000"/>
                    <a:lumOff val="35000"/>
                  </a:schemeClr>
                </a:solidFill>
                <a:effectLst/>
                <a:latin typeface="Times New Roman" panose="02020603050405020304" pitchFamily="18" charset="0"/>
                <a:cs typeface="Times New Roman" panose="02020603050405020304" pitchFamily="18" charset="0"/>
              </a:rPr>
              <a:t> When two or more devices are connected to the same link, data link layer protocols are necessary to determine which device has control over the link at any given time.</a:t>
            </a:r>
          </a:p>
          <a:p>
            <a:pPr marL="0" indent="0" algn="just">
              <a:buNone/>
            </a:pPr>
            <a:endParaRPr lang="en-IN" sz="18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5F546C-A7DF-46A4-82CA-E0513577BA6D}"/>
              </a:ext>
            </a:extLst>
          </p:cNvPr>
          <p:cNvPicPr>
            <a:picLocks noChangeAspect="1"/>
          </p:cNvPicPr>
          <p:nvPr/>
        </p:nvPicPr>
        <p:blipFill>
          <a:blip r:embed="rId2"/>
          <a:stretch>
            <a:fillRect/>
          </a:stretch>
        </p:blipFill>
        <p:spPr>
          <a:xfrm>
            <a:off x="8989469" y="-212774"/>
            <a:ext cx="53091" cy="50650"/>
          </a:xfrm>
          <a:prstGeom prst="rect">
            <a:avLst/>
          </a:prstGeom>
        </p:spPr>
      </p:pic>
    </p:spTree>
    <p:extLst>
      <p:ext uri="{BB962C8B-B14F-4D97-AF65-F5344CB8AC3E}">
        <p14:creationId xmlns:p14="http://schemas.microsoft.com/office/powerpoint/2010/main" val="507464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DEB9-F0D0-42AB-97CC-38DB90A2BCE1}"/>
              </a:ext>
            </a:extLst>
          </p:cNvPr>
          <p:cNvSpPr>
            <a:spLocks noGrp="1"/>
          </p:cNvSpPr>
          <p:nvPr>
            <p:ph type="title"/>
          </p:nvPr>
        </p:nvSpPr>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NETWORK ABSTRACTION</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3FD8B0-5137-4EFA-B5AB-B049263E72A7}"/>
              </a:ext>
            </a:extLst>
          </p:cNvPr>
          <p:cNvSpPr>
            <a:spLocks noGrp="1"/>
          </p:cNvSpPr>
          <p:nvPr>
            <p:ph idx="1"/>
          </p:nvPr>
        </p:nvSpPr>
        <p:spPr>
          <a:xfrm>
            <a:off x="762000" y="1869331"/>
            <a:ext cx="8544128" cy="4525963"/>
          </a:xfrm>
        </p:spPr>
        <p:txBody>
          <a:bodyPr/>
          <a:lstStyle/>
          <a:p>
            <a:pPr marL="0" indent="0">
              <a:buNone/>
            </a:pPr>
            <a:r>
              <a:rPr lang="en-US" sz="1800" b="0" i="0" u="none" strike="noStrike" baseline="0" dirty="0">
                <a:solidFill>
                  <a:srgbClr val="000000"/>
                </a:solidFill>
                <a:latin typeface="Times New Roman" panose="02020603050405020304" pitchFamily="18" charset="0"/>
              </a:rPr>
              <a:t>Networks are treated as graphs G (V, E) consisting of V vertices/nodes and E edges. </a:t>
            </a:r>
          </a:p>
          <a:p>
            <a:pPr algn="l"/>
            <a:endParaRPr lang="en-IN" sz="1800" b="0" i="0" u="none" strike="noStrike" baseline="0" dirty="0">
              <a:solidFill>
                <a:srgbClr val="000000"/>
              </a:solidFill>
              <a:latin typeface="Segoe UI Symbol" panose="020B0502040204020203" pitchFamily="34" charset="0"/>
            </a:endParaRPr>
          </a:p>
          <a:p>
            <a:pPr marL="0" indent="0">
              <a:buNone/>
            </a:pPr>
            <a:r>
              <a:rPr lang="en-US" sz="1800" b="0" i="0" u="none" strike="noStrike" baseline="0" dirty="0">
                <a:solidFill>
                  <a:srgbClr val="000000"/>
                </a:solidFill>
                <a:latin typeface="Segoe UI Symbol" panose="020B0502040204020203" pitchFamily="34" charset="0"/>
              </a:rPr>
              <a:t>	➔ </a:t>
            </a:r>
            <a:r>
              <a:rPr lang="en-US" sz="1800" b="0" i="0" u="none" strike="noStrike" baseline="0" dirty="0">
                <a:solidFill>
                  <a:srgbClr val="000000"/>
                </a:solidFill>
                <a:latin typeface="Times New Roman" panose="02020603050405020304" pitchFamily="18" charset="0"/>
              </a:rPr>
              <a:t>The graphs are bi-directional (undirected) because data can flow on both sides. </a:t>
            </a:r>
          </a:p>
          <a:p>
            <a:pPr marL="0" indent="0">
              <a:buNone/>
            </a:pPr>
            <a:r>
              <a:rPr lang="en-US" sz="1800" b="0" i="0" u="none" strike="noStrike" baseline="0" dirty="0">
                <a:solidFill>
                  <a:srgbClr val="000000"/>
                </a:solidFill>
                <a:latin typeface="Times New Roman" panose="02020603050405020304" pitchFamily="18" charset="0"/>
              </a:rPr>
              <a:t>	➔ Weighted graphs are used where weight indicates distance/cost etc. </a:t>
            </a:r>
          </a:p>
          <a:p>
            <a:pPr marL="0" indent="0">
              <a:buNone/>
            </a:pPr>
            <a:r>
              <a:rPr lang="en-US" sz="1800" b="0" i="0" u="none" strike="noStrike" baseline="0" dirty="0">
                <a:solidFill>
                  <a:srgbClr val="000000"/>
                </a:solidFill>
                <a:latin typeface="Times New Roman" panose="02020603050405020304" pitchFamily="18" charset="0"/>
              </a:rPr>
              <a:t>	➔ Connected graph is used as all nodes in a network are connected with each other.</a:t>
            </a:r>
          </a:p>
          <a:p>
            <a:pPr marL="0" indent="0">
              <a:buNone/>
            </a:pPr>
            <a:endParaRPr lang="en-US" sz="180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a:p>
            <a:pPr marL="0" indent="0">
              <a:buNone/>
            </a:pPr>
            <a:r>
              <a:rPr lang="en-US" sz="1800" b="0" i="1" u="none" strike="noStrike" baseline="0" dirty="0">
                <a:solidFill>
                  <a:srgbClr val="000000"/>
                </a:solidFill>
                <a:latin typeface="Times New Roman" panose="02020603050405020304" pitchFamily="18" charset="0"/>
              </a:rPr>
              <a:t>Given figure depicts a graph containing 5 vertices and 5 edges. It is a connected and undirected graph that can be used to represent a network.  </a:t>
            </a:r>
          </a:p>
          <a:p>
            <a:pPr marL="0" indent="0">
              <a:buNone/>
            </a:pPr>
            <a:endParaRPr lang="en-IN" dirty="0"/>
          </a:p>
        </p:txBody>
      </p:sp>
      <p:pic>
        <p:nvPicPr>
          <p:cNvPr id="4" name="Picture 3">
            <a:extLst>
              <a:ext uri="{FF2B5EF4-FFF2-40B4-BE49-F238E27FC236}">
                <a16:creationId xmlns:a16="http://schemas.microsoft.com/office/drawing/2014/main" id="{5712E397-BB60-4959-A764-18CA93DDDBAA}"/>
              </a:ext>
            </a:extLst>
          </p:cNvPr>
          <p:cNvPicPr>
            <a:picLocks noChangeAspect="1"/>
          </p:cNvPicPr>
          <p:nvPr/>
        </p:nvPicPr>
        <p:blipFill>
          <a:blip r:embed="rId2"/>
          <a:stretch>
            <a:fillRect/>
          </a:stretch>
        </p:blipFill>
        <p:spPr>
          <a:xfrm>
            <a:off x="8995954" y="2199682"/>
            <a:ext cx="3001493" cy="2863494"/>
          </a:xfrm>
          <a:prstGeom prst="rect">
            <a:avLst/>
          </a:prstGeom>
        </p:spPr>
      </p:pic>
      <p:sp>
        <p:nvSpPr>
          <p:cNvPr id="5" name="TextBox 4">
            <a:extLst>
              <a:ext uri="{FF2B5EF4-FFF2-40B4-BE49-F238E27FC236}">
                <a16:creationId xmlns:a16="http://schemas.microsoft.com/office/drawing/2014/main" id="{890C5551-CF24-4685-9BE6-8DFF5AF2BAA1}"/>
              </a:ext>
            </a:extLst>
          </p:cNvPr>
          <p:cNvSpPr txBox="1"/>
          <p:nvPr/>
        </p:nvSpPr>
        <p:spPr>
          <a:xfrm>
            <a:off x="8779143" y="4893899"/>
            <a:ext cx="3412857" cy="338554"/>
          </a:xfrm>
          <a:prstGeom prst="rect">
            <a:avLst/>
          </a:prstGeom>
          <a:noFill/>
        </p:spPr>
        <p:txBody>
          <a:bodyPr wrap="none" rtlCol="0">
            <a:spAutoFit/>
          </a:bodyPr>
          <a:lstStyle/>
          <a:p>
            <a:r>
              <a:rPr lang="en-US" sz="1600" b="0" i="1" u="none" strike="noStrike" baseline="0" dirty="0">
                <a:solidFill>
                  <a:schemeClr val="tx1">
                    <a:lumMod val="65000"/>
                    <a:lumOff val="35000"/>
                  </a:schemeClr>
                </a:solidFill>
                <a:latin typeface="Times New Roman" panose="02020603050405020304" pitchFamily="18" charset="0"/>
                <a:cs typeface="Times New Roman" panose="02020603050405020304" pitchFamily="18" charset="0"/>
              </a:rPr>
              <a:t>Network G (V, E) with V = 5 and E =5 </a:t>
            </a:r>
            <a:endParaRPr lang="en-IN" sz="1800" i="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787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A7DD-6C50-4288-8875-4B5DEEB9C365}"/>
              </a:ext>
            </a:extLst>
          </p:cNvPr>
          <p:cNvSpPr>
            <a:spLocks noGrp="1"/>
          </p:cNvSpPr>
          <p:nvPr>
            <p:ph type="title"/>
          </p:nvPr>
        </p:nvSpPr>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ARP Resolution</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95790F-2CE3-491A-938A-4A45ADF9804F}"/>
              </a:ext>
            </a:extLst>
          </p:cNvPr>
          <p:cNvSpPr>
            <a:spLocks noGrp="1"/>
          </p:cNvSpPr>
          <p:nvPr>
            <p:ph idx="1"/>
          </p:nvPr>
        </p:nvSpPr>
        <p:spPr/>
        <p:txBody>
          <a:bodyPr/>
          <a:lstStyle/>
          <a:p>
            <a:pPr marL="0" indent="0" algn="just">
              <a:buNone/>
            </a:pPr>
            <a:r>
              <a:rPr lang="en-US" sz="1800" dirty="0">
                <a:solidFill>
                  <a:schemeClr val="tx1">
                    <a:lumMod val="65000"/>
                    <a:lumOff val="35000"/>
                  </a:schemeClr>
                </a:solidFill>
                <a:latin typeface="Times New Roman" panose="02020603050405020304" pitchFamily="18" charset="0"/>
              </a:rPr>
              <a:t>The </a:t>
            </a:r>
            <a:r>
              <a:rPr lang="en-US" sz="1800" b="1" dirty="0">
                <a:solidFill>
                  <a:schemeClr val="tx1">
                    <a:lumMod val="65000"/>
                    <a:lumOff val="35000"/>
                  </a:schemeClr>
                </a:solidFill>
                <a:latin typeface="Times New Roman" panose="02020603050405020304" pitchFamily="18" charset="0"/>
              </a:rPr>
              <a:t>Address Resolution Protocol (ARP)  </a:t>
            </a:r>
            <a:r>
              <a:rPr lang="en-US" sz="1800" dirty="0">
                <a:solidFill>
                  <a:schemeClr val="tx1">
                    <a:lumMod val="65000"/>
                    <a:lumOff val="35000"/>
                  </a:schemeClr>
                </a:solidFill>
                <a:latin typeface="Times New Roman" panose="02020603050405020304" pitchFamily="18" charset="0"/>
              </a:rPr>
              <a:t>is a communication protocol used for discovering the link layer address, such as a MAC address, associated with a given internet layer address. This mapping is a critical function in the Internet protocol suite.</a:t>
            </a:r>
          </a:p>
          <a:p>
            <a:pPr marL="0" indent="0" algn="just">
              <a:buNone/>
            </a:pPr>
            <a:endParaRPr lang="en-US" sz="1800" dirty="0">
              <a:solidFill>
                <a:schemeClr val="tx1">
                  <a:lumMod val="65000"/>
                  <a:lumOff val="35000"/>
                </a:schemeClr>
              </a:solidFill>
              <a:latin typeface="Times New Roman" panose="02020603050405020304" pitchFamily="18" charset="0"/>
            </a:endParaRPr>
          </a:p>
          <a:p>
            <a:pPr marL="0" indent="0" algn="just">
              <a:buNone/>
            </a:pPr>
            <a:endParaRPr lang="en-US" sz="1800" dirty="0">
              <a:solidFill>
                <a:schemeClr val="tx1">
                  <a:lumMod val="65000"/>
                  <a:lumOff val="35000"/>
                </a:schemeClr>
              </a:solidFill>
              <a:latin typeface="Times New Roman" panose="02020603050405020304" pitchFamily="18" charset="0"/>
            </a:endParaRPr>
          </a:p>
          <a:p>
            <a:pPr marL="0" indent="0" algn="just">
              <a:buNone/>
            </a:pPr>
            <a:r>
              <a:rPr lang="en-US" sz="2000" b="1" dirty="0">
                <a:solidFill>
                  <a:schemeClr val="tx1">
                    <a:lumMod val="65000"/>
                    <a:lumOff val="35000"/>
                  </a:schemeClr>
                </a:solidFill>
                <a:latin typeface="Times New Roman" panose="02020603050405020304" pitchFamily="18" charset="0"/>
              </a:rPr>
              <a:t>Algorithm for ARP Resolution</a:t>
            </a:r>
          </a:p>
          <a:p>
            <a:pPr marL="0" indent="0" algn="just">
              <a:buNone/>
            </a:pPr>
            <a:endParaRPr lang="en-IN" sz="1800" dirty="0">
              <a:solidFill>
                <a:schemeClr val="tx1">
                  <a:lumMod val="65000"/>
                  <a:lumOff val="35000"/>
                </a:schemeClr>
              </a:solidFill>
              <a:latin typeface="Times New Roman" panose="02020603050405020304" pitchFamily="18" charset="0"/>
            </a:endParaRPr>
          </a:p>
          <a:p>
            <a:pPr marL="342900" indent="-342900" algn="just">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ARP Request message is broadcasted to all devices on the network. </a:t>
            </a:r>
          </a:p>
          <a:p>
            <a:pPr marL="342900" indent="-342900" algn="just">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Nodes determine if they are the intended target.</a:t>
            </a:r>
          </a:p>
          <a:p>
            <a:pPr marL="742941" lvl="1" indent="-342900" algn="just">
              <a:buFont typeface="+mj-lt"/>
              <a:buAutoNum type="alphaLcParenR"/>
            </a:pPr>
            <a:r>
              <a:rPr lang="en-US" sz="1600" b="0" i="0" u="none" strike="noStrike" baseline="0" dirty="0">
                <a:solidFill>
                  <a:schemeClr val="tx1">
                    <a:lumMod val="65000"/>
                    <a:lumOff val="35000"/>
                  </a:schemeClr>
                </a:solidFill>
                <a:latin typeface="Times New Roman" panose="02020603050405020304" pitchFamily="18" charset="0"/>
              </a:rPr>
              <a:t>If nodes are the intended target, they proceed to STEP 3</a:t>
            </a:r>
          </a:p>
          <a:p>
            <a:pPr marL="742941" lvl="1" indent="-342900" algn="just">
              <a:buFont typeface="+mj-lt"/>
              <a:buAutoNum type="alphaLcParenR"/>
            </a:pPr>
            <a:r>
              <a:rPr lang="en-US" sz="1600" b="0" i="0" u="none" strike="noStrike" baseline="0" dirty="0">
                <a:solidFill>
                  <a:schemeClr val="tx1">
                    <a:lumMod val="65000"/>
                    <a:lumOff val="35000"/>
                  </a:schemeClr>
                </a:solidFill>
                <a:latin typeface="Times New Roman" panose="02020603050405020304" pitchFamily="18" charset="0"/>
              </a:rPr>
              <a:t>If they are not the intended target, they discard the request and proceed to STEP 4 </a:t>
            </a:r>
            <a:endParaRPr lang="en-US" sz="1400" b="0" i="0" u="none" strike="noStrike" baseline="0" dirty="0">
              <a:solidFill>
                <a:schemeClr val="tx1">
                  <a:lumMod val="65000"/>
                  <a:lumOff val="35000"/>
                </a:schemeClr>
              </a:solidFill>
              <a:latin typeface="Times New Roman" panose="02020603050405020304" pitchFamily="18" charset="0"/>
            </a:endParaRPr>
          </a:p>
          <a:p>
            <a:pPr marL="342900" indent="-342900" algn="just">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Intended device sends ARP Response to the sender in unicast mode. </a:t>
            </a:r>
          </a:p>
          <a:p>
            <a:pPr marL="342900" indent="-342900" algn="just">
              <a:buFont typeface="+mj-lt"/>
              <a:buAutoNum type="arabicParenR"/>
            </a:pPr>
            <a:r>
              <a:rPr lang="en-IN" sz="1800" b="0" i="0" u="none" strike="noStrike" baseline="0" dirty="0">
                <a:solidFill>
                  <a:schemeClr val="tx1">
                    <a:lumMod val="65000"/>
                    <a:lumOff val="35000"/>
                  </a:schemeClr>
                </a:solidFill>
                <a:latin typeface="Times New Roman" panose="02020603050405020304" pitchFamily="18" charset="0"/>
              </a:rPr>
              <a:t>END </a:t>
            </a:r>
          </a:p>
          <a:p>
            <a:pPr marL="0" indent="0" algn="just">
              <a:buNone/>
            </a:pPr>
            <a:endParaRPr lang="en-IN" dirty="0">
              <a:solidFill>
                <a:schemeClr val="tx1">
                  <a:lumMod val="65000"/>
                  <a:lumOff val="35000"/>
                </a:schemeClr>
              </a:solidFill>
            </a:endParaRPr>
          </a:p>
        </p:txBody>
      </p:sp>
      <p:pic>
        <p:nvPicPr>
          <p:cNvPr id="5" name="Picture 4">
            <a:extLst>
              <a:ext uri="{FF2B5EF4-FFF2-40B4-BE49-F238E27FC236}">
                <a16:creationId xmlns:a16="http://schemas.microsoft.com/office/drawing/2014/main" id="{2D9A63FC-C8B2-4748-BD07-9E1A1E8C05CE}"/>
              </a:ext>
            </a:extLst>
          </p:cNvPr>
          <p:cNvPicPr>
            <a:picLocks noChangeAspect="1"/>
          </p:cNvPicPr>
          <p:nvPr/>
        </p:nvPicPr>
        <p:blipFill>
          <a:blip r:embed="rId2"/>
          <a:stretch>
            <a:fillRect/>
          </a:stretch>
        </p:blipFill>
        <p:spPr>
          <a:xfrm>
            <a:off x="12192000" y="5416295"/>
            <a:ext cx="167501" cy="159800"/>
          </a:xfrm>
          <a:prstGeom prst="rect">
            <a:avLst/>
          </a:prstGeom>
        </p:spPr>
      </p:pic>
    </p:spTree>
    <p:extLst>
      <p:ext uri="{BB962C8B-B14F-4D97-AF65-F5344CB8AC3E}">
        <p14:creationId xmlns:p14="http://schemas.microsoft.com/office/powerpoint/2010/main" val="920898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6161-33C2-4354-B01B-3E3F952179AA}"/>
              </a:ext>
            </a:extLst>
          </p:cNvPr>
          <p:cNvSpPr>
            <a:spLocks noGrp="1"/>
          </p:cNvSpPr>
          <p:nvPr>
            <p:ph type="title"/>
          </p:nvPr>
        </p:nvSpPr>
        <p:spPr/>
        <p:txBody>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L2 Switching</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0AF231-EE0E-4CCE-ACCB-670D5A7C4361}"/>
              </a:ext>
            </a:extLst>
          </p:cNvPr>
          <p:cNvSpPr>
            <a:spLocks noGrp="1"/>
          </p:cNvSpPr>
          <p:nvPr>
            <p:ph idx="1"/>
          </p:nvPr>
        </p:nvSpPr>
        <p:spPr/>
        <p:txBody>
          <a:bodyPr>
            <a:normAutofit lnSpcReduction="10000"/>
          </a:bodyPr>
          <a:lstStyle/>
          <a:p>
            <a:pPr marL="0" indent="0" algn="just">
              <a:buNone/>
            </a:pPr>
            <a:r>
              <a:rPr lang="en-US" sz="1800" b="1" i="0" dirty="0">
                <a:solidFill>
                  <a:schemeClr val="tx1">
                    <a:lumMod val="65000"/>
                    <a:lumOff val="35000"/>
                  </a:schemeClr>
                </a:solidFill>
                <a:effectLst/>
                <a:latin typeface="Times New Roman" panose="02020603050405020304" pitchFamily="18" charset="0"/>
                <a:cs typeface="Times New Roman" panose="02020603050405020304" pitchFamily="18" charset="0"/>
              </a:rPr>
              <a:t>Layer 2 switching</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 (also known as the </a:t>
            </a:r>
            <a:r>
              <a:rPr lang="en-US" sz="1800" b="1" i="0" dirty="0">
                <a:solidFill>
                  <a:schemeClr val="tx1">
                    <a:lumMod val="65000"/>
                    <a:lumOff val="35000"/>
                  </a:schemeClr>
                </a:solidFill>
                <a:effectLst/>
                <a:latin typeface="Times New Roman" panose="02020603050405020304" pitchFamily="18" charset="0"/>
                <a:cs typeface="Times New Roman" panose="02020603050405020304" pitchFamily="18" charset="0"/>
              </a:rPr>
              <a:t>Data Link layer switching</a:t>
            </a:r>
            <a:r>
              <a:rPr lang="en-US" sz="1800" b="0" i="0" dirty="0">
                <a:solidFill>
                  <a:schemeClr val="tx1">
                    <a:lumMod val="65000"/>
                    <a:lumOff val="35000"/>
                  </a:schemeClr>
                </a:solidFill>
                <a:effectLst/>
                <a:latin typeface="Times New Roman" panose="02020603050405020304" pitchFamily="18" charset="0"/>
                <a:cs typeface="Times New Roman" panose="02020603050405020304" pitchFamily="18" charset="0"/>
              </a:rPr>
              <a:t>) is the process of using devices MAC addresses to decide where to forward frames in a LAN. Layer 2 switching is efficient because there is no modification to the data packet, only to the frame encapsulation of the packet.</a:t>
            </a:r>
          </a:p>
          <a:p>
            <a:pPr marL="0" indent="0" algn="just">
              <a:buNone/>
            </a:pPr>
            <a:endParaRPr lang="en-US"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indent="0" algn="just">
              <a:buNone/>
            </a:pPr>
            <a:endParaRPr lang="en-US"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indent="0" algn="just">
              <a:buNone/>
            </a:pPr>
            <a:r>
              <a:rPr lang="en-US" sz="2000" b="1" dirty="0">
                <a:solidFill>
                  <a:schemeClr val="tx1">
                    <a:lumMod val="65000"/>
                    <a:lumOff val="35000"/>
                  </a:schemeClr>
                </a:solidFill>
                <a:latin typeface="Times New Roman" panose="02020603050405020304" pitchFamily="18" charset="0"/>
                <a:cs typeface="Times New Roman" panose="02020603050405020304" pitchFamily="18" charset="0"/>
              </a:rPr>
              <a:t>Algorithm for L2 Switching</a:t>
            </a:r>
          </a:p>
          <a:p>
            <a:pPr marL="0" indent="0" algn="just">
              <a:buNone/>
            </a:pPr>
            <a:endParaRPr lang="en-US" sz="18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just"/>
            <a:endParaRPr lang="en-IN" sz="1800" b="0" i="0" u="none" strike="noStrike" baseline="0" dirty="0">
              <a:solidFill>
                <a:schemeClr val="tx1">
                  <a:lumMod val="65000"/>
                  <a:lumOff val="35000"/>
                </a:schemeClr>
              </a:solidFill>
              <a:latin typeface="Times New Roman" panose="02020603050405020304" pitchFamily="18" charset="0"/>
            </a:endParaRPr>
          </a:p>
          <a:p>
            <a:pPr marL="342900" indent="-342900" algn="just">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When the frame reaches the L2 switch, it updates its table with the MAC address of the source machine corresponding to the port number at which the frame is received. </a:t>
            </a:r>
          </a:p>
          <a:p>
            <a:pPr marL="342900" indent="-342900" algn="just">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L2 switch forwards the packet. </a:t>
            </a:r>
            <a:endParaRPr lang="en-US" sz="1800" dirty="0">
              <a:solidFill>
                <a:schemeClr val="tx1">
                  <a:lumMod val="65000"/>
                  <a:lumOff val="35000"/>
                </a:schemeClr>
              </a:solidFill>
              <a:latin typeface="Times New Roman" panose="02020603050405020304" pitchFamily="18" charset="0"/>
            </a:endParaRPr>
          </a:p>
          <a:p>
            <a:pPr marL="742941" lvl="1" indent="-342900" algn="just">
              <a:buFont typeface="+mj-lt"/>
              <a:buAutoNum type="alphaLcParenR"/>
            </a:pPr>
            <a:r>
              <a:rPr lang="en-US" sz="1600" b="0" i="0" u="none" strike="noStrike" baseline="0" dirty="0">
                <a:solidFill>
                  <a:schemeClr val="tx1">
                    <a:lumMod val="65000"/>
                    <a:lumOff val="35000"/>
                  </a:schemeClr>
                </a:solidFill>
                <a:latin typeface="Times New Roman" panose="02020603050405020304" pitchFamily="18" charset="0"/>
              </a:rPr>
              <a:t>If it does not contain the MAC address of the destination machine corresponding to any port, it floods the packet. </a:t>
            </a:r>
          </a:p>
          <a:p>
            <a:pPr marL="742941" lvl="1" indent="-342900" algn="just">
              <a:buFont typeface="+mj-lt"/>
              <a:buAutoNum type="alphaLcParenR"/>
            </a:pPr>
            <a:r>
              <a:rPr lang="en-US" sz="1600" b="0" i="0" u="none" strike="noStrike" baseline="0" dirty="0">
                <a:solidFill>
                  <a:schemeClr val="tx1">
                    <a:lumMod val="65000"/>
                    <a:lumOff val="35000"/>
                  </a:schemeClr>
                </a:solidFill>
                <a:latin typeface="Times New Roman" panose="02020603050405020304" pitchFamily="18" charset="0"/>
              </a:rPr>
              <a:t>If it contains the MAC address of the destination machine, step 3 is followed. </a:t>
            </a:r>
          </a:p>
          <a:p>
            <a:pPr marL="342900" indent="-342900" algn="just">
              <a:buFont typeface="+mj-lt"/>
              <a:buAutoNum type="arabicParenR"/>
            </a:pPr>
            <a:r>
              <a:rPr lang="en-US" sz="1800" b="0" i="0" u="none" strike="noStrike" baseline="0" dirty="0">
                <a:solidFill>
                  <a:schemeClr val="tx1">
                    <a:lumMod val="65000"/>
                    <a:lumOff val="35000"/>
                  </a:schemeClr>
                </a:solidFill>
                <a:latin typeface="Times New Roman" panose="02020603050405020304" pitchFamily="18" charset="0"/>
              </a:rPr>
              <a:t>Frame is received only to the intended machine. </a:t>
            </a:r>
          </a:p>
          <a:p>
            <a:pPr marL="342900" indent="-342900" algn="just">
              <a:buFont typeface="+mj-lt"/>
              <a:buAutoNum type="arabicParenR"/>
            </a:pPr>
            <a:r>
              <a:rPr lang="en-IN" sz="1800" b="0" i="0" u="none" strike="noStrike" baseline="0" dirty="0">
                <a:solidFill>
                  <a:schemeClr val="tx1">
                    <a:lumMod val="65000"/>
                    <a:lumOff val="35000"/>
                  </a:schemeClr>
                </a:solidFill>
                <a:latin typeface="Times New Roman" panose="02020603050405020304" pitchFamily="18" charset="0"/>
              </a:rPr>
              <a:t>END </a:t>
            </a:r>
          </a:p>
        </p:txBody>
      </p:sp>
    </p:spTree>
    <p:extLst>
      <p:ext uri="{BB962C8B-B14F-4D97-AF65-F5344CB8AC3E}">
        <p14:creationId xmlns:p14="http://schemas.microsoft.com/office/powerpoint/2010/main" val="351613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8257</TotalTime>
  <Words>1326</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Segoe UI Symbol</vt:lpstr>
      <vt:lpstr>Times New Roman</vt:lpstr>
      <vt:lpstr>Wingdings</vt:lpstr>
      <vt:lpstr>Office Theme</vt:lpstr>
      <vt:lpstr>PowerPoint Presentation</vt:lpstr>
      <vt:lpstr>PowerPoint Presentation</vt:lpstr>
      <vt:lpstr>ABSTRACT</vt:lpstr>
      <vt:lpstr>PROBLEM STATEMENT</vt:lpstr>
      <vt:lpstr>OBJECTIVES</vt:lpstr>
      <vt:lpstr>DATA LINK LAYER</vt:lpstr>
      <vt:lpstr>NETWORK ABSTRACTION</vt:lpstr>
      <vt:lpstr>ARP Resolution</vt:lpstr>
      <vt:lpstr>L2 Switching</vt:lpstr>
      <vt:lpstr>VLAN  Forwarding</vt:lpstr>
      <vt:lpstr>PERT 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DELL</cp:lastModifiedBy>
  <cp:revision>648</cp:revision>
  <cp:lastPrinted>2017-08-16T11:40:20Z</cp:lastPrinted>
  <dcterms:created xsi:type="dcterms:W3CDTF">2017-08-14T08:34:40Z</dcterms:created>
  <dcterms:modified xsi:type="dcterms:W3CDTF">2020-09-10T05:07:54Z</dcterms:modified>
</cp:coreProperties>
</file>