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55" r:id="rId2"/>
    <p:sldId id="357" r:id="rId3"/>
    <p:sldId id="368" r:id="rId4"/>
    <p:sldId id="360" r:id="rId5"/>
    <p:sldId id="361" r:id="rId6"/>
    <p:sldId id="367" r:id="rId7"/>
    <p:sldId id="362" r:id="rId8"/>
    <p:sldId id="363" r:id="rId9"/>
    <p:sldId id="364" r:id="rId10"/>
    <p:sldId id="365" r:id="rId11"/>
    <p:sldId id="366" r:id="rId12"/>
    <p:sldId id="358" r:id="rId13"/>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8" d="100"/>
          <a:sy n="118" d="100"/>
        </p:scale>
        <p:origin x="610" y="101"/>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9/8/2020</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9/8/2020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9/8/2020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9/8/2020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9/8/2020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7397-127F-4481-8B21-0481330543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C30F5C-EC8E-4905-95B6-846B366BAA30}"/>
              </a:ext>
            </a:extLst>
          </p:cNvPr>
          <p:cNvSpPr>
            <a:spLocks noGrp="1"/>
          </p:cNvSpPr>
          <p:nvPr>
            <p:ph idx="1"/>
          </p:nvPr>
        </p:nvSpPr>
        <p:spPr/>
        <p:txBody>
          <a:bodyPr/>
          <a:lstStyle/>
          <a:p>
            <a:endParaRPr lang="en-IN" dirty="0"/>
          </a:p>
        </p:txBody>
      </p:sp>
      <p:pic>
        <p:nvPicPr>
          <p:cNvPr id="4" name="Content Placeholder 4">
            <a:extLst>
              <a:ext uri="{FF2B5EF4-FFF2-40B4-BE49-F238E27FC236}">
                <a16:creationId xmlns:a16="http://schemas.microsoft.com/office/drawing/2014/main" id="{1A123566-D383-4E68-A693-DA760553A178}"/>
              </a:ext>
            </a:extLst>
          </p:cNvPr>
          <p:cNvPicPr>
            <a:picLocks noChangeAspect="1"/>
          </p:cNvPicPr>
          <p:nvPr/>
        </p:nvPicPr>
        <p:blipFill>
          <a:blip r:embed="rId2"/>
          <a:stretch>
            <a:fillRect/>
          </a:stretch>
        </p:blipFill>
        <p:spPr>
          <a:xfrm rot="10800000" flipV="1">
            <a:off x="11400815" y="6945578"/>
            <a:ext cx="178724" cy="87578"/>
          </a:xfrm>
          <a:prstGeom prst="rect">
            <a:avLst/>
          </a:prstGeom>
        </p:spPr>
      </p:pic>
    </p:spTree>
    <p:extLst>
      <p:ext uri="{BB962C8B-B14F-4D97-AF65-F5344CB8AC3E}">
        <p14:creationId xmlns:p14="http://schemas.microsoft.com/office/powerpoint/2010/main" val="2025109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72E63-3878-42E7-B17E-8A6B7EDFA8DE}"/>
              </a:ext>
            </a:extLst>
          </p:cNvPr>
          <p:cNvPicPr>
            <a:picLocks noGrp="1" noChangeAspect="1"/>
          </p:cNvPicPr>
          <p:nvPr>
            <p:ph idx="1"/>
          </p:nvPr>
        </p:nvPicPr>
        <p:blipFill>
          <a:blip r:embed="rId2"/>
          <a:stretch>
            <a:fillRect/>
          </a:stretch>
        </p:blipFill>
        <p:spPr>
          <a:xfrm>
            <a:off x="229837" y="1108953"/>
            <a:ext cx="11732325" cy="5749047"/>
          </a:xfrm>
        </p:spPr>
      </p:pic>
      <p:sp>
        <p:nvSpPr>
          <p:cNvPr id="2" name="Title 1">
            <a:extLst>
              <a:ext uri="{FF2B5EF4-FFF2-40B4-BE49-F238E27FC236}">
                <a16:creationId xmlns:a16="http://schemas.microsoft.com/office/drawing/2014/main" id="{791E8AAB-1F2C-40E7-A38C-CF65459E44E8}"/>
              </a:ext>
            </a:extLst>
          </p:cNvPr>
          <p:cNvSpPr>
            <a:spLocks noGrp="1"/>
          </p:cNvSpPr>
          <p:nvPr>
            <p:ph type="title"/>
          </p:nvPr>
        </p:nvSpPr>
        <p:spPr>
          <a:xfrm>
            <a:off x="762000" y="105886"/>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PERT CHART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92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A838AC3-208E-4B61-ABBF-325F0850A0F9}"/>
              </a:ext>
            </a:extLst>
          </p:cNvPr>
          <p:cNvPicPr>
            <a:picLocks noChangeAspect="1"/>
          </p:cNvPicPr>
          <p:nvPr/>
        </p:nvPicPr>
        <p:blipFill>
          <a:blip r:embed="rId2"/>
          <a:stretch>
            <a:fillRect/>
          </a:stretch>
        </p:blipFill>
        <p:spPr>
          <a:xfrm rot="10800000">
            <a:off x="330798" y="-131325"/>
            <a:ext cx="178665" cy="87549"/>
          </a:xfrm>
          <a:prstGeom prst="rect">
            <a:avLst/>
          </a:prstGeom>
        </p:spPr>
      </p:pic>
    </p:spTree>
    <p:extLst>
      <p:ext uri="{BB962C8B-B14F-4D97-AF65-F5344CB8AC3E}">
        <p14:creationId xmlns:p14="http://schemas.microsoft.com/office/powerpoint/2010/main" val="2343120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43ABB6-EC8C-424E-A3E1-D8E067A07319}"/>
              </a:ext>
            </a:extLst>
          </p:cNvPr>
          <p:cNvSpPr txBox="1">
            <a:spLocks/>
          </p:cNvSpPr>
          <p:nvPr/>
        </p:nvSpPr>
        <p:spPr>
          <a:xfrm>
            <a:off x="-1" y="94520"/>
            <a:ext cx="12192000" cy="2020923"/>
          </a:xfrm>
          <a:prstGeom prst="rect">
            <a:avLst/>
          </a:prstGeom>
        </p:spPr>
        <p:txBody>
          <a:bodyPr vert="horz" lIns="91438" tIns="45719" rIns="91438" bIns="45719" rtlCol="0" anchor="ctr">
            <a:normAutofit fontScale="97500"/>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1">
                    <a:lumMod val="65000"/>
                    <a:lumOff val="35000"/>
                  </a:schemeClr>
                </a:solidFill>
                <a:latin typeface="Times New Roman" panose="02020603050405020304" pitchFamily="18" charset="0"/>
              </a:rPr>
              <a:t>Minor Project – 1</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Data Link Layer (L2 Routing) Implementation </a:t>
            </a:r>
            <a:br>
              <a:rPr lang="en-US" sz="3200" b="1" dirty="0">
                <a:solidFill>
                  <a:schemeClr val="tx1">
                    <a:lumMod val="65000"/>
                    <a:lumOff val="35000"/>
                  </a:schemeClr>
                </a:solidFill>
                <a:latin typeface="Times New Roman" panose="02020603050405020304" pitchFamily="18" charset="0"/>
              </a:rPr>
            </a:br>
            <a:r>
              <a:rPr lang="en-IN" sz="3200" b="1" dirty="0">
                <a:solidFill>
                  <a:schemeClr val="tx1">
                    <a:lumMod val="65000"/>
                    <a:lumOff val="35000"/>
                  </a:schemeClr>
                </a:solidFill>
                <a:latin typeface="Times New Roman" panose="02020603050405020304" pitchFamily="18" charset="0"/>
              </a:rPr>
              <a:t>(TCP/ IP Stack Functionality) </a:t>
            </a:r>
            <a:endParaRPr lang="en-US" b="1" dirty="0">
              <a:solidFill>
                <a:schemeClr val="tx1">
                  <a:lumMod val="65000"/>
                  <a:lumOff val="35000"/>
                </a:schemeClr>
              </a:solidFill>
            </a:endParaRPr>
          </a:p>
        </p:txBody>
      </p:sp>
      <p:sp>
        <p:nvSpPr>
          <p:cNvPr id="5" name="TextBox 4">
            <a:extLst>
              <a:ext uri="{FF2B5EF4-FFF2-40B4-BE49-F238E27FC236}">
                <a16:creationId xmlns:a16="http://schemas.microsoft.com/office/drawing/2014/main" id="{F8C5FA82-8B6B-41F4-888A-103DE7657309}"/>
              </a:ext>
            </a:extLst>
          </p:cNvPr>
          <p:cNvSpPr txBox="1"/>
          <p:nvPr/>
        </p:nvSpPr>
        <p:spPr>
          <a:xfrm>
            <a:off x="-1" y="2267357"/>
            <a:ext cx="12192000" cy="3477875"/>
          </a:xfrm>
          <a:prstGeom prst="rect">
            <a:avLst/>
          </a:prstGeom>
          <a:noFill/>
        </p:spPr>
        <p:txBody>
          <a:bodyPr wrap="square" rtlCol="0">
            <a:spAutoFit/>
          </a:bodyPr>
          <a:lstStyle/>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Synopsis Presentation</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 partial fulfillment of the requirements</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For the course of </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Minor Project-1</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Under the guidance of</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Ms. Avita Katal</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By</a:t>
            </a:r>
          </a:p>
          <a:p>
            <a:pPr algn="ctr"/>
            <a:endParaRPr lang="en-US"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86A86607-6042-4592-A7B5-F9C52F6E36F8}"/>
              </a:ext>
            </a:extLst>
          </p:cNvPr>
          <p:cNvGraphicFramePr>
            <a:graphicFrameLocks noGrp="1"/>
          </p:cNvGraphicFramePr>
          <p:nvPr>
            <p:extLst>
              <p:ext uri="{D42A27DB-BD31-4B8C-83A1-F6EECF244321}">
                <p14:modId xmlns:p14="http://schemas.microsoft.com/office/powerpoint/2010/main" val="355927256"/>
              </p:ext>
            </p:extLst>
          </p:nvPr>
        </p:nvGraphicFramePr>
        <p:xfrm>
          <a:off x="2032000" y="5340886"/>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056986540"/>
                    </a:ext>
                  </a:extLst>
                </a:gridCol>
                <a:gridCol w="2709333">
                  <a:extLst>
                    <a:ext uri="{9D8B030D-6E8A-4147-A177-3AD203B41FA5}">
                      <a16:colId xmlns:a16="http://schemas.microsoft.com/office/drawing/2014/main" val="1145467762"/>
                    </a:ext>
                  </a:extLst>
                </a:gridCol>
                <a:gridCol w="2709333">
                  <a:extLst>
                    <a:ext uri="{9D8B030D-6E8A-4147-A177-3AD203B41FA5}">
                      <a16:colId xmlns:a16="http://schemas.microsoft.com/office/drawing/2014/main" val="350926425"/>
                    </a:ext>
                  </a:extLst>
                </a:gridCol>
              </a:tblGrid>
              <a:tr h="370840">
                <a:tc>
                  <a:txBody>
                    <a:bodyPr/>
                    <a:lstStyle/>
                    <a:p>
                      <a:pPr algn="ctr"/>
                      <a:r>
                        <a:rPr lang="en-US" sz="1800" b="1" dirty="0">
                          <a:solidFill>
                            <a:schemeClr val="tx1">
                              <a:lumMod val="65000"/>
                              <a:lumOff val="35000"/>
                            </a:schemeClr>
                          </a:solidFill>
                        </a:rPr>
                        <a:t>Kshitiz Saini</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500067035</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R171218058</a:t>
                      </a:r>
                      <a:endParaRPr lang="en-IN" sz="1800" b="1" dirty="0">
                        <a:solidFill>
                          <a:schemeClr val="tx1">
                            <a:lumMod val="65000"/>
                            <a:lumOff val="35000"/>
                          </a:schemeClr>
                        </a:solidFill>
                      </a:endParaRPr>
                    </a:p>
                  </a:txBody>
                  <a:tcPr/>
                </a:tc>
                <a:extLst>
                  <a:ext uri="{0D108BD9-81ED-4DB2-BD59-A6C34878D82A}">
                    <a16:rowId xmlns:a16="http://schemas.microsoft.com/office/drawing/2014/main" val="4245785078"/>
                  </a:ext>
                </a:extLst>
              </a:tr>
              <a:tr h="370840">
                <a:tc>
                  <a:txBody>
                    <a:bodyPr/>
                    <a:lstStyle/>
                    <a:p>
                      <a:pPr algn="ctr"/>
                      <a:r>
                        <a:rPr lang="en-US" sz="1800" b="1" dirty="0">
                          <a:solidFill>
                            <a:schemeClr val="tx1">
                              <a:lumMod val="65000"/>
                              <a:lumOff val="35000"/>
                            </a:schemeClr>
                          </a:solidFill>
                        </a:rPr>
                        <a:t>Saloni Saxena</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500067409</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R110218131</a:t>
                      </a:r>
                      <a:endParaRPr lang="en-IN" sz="1800" b="1" dirty="0">
                        <a:solidFill>
                          <a:schemeClr val="tx1">
                            <a:lumMod val="65000"/>
                            <a:lumOff val="35000"/>
                          </a:schemeClr>
                        </a:solidFill>
                      </a:endParaRPr>
                    </a:p>
                  </a:txBody>
                  <a:tcPr/>
                </a:tc>
                <a:extLst>
                  <a:ext uri="{0D108BD9-81ED-4DB2-BD59-A6C34878D82A}">
                    <a16:rowId xmlns:a16="http://schemas.microsoft.com/office/drawing/2014/main" val="3326674279"/>
                  </a:ext>
                </a:extLst>
              </a:tr>
              <a:tr h="370840">
                <a:tc>
                  <a:txBody>
                    <a:bodyPr/>
                    <a:lstStyle/>
                    <a:p>
                      <a:pPr algn="ctr"/>
                      <a:r>
                        <a:rPr lang="en-US" sz="1800" b="1" dirty="0">
                          <a:solidFill>
                            <a:schemeClr val="tx1">
                              <a:lumMod val="65000"/>
                              <a:lumOff val="35000"/>
                            </a:schemeClr>
                          </a:solidFill>
                        </a:rPr>
                        <a:t>Pratyusha Agarwal</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500068293</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R110218107</a:t>
                      </a:r>
                      <a:endParaRPr lang="en-IN" sz="1800" b="1" dirty="0">
                        <a:solidFill>
                          <a:schemeClr val="tx1">
                            <a:lumMod val="65000"/>
                            <a:lumOff val="35000"/>
                          </a:schemeClr>
                        </a:solidFill>
                      </a:endParaRPr>
                    </a:p>
                  </a:txBody>
                  <a:tcPr/>
                </a:tc>
                <a:extLst>
                  <a:ext uri="{0D108BD9-81ED-4DB2-BD59-A6C34878D82A}">
                    <a16:rowId xmlns:a16="http://schemas.microsoft.com/office/drawing/2014/main" val="898666721"/>
                  </a:ext>
                </a:extLst>
              </a:tr>
            </a:tbl>
          </a:graphicData>
        </a:graphic>
      </p:graphicFrame>
    </p:spTree>
    <p:extLst>
      <p:ext uri="{BB962C8B-B14F-4D97-AF65-F5344CB8AC3E}">
        <p14:creationId xmlns:p14="http://schemas.microsoft.com/office/powerpoint/2010/main" val="87241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4745A4-A178-4EF6-AE06-3CD7335CEBBA}"/>
              </a:ext>
            </a:extLst>
          </p:cNvPr>
          <p:cNvSpPr>
            <a:spLocks noGrp="1"/>
          </p:cNvSpPr>
          <p:nvPr>
            <p:ph type="title"/>
          </p:nvPr>
        </p:nvSpPr>
        <p:spPr>
          <a:xfrm>
            <a:off x="762000" y="427039"/>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ABSTRACT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015EF4-0C49-40AF-87A7-A8BE3700189A}"/>
              </a:ext>
            </a:extLst>
          </p:cNvPr>
          <p:cNvSpPr txBox="1"/>
          <p:nvPr/>
        </p:nvSpPr>
        <p:spPr>
          <a:xfrm>
            <a:off x="1225685" y="1763949"/>
            <a:ext cx="9740629" cy="2862322"/>
          </a:xfrm>
          <a:prstGeom prst="rect">
            <a:avLst/>
          </a:prstGeom>
          <a:noFill/>
        </p:spPr>
        <p:txBody>
          <a:bodyPr wrap="square" rtlCol="0">
            <a:spAutoFit/>
          </a:bodyPr>
          <a:lstStyle/>
          <a:p>
            <a:pPr algn="just"/>
            <a:r>
              <a:rPr lang="en-US" sz="1800" b="0" i="0" u="none" strike="noStrike" baseline="0" dirty="0">
                <a:solidFill>
                  <a:schemeClr val="tx1">
                    <a:lumMod val="65000"/>
                    <a:lumOff val="35000"/>
                  </a:schemeClr>
                </a:solidFill>
                <a:latin typeface="Times New Roman" panose="02020603050405020304" pitchFamily="18" charset="0"/>
              </a:rPr>
              <a:t>In today’s world, fast and efficient communication on the network between the sender and receiver is very important. For this communication, data is converted into packets and sent over the network using various routing algorithms. In a network or over multiple networks, routing refers to the process of determining a path for a packet to travel from. L2 Routing is based on the concept of Data Link layer and happens when data is to be transferred between the same subnet. In this project, we aim to implement the functionality of Data Link Layer like creating ARP tables, L2 Routing, MAC learning, L2 Switching &amp; implementing VLAN forwarding. </a:t>
            </a:r>
          </a:p>
          <a:p>
            <a:pPr algn="just"/>
            <a:endParaRPr lang="en-US" sz="1800" dirty="0">
              <a:solidFill>
                <a:schemeClr val="tx1">
                  <a:lumMod val="65000"/>
                  <a:lumOff val="35000"/>
                </a:schemeClr>
              </a:solidFill>
              <a:latin typeface="Times New Roman" panose="02020603050405020304" pitchFamily="18" charset="0"/>
            </a:endParaRPr>
          </a:p>
          <a:p>
            <a:pPr algn="just"/>
            <a:r>
              <a:rPr lang="en-US" sz="1800" i="1" dirty="0">
                <a:solidFill>
                  <a:schemeClr val="tx1">
                    <a:lumMod val="65000"/>
                    <a:lumOff val="35000"/>
                  </a:schemeClr>
                </a:solidFill>
                <a:latin typeface="Times New Roman" panose="02020603050405020304" pitchFamily="18" charset="0"/>
              </a:rPr>
              <a:t>Keywords : </a:t>
            </a:r>
            <a:r>
              <a:rPr lang="en-IN" sz="1800" b="0" i="1" u="none" strike="noStrike" baseline="0" dirty="0">
                <a:solidFill>
                  <a:schemeClr val="tx1">
                    <a:lumMod val="65000"/>
                    <a:lumOff val="35000"/>
                  </a:schemeClr>
                </a:solidFill>
                <a:latin typeface="Times New Roman" panose="02020603050405020304" pitchFamily="18" charset="0"/>
              </a:rPr>
              <a:t>Network Routing, TCP/IP, Network Graph, ARP, L2 Routing, L2 Switching, Packet, Socket Programming, Topology, VLAN, MAC Learning </a:t>
            </a:r>
            <a:endParaRPr lang="en-IN" dirty="0">
              <a:solidFill>
                <a:schemeClr val="tx1">
                  <a:lumMod val="65000"/>
                  <a:lumOff val="35000"/>
                </a:schemeClr>
              </a:solidFill>
            </a:endParaRPr>
          </a:p>
        </p:txBody>
      </p:sp>
    </p:spTree>
    <p:extLst>
      <p:ext uri="{BB962C8B-B14F-4D97-AF65-F5344CB8AC3E}">
        <p14:creationId xmlns:p14="http://schemas.microsoft.com/office/powerpoint/2010/main" val="3418264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AA79-593A-4C6A-94F3-F1F3BDD78184}"/>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6D4077-4F23-48DA-87F2-47802A138484}"/>
              </a:ext>
            </a:extLst>
          </p:cNvPr>
          <p:cNvSpPr>
            <a:spLocks noGrp="1"/>
          </p:cNvSpPr>
          <p:nvPr>
            <p:ph idx="1"/>
          </p:nvPr>
        </p:nvSpPr>
        <p:spPr/>
        <p:txBody>
          <a:bodyPr/>
          <a:lstStyle/>
          <a:p>
            <a:pPr algn="just"/>
            <a:r>
              <a:rPr lang="en-US" sz="1800" b="0" i="0" u="none" strike="noStrike" baseline="0" dirty="0">
                <a:solidFill>
                  <a:schemeClr val="tx1">
                    <a:lumMod val="65000"/>
                    <a:lumOff val="35000"/>
                  </a:schemeClr>
                </a:solidFill>
                <a:latin typeface="Times New Roman" panose="02020603050405020304" pitchFamily="18" charset="0"/>
              </a:rPr>
              <a:t>The transmission of data from one device to another without the help of TCP/IP stack is only feasible for a geographically small area but when it comes to worldwide solutions, it is not very appropriate. The problem without the TCP/IP Layer is to transmit data through the shortest path using features like creating ARP Tables and MAC Learning for an optimal resolution. Another problem is to create a network to share the data and a new medium has to be used for transmission every time. </a:t>
            </a:r>
          </a:p>
          <a:p>
            <a:pPr algn="just"/>
            <a:r>
              <a:rPr lang="en-US" sz="1800" b="0" i="0" u="none" strike="noStrike" baseline="0" dirty="0">
                <a:solidFill>
                  <a:schemeClr val="tx1">
                    <a:lumMod val="65000"/>
                    <a:lumOff val="35000"/>
                  </a:schemeClr>
                </a:solidFill>
                <a:latin typeface="Times New Roman" panose="02020603050405020304" pitchFamily="18" charset="0"/>
              </a:rPr>
              <a:t>When a packet is transferred from one machine to another in a subnet, the source machine requires the mac address of the destination machine for the frame delivery. Also, when the source machine sends the frame out of it then not only the destination machine but all the machines in that subnet gets the frame and later discards it. This process is called thrashing. </a:t>
            </a:r>
          </a:p>
          <a:p>
            <a:pPr algn="just"/>
            <a:r>
              <a:rPr lang="en-US" sz="1800" b="0" i="0" u="none" strike="noStrike" baseline="0" dirty="0">
                <a:solidFill>
                  <a:schemeClr val="tx1">
                    <a:lumMod val="65000"/>
                    <a:lumOff val="35000"/>
                  </a:schemeClr>
                </a:solidFill>
                <a:latin typeface="Times New Roman" panose="02020603050405020304" pitchFamily="18" charset="0"/>
              </a:rPr>
              <a:t>This project deals with sending frames from one machine to another in the same subnet reducing the problem of thrashing with the help of L2 switching. ARP protocol is implemented to get the MAC addresses corresponding to their IP addresses. </a:t>
            </a:r>
            <a:endParaRPr lang="en-IN" dirty="0">
              <a:solidFill>
                <a:schemeClr val="tx1">
                  <a:lumMod val="65000"/>
                  <a:lumOff val="35000"/>
                </a:schemeClr>
              </a:solidFill>
            </a:endParaRPr>
          </a:p>
        </p:txBody>
      </p:sp>
    </p:spTree>
    <p:extLst>
      <p:ext uri="{BB962C8B-B14F-4D97-AF65-F5344CB8AC3E}">
        <p14:creationId xmlns:p14="http://schemas.microsoft.com/office/powerpoint/2010/main" val="3144390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2CAA-7119-4A29-8536-C1D8558A24B0}"/>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OBJECTIVES</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A9AFB-8A60-459A-8698-ABF356202663}"/>
              </a:ext>
            </a:extLst>
          </p:cNvPr>
          <p:cNvSpPr>
            <a:spLocks noGrp="1"/>
          </p:cNvSpPr>
          <p:nvPr>
            <p:ph idx="1"/>
          </p:nvPr>
        </p:nvSpPr>
        <p:spPr/>
        <p:txBody>
          <a:bodyPr/>
          <a:lstStyle/>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The main objective is to implement the data link layer. </a:t>
            </a:r>
            <a:r>
              <a:rPr lang="en-US" sz="1800" dirty="0">
                <a:solidFill>
                  <a:schemeClr val="tx1">
                    <a:lumMod val="65000"/>
                    <a:lumOff val="35000"/>
                  </a:schemeClr>
                </a:solidFill>
                <a:latin typeface="Times New Roman" panose="02020603050405020304" pitchFamily="18" charset="0"/>
              </a:rPr>
              <a:t>The project focuses on the practical implementation of L2 Routing, L2 Switching and VLAN based forwarding where the concepts of ARP Resolution, MAC Learning and Forwarding will be used. Alongside, implementing the concept of Routing and Switching Algorithms, GL Threads, Timers, CLI Integration will also be in consideration. </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Sub-objectives for the project are: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Developing a generic graph topology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Tackling the issues of thrashing, collision and reducing broadcast domain</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Implementing ARP, L2 routing, MAC learning and L2 switching</a:t>
            </a:r>
          </a:p>
          <a:p>
            <a:pPr lvl="1" algn="just">
              <a:buFont typeface="Wingdings" panose="05000000000000000000" pitchFamily="2" charset="2"/>
              <a:buChar char="q"/>
            </a:pPr>
            <a:r>
              <a:rPr lang="en-IN" sz="1600" b="0" i="0" u="none" strike="noStrike" baseline="0" dirty="0">
                <a:solidFill>
                  <a:schemeClr val="tx1">
                    <a:lumMod val="65000"/>
                    <a:lumOff val="35000"/>
                  </a:schemeClr>
                </a:solidFill>
                <a:latin typeface="Times New Roman" panose="02020603050405020304" pitchFamily="18" charset="0"/>
              </a:rPr>
              <a:t>VLAN forwarding</a:t>
            </a:r>
          </a:p>
          <a:p>
            <a:pPr marL="0" indent="0" algn="just">
              <a:buNone/>
            </a:pPr>
            <a:endParaRPr lang="en-IN" dirty="0">
              <a:solidFill>
                <a:schemeClr val="tx1">
                  <a:lumMod val="65000"/>
                  <a:lumOff val="35000"/>
                </a:schemeClr>
              </a:solidFill>
            </a:endParaRPr>
          </a:p>
        </p:txBody>
      </p:sp>
    </p:spTree>
    <p:extLst>
      <p:ext uri="{BB962C8B-B14F-4D97-AF65-F5344CB8AC3E}">
        <p14:creationId xmlns:p14="http://schemas.microsoft.com/office/powerpoint/2010/main" val="75481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94F-389E-49EE-8919-FA3F5C3620B2}"/>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DATA LINK LAYER</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6C5F0-E573-49FC-8677-12DBE56114C2}"/>
              </a:ext>
            </a:extLst>
          </p:cNvPr>
          <p:cNvSpPr>
            <a:spLocks noGrp="1"/>
          </p:cNvSpPr>
          <p:nvPr>
            <p:ph idx="1"/>
          </p:nvPr>
        </p:nvSpPr>
        <p:spPr/>
        <p:txBody>
          <a:bodyPr>
            <a:normAutofit lnSpcReduction="10000"/>
          </a:bodyPr>
          <a:lstStyle/>
          <a:p>
            <a:pPr marL="0" indent="0" algn="just">
              <a:buNone/>
            </a:pP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is the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protocol layer</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in a program that handles the moving of data into and out of a physical link in a network. The data link layer is Layer 2 in the Open Systems Interconnection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OSI</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architecture model for a set of telecommunication protocols. Data bits are encoded, decoded and organized in the data link layer, before they are transported as frames between two adjacent nodes on the same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LAN </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or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WAN</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link layer also determines how devices recover from collisions that may occur when nodes attempt to send frames at the same time.</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Functionality of Data Link Layer :</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Framing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divides the stream of bits received from the network layer into manageable data units called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Physical Addressing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If frames are to be distributed to different systems on the network, the data link layer adds a header to the frame to define the sender and/or receiver of the frame.</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Flow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rate must be constant on both sides else the data may get corrupted.</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is normally achieved through a trailer added to the end of the frame and to detect and retransmit damaged or lost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Access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a:p>
            <a:pPr marL="0" indent="0" algn="just">
              <a:buNone/>
            </a:pPr>
            <a:endParaRPr lang="en-IN" sz="1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5F546C-A7DF-46A4-82CA-E0513577BA6D}"/>
              </a:ext>
            </a:extLst>
          </p:cNvPr>
          <p:cNvPicPr>
            <a:picLocks noChangeAspect="1"/>
          </p:cNvPicPr>
          <p:nvPr/>
        </p:nvPicPr>
        <p:blipFill>
          <a:blip r:embed="rId2"/>
          <a:stretch>
            <a:fillRect/>
          </a:stretch>
        </p:blipFill>
        <p:spPr>
          <a:xfrm>
            <a:off x="8989469" y="-212774"/>
            <a:ext cx="53091" cy="50650"/>
          </a:xfrm>
          <a:prstGeom prst="rect">
            <a:avLst/>
          </a:prstGeom>
        </p:spPr>
      </p:pic>
    </p:spTree>
    <p:extLst>
      <p:ext uri="{BB962C8B-B14F-4D97-AF65-F5344CB8AC3E}">
        <p14:creationId xmlns:p14="http://schemas.microsoft.com/office/powerpoint/2010/main" val="507464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DEB9-F0D0-42AB-97CC-38DB90A2BCE1}"/>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NETWORK ABSTRACTION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3FD8B0-5137-4EFA-B5AB-B049263E72A7}"/>
              </a:ext>
            </a:extLst>
          </p:cNvPr>
          <p:cNvSpPr>
            <a:spLocks noGrp="1"/>
          </p:cNvSpPr>
          <p:nvPr>
            <p:ph idx="1"/>
          </p:nvPr>
        </p:nvSpPr>
        <p:spPr>
          <a:xfrm>
            <a:off x="762000" y="1869331"/>
            <a:ext cx="8544128" cy="4525963"/>
          </a:xfrm>
        </p:spPr>
        <p:txBody>
          <a:bodyPr/>
          <a:lstStyle/>
          <a:p>
            <a:pPr marL="0" indent="0">
              <a:buNone/>
            </a:pPr>
            <a:r>
              <a:rPr lang="en-US" sz="1800" b="0" i="0" u="none" strike="noStrike" baseline="0" dirty="0">
                <a:solidFill>
                  <a:srgbClr val="000000"/>
                </a:solidFill>
                <a:latin typeface="Times New Roman" panose="02020603050405020304" pitchFamily="18" charset="0"/>
              </a:rPr>
              <a:t>Networks are treated as graphs G (V, E) consisting of V vertices/nodes and E edges. </a:t>
            </a:r>
          </a:p>
          <a:p>
            <a:pPr algn="l"/>
            <a:endParaRPr lang="en-IN" sz="1800" b="0" i="0" u="none" strike="noStrike" baseline="0" dirty="0">
              <a:solidFill>
                <a:srgbClr val="000000"/>
              </a:solidFill>
              <a:latin typeface="Segoe UI Symbol" panose="020B0502040204020203" pitchFamily="34" charset="0"/>
            </a:endParaRPr>
          </a:p>
          <a:p>
            <a:pPr marL="0" indent="0">
              <a:buNone/>
            </a:pPr>
            <a:r>
              <a:rPr lang="en-US" sz="1800" b="0" i="0" u="none" strike="noStrike" baseline="0" dirty="0">
                <a:solidFill>
                  <a:srgbClr val="000000"/>
                </a:solidFill>
                <a:latin typeface="Segoe UI Symbol" panose="020B0502040204020203" pitchFamily="34" charset="0"/>
              </a:rPr>
              <a:t>	➔ </a:t>
            </a:r>
            <a:r>
              <a:rPr lang="en-US" sz="1800" b="0" i="0" u="none" strike="noStrike" baseline="0" dirty="0">
                <a:solidFill>
                  <a:srgbClr val="000000"/>
                </a:solidFill>
                <a:latin typeface="Times New Roman" panose="02020603050405020304" pitchFamily="18" charset="0"/>
              </a:rPr>
              <a:t>The graphs are bi-directional (undirected) because data can flow on both sides. </a:t>
            </a:r>
          </a:p>
          <a:p>
            <a:pPr marL="0" indent="0">
              <a:buNone/>
            </a:pPr>
            <a:r>
              <a:rPr lang="en-US" sz="1800" b="0" i="0" u="none" strike="noStrike" baseline="0" dirty="0">
                <a:solidFill>
                  <a:srgbClr val="000000"/>
                </a:solidFill>
                <a:latin typeface="Times New Roman" panose="02020603050405020304" pitchFamily="18" charset="0"/>
              </a:rPr>
              <a:t>	➔ Weighted graphs are used where weight indicates distance/cost etc. </a:t>
            </a:r>
          </a:p>
          <a:p>
            <a:pPr marL="0" indent="0">
              <a:buNone/>
            </a:pPr>
            <a:r>
              <a:rPr lang="en-US" sz="1800" b="0" i="0" u="none" strike="noStrike" baseline="0" dirty="0">
                <a:solidFill>
                  <a:srgbClr val="000000"/>
                </a:solidFill>
                <a:latin typeface="Times New Roman" panose="02020603050405020304" pitchFamily="18" charset="0"/>
              </a:rPr>
              <a:t>	➔ Connected graph is used as all nodes in a network are connected with each other.</a:t>
            </a:r>
          </a:p>
          <a:p>
            <a:pPr marL="0" indent="0">
              <a:buNone/>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r>
              <a:rPr lang="en-US" sz="1800" b="0" i="1" u="none" strike="noStrike" baseline="0" dirty="0">
                <a:solidFill>
                  <a:srgbClr val="000000"/>
                </a:solidFill>
                <a:latin typeface="Times New Roman" panose="02020603050405020304" pitchFamily="18" charset="0"/>
              </a:rPr>
              <a:t>Given figure depicts a graph containing 5 vertices and 5 edges. It is a connected and undirected graph that can be used to represent a network.  </a:t>
            </a:r>
          </a:p>
          <a:p>
            <a:pPr marL="0" indent="0">
              <a:buNone/>
            </a:pPr>
            <a:endParaRPr lang="en-IN" dirty="0"/>
          </a:p>
        </p:txBody>
      </p:sp>
      <p:pic>
        <p:nvPicPr>
          <p:cNvPr id="4" name="Picture 3">
            <a:extLst>
              <a:ext uri="{FF2B5EF4-FFF2-40B4-BE49-F238E27FC236}">
                <a16:creationId xmlns:a16="http://schemas.microsoft.com/office/drawing/2014/main" id="{5712E397-BB60-4959-A764-18CA93DDDBAA}"/>
              </a:ext>
            </a:extLst>
          </p:cNvPr>
          <p:cNvPicPr>
            <a:picLocks noChangeAspect="1"/>
          </p:cNvPicPr>
          <p:nvPr/>
        </p:nvPicPr>
        <p:blipFill>
          <a:blip r:embed="rId2"/>
          <a:stretch>
            <a:fillRect/>
          </a:stretch>
        </p:blipFill>
        <p:spPr>
          <a:xfrm>
            <a:off x="8995954" y="2199682"/>
            <a:ext cx="3001493" cy="2863494"/>
          </a:xfrm>
          <a:prstGeom prst="rect">
            <a:avLst/>
          </a:prstGeom>
        </p:spPr>
      </p:pic>
      <p:sp>
        <p:nvSpPr>
          <p:cNvPr id="5" name="TextBox 4">
            <a:extLst>
              <a:ext uri="{FF2B5EF4-FFF2-40B4-BE49-F238E27FC236}">
                <a16:creationId xmlns:a16="http://schemas.microsoft.com/office/drawing/2014/main" id="{890C5551-CF24-4685-9BE6-8DFF5AF2BAA1}"/>
              </a:ext>
            </a:extLst>
          </p:cNvPr>
          <p:cNvSpPr txBox="1"/>
          <p:nvPr/>
        </p:nvSpPr>
        <p:spPr>
          <a:xfrm>
            <a:off x="8779143" y="4893899"/>
            <a:ext cx="3412857" cy="338554"/>
          </a:xfrm>
          <a:prstGeom prst="rect">
            <a:avLst/>
          </a:prstGeom>
          <a:noFill/>
        </p:spPr>
        <p:txBody>
          <a:bodyPr wrap="none" rtlCol="0">
            <a:spAutoFit/>
          </a:bodyPr>
          <a:lstStyle/>
          <a:p>
            <a:r>
              <a:rPr lang="en-US" sz="1600" b="0" i="1" u="none" strike="noStrike" baseline="0" dirty="0">
                <a:solidFill>
                  <a:schemeClr val="tx1">
                    <a:lumMod val="65000"/>
                    <a:lumOff val="35000"/>
                  </a:schemeClr>
                </a:solidFill>
                <a:latin typeface="Times New Roman" panose="02020603050405020304" pitchFamily="18" charset="0"/>
                <a:cs typeface="Times New Roman" panose="02020603050405020304" pitchFamily="18" charset="0"/>
              </a:rPr>
              <a:t>Network G (V, E) with V = 5 and E =5 </a:t>
            </a:r>
            <a:endParaRPr lang="en-IN" sz="1800" i="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87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A7DD-6C50-4288-8875-4B5DEEB9C365}"/>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ARP Resolution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5790F-2CE3-491A-938A-4A45ADF9804F}"/>
              </a:ext>
            </a:extLst>
          </p:cNvPr>
          <p:cNvSpPr>
            <a:spLocks noGrp="1"/>
          </p:cNvSpPr>
          <p:nvPr>
            <p:ph idx="1"/>
          </p:nvPr>
        </p:nvSpPr>
        <p:spPr/>
        <p:txBody>
          <a:bodyPr/>
          <a:lstStyle/>
          <a:p>
            <a:pPr marL="0" indent="0" algn="just">
              <a:buNone/>
            </a:pPr>
            <a:r>
              <a:rPr lang="en-US" sz="1800" dirty="0">
                <a:solidFill>
                  <a:schemeClr val="tx1">
                    <a:lumMod val="65000"/>
                    <a:lumOff val="35000"/>
                  </a:schemeClr>
                </a:solidFill>
                <a:latin typeface="Times New Roman" panose="02020603050405020304" pitchFamily="18" charset="0"/>
              </a:rPr>
              <a:t>The </a:t>
            </a:r>
            <a:r>
              <a:rPr lang="en-US" sz="1800" b="1" dirty="0">
                <a:solidFill>
                  <a:schemeClr val="tx1">
                    <a:lumMod val="65000"/>
                    <a:lumOff val="35000"/>
                  </a:schemeClr>
                </a:solidFill>
                <a:latin typeface="Times New Roman" panose="02020603050405020304" pitchFamily="18" charset="0"/>
              </a:rPr>
              <a:t>Address Resolution Protocol (ARP)  </a:t>
            </a:r>
            <a:r>
              <a:rPr lang="en-US" sz="1800" dirty="0">
                <a:solidFill>
                  <a:schemeClr val="tx1">
                    <a:lumMod val="65000"/>
                    <a:lumOff val="35000"/>
                  </a:schemeClr>
                </a:solidFill>
                <a:latin typeface="Times New Roman" panose="02020603050405020304" pitchFamily="18" charset="0"/>
              </a:rPr>
              <a:t>is a communication protocol used for discovering the link layer address, such as a MAC address, associated with a given internet layer address. This mapping is a critical function in the Internet protocol suite.</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rPr>
              <a:t>Algorithm for ARP Resolution</a:t>
            </a:r>
          </a:p>
          <a:p>
            <a:pPr marL="0" indent="0" algn="just">
              <a:buNone/>
            </a:pPr>
            <a:endParaRPr lang="en-IN" sz="180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ARP Request message is broadcasted to all devices on the network.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Nodes determine if they are the intended target.</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nodes are the intended target, they proceed to STEP 3</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they are not the intended target, they discard the request and proceed to STEP 4 </a:t>
            </a:r>
            <a:endParaRPr lang="en-US" sz="1400" b="0" i="0" u="none" strike="noStrike" baseline="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Intended device sends ARP Response to the sender in unicast mode. </a:t>
            </a:r>
          </a:p>
          <a:p>
            <a:pPr marL="342900" indent="-342900" algn="just">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a:p>
            <a:pPr marL="0" indent="0" algn="just">
              <a:buNone/>
            </a:pP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2D9A63FC-C8B2-4748-BD07-9E1A1E8C05CE}"/>
              </a:ext>
            </a:extLst>
          </p:cNvPr>
          <p:cNvPicPr>
            <a:picLocks noChangeAspect="1"/>
          </p:cNvPicPr>
          <p:nvPr/>
        </p:nvPicPr>
        <p:blipFill>
          <a:blip r:embed="rId2"/>
          <a:stretch>
            <a:fillRect/>
          </a:stretch>
        </p:blipFill>
        <p:spPr>
          <a:xfrm>
            <a:off x="12192000" y="5416295"/>
            <a:ext cx="167501" cy="159800"/>
          </a:xfrm>
          <a:prstGeom prst="rect">
            <a:avLst/>
          </a:prstGeom>
        </p:spPr>
      </p:pic>
    </p:spTree>
    <p:extLst>
      <p:ext uri="{BB962C8B-B14F-4D97-AF65-F5344CB8AC3E}">
        <p14:creationId xmlns:p14="http://schemas.microsoft.com/office/powerpoint/2010/main" val="920898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6161-33C2-4354-B01B-3E3F952179AA}"/>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L2 Switching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AF231-EE0E-4CCE-ACCB-670D5A7C4361}"/>
              </a:ext>
            </a:extLst>
          </p:cNvPr>
          <p:cNvSpPr>
            <a:spLocks noGrp="1"/>
          </p:cNvSpPr>
          <p:nvPr>
            <p:ph idx="1"/>
          </p:nvPr>
        </p:nvSpPr>
        <p:spPr/>
        <p:txBody>
          <a:bodyPr>
            <a:normAutofit lnSpcReduction="10000"/>
          </a:bodyPr>
          <a:lstStyle/>
          <a:p>
            <a:pPr marL="0" indent="0">
              <a:buNone/>
            </a:pP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Layer 2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(also known as the </a:t>
            </a: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Data Link layer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is the process of using devices MAC addresses to decide where to forward frames in a LAN. Layer 2 switching is efficient because there is no modification to the data packet, only to the frame encapsulation of the packet.</a:t>
            </a: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Algorithm for L2 Switching</a:t>
            </a: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endParaRPr lang="en-IN" sz="1800" b="0" i="0" u="none" strike="noStrike" baseline="0" dirty="0">
              <a:solidFill>
                <a:schemeClr val="tx1">
                  <a:lumMod val="65000"/>
                  <a:lumOff val="35000"/>
                </a:schemeClr>
              </a:solidFill>
              <a:latin typeface="Times New Roman" panose="02020603050405020304" pitchFamily="18" charset="0"/>
            </a:endParaRP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When the frame reaches the L2 switch, it updates its table with the MAC address of the source machine corresponding to the port number at which the frame is received. </a:t>
            </a: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L2 switch forwards the packet. </a:t>
            </a:r>
            <a:endParaRPr lang="en-US" sz="1800" dirty="0">
              <a:solidFill>
                <a:schemeClr val="tx1">
                  <a:lumMod val="65000"/>
                  <a:lumOff val="35000"/>
                </a:schemeClr>
              </a:solidFill>
              <a:latin typeface="Times New Roman" panose="02020603050405020304" pitchFamily="18" charset="0"/>
            </a:endParaRPr>
          </a:p>
          <a:p>
            <a:pPr marL="742941" lvl="1" indent="-342900">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does not contain the MAC address of the destination machine corresponding to any port, it floods the packet. </a:t>
            </a:r>
          </a:p>
          <a:p>
            <a:pPr marL="742941" lvl="1" indent="-342900">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contains the MAC address of the destination machine, step 3 is followed. </a:t>
            </a: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Frame is received only to the intended machine. </a:t>
            </a:r>
          </a:p>
          <a:p>
            <a:pPr marL="342900" indent="-342900">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p:txBody>
      </p:sp>
    </p:spTree>
    <p:extLst>
      <p:ext uri="{BB962C8B-B14F-4D97-AF65-F5344CB8AC3E}">
        <p14:creationId xmlns:p14="http://schemas.microsoft.com/office/powerpoint/2010/main" val="351613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8251</TotalTime>
  <Words>1157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 Symbol</vt:lpstr>
      <vt:lpstr>Times New Roman</vt:lpstr>
      <vt:lpstr>Wingdings</vt:lpstr>
      <vt:lpstr>Office Theme</vt:lpstr>
      <vt:lpstr>PowerPoint Presentation</vt:lpstr>
      <vt:lpstr>PowerPoint Presentation</vt:lpstr>
      <vt:lpstr>ABSTRACT</vt:lpstr>
      <vt:lpstr>PROBLEM STATEMENT</vt:lpstr>
      <vt:lpstr>OBJECTIVES</vt:lpstr>
      <vt:lpstr>DATA LINK LAYER</vt:lpstr>
      <vt:lpstr>NETWORK ABSTRACTION</vt:lpstr>
      <vt:lpstr>ARP Resolution</vt:lpstr>
      <vt:lpstr>L2 Switching</vt:lpstr>
      <vt:lpstr>PowerPoint Presentation</vt:lpstr>
      <vt:lpstr>PERT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DELL</cp:lastModifiedBy>
  <cp:revision>647</cp:revision>
  <cp:lastPrinted>2017-08-16T11:40:20Z</cp:lastPrinted>
  <dcterms:created xsi:type="dcterms:W3CDTF">2017-08-14T08:34:40Z</dcterms:created>
  <dcterms:modified xsi:type="dcterms:W3CDTF">2020-09-08T12:30:31Z</dcterms:modified>
</cp:coreProperties>
</file>