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876" r:id="rId1"/>
  </p:sldMasterIdLst>
  <p:notesMasterIdLst>
    <p:notesMasterId r:id="rId34"/>
  </p:notesMasterIdLst>
  <p:handoutMasterIdLst>
    <p:handoutMasterId r:id="rId35"/>
  </p:handoutMasterIdLst>
  <p:sldIdLst>
    <p:sldId id="765" r:id="rId2"/>
    <p:sldId id="722" r:id="rId3"/>
    <p:sldId id="768" r:id="rId4"/>
    <p:sldId id="769" r:id="rId5"/>
    <p:sldId id="770" r:id="rId6"/>
    <p:sldId id="792" r:id="rId7"/>
    <p:sldId id="771" r:id="rId8"/>
    <p:sldId id="774" r:id="rId9"/>
    <p:sldId id="773" r:id="rId10"/>
    <p:sldId id="776" r:id="rId11"/>
    <p:sldId id="777" r:id="rId12"/>
    <p:sldId id="789" r:id="rId13"/>
    <p:sldId id="790" r:id="rId14"/>
    <p:sldId id="778" r:id="rId15"/>
    <p:sldId id="779" r:id="rId16"/>
    <p:sldId id="782" r:id="rId17"/>
    <p:sldId id="772" r:id="rId18"/>
    <p:sldId id="781" r:id="rId19"/>
    <p:sldId id="775" r:id="rId20"/>
    <p:sldId id="780" r:id="rId21"/>
    <p:sldId id="783" r:id="rId22"/>
    <p:sldId id="784" r:id="rId23"/>
    <p:sldId id="793" r:id="rId24"/>
    <p:sldId id="785" r:id="rId25"/>
    <p:sldId id="786" r:id="rId26"/>
    <p:sldId id="787" r:id="rId27"/>
    <p:sldId id="788" r:id="rId28"/>
    <p:sldId id="791" r:id="rId29"/>
    <p:sldId id="761" r:id="rId30"/>
    <p:sldId id="760" r:id="rId31"/>
    <p:sldId id="766" r:id="rId32"/>
    <p:sldId id="767" r:id="rId33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003399"/>
    <a:srgbClr val="202998"/>
    <a:srgbClr val="CC3300"/>
    <a:srgbClr val="A50021"/>
    <a:srgbClr val="FFFF99"/>
    <a:srgbClr val="6699FF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C4B1FA-0442-0003-976B-5F355FF60846}" v="141" dt="2020-04-25T03:41:34.775"/>
    <p1510:client id="{11CDA9FF-F336-0C7A-B58E-E1C2D5C1FBA2}" v="378" dt="2020-04-28T16:20:21.472"/>
    <p1510:client id="{120A7FA3-1E71-F3CA-CB77-E7A65C7A2ADA}" v="1077" dt="2020-04-27T20:56:18.785"/>
    <p1510:client id="{1E7BF94C-3891-A201-80CE-859A7B71F876}" v="2958" dt="2020-04-25T06:44:30.434"/>
    <p1510:client id="{2889D3A2-AB35-3BA0-082C-8149A103CEAC}" v="24" dt="2020-04-28T21:03:08.291"/>
    <p1510:client id="{41E8C344-0A48-1124-777D-67774F37E858}" v="1195" dt="2020-04-25T07:32:18.845"/>
    <p1510:client id="{53618AD9-E95A-8595-11DF-28CE79EED7B4}" v="50" dt="2020-04-25T06:47:26.369"/>
    <p1510:client id="{77A9AD90-AE24-D17F-78CA-1BD450A77659}" v="4" dt="2020-04-25T06:48:12.622"/>
    <p1510:client id="{7D88A1C7-4C2E-53E6-0672-79918C633C17}" v="228" dt="2020-04-25T08:03:51.287"/>
    <p1510:client id="{83782010-BCE8-8CCB-D00F-C13922733EB1}" v="2" dt="2020-04-27T08:00:42.721"/>
    <p1510:client id="{9F7E73EE-111C-CCDC-52D8-026ABB53B20B}" v="97" dt="2020-04-28T21:46:14.765"/>
    <p1510:client id="{AA19B0A9-8112-8FB0-8F35-DEE8C840EC56}" v="1071" dt="2020-04-27T21:39:42.537"/>
    <p1510:client id="{B9BA3DCB-60F5-4A29-8C69-ED0C8C15D6E8}" v="787" dt="2020-04-25T03:42:32.901"/>
    <p1510:client id="{CFE7C88F-33C4-A529-505F-EDAC76AC6405}" v="2614" dt="2020-04-25T07:41:29.564"/>
    <p1510:client id="{D0482112-D245-EA9E-2D76-A1D9F96BD07B}" v="81" dt="2020-04-27T06:19:45.956"/>
    <p1510:client id="{D7DA9C14-EA32-1514-F357-1DB6D5AB530A}" v="422" dt="2020-04-25T20:48:06.642"/>
    <p1510:client id="{FDE7D458-DE92-1B31-4041-0853C24AF565}" v="1050" dt="2020-04-25T05:28:27.811"/>
    <p1510:client id="{FFA532BA-AA69-6CA1-31C2-8FE9A93717C1}" v="212" dt="2020-04-26T02:33:31.6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9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9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9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42EE66B-EB79-43AE-86DB-A83283638C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920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C6CCFCD-945B-42DC-B2E3-C7B039321C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288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346243A0-9035-494D-A495-743FCEA61E6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930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51ADE60B-240E-47B6-BA61-72D47132D44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18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51ADE60B-240E-47B6-BA61-72D47132D441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66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51ADE60B-240E-47B6-BA61-72D47132D441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3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772400" cy="14700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213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50F2A-0B3E-4A6E-95CA-BF218B13835F}" type="datetime1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00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51CB-F62D-4D3F-B3F2-96380455DB3C}" type="datetime1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629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0059-EA35-477E-B95A-17F078172ED8}" type="datetime1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8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7241-67F9-47B7-99E8-26473215F648}" type="datetime1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02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42173-D644-454B-B917-896594FAFE1E}" type="datetime1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72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54F94-53CC-4DE6-98E5-FB9C7A024A9F}" type="datetime1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your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22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F77CF-C41B-46CB-9680-AE16AB996847}" type="datetime1">
              <a:rPr lang="en-US" smtClean="0"/>
              <a:t>4/28/2020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your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82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D86D-97C5-4044-9F1B-91A4DEB2430A}" type="datetime1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your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0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5D45-7141-4384-B746-09DAF8A17AFB}" type="datetime1">
              <a:rPr lang="en-US" smtClean="0"/>
              <a:t>4/28/2020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your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20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295D-71F8-4AEF-A5CA-103BE7A7A340}" type="datetime1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your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69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936C4-A720-4BB7-BC12-1766BAFF1B9E}" type="datetime1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your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37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A13F9-BFFA-4631-9DF2-3541CA48537A}" type="datetime1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06BD9-F2AE-4A2B-9DCA-446C6D03248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Line 6"/>
          <p:cNvSpPr>
            <a:spLocks noChangeShapeType="1"/>
          </p:cNvSpPr>
          <p:nvPr userDrawn="1"/>
        </p:nvSpPr>
        <p:spPr bwMode="auto">
          <a:xfrm>
            <a:off x="685800" y="6172200"/>
            <a:ext cx="7620000" cy="0"/>
          </a:xfrm>
          <a:prstGeom prst="line">
            <a:avLst/>
          </a:prstGeom>
          <a:noFill/>
          <a:ln w="9525">
            <a:solidFill>
              <a:srgbClr val="20299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 userDrawn="1"/>
        </p:nvSpPr>
        <p:spPr bwMode="auto">
          <a:xfrm>
            <a:off x="685800" y="6096000"/>
            <a:ext cx="5105400" cy="0"/>
          </a:xfrm>
          <a:prstGeom prst="line">
            <a:avLst/>
          </a:prstGeom>
          <a:noFill/>
          <a:ln w="38100">
            <a:solidFill>
              <a:srgbClr val="20299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191377" y="-20020"/>
            <a:ext cx="990845" cy="852930"/>
          </a:xfrm>
          <a:prstGeom prst="rect">
            <a:avLst/>
          </a:prstGeom>
        </p:spPr>
      </p:pic>
      <p:pic>
        <p:nvPicPr>
          <p:cNvPr id="12" name="Picture 10" descr="full_2color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4"/>
            <a:ext cx="1554694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5640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77" r:id="rId1"/>
    <p:sldLayoutId id="2147484878" r:id="rId2"/>
    <p:sldLayoutId id="2147484879" r:id="rId3"/>
    <p:sldLayoutId id="2147484880" r:id="rId4"/>
    <p:sldLayoutId id="2147484881" r:id="rId5"/>
    <p:sldLayoutId id="2147484882" r:id="rId6"/>
    <p:sldLayoutId id="2147484883" r:id="rId7"/>
    <p:sldLayoutId id="2147484884" r:id="rId8"/>
    <p:sldLayoutId id="2147484885" r:id="rId9"/>
    <p:sldLayoutId id="2147484886" r:id="rId10"/>
    <p:sldLayoutId id="2147484887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Font typeface="Wingdings" pitchFamily="2" charset="2"/>
        <a:buChar char="Ø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−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ohitsandeep.jeste@mavs.uta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aloni.shah2@mavs.uta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etworkx.github.io/documentation/stabl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itlab.uta.edu/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ChangeArrowheads="1"/>
          </p:cNvSpPr>
          <p:nvPr/>
        </p:nvSpPr>
        <p:spPr bwMode="auto">
          <a:xfrm>
            <a:off x="762000" y="1371600"/>
            <a:ext cx="7772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eaLnBrk="1" hangingPunct="1"/>
            <a:endParaRPr lang="en-US" sz="1800"/>
          </a:p>
        </p:txBody>
      </p:sp>
      <p:sp>
        <p:nvSpPr>
          <p:cNvPr id="4099" name="Rectangle 8"/>
          <p:cNvSpPr>
            <a:spLocks noChangeArrowheads="1"/>
          </p:cNvSpPr>
          <p:nvPr/>
        </p:nvSpPr>
        <p:spPr bwMode="auto">
          <a:xfrm>
            <a:off x="0" y="1182045"/>
            <a:ext cx="9144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>
            <a:spAutoFit/>
          </a:bodyPr>
          <a:lstStyle/>
          <a:p>
            <a:r>
              <a:rPr lang="en-US" sz="3200" b="1" u="sng">
                <a:solidFill>
                  <a:srgbClr val="C00000"/>
                </a:solidFill>
                <a:latin typeface="Arial"/>
                <a:cs typeface="Arial"/>
              </a:rPr>
              <a:t>Implementing, testing and experimental analysis of centrality concepts</a:t>
            </a:r>
            <a:endParaRPr lang="en-US" sz="3200" u="sng">
              <a:solidFill>
                <a:srgbClr val="C00000"/>
              </a:solidFill>
            </a:endParaRPr>
          </a:p>
          <a:p>
            <a:endParaRPr lang="en-US" sz="3200" b="1" i="1" u="sng">
              <a:solidFill>
                <a:srgbClr val="C00000"/>
              </a:solidFill>
              <a:latin typeface="Garamond" pitchFamily="18" charset="0"/>
            </a:endParaRPr>
          </a:p>
        </p:txBody>
      </p:sp>
      <p:sp>
        <p:nvSpPr>
          <p:cNvPr id="4100" name="Rectangle 9"/>
          <p:cNvSpPr>
            <a:spLocks noChangeArrowheads="1"/>
          </p:cNvSpPr>
          <p:nvPr/>
        </p:nvSpPr>
        <p:spPr bwMode="auto">
          <a:xfrm>
            <a:off x="1371600" y="42672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endParaRPr lang="en-US" sz="2000" b="1"/>
          </a:p>
        </p:txBody>
      </p:sp>
      <p:sp>
        <p:nvSpPr>
          <p:cNvPr id="4101" name="Rectangle 13"/>
          <p:cNvSpPr>
            <a:spLocks noChangeArrowheads="1"/>
          </p:cNvSpPr>
          <p:nvPr/>
        </p:nvSpPr>
        <p:spPr bwMode="auto">
          <a:xfrm>
            <a:off x="1104900" y="3423425"/>
            <a:ext cx="6934200" cy="2742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anchor="t">
            <a:spAutoFit/>
          </a:bodyPr>
          <a:lstStyle/>
          <a:p>
            <a:r>
              <a:rPr lang="en-US" sz="2100" b="1">
                <a:solidFill>
                  <a:srgbClr val="C00000"/>
                </a:solidFill>
                <a:latin typeface="Arial"/>
                <a:cs typeface="Arial"/>
              </a:rPr>
              <a:t>Mohit</a:t>
            </a:r>
            <a:r>
              <a:rPr kumimoji="1" lang="en-US" sz="210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kumimoji="1" lang="en-US" sz="2100" b="1" err="1">
                <a:solidFill>
                  <a:srgbClr val="C00000"/>
                </a:solidFill>
                <a:latin typeface="Arial"/>
                <a:cs typeface="Arial"/>
              </a:rPr>
              <a:t>Jeste</a:t>
            </a:r>
            <a:endParaRPr lang="en-US">
              <a:solidFill>
                <a:srgbClr val="C00000"/>
              </a:solidFill>
            </a:endParaRPr>
          </a:p>
          <a:p>
            <a:r>
              <a:rPr kumimoji="1" lang="en-US" sz="2100" b="1">
                <a:solidFill>
                  <a:srgbClr val="C00000"/>
                </a:solidFill>
                <a:latin typeface="Arial"/>
                <a:cs typeface="Arial"/>
              </a:rPr>
              <a:t>Saloni Shah</a:t>
            </a:r>
            <a:endParaRPr lang="en-US">
              <a:solidFill>
                <a:srgbClr val="C00000"/>
              </a:solidFill>
            </a:endParaRPr>
          </a:p>
          <a:p>
            <a:r>
              <a:rPr lang="en-US" sz="2100" b="1">
                <a:solidFill>
                  <a:srgbClr val="C00000"/>
                </a:solidFill>
                <a:latin typeface="Arial"/>
                <a:cs typeface="Arial"/>
              </a:rPr>
              <a:t>Team </a:t>
            </a:r>
            <a:r>
              <a:rPr kumimoji="1" lang="en-US" sz="2100" b="1">
                <a:solidFill>
                  <a:srgbClr val="C00000"/>
                </a:solidFill>
                <a:latin typeface="Arial"/>
                <a:cs typeface="Arial"/>
              </a:rPr>
              <a:t>5</a:t>
            </a:r>
            <a:endParaRPr lang="en-US">
              <a:solidFill>
                <a:srgbClr val="C00000"/>
              </a:solidFill>
            </a:endParaRPr>
          </a:p>
          <a:p>
            <a:r>
              <a:rPr lang="en-US" sz="2100" b="1">
                <a:solidFill>
                  <a:srgbClr val="C00000"/>
                </a:solidFill>
                <a:latin typeface="Arial"/>
                <a:cs typeface="Arial"/>
              </a:rPr>
              <a:t>CSE 6331, Spring 2020</a:t>
            </a:r>
            <a:endParaRPr lang="en-GB" sz="2100">
              <a:solidFill>
                <a:srgbClr val="C00000"/>
              </a:solidFill>
              <a:latin typeface="Arial"/>
              <a:cs typeface="Arial"/>
            </a:endParaRPr>
          </a:p>
          <a:p>
            <a:r>
              <a:rPr kumimoji="1" lang="en-US" sz="2100">
                <a:latin typeface="Arial"/>
                <a:cs typeface="Arial"/>
                <a:hlinkClick r:id="rId3"/>
              </a:rPr>
              <a:t>mohitsandeep.jeste@mavs.uta.edu</a:t>
            </a:r>
            <a:endParaRPr lang="en-GB"/>
          </a:p>
          <a:p>
            <a:r>
              <a:rPr kumimoji="1" lang="en-US" sz="2100">
                <a:latin typeface="Arial"/>
                <a:cs typeface="Arial"/>
                <a:hlinkClick r:id="rId4"/>
              </a:rPr>
              <a:t>saloni.shah2@mavs.uta.edu</a:t>
            </a:r>
            <a:endParaRPr lang="en-GB"/>
          </a:p>
          <a:p>
            <a:r>
              <a:rPr lang="en-US" sz="2100">
                <a:latin typeface="Arial"/>
                <a:cs typeface="Arial"/>
              </a:rPr>
              <a:t>  </a:t>
            </a:r>
            <a:endParaRPr lang="en-GB">
              <a:latin typeface="Arial"/>
              <a:cs typeface="Arial"/>
            </a:endParaRPr>
          </a:p>
          <a:p>
            <a:pPr>
              <a:spcBef>
                <a:spcPct val="20000"/>
              </a:spcBef>
            </a:pPr>
            <a:endParaRPr lang="en-US" sz="2100" b="1">
              <a:solidFill>
                <a:srgbClr val="A500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282923"/>
      </p:ext>
    </p:extLst>
  </p:cSld>
  <p:clrMapOvr>
    <a:masterClrMapping/>
  </p:clrMapOvr>
  <p:transition>
    <p:zoom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10B1F-15C2-4ED7-A427-18377C21E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>
                <a:cs typeface="Calibri"/>
              </a:rPr>
              <a:t>Details of our Approach</a:t>
            </a:r>
            <a:endParaRPr lang="en-US" u="sng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CB27A-24B0-4F6B-896C-19EE8FEDC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Average betweenness heuristic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Algorithm</a:t>
            </a:r>
            <a:r>
              <a:rPr lang="en-US">
                <a:ea typeface="+mn-lt"/>
                <a:cs typeface="+mn-lt"/>
              </a:rPr>
              <a:t>(consider 2 layers):</a:t>
            </a:r>
          </a:p>
          <a:p>
            <a:pPr lvl="2">
              <a:buFont typeface="Calibri" pitchFamily="2" charset="2"/>
              <a:buChar char="−"/>
            </a:pPr>
            <a:r>
              <a:rPr lang="en-US">
                <a:ea typeface="+mn-lt"/>
                <a:cs typeface="+mn-lt"/>
              </a:rPr>
              <a:t>Find betweenness values for layer 1.</a:t>
            </a:r>
          </a:p>
          <a:p>
            <a:pPr lvl="2">
              <a:buFont typeface="Calibri" pitchFamily="2" charset="2"/>
              <a:buChar char="−"/>
            </a:pPr>
            <a:r>
              <a:rPr lang="en-US">
                <a:ea typeface="+mn-lt"/>
                <a:cs typeface="+mn-lt"/>
              </a:rPr>
              <a:t>Find </a:t>
            </a:r>
            <a:r>
              <a:rPr lang="en-US">
                <a:cs typeface="Calibri"/>
              </a:rPr>
              <a:t>betweenness values for layer 2.</a:t>
            </a:r>
            <a:endParaRPr lang="en-US">
              <a:ea typeface="+mn-lt"/>
              <a:cs typeface="+mn-lt"/>
            </a:endParaRPr>
          </a:p>
          <a:p>
            <a:pPr lvl="2">
              <a:buFont typeface="Calibri" pitchFamily="2" charset="2"/>
              <a:buChar char="−"/>
            </a:pPr>
            <a:r>
              <a:rPr lang="en-US">
                <a:cs typeface="Calibri"/>
              </a:rPr>
              <a:t>Calculate the betweenness of a node as average(betweenness in layer 1,betweennes in layer 2)</a:t>
            </a:r>
            <a:endParaRPr lang="en-US">
              <a:ea typeface="+mn-lt"/>
              <a:cs typeface="+mn-lt"/>
            </a:endParaRPr>
          </a:p>
          <a:p>
            <a:pPr lvl="2">
              <a:buFont typeface="Calibri" pitchFamily="2" charset="2"/>
              <a:buChar char="−"/>
            </a:pPr>
            <a:r>
              <a:rPr lang="en-US">
                <a:cs typeface="Calibri"/>
              </a:rPr>
              <a:t>Calculate the mean of all these averages.</a:t>
            </a:r>
            <a:endParaRPr lang="en-US">
              <a:ea typeface="+mn-lt"/>
              <a:cs typeface="+mn-lt"/>
            </a:endParaRPr>
          </a:p>
          <a:p>
            <a:pPr lvl="2">
              <a:buFont typeface="Calibri" pitchFamily="2" charset="2"/>
              <a:buChar char="−"/>
            </a:pPr>
            <a:r>
              <a:rPr lang="en-US">
                <a:cs typeface="Calibri"/>
              </a:rPr>
              <a:t>Hubs are the ones whose average value across 2 layers is greater than mean.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AC5B5-8869-430A-ABC5-1C277EAF8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7241-67F9-47B7-99E8-26473215F648}" type="datetime1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B63E3-E76F-4B9B-AA3D-8986C4559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© Mohit, Saloni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D3C78-D7D7-405F-87FE-76E4085F8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95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2F133-AC3C-467E-9962-C905FC169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>
                <a:ea typeface="+mj-lt"/>
                <a:cs typeface="+mj-lt"/>
              </a:rPr>
              <a:t>Details of our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D7B4B-4AD0-4ED6-86D6-724DAD02D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This leads to </a:t>
            </a:r>
            <a:r>
              <a:rPr lang="en-US">
                <a:solidFill>
                  <a:srgbClr val="FF0000"/>
                </a:solidFill>
                <a:cs typeface="Calibri"/>
              </a:rPr>
              <a:t>high recall</a:t>
            </a:r>
            <a:r>
              <a:rPr lang="en-US">
                <a:cs typeface="Calibri"/>
              </a:rPr>
              <a:t> but comes at the cost of </a:t>
            </a:r>
            <a:r>
              <a:rPr lang="en-US">
                <a:solidFill>
                  <a:srgbClr val="FF0000"/>
                </a:solidFill>
                <a:cs typeface="Calibri"/>
              </a:rPr>
              <a:t>low precision.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4B6D7-3D4E-4D70-B6F6-A4671E63F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7241-67F9-47B7-99E8-26473215F648}" type="datetime1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F9072-96F6-47E8-B097-C3BADD572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© Mohit, Saloni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49077-A353-4B72-AFF7-02AD7AC27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52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E6F0E-E8E9-4A60-A93B-CA2B5BD3C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>
                <a:cs typeface="Calibri"/>
              </a:rPr>
              <a:t>Details of our Approach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B548F-0D20-4BCA-8CE2-86677F8E9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Mohit's heuristic:</a:t>
            </a:r>
          </a:p>
          <a:p>
            <a:pPr lvl="1"/>
            <a:r>
              <a:rPr lang="en-US">
                <a:cs typeface="Calibri"/>
              </a:rPr>
              <a:t>Intuition:</a:t>
            </a:r>
          </a:p>
          <a:p>
            <a:pPr lvl="2"/>
            <a:endParaRPr lang="en-US">
              <a:cs typeface="Calibri"/>
            </a:endParaRPr>
          </a:p>
          <a:p>
            <a:pPr lvl="2"/>
            <a:r>
              <a:rPr lang="en-US">
                <a:solidFill>
                  <a:srgbClr val="FF0000"/>
                </a:solidFill>
                <a:cs typeface="Calibri"/>
              </a:rPr>
              <a:t>AND composition eliminates edges</a:t>
            </a:r>
            <a:r>
              <a:rPr lang="en-US">
                <a:cs typeface="Calibri"/>
              </a:rPr>
              <a:t>. Since we have </a:t>
            </a:r>
            <a:r>
              <a:rPr lang="en-US" err="1">
                <a:cs typeface="Calibri"/>
              </a:rPr>
              <a:t>HoMLN</a:t>
            </a:r>
            <a:r>
              <a:rPr lang="en-US">
                <a:cs typeface="Calibri"/>
              </a:rPr>
              <a:t>, it won't eliminate nodes.</a:t>
            </a:r>
            <a:endParaRPr lang="en-US"/>
          </a:p>
          <a:p>
            <a:pPr lvl="2"/>
            <a:endParaRPr lang="en-US">
              <a:cs typeface="Calibri"/>
            </a:endParaRPr>
          </a:p>
          <a:p>
            <a:pPr lvl="2"/>
            <a:endParaRPr lang="en-US">
              <a:cs typeface="Calibri"/>
            </a:endParaRPr>
          </a:p>
          <a:p>
            <a:pPr marL="914400" lvl="2" indent="0">
              <a:buNone/>
            </a:pPr>
            <a:endParaRPr lang="en-US">
              <a:cs typeface="Calibri"/>
            </a:endParaRPr>
          </a:p>
          <a:p>
            <a:pPr lvl="2"/>
            <a:r>
              <a:rPr lang="en-US">
                <a:cs typeface="Calibri"/>
              </a:rPr>
              <a:t>So </a:t>
            </a:r>
            <a:r>
              <a:rPr lang="en-US">
                <a:solidFill>
                  <a:srgbClr val="FF0000"/>
                </a:solidFill>
                <a:cs typeface="Calibri"/>
              </a:rPr>
              <a:t>consider betweenness centrality for edges</a:t>
            </a:r>
            <a:r>
              <a:rPr lang="en-US">
                <a:cs typeface="Calibri"/>
              </a:rPr>
              <a:t> rather than nodes.</a:t>
            </a:r>
          </a:p>
          <a:p>
            <a:pPr lvl="1"/>
            <a:endParaRPr lang="en-US"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E4365-AA37-4270-B61F-F375B86A4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7241-67F9-47B7-99E8-26473215F648}" type="datetime1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46BE6-AFC8-45DE-8E36-3CDB1F467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your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61596-1AB5-4E72-BB20-B3C302ECB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58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F8D26-9AE3-4E35-8EAA-A9E29B4E2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>
                <a:ea typeface="+mj-lt"/>
                <a:cs typeface="+mj-lt"/>
              </a:rPr>
              <a:t>Details of our Approach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06F7F-7873-451F-AA84-2A724B85B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Details:</a:t>
            </a:r>
          </a:p>
          <a:p>
            <a:pPr lvl="1"/>
            <a:r>
              <a:rPr lang="en-US">
                <a:cs typeface="Calibri"/>
              </a:rPr>
              <a:t>Find the edge betweenness centrality and find the edges which are hubs rather than nodes.</a:t>
            </a:r>
          </a:p>
          <a:p>
            <a:pPr lvl="1"/>
            <a:r>
              <a:rPr lang="en-US">
                <a:cs typeface="Calibri"/>
              </a:rPr>
              <a:t>To go from edge hubs to node hubs we find the count for each node from these edge hubs.</a:t>
            </a:r>
          </a:p>
          <a:p>
            <a:pPr lvl="1"/>
            <a:r>
              <a:rPr lang="en-US">
                <a:cs typeface="Calibri"/>
              </a:rPr>
              <a:t>Consider the node which have a count greater than 1 to be our final predicted hubs.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F9823-EB43-404E-A367-A96EA10A4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7241-67F9-47B7-99E8-26473215F648}" type="datetime1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D33C7-B6DF-4258-AA4E-DE231D07B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your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49C60-FCAE-49B3-A721-A0686447A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57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657C-B06D-49FC-9AB0-B18D5EB01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>
                <a:cs typeface="Calibri"/>
              </a:rPr>
              <a:t>Datasets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EED92-9339-4B3C-B04B-79A3B969E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>
                <a:cs typeface="Calibri"/>
              </a:rPr>
              <a:t>All datasets used are homogenous MLNs.</a:t>
            </a:r>
          </a:p>
          <a:p>
            <a:r>
              <a:rPr lang="en-US">
                <a:cs typeface="Calibri"/>
              </a:rPr>
              <a:t>Datasets used:</a:t>
            </a:r>
            <a:endParaRPr lang="en-US"/>
          </a:p>
          <a:p>
            <a:pPr lvl="1"/>
            <a:r>
              <a:rPr lang="en-US">
                <a:cs typeface="Calibri"/>
              </a:rPr>
              <a:t>Airline dataset:</a:t>
            </a:r>
          </a:p>
          <a:p>
            <a:pPr lvl="2"/>
            <a:r>
              <a:rPr lang="en-US">
                <a:cs typeface="Calibri"/>
              </a:rPr>
              <a:t>6 layers</a:t>
            </a:r>
          </a:p>
          <a:p>
            <a:pPr lvl="2"/>
            <a:r>
              <a:rPr lang="en-US">
                <a:cs typeface="Calibri"/>
              </a:rPr>
              <a:t>All layers have 290 nodes. Nodes are cities.</a:t>
            </a:r>
          </a:p>
          <a:p>
            <a:pPr lvl="2"/>
            <a:r>
              <a:rPr lang="en-US">
                <a:cs typeface="Calibri"/>
              </a:rPr>
              <a:t>If there exists a flight of an airline between 2 cities there is an edge.</a:t>
            </a:r>
          </a:p>
          <a:p>
            <a:pPr lvl="2"/>
            <a:r>
              <a:rPr lang="en-US">
                <a:cs typeface="Calibri"/>
              </a:rPr>
              <a:t>Layers are as follows:</a:t>
            </a:r>
          </a:p>
          <a:p>
            <a:pPr lvl="3"/>
            <a:r>
              <a:rPr lang="en-US">
                <a:cs typeface="Calibri"/>
              </a:rPr>
              <a:t>Alligent #Edges 379</a:t>
            </a:r>
          </a:p>
          <a:p>
            <a:pPr lvl="3"/>
            <a:r>
              <a:rPr lang="en-US">
                <a:cs typeface="Calibri"/>
              </a:rPr>
              <a:t>American </a:t>
            </a:r>
            <a:r>
              <a:rPr lang="en-US">
                <a:ea typeface="+mn-lt"/>
                <a:cs typeface="+mn-lt"/>
              </a:rPr>
              <a:t>#Edges 745</a:t>
            </a:r>
          </a:p>
          <a:p>
            <a:pPr lvl="3"/>
            <a:r>
              <a:rPr lang="en-US">
                <a:cs typeface="Calibri"/>
              </a:rPr>
              <a:t>Delta </a:t>
            </a:r>
            <a:r>
              <a:rPr lang="en-US">
                <a:ea typeface="+mn-lt"/>
                <a:cs typeface="+mn-lt"/>
              </a:rPr>
              <a:t>#Edges 682</a:t>
            </a:r>
          </a:p>
          <a:p>
            <a:pPr lvl="3"/>
            <a:r>
              <a:rPr lang="en-US">
                <a:cs typeface="Calibri"/>
              </a:rPr>
              <a:t>Frontier </a:t>
            </a:r>
            <a:r>
              <a:rPr lang="en-US">
                <a:ea typeface="+mn-lt"/>
                <a:cs typeface="+mn-lt"/>
              </a:rPr>
              <a:t>#Edges 338</a:t>
            </a:r>
            <a:endParaRPr lang="en-US">
              <a:cs typeface="Calibri"/>
            </a:endParaRPr>
          </a:p>
          <a:p>
            <a:pPr lvl="3"/>
            <a:r>
              <a:rPr lang="en-US">
                <a:cs typeface="Calibri"/>
              </a:rPr>
              <a:t>Southwest </a:t>
            </a:r>
            <a:r>
              <a:rPr lang="en-US">
                <a:ea typeface="+mn-lt"/>
                <a:cs typeface="+mn-lt"/>
              </a:rPr>
              <a:t>#Edges 711</a:t>
            </a:r>
            <a:endParaRPr lang="en-US">
              <a:cs typeface="Calibri"/>
            </a:endParaRPr>
          </a:p>
          <a:p>
            <a:pPr lvl="3"/>
            <a:r>
              <a:rPr lang="en-US">
                <a:cs typeface="Calibri"/>
              </a:rPr>
              <a:t>Spirit </a:t>
            </a:r>
            <a:r>
              <a:rPr lang="en-US">
                <a:ea typeface="+mn-lt"/>
                <a:cs typeface="+mn-lt"/>
              </a:rPr>
              <a:t>#Edges 187</a:t>
            </a:r>
            <a:endParaRPr lang="en-US">
              <a:cs typeface="Calibri"/>
            </a:endParaRPr>
          </a:p>
          <a:p>
            <a:pPr marL="1371600" lvl="3" indent="0">
              <a:buNone/>
            </a:pPr>
            <a:endParaRPr lang="en-US"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EB905-8975-4B0B-A46A-DB678C442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7241-67F9-47B7-99E8-26473215F648}" type="datetime1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3271D-D223-476E-82A5-C44222AC8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© Mohit, Saloni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840A9-8D3E-481B-9DB6-BA47ABB7D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43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4CF76-D2E6-410A-B3F3-00B5B34E3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>
                <a:ea typeface="+mj-lt"/>
                <a:cs typeface="+mj-lt"/>
              </a:rPr>
              <a:t>Datasets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60449-E367-49BD-A7C4-F81045051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>
                <a:ea typeface="+mn-lt"/>
                <a:cs typeface="+mn-lt"/>
              </a:rPr>
              <a:t>DBLP dataset</a:t>
            </a:r>
          </a:p>
          <a:p>
            <a:pPr lvl="2"/>
            <a:r>
              <a:rPr lang="en-US">
                <a:ea typeface="+mn-lt"/>
                <a:cs typeface="+mn-lt"/>
              </a:rPr>
              <a:t>3 layers</a:t>
            </a:r>
          </a:p>
          <a:p>
            <a:pPr lvl="2"/>
            <a:r>
              <a:rPr lang="en-US">
                <a:ea typeface="+mn-lt"/>
                <a:cs typeface="+mn-lt"/>
              </a:rPr>
              <a:t>Nodes represent authors.</a:t>
            </a:r>
          </a:p>
          <a:p>
            <a:pPr lvl="2"/>
            <a:r>
              <a:rPr lang="en-US">
                <a:ea typeface="+mn-lt"/>
                <a:cs typeface="+mn-lt"/>
              </a:rPr>
              <a:t>There are 17204 nodes in every layer.</a:t>
            </a:r>
          </a:p>
          <a:p>
            <a:pPr lvl="2"/>
            <a:r>
              <a:rPr lang="en-US">
                <a:ea typeface="+mn-lt"/>
                <a:cs typeface="+mn-lt"/>
              </a:rPr>
              <a:t>Edges represent if 2 authors have co-authored a paper.</a:t>
            </a:r>
          </a:p>
          <a:p>
            <a:pPr lvl="2"/>
            <a:r>
              <a:rPr lang="en-US">
                <a:ea typeface="+mn-lt"/>
                <a:cs typeface="+mn-lt"/>
              </a:rPr>
              <a:t>Layers are as follows:</a:t>
            </a:r>
          </a:p>
          <a:p>
            <a:pPr lvl="3"/>
            <a:r>
              <a:rPr lang="en-US">
                <a:ea typeface="+mn-lt"/>
                <a:cs typeface="+mn-lt"/>
              </a:rPr>
              <a:t>ICDM #Edges 12986</a:t>
            </a:r>
          </a:p>
          <a:p>
            <a:pPr lvl="3"/>
            <a:r>
              <a:rPr lang="en-US">
                <a:ea typeface="+mn-lt"/>
                <a:cs typeface="+mn-lt"/>
              </a:rPr>
              <a:t>SIGMOD #Edges 17737</a:t>
            </a:r>
          </a:p>
          <a:p>
            <a:pPr lvl="3"/>
            <a:r>
              <a:rPr lang="en-US">
                <a:ea typeface="+mn-lt"/>
                <a:cs typeface="+mn-lt"/>
              </a:rPr>
              <a:t>VLDB #Edges 5831</a:t>
            </a:r>
          </a:p>
          <a:p>
            <a:pPr lvl="3"/>
            <a:endParaRPr lang="en-US">
              <a:ea typeface="+mn-lt"/>
              <a:cs typeface="+mn-lt"/>
            </a:endParaRPr>
          </a:p>
          <a:p>
            <a:pPr lvl="3"/>
            <a:endParaRPr lang="en-US">
              <a:ea typeface="+mn-lt"/>
              <a:cs typeface="+mn-lt"/>
            </a:endParaRPr>
          </a:p>
          <a:p>
            <a:pPr lvl="2"/>
            <a:endParaRPr lang="en-US">
              <a:ea typeface="+mn-lt"/>
              <a:cs typeface="+mn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222B6-B24C-4DDF-B115-E69D97795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7241-67F9-47B7-99E8-26473215F648}" type="datetime1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1149C-CD3D-464B-9F53-839F2901B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© Mohit, Saloni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8AC56-57C6-4D1C-A5C6-4516ED8CF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28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4584C-8A95-4694-8105-3804CBCCC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>
                <a:cs typeface="Calibri"/>
              </a:rPr>
              <a:t>Experimental 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A13AD-5263-4EE6-B39D-FF323C037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7241-67F9-47B7-99E8-26473215F648}" type="datetime1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63A42-763F-4548-BFB3-B7360BE9C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© Mohit, Saloni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BB29C-1D98-4536-8F05-521DC922D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EA4923F6-6E01-4D3B-BDF6-D57F46D20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379" y="1225681"/>
            <a:ext cx="8642876" cy="1342001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AF8A7496-7F20-4904-B79D-2DD3CE175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79" y="976545"/>
            <a:ext cx="8642876" cy="2530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E4AF3B9-1CDA-4AE5-8827-0C8B8AAAB9BE}"/>
              </a:ext>
            </a:extLst>
          </p:cNvPr>
          <p:cNvSpPr txBox="1"/>
          <p:nvPr/>
        </p:nvSpPr>
        <p:spPr>
          <a:xfrm>
            <a:off x="455203" y="2880958"/>
            <a:ext cx="8233591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628650" lvl="1" indent="-171450" algn="l">
              <a:buFont typeface="Wingdings"/>
              <a:buChar char="Ø"/>
            </a:pPr>
            <a:r>
              <a:rPr lang="en-US" sz="2000">
                <a:latin typeface="Arial"/>
                <a:cs typeface="Arial"/>
              </a:rPr>
              <a:t>Naïve AND shows </a:t>
            </a:r>
            <a:r>
              <a:rPr lang="en-US" sz="2000">
                <a:solidFill>
                  <a:srgbClr val="92D050"/>
                </a:solidFill>
                <a:latin typeface="Arial"/>
                <a:cs typeface="Arial"/>
              </a:rPr>
              <a:t>best precision </a:t>
            </a:r>
            <a:r>
              <a:rPr lang="en-US" sz="2000">
                <a:solidFill>
                  <a:srgbClr val="000000"/>
                </a:solidFill>
                <a:latin typeface="Arial"/>
                <a:cs typeface="Arial"/>
              </a:rPr>
              <a:t>and </a:t>
            </a:r>
            <a:r>
              <a:rPr lang="en-US" sz="2000">
                <a:solidFill>
                  <a:srgbClr val="FF0000"/>
                </a:solidFill>
                <a:latin typeface="Arial"/>
                <a:cs typeface="Arial"/>
              </a:rPr>
              <a:t>low recall</a:t>
            </a:r>
            <a:r>
              <a:rPr lang="en-US" sz="2000">
                <a:latin typeface="Arial"/>
                <a:cs typeface="Arial"/>
              </a:rPr>
              <a:t>.</a:t>
            </a:r>
            <a:endParaRPr lang="en-US" sz="2000"/>
          </a:p>
          <a:p>
            <a:pPr marL="628650" lvl="1" indent="-171450" algn="l">
              <a:buFont typeface="Wingdings"/>
              <a:buChar char="Ø"/>
            </a:pPr>
            <a:r>
              <a:rPr lang="en-US" sz="2000">
                <a:latin typeface="Arial"/>
                <a:cs typeface="Arial"/>
              </a:rPr>
              <a:t>Min heuristic traded some precision for recall resulting in higher Jaccard.</a:t>
            </a:r>
            <a:endParaRPr lang="en-US" sz="2000"/>
          </a:p>
          <a:p>
            <a:pPr marL="628650" lvl="1" indent="-171450" algn="l">
              <a:buFont typeface="Wingdings"/>
              <a:buChar char="Ø"/>
            </a:pPr>
            <a:r>
              <a:rPr lang="en-US" sz="2000">
                <a:latin typeface="Arial"/>
                <a:cs typeface="Arial"/>
              </a:rPr>
              <a:t>Average heuristic resulted in </a:t>
            </a:r>
            <a:r>
              <a:rPr lang="en-US" sz="2000">
                <a:solidFill>
                  <a:srgbClr val="92D050"/>
                </a:solidFill>
                <a:latin typeface="Arial"/>
                <a:cs typeface="Arial"/>
              </a:rPr>
              <a:t>high recall </a:t>
            </a:r>
            <a:r>
              <a:rPr lang="en-US" sz="2000">
                <a:latin typeface="Arial"/>
                <a:cs typeface="Arial"/>
              </a:rPr>
              <a:t>but </a:t>
            </a:r>
            <a:r>
              <a:rPr lang="en-US" sz="2000">
                <a:solidFill>
                  <a:srgbClr val="FF0000"/>
                </a:solidFill>
                <a:latin typeface="Arial"/>
                <a:cs typeface="Arial"/>
              </a:rPr>
              <a:t>low precision. </a:t>
            </a:r>
            <a:r>
              <a:rPr lang="en-US" sz="2000">
                <a:latin typeface="Arial"/>
                <a:cs typeface="Arial"/>
              </a:rPr>
              <a:t>Results in</a:t>
            </a:r>
            <a:r>
              <a:rPr lang="en-US" sz="2000">
                <a:solidFill>
                  <a:srgbClr val="FF0000"/>
                </a:solidFill>
                <a:latin typeface="Arial"/>
                <a:cs typeface="Arial"/>
              </a:rPr>
              <a:t> lower Jaccard</a:t>
            </a:r>
            <a:r>
              <a:rPr lang="en-US" sz="2000">
                <a:latin typeface="Arial"/>
                <a:cs typeface="Arial"/>
              </a:rPr>
              <a:t> than min heuristic.</a:t>
            </a:r>
            <a:endParaRPr lang="en-US" sz="2000"/>
          </a:p>
          <a:p>
            <a:pPr marL="628650" lvl="1" indent="-171450" algn="l">
              <a:buFont typeface="Wingdings"/>
              <a:buChar char="Ø"/>
            </a:pPr>
            <a:r>
              <a:rPr lang="en-US" sz="2000">
                <a:solidFill>
                  <a:srgbClr val="FFC000"/>
                </a:solidFill>
                <a:latin typeface="Arial"/>
                <a:cs typeface="Arial"/>
              </a:rPr>
              <a:t>My heuristic</a:t>
            </a:r>
            <a:r>
              <a:rPr lang="en-US" sz="2000">
                <a:latin typeface="Arial"/>
                <a:cs typeface="Arial"/>
              </a:rPr>
              <a:t> shows </a:t>
            </a:r>
            <a:r>
              <a:rPr lang="en-US" sz="2000">
                <a:solidFill>
                  <a:srgbClr val="92D050"/>
                </a:solidFill>
                <a:latin typeface="Arial"/>
                <a:cs typeface="Arial"/>
              </a:rPr>
              <a:t>best Jaccard </a:t>
            </a:r>
            <a:r>
              <a:rPr lang="en-US" sz="2000">
                <a:latin typeface="Arial"/>
                <a:cs typeface="Arial"/>
              </a:rPr>
              <a:t>for AND compositions that have </a:t>
            </a:r>
            <a:r>
              <a:rPr lang="en-US" sz="2000">
                <a:solidFill>
                  <a:srgbClr val="FFC000"/>
                </a:solidFill>
                <a:latin typeface="Arial"/>
                <a:cs typeface="Arial"/>
              </a:rPr>
              <a:t>edges &lt; 100</a:t>
            </a:r>
            <a:endParaRPr lang="en-US" sz="2000">
              <a:solidFill>
                <a:srgbClr val="FFC000"/>
              </a:solidFill>
            </a:endParaRPr>
          </a:p>
          <a:p>
            <a:pPr marL="628650" lvl="1" indent="-171450" algn="l">
              <a:buFont typeface="Wingdings"/>
              <a:buChar char="Ø"/>
            </a:pPr>
            <a:r>
              <a:rPr lang="en-US" sz="2000">
                <a:solidFill>
                  <a:srgbClr val="FFC000"/>
                </a:solidFill>
                <a:latin typeface="Arial"/>
                <a:cs typeface="Arial"/>
              </a:rPr>
              <a:t>Min heuristic</a:t>
            </a:r>
            <a:r>
              <a:rPr lang="en-US" sz="2000">
                <a:latin typeface="Arial"/>
                <a:cs typeface="Arial"/>
              </a:rPr>
              <a:t> shows </a:t>
            </a:r>
            <a:r>
              <a:rPr lang="en-US" sz="2000">
                <a:solidFill>
                  <a:srgbClr val="92D050"/>
                </a:solidFill>
                <a:latin typeface="Arial"/>
                <a:cs typeface="Arial"/>
              </a:rPr>
              <a:t>best Jaccard</a:t>
            </a:r>
            <a:r>
              <a:rPr lang="en-US" sz="2000">
                <a:latin typeface="Arial"/>
                <a:cs typeface="Arial"/>
              </a:rPr>
              <a:t> for AND compositions that have </a:t>
            </a:r>
            <a:r>
              <a:rPr lang="en-US" sz="2000">
                <a:solidFill>
                  <a:srgbClr val="FFC000"/>
                </a:solidFill>
                <a:latin typeface="Arial"/>
                <a:cs typeface="Arial"/>
              </a:rPr>
              <a:t>edges &gt; 100</a:t>
            </a:r>
            <a:endParaRPr lang="en-US" sz="2000">
              <a:solidFill>
                <a:srgbClr val="FFC000"/>
              </a:solidFill>
            </a:endParaRPr>
          </a:p>
          <a:p>
            <a:pPr marL="628650" lvl="1" indent="-171450" algn="l">
              <a:buFont typeface="Wingdings"/>
              <a:buChar char="Ø"/>
            </a:pPr>
            <a:r>
              <a:rPr lang="en-US" sz="2000">
                <a:latin typeface="Arial"/>
                <a:cs typeface="Arial"/>
              </a:rPr>
              <a:t>Average heuristic calculates hubs the </a:t>
            </a:r>
            <a:r>
              <a:rPr lang="en-US" sz="2000">
                <a:solidFill>
                  <a:srgbClr val="92D050"/>
                </a:solidFill>
                <a:latin typeface="Arial"/>
                <a:cs typeface="Arial"/>
              </a:rPr>
              <a:t>fastest</a:t>
            </a:r>
            <a:r>
              <a:rPr lang="en-US" sz="2000">
                <a:latin typeface="Arial"/>
                <a:cs typeface="Arial"/>
              </a:rPr>
              <a:t>.</a:t>
            </a:r>
            <a:endParaRPr lang="en-US" sz="2000"/>
          </a:p>
          <a:p>
            <a:pPr marL="171450" indent="-171450" algn="l">
              <a:buFont typeface="Wingdings"/>
              <a:buChar char="Ø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371332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8B869-B415-45CB-9DB8-59EB032A0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62" y="7702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sz="3100" u="sng">
                <a:cs typeface="Calibri"/>
              </a:rPr>
              <a:t>Analysis of graph characteristics and centrality measures</a:t>
            </a:r>
            <a:br>
              <a:rPr lang="en-US" u="sng">
                <a:cs typeface="Calibri"/>
              </a:rPr>
            </a:br>
            <a:endParaRPr lang="en-US" b="1" u="s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E5D47-F847-4767-81B9-3C15E531C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6930"/>
            <a:ext cx="8229600" cy="486577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b="1">
                <a:ea typeface="+mn-lt"/>
                <a:cs typeface="+mn-lt"/>
              </a:rPr>
              <a:t>Centrality measure: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ea typeface="+mn-lt"/>
                <a:cs typeface="+mn-lt"/>
              </a:rPr>
              <a:t>Closeness centrality</a:t>
            </a:r>
          </a:p>
          <a:p>
            <a:r>
              <a:rPr lang="en-US" b="1">
                <a:cs typeface="Calibri"/>
              </a:rPr>
              <a:t>Graph characteristics:</a:t>
            </a:r>
          </a:p>
          <a:p>
            <a:pPr lvl="1"/>
            <a:r>
              <a:rPr lang="en-US">
                <a:cs typeface="Calibri"/>
              </a:rPr>
              <a:t>Graph average distance</a:t>
            </a:r>
          </a:p>
          <a:p>
            <a:pPr lvl="1"/>
            <a:r>
              <a:rPr lang="en-US">
                <a:cs typeface="Calibri"/>
              </a:rPr>
              <a:t>Density</a:t>
            </a:r>
          </a:p>
          <a:p>
            <a:pPr lvl="1"/>
            <a:endParaRPr lang="en-US">
              <a:cs typeface="Calibri"/>
            </a:endParaRPr>
          </a:p>
          <a:p>
            <a:r>
              <a:rPr lang="en-US" b="1">
                <a:cs typeface="Calibri"/>
              </a:rPr>
              <a:t>Centrality measure: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cs typeface="Calibri"/>
              </a:rPr>
              <a:t>Eigen centrality</a:t>
            </a:r>
            <a:endParaRPr lang="en-US">
              <a:ea typeface="+mn-lt"/>
              <a:cs typeface="+mn-lt"/>
            </a:endParaRPr>
          </a:p>
          <a:p>
            <a:r>
              <a:rPr lang="en-US" b="1">
                <a:ea typeface="+mn-lt"/>
                <a:cs typeface="+mn-lt"/>
              </a:rPr>
              <a:t>Graph characteristics: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ea typeface="+mn-lt"/>
                <a:cs typeface="+mn-lt"/>
              </a:rPr>
              <a:t>Degree assortivity</a:t>
            </a:r>
          </a:p>
          <a:p>
            <a:pPr lvl="1"/>
            <a:r>
              <a:rPr lang="en-US">
                <a:ea typeface="+mn-lt"/>
                <a:cs typeface="+mn-lt"/>
              </a:rPr>
              <a:t>Density</a:t>
            </a:r>
          </a:p>
          <a:p>
            <a:pPr lvl="1"/>
            <a:r>
              <a:rPr lang="en-US">
                <a:cs typeface="Calibri"/>
              </a:rPr>
              <a:t>Ratio of hubs</a:t>
            </a:r>
          </a:p>
          <a:p>
            <a:endParaRPr lang="en-US" b="1"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5039B-1314-465B-AB51-DE3FD1B84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7241-67F9-47B7-99E8-26473215F648}" type="datetime1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AA8CD-16AC-4AC8-A108-7E59B16F8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© Mohit, Saloni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A05A3-CA4D-4170-AB5B-CEF2FECA1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556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DF5E7-6D0F-4748-A3C8-12CD11D67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>
                <a:cs typeface="Calibri"/>
              </a:rPr>
              <a:t>Datasets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2885C-7475-4F78-9129-C09530ED7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Homogenous datasets: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Airline Dataset</a:t>
            </a:r>
          </a:p>
          <a:p>
            <a:pPr lvl="1"/>
            <a:r>
              <a:rPr lang="en-US">
                <a:ea typeface="+mn-lt"/>
                <a:cs typeface="+mn-lt"/>
              </a:rPr>
              <a:t>DBLP Dataset</a:t>
            </a:r>
          </a:p>
          <a:p>
            <a:r>
              <a:rPr lang="en-US">
                <a:ea typeface="+mn-lt"/>
                <a:cs typeface="+mn-lt"/>
              </a:rPr>
              <a:t>Heterogenous datasets:</a:t>
            </a:r>
          </a:p>
          <a:p>
            <a:pPr lvl="1"/>
            <a:r>
              <a:rPr lang="en-US">
                <a:ea typeface="+mn-lt"/>
                <a:cs typeface="+mn-lt"/>
              </a:rPr>
              <a:t>Facebook and </a:t>
            </a:r>
            <a:r>
              <a:rPr lang="en-US" err="1">
                <a:ea typeface="+mn-lt"/>
                <a:cs typeface="+mn-lt"/>
              </a:rPr>
              <a:t>Gplus</a:t>
            </a:r>
            <a:r>
              <a:rPr lang="en-US">
                <a:ea typeface="+mn-lt"/>
                <a:cs typeface="+mn-lt"/>
              </a:rPr>
              <a:t> Dataset:</a:t>
            </a:r>
          </a:p>
          <a:p>
            <a:pPr marL="1428750" lvl="2">
              <a:buFont typeface="Calibri,Sans-Serif" pitchFamily="2" charset="2"/>
              <a:buChar char="−"/>
            </a:pPr>
            <a:r>
              <a:rPr lang="en-US">
                <a:ea typeface="+mn-lt"/>
                <a:cs typeface="+mn-lt"/>
              </a:rPr>
              <a:t>Ego networks: network of a user's immediate friends</a:t>
            </a:r>
          </a:p>
          <a:p>
            <a:pPr marL="1428750" lvl="2">
              <a:buFont typeface="Calibri,Sans-Serif" pitchFamily="2" charset="2"/>
              <a:buChar char="−"/>
            </a:pPr>
            <a:r>
              <a:rPr lang="en-US">
                <a:ea typeface="+mn-lt"/>
                <a:cs typeface="+mn-lt"/>
              </a:rPr>
              <a:t>9 layers</a:t>
            </a:r>
          </a:p>
          <a:p>
            <a:pPr marL="1428750" lvl="2">
              <a:buFont typeface="Calibri,Sans-Serif" pitchFamily="2" charset="2"/>
              <a:buChar char="−"/>
            </a:pPr>
            <a:r>
              <a:rPr lang="en-US">
                <a:cs typeface="Calibri"/>
              </a:rPr>
              <a:t>Nodes represent user profiles</a:t>
            </a:r>
          </a:p>
          <a:p>
            <a:pPr marL="1428750" lvl="2">
              <a:buFont typeface="Calibri,Sans-Serif" pitchFamily="2" charset="2"/>
              <a:buChar char="−"/>
            </a:pPr>
            <a:r>
              <a:rPr lang="en-US">
                <a:cs typeface="Calibri"/>
              </a:rPr>
              <a:t>Edges represent friendship between 2 users</a:t>
            </a:r>
          </a:p>
          <a:p>
            <a:pPr marL="1428750" lvl="2">
              <a:buFont typeface="Calibri,Sans-Serif" pitchFamily="2" charset="2"/>
              <a:buChar char="−"/>
            </a:pPr>
            <a:r>
              <a:rPr lang="en-US">
                <a:cs typeface="Calibri"/>
              </a:rPr>
              <a:t>300 – 900 nodes in a layer </a:t>
            </a:r>
            <a:endParaRPr lang="en-US" baseline="-25000">
              <a:cs typeface="Calibri"/>
            </a:endParaRPr>
          </a:p>
          <a:p>
            <a:pPr marL="1428750" lvl="2">
              <a:buFont typeface="Calibri,Sans-Serif" pitchFamily="2" charset="2"/>
              <a:buChar char="−"/>
            </a:pPr>
            <a:endParaRPr lang="en-US">
              <a:cs typeface="Calibri"/>
            </a:endParaRPr>
          </a:p>
          <a:p>
            <a:pPr marL="1428750" lvl="2">
              <a:buFont typeface="Calibri,Sans-Serif" pitchFamily="2" charset="2"/>
              <a:buChar char="−"/>
            </a:pPr>
            <a:endParaRPr lang="en-US">
              <a:cs typeface="Calibri"/>
            </a:endParaRPr>
          </a:p>
          <a:p>
            <a:pPr marL="1428750" lvl="2">
              <a:buFont typeface="Calibri,Sans-Serif" pitchFamily="2" charset="2"/>
              <a:buChar char="−"/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BC561-308E-4778-B8E1-6D5C1F89C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7241-67F9-47B7-99E8-26473215F648}" type="datetime1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1F7D1-CD26-42AD-A7F4-EB8A2D379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© Mohit, Saloni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01182-A61E-4D31-837D-4A69272CC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02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73CAC-47B0-4F47-9C34-C586A4D06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>
                <a:cs typeface="Calibri"/>
              </a:rPr>
              <a:t>Closeness centrality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B263E-5B72-43F1-9278-0CA21C48D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Average Distance: average shortest distance between 2 nodes in the graph</a:t>
            </a:r>
          </a:p>
          <a:p>
            <a:r>
              <a:rPr lang="en-US">
                <a:cs typeface="Calibri"/>
              </a:rPr>
              <a:t>Density: Number of edges/number of nodes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Results:</a:t>
            </a:r>
            <a:endParaRPr lang="en-US"/>
          </a:p>
          <a:p>
            <a:endParaRPr lang="en-US"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5C310-AAA0-4D48-AD2A-43F54A420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7241-67F9-47B7-99E8-26473215F648}" type="datetime1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4A8DE-9ED6-434F-B4AD-31028B47D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© Mohit, Saloni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05F4D-9ED6-4A5D-911E-6B9B02673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19</a:t>
            </a:fld>
            <a:endParaRPr lang="en-US"/>
          </a:p>
        </p:txBody>
      </p:sp>
      <p:pic>
        <p:nvPicPr>
          <p:cNvPr id="9" name="Picture 9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F16E55C1-8E58-424A-8AA9-ABD9CF79B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914" y="3312351"/>
            <a:ext cx="4431956" cy="2642863"/>
          </a:xfrm>
          <a:prstGeom prst="rect">
            <a:avLst/>
          </a:prstGeom>
        </p:spPr>
      </p:pic>
      <p:pic>
        <p:nvPicPr>
          <p:cNvPr id="15" name="Picture 1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3BF0F17-25B2-44E7-A768-CB8B367FE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56" y="3310968"/>
            <a:ext cx="4298090" cy="260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664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pPr eaLnBrk="1" hangingPunct="1"/>
            <a:r>
              <a:rPr lang="en-US" u="sng"/>
              <a:t>References</a:t>
            </a:r>
            <a:endParaRPr lang="en-US" u="sng">
              <a:cs typeface="Calibri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990600"/>
            <a:ext cx="7772400" cy="48768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>
                <a:ea typeface="+mn-lt"/>
                <a:cs typeface="+mn-lt"/>
              </a:rPr>
              <a:t>Bader, David A., Shiva </a:t>
            </a:r>
            <a:r>
              <a:rPr lang="en-US" sz="2000" err="1">
                <a:ea typeface="+mn-lt"/>
                <a:cs typeface="+mn-lt"/>
              </a:rPr>
              <a:t>Kintali</a:t>
            </a:r>
            <a:r>
              <a:rPr lang="en-US" sz="2000">
                <a:ea typeface="+mn-lt"/>
                <a:cs typeface="+mn-lt"/>
              </a:rPr>
              <a:t>, Kamesh </a:t>
            </a:r>
            <a:r>
              <a:rPr lang="en-US" sz="2000" err="1">
                <a:ea typeface="+mn-lt"/>
                <a:cs typeface="+mn-lt"/>
              </a:rPr>
              <a:t>Madduri</a:t>
            </a:r>
            <a:r>
              <a:rPr lang="en-US" sz="2000">
                <a:ea typeface="+mn-lt"/>
                <a:cs typeface="+mn-lt"/>
              </a:rPr>
              <a:t>, and Milena </a:t>
            </a:r>
            <a:r>
              <a:rPr lang="en-US" sz="2000" err="1">
                <a:ea typeface="+mn-lt"/>
                <a:cs typeface="+mn-lt"/>
              </a:rPr>
              <a:t>Mihail</a:t>
            </a:r>
            <a:r>
              <a:rPr lang="en-US" sz="2000">
                <a:ea typeface="+mn-lt"/>
                <a:cs typeface="+mn-lt"/>
              </a:rPr>
              <a:t>. "Approximating betweenness centrality." In </a:t>
            </a:r>
            <a:r>
              <a:rPr lang="en-US" sz="2000" i="1">
                <a:ea typeface="+mn-lt"/>
                <a:cs typeface="+mn-lt"/>
              </a:rPr>
              <a:t>International Workshop on Algorithms and Models for the Web-Graph</a:t>
            </a:r>
            <a:r>
              <a:rPr lang="en-US" sz="2000">
                <a:ea typeface="+mn-lt"/>
                <a:cs typeface="+mn-lt"/>
              </a:rPr>
              <a:t>, pp. 124-137. Springer, Berlin, Heidelberg, 2007.</a:t>
            </a:r>
            <a:endParaRPr lang="en-US" sz="2000">
              <a:cs typeface="Calibri"/>
            </a:endParaRPr>
          </a:p>
          <a:p>
            <a:r>
              <a:rPr lang="en-US" sz="2000" err="1">
                <a:ea typeface="+mn-lt"/>
                <a:cs typeface="+mn-lt"/>
              </a:rPr>
              <a:t>Sariyüce</a:t>
            </a:r>
            <a:r>
              <a:rPr lang="en-US" sz="2000">
                <a:ea typeface="+mn-lt"/>
                <a:cs typeface="+mn-lt"/>
              </a:rPr>
              <a:t>, Ahmet </a:t>
            </a:r>
            <a:r>
              <a:rPr lang="en-US" sz="2000" err="1">
                <a:ea typeface="+mn-lt"/>
                <a:cs typeface="+mn-lt"/>
              </a:rPr>
              <a:t>Erdem</a:t>
            </a:r>
            <a:r>
              <a:rPr lang="en-US" sz="2000">
                <a:ea typeface="+mn-lt"/>
                <a:cs typeface="+mn-lt"/>
              </a:rPr>
              <a:t>, Kamer Kaya, Erik Saule, and </a:t>
            </a:r>
            <a:r>
              <a:rPr lang="en-US" sz="2000" err="1">
                <a:ea typeface="+mn-lt"/>
                <a:cs typeface="+mn-lt"/>
              </a:rPr>
              <a:t>Ümit</a:t>
            </a:r>
            <a:r>
              <a:rPr lang="en-US" sz="2000">
                <a:ea typeface="+mn-lt"/>
                <a:cs typeface="+mn-lt"/>
              </a:rPr>
              <a:t> V. </a:t>
            </a:r>
            <a:r>
              <a:rPr lang="en-US" sz="2000" err="1">
                <a:ea typeface="+mn-lt"/>
                <a:cs typeface="+mn-lt"/>
              </a:rPr>
              <a:t>Çatalyiirek</a:t>
            </a:r>
            <a:r>
              <a:rPr lang="en-US" sz="2000">
                <a:ea typeface="+mn-lt"/>
                <a:cs typeface="+mn-lt"/>
              </a:rPr>
              <a:t>. "Incremental algorithms for closeness centrality." In </a:t>
            </a:r>
            <a:r>
              <a:rPr lang="en-US" sz="2000" i="1">
                <a:ea typeface="+mn-lt"/>
                <a:cs typeface="+mn-lt"/>
              </a:rPr>
              <a:t>2013 IEEE International Conference on Big Data</a:t>
            </a:r>
            <a:r>
              <a:rPr lang="en-US" sz="2000">
                <a:ea typeface="+mn-lt"/>
                <a:cs typeface="+mn-lt"/>
              </a:rPr>
              <a:t>, pp. 487-492. IEEE, 2013.</a:t>
            </a:r>
            <a:endParaRPr lang="en-US" sz="2000">
              <a:cs typeface="Calibri"/>
            </a:endParaRPr>
          </a:p>
          <a:p>
            <a:r>
              <a:rPr lang="en-US" sz="2000">
                <a:ea typeface="+mn-lt"/>
                <a:cs typeface="+mn-lt"/>
              </a:rPr>
              <a:t>Gago, S., J. </a:t>
            </a:r>
            <a:r>
              <a:rPr lang="en-US" sz="2000" err="1">
                <a:ea typeface="+mn-lt"/>
                <a:cs typeface="+mn-lt"/>
              </a:rPr>
              <a:t>Hurajová</a:t>
            </a:r>
            <a:r>
              <a:rPr lang="en-US" sz="2000">
                <a:ea typeface="+mn-lt"/>
                <a:cs typeface="+mn-lt"/>
              </a:rPr>
              <a:t>, and T. Madaras. "Notes on the betweenness centrality of a graph." </a:t>
            </a:r>
            <a:r>
              <a:rPr lang="en-US" sz="2000" i="1">
                <a:ea typeface="+mn-lt"/>
                <a:cs typeface="+mn-lt"/>
              </a:rPr>
              <a:t>Mathematica </a:t>
            </a:r>
            <a:r>
              <a:rPr lang="en-US" sz="2000" i="1" err="1">
                <a:ea typeface="+mn-lt"/>
                <a:cs typeface="+mn-lt"/>
              </a:rPr>
              <a:t>Slovaca</a:t>
            </a:r>
            <a:r>
              <a:rPr lang="en-US" sz="2000">
                <a:ea typeface="+mn-lt"/>
                <a:cs typeface="+mn-lt"/>
              </a:rPr>
              <a:t> 62, no. 1 (2012): 1-12.</a:t>
            </a:r>
            <a:endParaRPr lang="en-US" sz="2000">
              <a:cs typeface="Calibri"/>
            </a:endParaRPr>
          </a:p>
          <a:p>
            <a:r>
              <a:rPr lang="en-US" sz="2000">
                <a:cs typeface="Calibri"/>
              </a:rPr>
              <a:t>Networkx documentation </a:t>
            </a:r>
            <a:r>
              <a:rPr lang="en-US" sz="2000">
                <a:ea typeface="+mn-lt"/>
                <a:cs typeface="+mn-lt"/>
                <a:hlinkClick r:id="rId3"/>
              </a:rPr>
              <a:t>https://networkx.github.io/documentation/stable/</a:t>
            </a:r>
            <a:endParaRPr lang="en-US" sz="2000">
              <a:cs typeface="Calibri"/>
            </a:endParaRPr>
          </a:p>
          <a:p>
            <a:r>
              <a:rPr lang="en-US" sz="2000">
                <a:ea typeface="+mn-lt"/>
                <a:cs typeface="+mn-lt"/>
              </a:rPr>
              <a:t>Santra, Abhishek, Sanjukta Bhowmick, and Sharma Chakravarthy. "Hubify: Efficient estimation of central entities across multiplex layer compositions." </a:t>
            </a:r>
            <a:r>
              <a:rPr lang="en-US" sz="2000" i="1">
                <a:ea typeface="+mn-lt"/>
                <a:cs typeface="+mn-lt"/>
              </a:rPr>
              <a:t>2017 IEEE International Conference on Data Mining Workshops (ICDMW)</a:t>
            </a:r>
            <a:r>
              <a:rPr lang="en-US" sz="2000">
                <a:ea typeface="+mn-lt"/>
                <a:cs typeface="+mn-lt"/>
              </a:rPr>
              <a:t>. IEEE, 2017.</a:t>
            </a:r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pPr>
              <a:lnSpc>
                <a:spcPct val="80000"/>
              </a:lnSpc>
            </a:pPr>
            <a:endParaRPr lang="en-US" sz="2000">
              <a:cs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40EB-A74B-4B76-9E9C-963661EDD70D}" type="datetime1">
              <a:rPr lang="en-US" smtClean="0"/>
              <a:t>4/28/2020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4B485-D521-4BCE-BEEA-F267D8602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>
                <a:cs typeface="Calibri"/>
              </a:rPr>
              <a:t>Results 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658E3-DA81-4048-B8E8-AEE01D17B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7241-67F9-47B7-99E8-26473215F648}" type="datetime1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774DB-15B1-4C87-9EFD-29C42F133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© Mohit, Saloni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CFC9F-AB17-4B21-A15E-80906A072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20</a:t>
            </a:fld>
            <a:endParaRPr lang="en-US"/>
          </a:p>
        </p:txBody>
      </p:sp>
      <p:pic>
        <p:nvPicPr>
          <p:cNvPr id="13" name="Picture 1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4034658-3D3F-436B-865B-11D89B85F2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349" y="997058"/>
            <a:ext cx="6504030" cy="1819276"/>
          </a:xfrm>
        </p:spPr>
      </p:pic>
      <p:pic>
        <p:nvPicPr>
          <p:cNvPr id="15" name="Picture 1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F0CF8B7E-737F-4B36-B009-107DFE2D9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508" y="2966354"/>
            <a:ext cx="6501713" cy="195501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657E330-FEA3-4220-A260-03F434E6851F}"/>
              </a:ext>
            </a:extLst>
          </p:cNvPr>
          <p:cNvSpPr txBox="1"/>
          <p:nvPr/>
        </p:nvSpPr>
        <p:spPr>
          <a:xfrm>
            <a:off x="542409" y="5155597"/>
            <a:ext cx="6285469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>
                <a:latin typeface="Calibri"/>
                <a:cs typeface="Arial"/>
              </a:rPr>
              <a:t>Graphs with nodes &gt; 2000, are less dense than all the smaller graphs listed and naturally   have larger average distance. Hence, they lie in the lowest average closeness bracket</a:t>
            </a:r>
            <a:endParaRPr lang="en-US" sz="16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17124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71BC2-EABF-4207-8C7D-AD60B8DDC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78" y="1099752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u="sng">
                <a:cs typeface="Calibri"/>
              </a:rPr>
              <a:t>Relation between average closeness and graph characteristics for the given dataset</a:t>
            </a:r>
          </a:p>
        </p:txBody>
      </p:sp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31179B6-A36E-43F6-800A-96B5870BE3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230" y="2254357"/>
            <a:ext cx="8155459" cy="17245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28D6B-3BCC-4857-8069-1C7D96787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7241-67F9-47B7-99E8-26473215F648}" type="datetime1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2D1B3-8BD6-4D17-93BA-90EBD0439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© Mohit, Saloni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30ADF-3DCE-4926-9478-438EFF0A5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17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F6D37-1C09-4EB5-86B1-E8DBE257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64292"/>
            <a:ext cx="8229600" cy="715962"/>
          </a:xfrm>
        </p:spPr>
        <p:txBody>
          <a:bodyPr/>
          <a:lstStyle/>
          <a:p>
            <a:r>
              <a:rPr lang="en-US" u="sng">
                <a:ea typeface="+mj-lt"/>
                <a:cs typeface="+mj-lt"/>
              </a:rPr>
              <a:t>Eigen centrality</a:t>
            </a:r>
          </a:p>
          <a:p>
            <a:endParaRPr lang="en-US" u="sng"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70FAE-92B5-4253-8436-AE8CDEEBD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Degree </a:t>
            </a:r>
            <a:r>
              <a:rPr lang="en-US" err="1">
                <a:cs typeface="Calibri"/>
              </a:rPr>
              <a:t>assortivity</a:t>
            </a:r>
            <a:r>
              <a:rPr lang="en-US">
                <a:cs typeface="Calibri"/>
              </a:rPr>
              <a:t> coefficient: </a:t>
            </a:r>
            <a:r>
              <a:rPr lang="en-US">
                <a:ea typeface="+mn-lt"/>
                <a:cs typeface="+mn-lt"/>
              </a:rPr>
              <a:t> A number between −1 and 1, just as are correlation</a:t>
            </a:r>
            <a:r>
              <a:rPr lang="en-US">
                <a:cs typeface="Calibri"/>
              </a:rPr>
              <a:t> </a:t>
            </a:r>
            <a:r>
              <a:rPr lang="en-US">
                <a:ea typeface="+mn-lt"/>
                <a:cs typeface="+mn-lt"/>
              </a:rPr>
              <a:t>coefficients. A large positive value means that connected nodes have</a:t>
            </a:r>
            <a:r>
              <a:rPr lang="en-US">
                <a:cs typeface="Calibri"/>
              </a:rPr>
              <a:t> similar degree value.</a:t>
            </a:r>
            <a:endParaRPr lang="en-US"/>
          </a:p>
          <a:p>
            <a:r>
              <a:rPr lang="en-US">
                <a:cs typeface="Calibri"/>
              </a:rPr>
              <a:t>Hub ratio: number of hubs/ total nodes</a:t>
            </a:r>
          </a:p>
          <a:p>
            <a:r>
              <a:rPr lang="en-US">
                <a:ea typeface="+mn-lt"/>
                <a:cs typeface="+mn-lt"/>
              </a:rPr>
              <a:t>Density: Number of edges/number of nodes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9F025-AB79-456A-8FD2-A91122695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7241-67F9-47B7-99E8-26473215F648}" type="datetime1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4C26E-D010-4F07-B2B8-E2F347040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© Mohit, Saloni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8B916-C003-46E7-97B7-735BFE749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651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24CC5-9B75-431D-A55A-6BB5ADF3A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E1012-0376-41BF-A650-758A6466A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Assortivity</a:t>
            </a:r>
            <a:r>
              <a:rPr lang="en-US" dirty="0">
                <a:cs typeface="Calibri"/>
              </a:rPr>
              <a:t> is </a:t>
            </a:r>
            <a:r>
              <a:rPr lang="en-US" dirty="0">
                <a:solidFill>
                  <a:srgbClr val="92D050"/>
                </a:solidFill>
                <a:cs typeface="Calibri"/>
              </a:rPr>
              <a:t>positive </a:t>
            </a:r>
            <a:r>
              <a:rPr lang="en-US" dirty="0">
                <a:cs typeface="Calibri"/>
              </a:rPr>
              <a:t>for Facebook and </a:t>
            </a:r>
            <a:r>
              <a:rPr lang="en-US" dirty="0" err="1">
                <a:cs typeface="Calibri"/>
              </a:rPr>
              <a:t>Gplus</a:t>
            </a:r>
            <a:r>
              <a:rPr lang="en-US" dirty="0">
                <a:cs typeface="Calibri"/>
              </a:rPr>
              <a:t> graphs: because of </a:t>
            </a:r>
            <a:r>
              <a:rPr lang="en-US" dirty="0">
                <a:solidFill>
                  <a:srgbClr val="C00000"/>
                </a:solidFill>
                <a:cs typeface="Calibri"/>
              </a:rPr>
              <a:t>homophily</a:t>
            </a:r>
            <a:r>
              <a:rPr lang="en-US" dirty="0">
                <a:cs typeface="Calibri"/>
              </a:rPr>
              <a:t>. Whereas for airlines, the hubs need to be spread out and be reachable to small cities too so </a:t>
            </a:r>
            <a:r>
              <a:rPr lang="en-US" dirty="0" err="1">
                <a:cs typeface="Calibri"/>
              </a:rPr>
              <a:t>assortivity</a:t>
            </a:r>
            <a:r>
              <a:rPr lang="en-US" dirty="0">
                <a:cs typeface="Calibri"/>
              </a:rPr>
              <a:t> is </a:t>
            </a:r>
            <a:r>
              <a:rPr lang="en-US" dirty="0">
                <a:solidFill>
                  <a:srgbClr val="FF0000"/>
                </a:solidFill>
                <a:cs typeface="Calibri"/>
              </a:rPr>
              <a:t>negative</a:t>
            </a:r>
            <a:r>
              <a:rPr lang="en-US" dirty="0">
                <a:cs typeface="Calibri"/>
              </a:rPr>
              <a:t>.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cs typeface="Calibri"/>
              </a:rPr>
              <a:t>Expectation: High </a:t>
            </a:r>
            <a:r>
              <a:rPr lang="en-US" dirty="0" err="1">
                <a:cs typeface="Calibri"/>
              </a:rPr>
              <a:t>assortivity</a:t>
            </a:r>
            <a:r>
              <a:rPr lang="en-US" dirty="0">
                <a:cs typeface="Calibri"/>
              </a:rPr>
              <a:t> would result in high eigen value.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3CFB4-2899-4BC5-B2D3-26F38CA87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7241-67F9-47B7-99E8-26473215F648}" type="datetime1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5FD78-ADE7-4DD8-94E9-55AF66D34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your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62DAF-8549-45B5-AEF2-1B95B3B3D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18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DE96F-E787-4BCE-8141-6D5C88F96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7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D50977E1-94F2-427C-8F01-CEC4D1DDD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855" y="506777"/>
            <a:ext cx="4167831" cy="2779241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AC2A1-50B6-47D2-803C-B953F4B63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7241-67F9-47B7-99E8-26473215F648}" type="datetime1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730BD-61D7-46D0-A7AD-B2A23D67D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© Mohit, Saloni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8E78E-7549-4F14-BEA0-3DB3402AC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24</a:t>
            </a:fld>
            <a:endParaRPr lang="en-US"/>
          </a:p>
        </p:txBody>
      </p:sp>
      <p:pic>
        <p:nvPicPr>
          <p:cNvPr id="9" name="Picture 9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651044F0-C50A-4D3D-BB54-99F854EB0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263" y="546581"/>
            <a:ext cx="4102445" cy="26138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3" descr="A picture containing text&#10;&#10;Description generated with very high confidence">
            <a:extLst>
              <a:ext uri="{FF2B5EF4-FFF2-40B4-BE49-F238E27FC236}">
                <a16:creationId xmlns:a16="http://schemas.microsoft.com/office/drawing/2014/main" id="{23243A7C-5175-4294-86F3-D331068FFC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1670" y="3387493"/>
            <a:ext cx="4349578" cy="26161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13498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DDD6A-FB94-49FF-A601-0AED1809E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>
                <a:cs typeface="Calibri"/>
              </a:rPr>
              <a:t>Results</a:t>
            </a:r>
            <a:endParaRPr lang="en-US" u="s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2B5E0-3534-4FFB-A665-9784A8EC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Results: 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591AB-1DB5-4EB6-867B-F8E13A834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7241-67F9-47B7-99E8-26473215F648}" type="datetime1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92681-BF09-4B43-993C-97877EF0F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© Mohit, Saloni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5E18A-3FBA-4C18-9589-3738FCF1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25</a:t>
            </a:fld>
            <a:endParaRPr lang="en-US"/>
          </a:p>
        </p:txBody>
      </p:sp>
      <p:pic>
        <p:nvPicPr>
          <p:cNvPr id="7" name="Picture 7" descr="A picture containing public, sign, white&#10;&#10;Description generated with very high confidence">
            <a:extLst>
              <a:ext uri="{FF2B5EF4-FFF2-40B4-BE49-F238E27FC236}">
                <a16:creationId xmlns:a16="http://schemas.microsoft.com/office/drawing/2014/main" id="{F971E6BC-55B7-4308-9FE5-586EBBD40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07" y="1712455"/>
            <a:ext cx="8231269" cy="267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7685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2F7AE-2467-46D8-B6F3-B0072A737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754" y="150321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u="sng">
                <a:ea typeface="+mj-lt"/>
                <a:cs typeface="+mj-lt"/>
              </a:rPr>
              <a:t>Relation between average eigen centrality and graph characteristics for the given dataset</a:t>
            </a:r>
            <a:endParaRPr lang="en-US">
              <a:ea typeface="+mj-lt"/>
              <a:cs typeface="+mj-lt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7" name="Picture 7" descr="A close up of a sign&#10;&#10;Description generated with high confidence">
            <a:extLst>
              <a:ext uri="{FF2B5EF4-FFF2-40B4-BE49-F238E27FC236}">
                <a16:creationId xmlns:a16="http://schemas.microsoft.com/office/drawing/2014/main" id="{075044AA-4454-4717-99AA-A93C270DC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334" y="3091577"/>
            <a:ext cx="8993332" cy="18140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D9C02-419F-4FD1-A02B-A8ED7BB97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7241-67F9-47B7-99E8-26473215F648}" type="datetime1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3D274-59C9-4519-8A10-5A004AF9C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© Mohit, Saloni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060DC-21A7-4BC1-859F-EE9008891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4663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0DAD2-87F4-4085-8796-5C43A9B9A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754" y="426342"/>
            <a:ext cx="8229600" cy="715962"/>
          </a:xfrm>
        </p:spPr>
        <p:txBody>
          <a:bodyPr>
            <a:normAutofit/>
          </a:bodyPr>
          <a:lstStyle/>
          <a:p>
            <a:r>
              <a:rPr lang="en-US" u="sng">
                <a:cs typeface="Calibri"/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12BA9-91A9-4A5C-9F43-49B56F463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Due to lack of experiments on controlled settings we are not able to convincingly establish any meaningful conclusions on characteristics and centrality analysis.</a:t>
            </a:r>
          </a:p>
          <a:p>
            <a:r>
              <a:rPr lang="en-US">
                <a:cs typeface="Calibri"/>
              </a:rPr>
              <a:t>Though certain heuristics worked well on precision or recall we were not able to find a good heuristic which will satisfy a high Jaccard index.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B7DAB-810B-45ED-A0B7-B85567F6D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7241-67F9-47B7-99E8-26473215F648}" type="datetime1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6E062-D7AE-470C-A1E7-80C386474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© Mohit, Saloni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68960-1E5B-4A9A-98A4-82E1B14BC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886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BF153-C64E-48C5-963A-0A9BED979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Tasks completed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B1B52-50C0-4872-9CAB-A38A138A5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Implement the two measures (in Python or other language), test for correctness.</a:t>
            </a:r>
          </a:p>
          <a:p>
            <a:pPr lvl="1"/>
            <a:r>
              <a:rPr lang="en-US" dirty="0">
                <a:ea typeface="+mn-lt"/>
                <a:cs typeface="+mn-lt"/>
              </a:rPr>
              <a:t>Done</a:t>
            </a:r>
          </a:p>
          <a:p>
            <a:r>
              <a:rPr lang="en-US" dirty="0">
                <a:ea typeface="+mn-lt"/>
                <a:cs typeface="+mn-lt"/>
              </a:rPr>
              <a:t>Integrate it into the driver that we already have (in Python) to make running experiments and management of results easy.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Done</a:t>
            </a:r>
          </a:p>
          <a:p>
            <a:r>
              <a:rPr lang="en-US" dirty="0">
                <a:ea typeface="+mn-lt"/>
                <a:cs typeface="+mn-lt"/>
              </a:rPr>
              <a:t>Run at least two data sets on each of the measures and compare it with other measures.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Done</a:t>
            </a:r>
          </a:p>
          <a:p>
            <a:r>
              <a:rPr lang="en-US" dirty="0">
                <a:ea typeface="+mn-lt"/>
                <a:cs typeface="+mn-lt"/>
              </a:rPr>
              <a:t>Experimental analysis of other identified data sets and comparative analysis of all work.</a:t>
            </a:r>
          </a:p>
          <a:p>
            <a:pPr lvl="1"/>
            <a:r>
              <a:rPr lang="en-US" dirty="0">
                <a:cs typeface="Calibri"/>
              </a:rPr>
              <a:t>Done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966CB-D82B-4DA9-BC32-5C62E1F9B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7241-67F9-47B7-99E8-26473215F648}" type="datetime1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31011-6D75-47EF-BC0D-2BDCDEE43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your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17373-26D5-4F78-B8DF-8D0F44C62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33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pPr eaLnBrk="1" hangingPunct="1"/>
            <a:r>
              <a:rPr lang="en-US"/>
              <a:t>Evaluation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990600"/>
            <a:ext cx="7772400" cy="487680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/>
              <a:t>Have you finished the project as per initial description and milestones?</a:t>
            </a:r>
          </a:p>
          <a:p>
            <a:pPr lvl="1">
              <a:lnSpc>
                <a:spcPct val="80000"/>
              </a:lnSpc>
            </a:pPr>
            <a:r>
              <a:rPr lang="en-US">
                <a:cs typeface="Calibri"/>
              </a:rPr>
              <a:t>Yes</a:t>
            </a:r>
          </a:p>
          <a:p>
            <a:pPr>
              <a:lnSpc>
                <a:spcPct val="80000"/>
              </a:lnSpc>
            </a:pPr>
            <a:endParaRPr lang="en-US"/>
          </a:p>
          <a:p>
            <a:pPr>
              <a:lnSpc>
                <a:spcPct val="80000"/>
              </a:lnSpc>
            </a:pPr>
            <a:r>
              <a:rPr lang="en-US"/>
              <a:t>Did you encounter any problems?</a:t>
            </a:r>
            <a:endParaRPr lang="en-US"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>
                <a:cs typeface="Calibri"/>
              </a:rPr>
              <a:t>We could not perform our analysis on datasets having more than 17000 #nodes and #edges since they didn't run in limited time.</a:t>
            </a:r>
          </a:p>
          <a:p>
            <a:pPr lvl="1">
              <a:lnSpc>
                <a:spcPct val="80000"/>
              </a:lnSpc>
            </a:pPr>
            <a:r>
              <a:rPr lang="en-US">
                <a:cs typeface="Calibri"/>
              </a:rPr>
              <a:t>Couldn't find a trade-off to minimize the false positives and false negatives.</a:t>
            </a:r>
          </a:p>
          <a:p>
            <a:pPr marL="457200">
              <a:lnSpc>
                <a:spcPct val="80000"/>
              </a:lnSpc>
            </a:pPr>
            <a:endParaRPr lang="en-US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/>
              <a:t>Takeaway from this project experience</a:t>
            </a:r>
          </a:p>
          <a:p>
            <a:pPr lvl="1">
              <a:lnSpc>
                <a:spcPct val="80000"/>
              </a:lnSpc>
            </a:pPr>
            <a:r>
              <a:rPr lang="en-US">
                <a:cs typeface="Calibri"/>
              </a:rPr>
              <a:t>Deep understanding of centrality measures and how they are related to graph characteristics.</a:t>
            </a:r>
          </a:p>
          <a:p>
            <a:pPr lvl="1">
              <a:lnSpc>
                <a:spcPct val="80000"/>
              </a:lnSpc>
            </a:pPr>
            <a:r>
              <a:rPr lang="en-US">
                <a:cs typeface="Calibri"/>
              </a:rPr>
              <a:t>Experimental analysis of real-world data.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40EB-A74B-4B76-9E9C-963661EDD70D}" type="datetime1">
              <a:rPr lang="en-US" smtClean="0"/>
              <a:t>4/28/2020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© Mohit, Saloni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dirty="0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51136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5DD98-5280-40B7-9FDD-00D46FAE6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>
                <a:cs typeface="Calibri"/>
              </a:rPr>
              <a:t>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FE5F8-FC2E-4F5F-909A-B5A8A6976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Find hubs on a given dataset based on different centrality measures.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For datasets consisting of different layers, we need to find hubs in the ‘AND’ composition of 2 or more layers.</a:t>
            </a: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cs typeface="Calibri"/>
              </a:rPr>
              <a:t>Find a heuristic which does the above task in lesser time and find the hubs.</a:t>
            </a:r>
          </a:p>
          <a:p>
            <a:pPr marL="514350" indent="-514350">
              <a:buAutoNum type="arabicPeriod"/>
            </a:pPr>
            <a:r>
              <a:rPr lang="en-US">
                <a:cs typeface="Calibri"/>
              </a:rPr>
              <a:t>Study the effects of different graph characteristics on the four centrality measures.</a:t>
            </a:r>
          </a:p>
          <a:p>
            <a:pPr marL="514350" indent="-514350">
              <a:buAutoNum type="arabicPeriod"/>
            </a:pP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endParaRPr lang="en-US"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7359F-41FF-4B07-89D1-86D5AD4B9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7241-67F9-47B7-99E8-26473215F648}" type="datetime1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7D36D-AEBD-4455-AE89-4C4C7E30E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© Mohit, Saloni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57557-550E-497F-A303-65D6B14B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8863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pPr eaLnBrk="1" hangingPunct="1"/>
            <a:r>
              <a:rPr lang="en-US"/>
              <a:t>Conclusions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990600"/>
            <a:ext cx="7772400" cy="487680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/>
              <a:t>What do you think you learned from this effort?</a:t>
            </a:r>
            <a:endParaRPr lang="en-US"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>
                <a:cs typeface="Calibri"/>
              </a:rPr>
              <a:t>Coming up with a hypothesis via intuition.</a:t>
            </a:r>
          </a:p>
          <a:p>
            <a:pPr lvl="1">
              <a:lnSpc>
                <a:spcPct val="80000"/>
              </a:lnSpc>
            </a:pPr>
            <a:r>
              <a:rPr lang="en-US">
                <a:cs typeface="Calibri"/>
              </a:rPr>
              <a:t>Learnt how to perform in depth analysis of any hypothesis proposed.</a:t>
            </a:r>
          </a:p>
          <a:p>
            <a:pPr lvl="1">
              <a:lnSpc>
                <a:spcPct val="80000"/>
              </a:lnSpc>
            </a:pPr>
            <a:r>
              <a:rPr lang="en-US">
                <a:cs typeface="Calibri"/>
              </a:rPr>
              <a:t>Reasoning for expected and unexpected results.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/>
              <a:t>Do you think there is a paper from this project?</a:t>
            </a:r>
            <a:endParaRPr lang="en-US"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>
                <a:cs typeface="Calibri"/>
              </a:rPr>
              <a:t>Not yet.</a:t>
            </a:r>
          </a:p>
          <a:p>
            <a:pPr>
              <a:lnSpc>
                <a:spcPct val="80000"/>
              </a:lnSpc>
            </a:pPr>
            <a:endParaRPr lang="en-US"/>
          </a:p>
          <a:p>
            <a:pPr>
              <a:lnSpc>
                <a:spcPct val="80000"/>
              </a:lnSpc>
            </a:pPr>
            <a:r>
              <a:rPr lang="en-US"/>
              <a:t>If not, Can you extend this to make a decent conference paper?</a:t>
            </a:r>
            <a:endParaRPr lang="en-US"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>
                <a:ea typeface="+mn-lt"/>
                <a:cs typeface="+mn-lt"/>
              </a:rPr>
              <a:t>With more </a:t>
            </a:r>
            <a:r>
              <a:rPr lang="en-US">
                <a:cs typeface="Calibri"/>
              </a:rPr>
              <a:t>experiments in controlled settings it may be possible.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>
              <a:ea typeface="+mn-lt"/>
              <a:cs typeface="+mn-lt"/>
            </a:endParaRPr>
          </a:p>
          <a:p>
            <a:pPr marL="457200" lvl="1" indent="0">
              <a:lnSpc>
                <a:spcPct val="80000"/>
              </a:lnSpc>
              <a:buNone/>
            </a:pPr>
            <a:endParaRPr lang="en-US">
              <a:ea typeface="+mn-lt"/>
              <a:cs typeface="+mn-lt"/>
            </a:endParaRPr>
          </a:p>
          <a:p>
            <a:pPr lvl="1">
              <a:lnSpc>
                <a:spcPct val="80000"/>
              </a:lnSpc>
            </a:pPr>
            <a:endParaRPr lang="en-US">
              <a:cs typeface="Calibri"/>
            </a:endParaRPr>
          </a:p>
          <a:p>
            <a:pPr marL="457200" lvl="1" indent="0">
              <a:lnSpc>
                <a:spcPct val="80000"/>
              </a:lnSpc>
              <a:buNone/>
            </a:pPr>
            <a:endParaRPr lang="en-US">
              <a:cs typeface="Calibri"/>
            </a:endParaRPr>
          </a:p>
          <a:p>
            <a:pPr marL="457200" lvl="1" indent="0">
              <a:lnSpc>
                <a:spcPct val="80000"/>
              </a:lnSpc>
              <a:buNone/>
            </a:pPr>
            <a:endParaRPr lang="en-US"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>
              <a:cs typeface="Calibri"/>
            </a:endParaRPr>
          </a:p>
          <a:p>
            <a:pPr lvl="1" indent="0">
              <a:lnSpc>
                <a:spcPct val="80000"/>
              </a:lnSpc>
              <a:buNone/>
            </a:pPr>
            <a:endParaRPr lang="en-US">
              <a:cs typeface="Calibri"/>
            </a:endParaRPr>
          </a:p>
          <a:p>
            <a:pPr>
              <a:lnSpc>
                <a:spcPct val="80000"/>
              </a:lnSpc>
            </a:pPr>
            <a:endParaRPr lang="en-US">
              <a:cs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40EB-A74B-4B76-9E9C-963661EDD70D}" type="datetime1">
              <a:rPr lang="en-US" smtClean="0"/>
              <a:t>4/28/2020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© Mohit, Saloni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dirty="0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27897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Calibri" panose="020F0502020204030204" pitchFamily="34" charset="0"/>
              <a:buChar char="−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4400" eaLnBrk="0" hangingPunct="0">
              <a:spcBef>
                <a:spcPct val="0"/>
              </a:spcBef>
              <a:buFontTx/>
              <a:buNone/>
              <a:defRPr/>
            </a:pPr>
            <a:fld id="{CC349A9B-869C-4547-A4AE-4F2C5A430C18}" type="datetime1">
              <a:rPr lang="en-US" altLang="en-US" sz="1200" dirty="0" smtClean="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defTabSz="914400" eaLnBrk="0" hangingPunct="0">
                <a:spcBef>
                  <a:spcPct val="0"/>
                </a:spcBef>
                <a:buFontTx/>
                <a:buNone/>
                <a:defRPr/>
              </a:pPr>
              <a:t>4/28/2020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3251" name="Slide Number Placeholder 4"/>
          <p:cNvSpPr>
            <a:spLocks noGrp="1"/>
          </p:cNvSpPr>
          <p:nvPr>
            <p:ph type="sldNum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Calibri" panose="020F0502020204030204" pitchFamily="34" charset="0"/>
              <a:buChar char="−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4400" eaLnBrk="0" hangingPunct="0">
              <a:spcBef>
                <a:spcPct val="0"/>
              </a:spcBef>
              <a:buFontTx/>
              <a:buNone/>
              <a:defRPr/>
            </a:pPr>
            <a:fld id="{C74E3A10-CD65-4E64-A645-0423EEA7587A}" type="slidenum">
              <a:rPr lang="en-US" altLang="en-US" sz="1200" dirty="0" smtClean="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defTabSz="914400" eaLnBrk="0" hangingPunct="0">
                <a:spcBef>
                  <a:spcPct val="0"/>
                </a:spcBef>
                <a:buFontTx/>
                <a:buNone/>
                <a:defRPr/>
              </a:pPr>
              <a:t>31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7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en-US"/>
              <a:t>Discussion</a:t>
            </a:r>
          </a:p>
        </p:txBody>
      </p:sp>
      <p:pic>
        <p:nvPicPr>
          <p:cNvPr id="157701" name="Picture 3" descr="C:\Program Files\Common Files\Microsoft Shared\Clipart\cagcat50\pe02097_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71600"/>
            <a:ext cx="6781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4" name="Footer Placeholder 1"/>
          <p:cNvSpPr>
            <a:spLocks noGrp="1"/>
          </p:cNvSpPr>
          <p:nvPr>
            <p:ph type="ftr" sz="quarter" idx="4294967295"/>
          </p:nvPr>
        </p:nvSpPr>
        <p:spPr bwMode="auto">
          <a:xfrm>
            <a:off x="6553200" y="6356350"/>
            <a:ext cx="21336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Calibri" panose="020F0502020204030204" pitchFamily="34" charset="0"/>
              <a:buChar char="−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Sharma Chakravarthy</a:t>
            </a:r>
          </a:p>
        </p:txBody>
      </p:sp>
    </p:spTree>
    <p:extLst>
      <p:ext uri="{BB962C8B-B14F-4D97-AF65-F5344CB8AC3E}">
        <p14:creationId xmlns:p14="http://schemas.microsoft.com/office/powerpoint/2010/main" val="761782520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Thank You !!!</a:t>
            </a:r>
          </a:p>
        </p:txBody>
      </p:sp>
      <p:pic>
        <p:nvPicPr>
          <p:cNvPr id="89091" name="Content Placeholder 5" descr="Pic-QMark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71850" y="1554914"/>
            <a:ext cx="2400300" cy="2476500"/>
          </a:xfrm>
        </p:spPr>
      </p:pic>
      <p:sp>
        <p:nvSpPr>
          <p:cNvPr id="89092" name="Footer Placeholder 2"/>
          <p:cNvSpPr>
            <a:spLocks noGrp="1"/>
          </p:cNvSpPr>
          <p:nvPr>
            <p:ph type="ftr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8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008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Sharma Chakravarthy</a:t>
            </a:r>
          </a:p>
        </p:txBody>
      </p:sp>
      <p:sp>
        <p:nvSpPr>
          <p:cNvPr id="89093" name="Slide Number Placeholder 3"/>
          <p:cNvSpPr>
            <a:spLocks noGrp="1"/>
          </p:cNvSpPr>
          <p:nvPr>
            <p:ph type="sldNum" sz="quarter" idx="11"/>
          </p:nvPr>
        </p:nvSpPr>
        <p:spPr bwMode="auto">
          <a:xfrm>
            <a:off x="3124200" y="6356350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8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008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80377C0-D245-44E4-BF28-19202609DF70}" type="slidenum">
              <a:rPr lang="en-US" altLang="en-US" sz="1200" dirty="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EED2707-3D80-4448-A447-3B00C5866315}" type="datetime1">
              <a:rPr lang="en-US" smtClean="0"/>
              <a:t>4/28/2020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04900" y="4495800"/>
            <a:ext cx="6934199" cy="1348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>
              <a:spcBef>
                <a:spcPct val="20000"/>
              </a:spcBef>
            </a:pPr>
            <a:r>
              <a:rPr kumimoji="1" lang="en-GB" sz="2400">
                <a:solidFill>
                  <a:schemeClr val="accent1">
                    <a:lumMod val="50000"/>
                  </a:schemeClr>
                </a:solidFill>
                <a:latin typeface="Arial Rounded MT Bold" pitchFamily="34" charset="0"/>
              </a:rPr>
              <a:t>For more information visit:</a:t>
            </a:r>
            <a:r>
              <a:rPr kumimoji="1" lang="en-GB" sz="2400" i="1">
                <a:solidFill>
                  <a:schemeClr val="accent1">
                    <a:lumMod val="50000"/>
                  </a:schemeClr>
                </a:solidFill>
                <a:latin typeface="Arial Rounded MT Bold" pitchFamily="34" charset="0"/>
              </a:rPr>
              <a:t> </a:t>
            </a:r>
          </a:p>
          <a:p>
            <a:pPr algn="l" eaLnBrk="1" hangingPunct="1">
              <a:spcBef>
                <a:spcPct val="20000"/>
              </a:spcBef>
            </a:pPr>
            <a:r>
              <a:rPr kumimoji="1" lang="en-GB" sz="2400" b="1">
                <a:solidFill>
                  <a:srgbClr val="00B050"/>
                </a:solidFill>
                <a:latin typeface="Arial Rounded MT Bold" pitchFamily="34" charset="0"/>
                <a:hlinkClick r:id="rId3"/>
              </a:rPr>
              <a:t>http://itlab.uta.edu</a:t>
            </a:r>
            <a:r>
              <a:rPr kumimoji="1" lang="en-GB" sz="2400" b="1">
                <a:solidFill>
                  <a:srgbClr val="00B050"/>
                </a:solidFill>
                <a:latin typeface="Arial Rounded MT Bold" pitchFamily="34" charset="0"/>
              </a:rPr>
              <a:t> </a:t>
            </a:r>
          </a:p>
          <a:p>
            <a:pPr algn="l" eaLnBrk="1" hangingPunct="1">
              <a:spcBef>
                <a:spcPct val="20000"/>
              </a:spcBef>
            </a:pPr>
            <a:endParaRPr kumimoji="1" lang="en-GB" sz="2400" b="1">
              <a:latin typeface="Arial Rounded MT Bold" pitchFamily="34" charset="0"/>
            </a:endParaRPr>
          </a:p>
        </p:txBody>
      </p:sp>
      <p:pic>
        <p:nvPicPr>
          <p:cNvPr id="7" name="Picture 4" descr="F:\UTA\ITLab\Research\Multi Source\Multi Networks\Publications\BDA 2017_Accept\Presentation\qr_code\static_qr_code_without_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219" y="4527520"/>
            <a:ext cx="919162" cy="919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7246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8296D-E65A-4BB0-AD11-DE36B6F8F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>
                <a:cs typeface="Calibri"/>
              </a:rPr>
              <a:t>Details of our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C313C-71C6-473B-95A2-9740F7288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Recap of midway presentation</a:t>
            </a:r>
          </a:p>
          <a:p>
            <a:pPr lvl="1"/>
            <a:r>
              <a:rPr lang="en-US">
                <a:cs typeface="Calibri"/>
              </a:rPr>
              <a:t>Taking the AND of 2 or more layers and then finding the hubs for the AND composition is </a:t>
            </a:r>
            <a:r>
              <a:rPr lang="en-US">
                <a:solidFill>
                  <a:srgbClr val="FF0000"/>
                </a:solidFill>
                <a:cs typeface="Calibri"/>
              </a:rPr>
              <a:t>computationally intensive.</a:t>
            </a:r>
          </a:p>
          <a:p>
            <a:pPr lvl="1"/>
            <a:r>
              <a:rPr lang="en-US">
                <a:cs typeface="Calibri"/>
              </a:rPr>
              <a:t>We tried the </a:t>
            </a:r>
            <a:r>
              <a:rPr lang="en-US">
                <a:solidFill>
                  <a:srgbClr val="FF0000"/>
                </a:solidFill>
                <a:cs typeface="Calibri"/>
              </a:rPr>
              <a:t>Naïve AND</a:t>
            </a:r>
            <a:r>
              <a:rPr lang="en-US">
                <a:cs typeface="Calibri"/>
              </a:rPr>
              <a:t> approach where we find the hubs for each individual layer and then take the intersections of all these hubs across various layers.</a:t>
            </a:r>
          </a:p>
          <a:p>
            <a:pPr lvl="1"/>
            <a:r>
              <a:rPr lang="en-US">
                <a:cs typeface="Calibri"/>
              </a:rPr>
              <a:t>This gives a large percent of </a:t>
            </a:r>
            <a:r>
              <a:rPr lang="en-US">
                <a:solidFill>
                  <a:srgbClr val="FF0000"/>
                </a:solidFill>
                <a:cs typeface="Calibri"/>
              </a:rPr>
              <a:t>false negatives</a:t>
            </a:r>
            <a:r>
              <a:rPr lang="en-US">
                <a:cs typeface="Calibri"/>
              </a:rPr>
              <a:t> and low Jaccard index.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E2BC0-FA87-4944-A279-6B8C7CA28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7241-67F9-47B7-99E8-26473215F648}" type="datetime1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525BE-81F5-4A4B-B8C7-741FEF4D5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© Mohit, Saloni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10BC8-7C44-41B1-B9F9-7FB84FDE1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41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7BAFF-A684-4F97-8666-738DB750F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>
                <a:ea typeface="+mj-lt"/>
                <a:cs typeface="+mj-lt"/>
              </a:rPr>
              <a:t>Details of our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7B6B6-A297-438D-900C-3162DB59B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We tried 4 heuristics. Naïve AND was explained in the midway presentation. I will be explaining the other 3.</a:t>
            </a:r>
            <a:endParaRPr lang="en-US"/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These three are </a:t>
            </a:r>
            <a:r>
              <a:rPr lang="en-US">
                <a:solidFill>
                  <a:srgbClr val="FF0000"/>
                </a:solidFill>
                <a:cs typeface="Calibri"/>
              </a:rPr>
              <a:t>min betweenness heuristic, average betweenness heuristic and Mohit's heuristic.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567BC-894C-4875-8C7C-D478FBE5C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7241-67F9-47B7-99E8-26473215F648}" type="datetime1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B8A3C-5297-43CC-83E3-42B39483C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© Mohit, Saloni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FC140-FCA8-4520-9720-FDDBAACD3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55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6CF1E-B43F-4DD4-99A1-DC3AC5519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Packages used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1E967-7D84-4171-A2A2-0087325A2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err="1">
                <a:cs typeface="Calibri"/>
              </a:rPr>
              <a:t>networkx</a:t>
            </a:r>
          </a:p>
          <a:p>
            <a:pPr lvl="1"/>
            <a:r>
              <a:rPr lang="en-US" err="1"/>
              <a:t>betweenness_centrality</a:t>
            </a:r>
            <a:endParaRPr lang="en-US" err="1">
              <a:cs typeface="Calibri"/>
            </a:endParaRPr>
          </a:p>
          <a:p>
            <a:pPr lvl="1"/>
            <a:r>
              <a:rPr lang="en-US" err="1"/>
              <a:t>closeness_centrality</a:t>
            </a:r>
            <a:endParaRPr lang="en-US" err="1">
              <a:cs typeface="Calibri"/>
            </a:endParaRPr>
          </a:p>
          <a:p>
            <a:pPr lvl="1"/>
            <a:r>
              <a:rPr lang="en-US" err="1"/>
              <a:t>degree_centrality</a:t>
            </a:r>
            <a:endParaRPr lang="en-US" err="1">
              <a:cs typeface="Calibri"/>
            </a:endParaRPr>
          </a:p>
          <a:p>
            <a:pPr lvl="1"/>
            <a:r>
              <a:rPr lang="en-US" err="1"/>
              <a:t>eigenvector_centrality</a:t>
            </a:r>
            <a:endParaRPr lang="en-US" err="1">
              <a:cs typeface="Calibri"/>
            </a:endParaRPr>
          </a:p>
          <a:p>
            <a:pPr lvl="1"/>
            <a:r>
              <a:rPr lang="en-US" err="1"/>
              <a:t>shortest_path_length</a:t>
            </a:r>
            <a:endParaRPr lang="en-US" err="1">
              <a:cs typeface="Calibri"/>
            </a:endParaRPr>
          </a:p>
          <a:p>
            <a:pPr lvl="1"/>
            <a:r>
              <a:rPr lang="en-US">
                <a:cs typeface="Calibri"/>
              </a:rPr>
              <a:t>density</a:t>
            </a:r>
          </a:p>
          <a:p>
            <a:pPr lvl="1"/>
            <a:r>
              <a:rPr lang="en-US">
                <a:cs typeface="Calibri"/>
              </a:rPr>
              <a:t>diameter</a:t>
            </a:r>
          </a:p>
          <a:p>
            <a:pPr lvl="1"/>
            <a:r>
              <a:rPr lang="en-US">
                <a:cs typeface="Calibri"/>
              </a:rPr>
              <a:t>eccentricity</a:t>
            </a:r>
          </a:p>
          <a:p>
            <a:pPr lvl="1"/>
            <a:r>
              <a:rPr lang="en-US" err="1"/>
              <a:t>average_clustering</a:t>
            </a:r>
            <a:endParaRPr lang="en-US" err="1">
              <a:cs typeface="Calibri"/>
            </a:endParaRPr>
          </a:p>
          <a:p>
            <a:r>
              <a:rPr lang="en-US" dirty="0">
                <a:cs typeface="Calibri"/>
              </a:rPr>
              <a:t>sys, subprocess, </a:t>
            </a:r>
            <a:r>
              <a:rPr lang="en-US" err="1">
                <a:cs typeface="Calibri"/>
              </a:rPr>
              <a:t>os</a:t>
            </a:r>
          </a:p>
          <a:p>
            <a:r>
              <a:rPr lang="en-US" dirty="0">
                <a:cs typeface="Calibri"/>
              </a:rPr>
              <a:t>time</a:t>
            </a:r>
          </a:p>
          <a:p>
            <a:r>
              <a:rPr lang="en-US" dirty="0">
                <a:cs typeface="Calibri"/>
              </a:rPr>
              <a:t>statistics</a:t>
            </a:r>
          </a:p>
          <a:p>
            <a:r>
              <a:rPr lang="en-US" dirty="0">
                <a:ea typeface="+mn-lt"/>
                <a:cs typeface="+mn-lt"/>
              </a:rPr>
              <a:t>layerComposerv2(AND composition code by Abhishek)</a:t>
            </a:r>
            <a:endParaRPr lang="en-US" dirty="0">
              <a:cs typeface="Calibri"/>
            </a:endParaRPr>
          </a:p>
          <a:p>
            <a:pPr marL="457200"/>
            <a:endParaRPr lang="en-US" dirty="0">
              <a:cs typeface="Calibri"/>
            </a:endParaRP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93C02-341B-4CFF-80EE-F7D5BD6A8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7241-67F9-47B7-99E8-26473215F648}" type="datetime1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8EF67-521F-42A3-8FE4-170EE6DCC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your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CD18D-48CA-49E7-8E1C-58660D36E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410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0E483-6F12-4A52-BA49-D08BBE197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>
                <a:cs typeface="Calibri"/>
              </a:rPr>
              <a:t>Details of our Approach</a:t>
            </a:r>
            <a:endParaRPr lang="en-US" u="sng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C44F-C90E-40D5-8A92-F755825A2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Min betweenness heuristic</a:t>
            </a:r>
          </a:p>
          <a:p>
            <a:pPr lvl="1"/>
            <a:r>
              <a:rPr lang="en-US">
                <a:cs typeface="Calibri"/>
              </a:rPr>
              <a:t>Intuition:</a:t>
            </a:r>
          </a:p>
          <a:p>
            <a:pPr lvl="2"/>
            <a:r>
              <a:rPr lang="en-US">
                <a:cs typeface="Calibri"/>
              </a:rPr>
              <a:t>Betweenness directly proportional to </a:t>
            </a:r>
            <a:r>
              <a:rPr lang="en-US">
                <a:solidFill>
                  <a:srgbClr val="FF0000"/>
                </a:solidFill>
                <a:cs typeface="Calibri"/>
              </a:rPr>
              <a:t>number of shortest paths</a:t>
            </a:r>
            <a:r>
              <a:rPr lang="en-US">
                <a:cs typeface="Calibri"/>
              </a:rPr>
              <a:t> passing through a node.</a:t>
            </a:r>
          </a:p>
          <a:p>
            <a:pPr lvl="2"/>
            <a:r>
              <a:rPr lang="en-US">
                <a:cs typeface="Calibri"/>
              </a:rPr>
              <a:t>Taking the </a:t>
            </a:r>
            <a:r>
              <a:rPr lang="en-US">
                <a:solidFill>
                  <a:srgbClr val="FF0000"/>
                </a:solidFill>
                <a:cs typeface="Calibri"/>
              </a:rPr>
              <a:t>AND</a:t>
            </a:r>
            <a:r>
              <a:rPr lang="en-US">
                <a:cs typeface="Calibri"/>
              </a:rPr>
              <a:t> composition </a:t>
            </a:r>
            <a:r>
              <a:rPr lang="en-US">
                <a:solidFill>
                  <a:srgbClr val="FF0000"/>
                </a:solidFill>
                <a:cs typeface="Calibri"/>
              </a:rPr>
              <a:t>eliminates edges</a:t>
            </a:r>
            <a:r>
              <a:rPr lang="en-US">
                <a:cs typeface="Calibri"/>
              </a:rPr>
              <a:t>.</a:t>
            </a:r>
          </a:p>
          <a:p>
            <a:pPr lvl="2"/>
            <a:r>
              <a:rPr lang="en-US">
                <a:cs typeface="Calibri"/>
              </a:rPr>
              <a:t>This in turn causes the </a:t>
            </a:r>
            <a:r>
              <a:rPr lang="en-US">
                <a:solidFill>
                  <a:srgbClr val="FF0000"/>
                </a:solidFill>
                <a:cs typeface="Calibri"/>
              </a:rPr>
              <a:t>number of shortest paths</a:t>
            </a:r>
            <a:r>
              <a:rPr lang="en-US">
                <a:cs typeface="Calibri"/>
              </a:rPr>
              <a:t> to </a:t>
            </a:r>
            <a:r>
              <a:rPr lang="en-US">
                <a:solidFill>
                  <a:srgbClr val="FF0000"/>
                </a:solidFill>
                <a:cs typeface="Calibri"/>
              </a:rPr>
              <a:t>decrease</a:t>
            </a:r>
            <a:r>
              <a:rPr lang="en-US">
                <a:cs typeface="Calibri"/>
              </a:rPr>
              <a:t>.</a:t>
            </a:r>
          </a:p>
          <a:p>
            <a:pPr lvl="2"/>
            <a:r>
              <a:rPr lang="en-US">
                <a:cs typeface="Calibri"/>
              </a:rPr>
              <a:t>So </a:t>
            </a:r>
            <a:r>
              <a:rPr lang="en-US">
                <a:solidFill>
                  <a:srgbClr val="FF0000"/>
                </a:solidFill>
                <a:cs typeface="Calibri"/>
              </a:rPr>
              <a:t>take the minimum of the number of shortest paths</a:t>
            </a:r>
            <a:r>
              <a:rPr lang="en-US">
                <a:cs typeface="Calibri"/>
              </a:rPr>
              <a:t> passing through a node across both layers.</a:t>
            </a:r>
          </a:p>
          <a:p>
            <a:pPr lvl="1"/>
            <a:endParaRPr lang="en-US"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AD239-A50B-4B33-8A59-6E02221BC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7241-67F9-47B7-99E8-26473215F648}" type="datetime1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D77FD-4EB0-4F95-A348-4FA3C6033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© Mohit, Saloni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B571B-73FD-4EF0-8DF4-231B2F181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78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C227E-287F-46EA-AB70-680893C1B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>
                <a:ea typeface="+mj-lt"/>
                <a:cs typeface="+mj-lt"/>
              </a:rPr>
              <a:t>Details of our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58066-A62A-44FA-9F7D-71A2DD292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Min betweenness heuristic</a:t>
            </a:r>
          </a:p>
          <a:p>
            <a:pPr lvl="1"/>
            <a:r>
              <a:rPr lang="en-US">
                <a:solidFill>
                  <a:srgbClr val="FF0000"/>
                </a:solidFill>
                <a:cs typeface="Calibri"/>
              </a:rPr>
              <a:t>Algorithm</a:t>
            </a:r>
            <a:r>
              <a:rPr lang="en-US">
                <a:cs typeface="Calibri"/>
              </a:rPr>
              <a:t>(consider 2 layers):</a:t>
            </a:r>
          </a:p>
          <a:p>
            <a:pPr lvl="2"/>
            <a:r>
              <a:rPr lang="en-US">
                <a:cs typeface="Calibri"/>
              </a:rPr>
              <a:t>Find betweenness values for all nodes for layer 1.</a:t>
            </a:r>
          </a:p>
          <a:p>
            <a:pPr lvl="2"/>
            <a:r>
              <a:rPr lang="en-US">
                <a:cs typeface="Calibri"/>
              </a:rPr>
              <a:t>Find </a:t>
            </a:r>
            <a:r>
              <a:rPr lang="en-US">
                <a:ea typeface="+mn-lt"/>
                <a:cs typeface="+mn-lt"/>
              </a:rPr>
              <a:t>betweenness values for all nodes for layer 2.</a:t>
            </a:r>
          </a:p>
          <a:p>
            <a:pPr lvl="2"/>
            <a:r>
              <a:rPr lang="en-US">
                <a:ea typeface="+mn-lt"/>
                <a:cs typeface="+mn-lt"/>
              </a:rPr>
              <a:t>Calculate the betweenness of a node as min(betweennes in layer 1,betweennes in layer 2)</a:t>
            </a:r>
          </a:p>
          <a:p>
            <a:pPr lvl="2"/>
            <a:r>
              <a:rPr lang="en-US">
                <a:ea typeface="+mn-lt"/>
                <a:cs typeface="+mn-lt"/>
              </a:rPr>
              <a:t>Calculate the mean of all these mins.</a:t>
            </a:r>
          </a:p>
          <a:p>
            <a:pPr lvl="2"/>
            <a:r>
              <a:rPr lang="en-US">
                <a:ea typeface="+mn-lt"/>
                <a:cs typeface="+mn-lt"/>
              </a:rPr>
              <a:t>Hubs are the ones whose min value across 2 layers is greater than mean.</a:t>
            </a:r>
          </a:p>
          <a:p>
            <a:pPr lvl="2"/>
            <a:endParaRPr lang="en-US">
              <a:ea typeface="+mn-lt"/>
              <a:cs typeface="+mn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9826D-03C2-480E-8A7A-4889938EE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7241-67F9-47B7-99E8-26473215F648}" type="datetime1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34857-5689-4724-815C-A47D69C7F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© Mohit, Saloni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368AC-2A45-4A45-AC7C-2C5CA87E5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17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7DCE8-230D-4A38-95F6-DF1BC9EB6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>
                <a:ea typeface="+mj-lt"/>
                <a:cs typeface="+mj-lt"/>
              </a:rPr>
              <a:t>Details of our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DEB74-17FE-4662-83AA-A3982CB7B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>
              <a:solidFill>
                <a:srgbClr val="FF0000"/>
              </a:solidFill>
              <a:cs typeface="Calibri"/>
            </a:endParaRPr>
          </a:p>
          <a:p>
            <a:r>
              <a:rPr lang="en-US">
                <a:solidFill>
                  <a:srgbClr val="FF0000"/>
                </a:solidFill>
                <a:cs typeface="Calibri"/>
              </a:rPr>
              <a:t>Min heuristic</a:t>
            </a:r>
            <a:r>
              <a:rPr lang="en-US">
                <a:cs typeface="Calibri"/>
              </a:rPr>
              <a:t> gives a </a:t>
            </a:r>
            <a:r>
              <a:rPr lang="en-US">
                <a:solidFill>
                  <a:srgbClr val="FF0000"/>
                </a:solidFill>
                <a:cs typeface="Calibri"/>
              </a:rPr>
              <a:t>high precision</a:t>
            </a:r>
            <a:r>
              <a:rPr lang="en-US">
                <a:cs typeface="Calibri"/>
              </a:rPr>
              <a:t> but not </a:t>
            </a:r>
            <a:r>
              <a:rPr lang="en-US">
                <a:solidFill>
                  <a:srgbClr val="FF0000"/>
                </a:solidFill>
                <a:cs typeface="Calibri"/>
              </a:rPr>
              <a:t>low recall.</a:t>
            </a:r>
            <a:endParaRPr lang="en-US"/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To </a:t>
            </a:r>
            <a:r>
              <a:rPr lang="en-US">
                <a:solidFill>
                  <a:srgbClr val="FF0000"/>
                </a:solidFill>
                <a:cs typeface="Calibri"/>
              </a:rPr>
              <a:t>increase the recall</a:t>
            </a:r>
            <a:r>
              <a:rPr lang="en-US">
                <a:cs typeface="Calibri"/>
              </a:rPr>
              <a:t> we needed to </a:t>
            </a:r>
            <a:r>
              <a:rPr lang="en-US">
                <a:solidFill>
                  <a:srgbClr val="FF0000"/>
                </a:solidFill>
                <a:cs typeface="Calibri"/>
              </a:rPr>
              <a:t>increase mean betweenness calculated</a:t>
            </a:r>
            <a:r>
              <a:rPr lang="en-US">
                <a:cs typeface="Calibri"/>
              </a:rPr>
              <a:t>. So the need for average heuristic.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F2558-9887-44D4-B2C5-8A5C602A4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7241-67F9-47B7-99E8-26473215F648}" type="datetime1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DD2E7-AFB8-48EB-B16F-07D55E69C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© Mohit, Saloni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BFE20-03B3-47A8-9874-1C51005B5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5354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Application>Microsoft Office PowerPoint</Application>
  <PresentationFormat>On-screen Show (4:3)</PresentationFormat>
  <Slides>32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Custom Design</vt:lpstr>
      <vt:lpstr>PowerPoint Presentation</vt:lpstr>
      <vt:lpstr>References</vt:lpstr>
      <vt:lpstr>Problem description</vt:lpstr>
      <vt:lpstr>Details of our Approach</vt:lpstr>
      <vt:lpstr>Details of our Approach</vt:lpstr>
      <vt:lpstr>Packages used</vt:lpstr>
      <vt:lpstr>Details of our Approach</vt:lpstr>
      <vt:lpstr>Details of our Approach</vt:lpstr>
      <vt:lpstr>Details of our Approach</vt:lpstr>
      <vt:lpstr>Details of our Approach</vt:lpstr>
      <vt:lpstr>Details of our Approach</vt:lpstr>
      <vt:lpstr>Details of our Approach</vt:lpstr>
      <vt:lpstr>Details of our Approach</vt:lpstr>
      <vt:lpstr>Datasets Used</vt:lpstr>
      <vt:lpstr>Datasets Used</vt:lpstr>
      <vt:lpstr>Experimental Results</vt:lpstr>
      <vt:lpstr>Analysis of graph characteristics and centrality measures </vt:lpstr>
      <vt:lpstr>Datasets used</vt:lpstr>
      <vt:lpstr>Closeness centrality</vt:lpstr>
      <vt:lpstr>Results </vt:lpstr>
      <vt:lpstr>Relation between average closeness and graph characteristics for the given dataset</vt:lpstr>
      <vt:lpstr>Eigen centrality </vt:lpstr>
      <vt:lpstr>PowerPoint Presentation</vt:lpstr>
      <vt:lpstr>PowerPoint Presentation</vt:lpstr>
      <vt:lpstr>Results</vt:lpstr>
      <vt:lpstr>Relation between average eigen centrality and graph characteristics for the given dataset </vt:lpstr>
      <vt:lpstr>Conclusions</vt:lpstr>
      <vt:lpstr>Tasks completed</vt:lpstr>
      <vt:lpstr>Evaluation</vt:lpstr>
      <vt:lpstr>Conclusions</vt:lpstr>
      <vt:lpstr>Discussion</vt:lpstr>
      <vt:lpstr>Thank You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</dc:creator>
  <cp:revision>90</cp:revision>
  <dcterms:created xsi:type="dcterms:W3CDTF">2012-02-10T18:53:29Z</dcterms:created>
  <dcterms:modified xsi:type="dcterms:W3CDTF">2020-04-29T04:43:12Z</dcterms:modified>
</cp:coreProperties>
</file>