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876" r:id="rId1"/>
  </p:sldMasterIdLst>
  <p:notesMasterIdLst>
    <p:notesMasterId r:id="rId18"/>
  </p:notesMasterIdLst>
  <p:handoutMasterIdLst>
    <p:handoutMasterId r:id="rId19"/>
  </p:handoutMasterIdLst>
  <p:sldIdLst>
    <p:sldId id="769" r:id="rId2"/>
    <p:sldId id="770" r:id="rId3"/>
    <p:sldId id="572" r:id="rId4"/>
    <p:sldId id="768" r:id="rId5"/>
    <p:sldId id="767" r:id="rId6"/>
    <p:sldId id="771" r:id="rId7"/>
    <p:sldId id="722" r:id="rId8"/>
    <p:sldId id="760" r:id="rId9"/>
    <p:sldId id="761" r:id="rId10"/>
    <p:sldId id="762" r:id="rId11"/>
    <p:sldId id="766" r:id="rId12"/>
    <p:sldId id="763" r:id="rId13"/>
    <p:sldId id="764" r:id="rId14"/>
    <p:sldId id="765" r:id="rId15"/>
    <p:sldId id="772" r:id="rId16"/>
    <p:sldId id="773" r:id="rId17"/>
  </p:sldIdLst>
  <p:sldSz cx="9144000" cy="6858000" type="screen4x3"/>
  <p:notesSz cx="7315200" cy="96012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  <a:srgbClr val="003399"/>
    <a:srgbClr val="202998"/>
    <a:srgbClr val="CC3300"/>
    <a:srgbClr val="A50021"/>
    <a:srgbClr val="FFFF99"/>
    <a:srgbClr val="6699FF"/>
    <a:srgbClr val="99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46" autoAdjust="0"/>
    <p:restoredTop sz="94660"/>
  </p:normalViewPr>
  <p:slideViewPr>
    <p:cSldViewPr>
      <p:cViewPr varScale="1">
        <p:scale>
          <a:sx n="115" d="100"/>
          <a:sy n="115" d="100"/>
        </p:scale>
        <p:origin x="1752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58"/>
    </p:cViewPr>
  </p:sorterViewPr>
  <p:notesViewPr>
    <p:cSldViewPr>
      <p:cViewPr varScale="1">
        <p:scale>
          <a:sx n="100" d="100"/>
          <a:sy n="100" d="100"/>
        </p:scale>
        <p:origin x="-3456" y="-96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79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79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79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942EE66B-EB79-43AE-86DB-A83283638C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7920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CC6CCFCD-945B-42DC-B2E3-C7B039321C8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288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346243A0-9035-494D-A495-743FCEA61E63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261914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51ADE60B-240E-47B6-BA61-72D47132D441}" type="slidenum">
              <a:rPr lang="en-US" smtClean="0"/>
              <a:pPr/>
              <a:t>10</a:t>
            </a:fld>
            <a:endParaRPr lang="en-US" dirty="0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187138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51ADE60B-240E-47B6-BA61-72D47132D441}" type="slidenum">
              <a:rPr lang="en-US" smtClean="0"/>
              <a:pPr/>
              <a:t>11</a:t>
            </a:fld>
            <a:endParaRPr lang="en-US" dirty="0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819339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51ADE60B-240E-47B6-BA61-72D47132D441}" type="slidenum">
              <a:rPr lang="en-US" smtClean="0"/>
              <a:pPr/>
              <a:t>12</a:t>
            </a:fld>
            <a:endParaRPr lang="en-US" dirty="0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53167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51ADE60B-240E-47B6-BA61-72D47132D441}" type="slidenum">
              <a:rPr lang="en-US" smtClean="0"/>
              <a:pPr/>
              <a:t>13</a:t>
            </a:fld>
            <a:endParaRPr lang="en-US" dirty="0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141381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51ADE60B-240E-47B6-BA61-72D47132D441}" type="slidenum">
              <a:rPr lang="en-US" smtClean="0"/>
              <a:pPr/>
              <a:t>14</a:t>
            </a:fld>
            <a:endParaRPr lang="en-US" dirty="0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65454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0FBB27E8-DEC7-4136-95D3-FB687783FCC6}" type="slidenum">
              <a:rPr lang="en-US" smtClean="0"/>
              <a:pPr/>
              <a:t>2</a:t>
            </a:fld>
            <a:endParaRPr lang="en-US" dirty="0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101233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E8C67E90-E3F1-4687-86F5-681281E997D8}" type="slidenum">
              <a:rPr lang="en-US" smtClean="0"/>
              <a:pPr/>
              <a:t>3</a:t>
            </a:fld>
            <a:endParaRPr lang="en-US" dirty="0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852842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51ADE60B-240E-47B6-BA61-72D47132D441}" type="slidenum">
              <a:rPr lang="en-US" smtClean="0"/>
              <a:pPr/>
              <a:t>4</a:t>
            </a:fld>
            <a:endParaRPr lang="en-US" dirty="0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890127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51ADE60B-240E-47B6-BA61-72D47132D441}" type="slidenum">
              <a:rPr lang="en-US" smtClean="0"/>
              <a:pPr/>
              <a:t>5</a:t>
            </a:fld>
            <a:endParaRPr lang="en-US" dirty="0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566069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51ADE60B-240E-47B6-BA61-72D47132D441}" type="slidenum">
              <a:rPr lang="en-US" smtClean="0"/>
              <a:pPr/>
              <a:t>6</a:t>
            </a:fld>
            <a:endParaRPr lang="en-US" dirty="0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863702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51ADE60B-240E-47B6-BA61-72D47132D441}" type="slidenum">
              <a:rPr lang="en-US" smtClean="0"/>
              <a:pPr/>
              <a:t>7</a:t>
            </a:fld>
            <a:endParaRPr lang="en-US" dirty="0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204655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51ADE60B-240E-47B6-BA61-72D47132D441}" type="slidenum">
              <a:rPr lang="en-US" smtClean="0"/>
              <a:pPr/>
              <a:t>8</a:t>
            </a:fld>
            <a:endParaRPr lang="en-US" dirty="0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005717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51ADE60B-240E-47B6-BA61-72D47132D441}" type="slidenum">
              <a:rPr lang="en-US" smtClean="0"/>
              <a:pPr/>
              <a:t>9</a:t>
            </a:fld>
            <a:endParaRPr lang="en-US" dirty="0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02974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295400"/>
            <a:ext cx="7772400" cy="1470025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5200"/>
            <a:ext cx="6400800" cy="2133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50F2A-0B3E-4A6E-95CA-BF218B13835F}" type="datetime1">
              <a:rPr lang="en-US" smtClean="0"/>
              <a:t>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your name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6BD9-F2AE-4A2B-9DCA-446C6D03248B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10" descr="full_2color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84138"/>
            <a:ext cx="1554694" cy="47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077200" y="58118"/>
            <a:ext cx="990845" cy="85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300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A51CB-F62D-4D3F-B3F2-96380455DB3C}" type="datetime1">
              <a:rPr lang="en-US" smtClean="0"/>
              <a:t>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your name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6BD9-F2AE-4A2B-9DCA-446C6D0324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629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00059-EA35-477E-B95A-17F078172ED8}" type="datetime1">
              <a:rPr lang="en-US" smtClean="0"/>
              <a:t>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your name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6BD9-F2AE-4A2B-9DCA-446C6D0324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280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2788"/>
            <a:ext cx="8229600" cy="7159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27241-67F9-47B7-99E8-26473215F648}" type="datetime1">
              <a:rPr lang="en-US" smtClean="0"/>
              <a:t>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your name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6BD9-F2AE-4A2B-9DCA-446C6D0324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502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42173-D644-454B-B917-896594FAFE1E}" type="datetime1">
              <a:rPr lang="en-US" smtClean="0"/>
              <a:t>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your name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6BD9-F2AE-4A2B-9DCA-446C6D0324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772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54F94-53CC-4DE6-98E5-FB9C7A024A9F}" type="datetime1">
              <a:rPr lang="en-US" smtClean="0"/>
              <a:t>2/9/2020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your name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6BD9-F2AE-4A2B-9DCA-446C6D0324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222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F77CF-C41B-46CB-9680-AE16AB996847}" type="datetime1">
              <a:rPr lang="en-US" smtClean="0"/>
              <a:t>2/9/2020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your name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6BD9-F2AE-4A2B-9DCA-446C6D0324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182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CD86D-97C5-4044-9F1B-91A4DEB2430A}" type="datetime1">
              <a:rPr lang="en-US" smtClean="0"/>
              <a:t>2/9/2020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your name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6BD9-F2AE-4A2B-9DCA-446C6D0324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10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55D45-7141-4384-B746-09DAF8A17AFB}" type="datetime1">
              <a:rPr lang="en-US" smtClean="0"/>
              <a:t>2/9/2020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your name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6BD9-F2AE-4A2B-9DCA-446C6D0324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420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E295D-71F8-4AEF-A5CA-103BE7A7A340}" type="datetime1">
              <a:rPr lang="en-US" smtClean="0"/>
              <a:t>2/9/2020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your name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6BD9-F2AE-4A2B-9DCA-446C6D0324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269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936C4-A720-4BB7-BC12-1766BAFF1B9E}" type="datetime1">
              <a:rPr lang="en-US" smtClean="0"/>
              <a:t>2/9/2020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your name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6BD9-F2AE-4A2B-9DCA-446C6D0324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737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3039" y="210167"/>
            <a:ext cx="8229600" cy="715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06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A13F9-BFFA-4631-9DF2-3541CA48537A}" type="datetime1">
              <a:rPr lang="en-US" smtClean="0"/>
              <a:t>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© your name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706BD9-F2AE-4A2B-9DCA-446C6D03248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Line 6"/>
          <p:cNvSpPr>
            <a:spLocks noChangeShapeType="1"/>
          </p:cNvSpPr>
          <p:nvPr userDrawn="1"/>
        </p:nvSpPr>
        <p:spPr bwMode="auto">
          <a:xfrm>
            <a:off x="685800" y="6172200"/>
            <a:ext cx="7620000" cy="0"/>
          </a:xfrm>
          <a:prstGeom prst="line">
            <a:avLst/>
          </a:prstGeom>
          <a:noFill/>
          <a:ln w="9525">
            <a:solidFill>
              <a:srgbClr val="20299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" name="Line 7"/>
          <p:cNvSpPr>
            <a:spLocks noChangeShapeType="1"/>
          </p:cNvSpPr>
          <p:nvPr userDrawn="1"/>
        </p:nvSpPr>
        <p:spPr bwMode="auto">
          <a:xfrm>
            <a:off x="685800" y="6096000"/>
            <a:ext cx="5105400" cy="0"/>
          </a:xfrm>
          <a:prstGeom prst="line">
            <a:avLst/>
          </a:prstGeom>
          <a:noFill/>
          <a:ln w="38100">
            <a:solidFill>
              <a:srgbClr val="20299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8077200" y="58118"/>
            <a:ext cx="990845" cy="852930"/>
          </a:xfrm>
          <a:prstGeom prst="rect">
            <a:avLst/>
          </a:prstGeom>
        </p:spPr>
      </p:pic>
      <p:pic>
        <p:nvPicPr>
          <p:cNvPr id="12" name="Picture 10" descr="full_2color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33" y="1"/>
            <a:ext cx="1507584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5640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77" r:id="rId1"/>
    <p:sldLayoutId id="2147484878" r:id="rId2"/>
    <p:sldLayoutId id="2147484879" r:id="rId3"/>
    <p:sldLayoutId id="2147484880" r:id="rId4"/>
    <p:sldLayoutId id="2147484881" r:id="rId5"/>
    <p:sldLayoutId id="2147484882" r:id="rId6"/>
    <p:sldLayoutId id="2147484883" r:id="rId7"/>
    <p:sldLayoutId id="2147484884" r:id="rId8"/>
    <p:sldLayoutId id="2147484885" r:id="rId9"/>
    <p:sldLayoutId id="2147484886" r:id="rId10"/>
    <p:sldLayoutId id="2147484887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ct val="20000"/>
        </a:spcBef>
        <a:buFont typeface="Wingdings" pitchFamily="2" charset="2"/>
        <a:buChar char="Ø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§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Calibri" pitchFamily="34" charset="0"/>
        <a:buChar char="−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itlab.uta.edu/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ChangeArrowheads="1"/>
          </p:cNvSpPr>
          <p:nvPr/>
        </p:nvSpPr>
        <p:spPr bwMode="auto">
          <a:xfrm>
            <a:off x="762000" y="1371600"/>
            <a:ext cx="77724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eaLnBrk="1" hangingPunct="1"/>
            <a:endParaRPr lang="en-US" sz="1800" dirty="0"/>
          </a:p>
        </p:txBody>
      </p:sp>
      <p:sp>
        <p:nvSpPr>
          <p:cNvPr id="4099" name="Rectangle 8"/>
          <p:cNvSpPr>
            <a:spLocks noChangeArrowheads="1"/>
          </p:cNvSpPr>
          <p:nvPr/>
        </p:nvSpPr>
        <p:spPr bwMode="auto">
          <a:xfrm>
            <a:off x="0" y="1295400"/>
            <a:ext cx="9144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4000" b="1" i="1" dirty="0" smtClean="0">
                <a:solidFill>
                  <a:srgbClr val="990000"/>
                </a:solidFill>
                <a:latin typeface="Garamond" pitchFamily="18" charset="0"/>
              </a:rPr>
              <a:t>Title of the paper</a:t>
            </a:r>
            <a:endParaRPr lang="en-US" sz="4000" b="1" i="1" dirty="0">
              <a:solidFill>
                <a:srgbClr val="990000"/>
              </a:solidFill>
              <a:latin typeface="Garamond" pitchFamily="18" charset="0"/>
            </a:endParaRPr>
          </a:p>
        </p:txBody>
      </p:sp>
      <p:sp>
        <p:nvSpPr>
          <p:cNvPr id="4100" name="Rectangle 9"/>
          <p:cNvSpPr>
            <a:spLocks noChangeArrowheads="1"/>
          </p:cNvSpPr>
          <p:nvPr/>
        </p:nvSpPr>
        <p:spPr bwMode="auto">
          <a:xfrm>
            <a:off x="1371600" y="4267200"/>
            <a:ext cx="6400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endParaRPr lang="en-US" sz="2000" b="1" dirty="0"/>
          </a:p>
        </p:txBody>
      </p:sp>
      <p:sp>
        <p:nvSpPr>
          <p:cNvPr id="4101" name="Rectangle 13"/>
          <p:cNvSpPr>
            <a:spLocks noChangeArrowheads="1"/>
          </p:cNvSpPr>
          <p:nvPr/>
        </p:nvSpPr>
        <p:spPr bwMode="auto">
          <a:xfrm>
            <a:off x="914400" y="2895600"/>
            <a:ext cx="6934200" cy="2052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2100" b="1" dirty="0" smtClean="0">
                <a:solidFill>
                  <a:srgbClr val="A50021"/>
                </a:solidFill>
              </a:rPr>
              <a:t>Your </a:t>
            </a:r>
            <a:r>
              <a:rPr lang="en-US" sz="2100" b="1" dirty="0" smtClean="0">
                <a:solidFill>
                  <a:srgbClr val="A50021"/>
                </a:solidFill>
              </a:rPr>
              <a:t>name</a:t>
            </a:r>
            <a:endParaRPr lang="en-US" sz="2100" b="1" dirty="0">
              <a:solidFill>
                <a:srgbClr val="A50021"/>
              </a:solidFill>
            </a:endParaRPr>
          </a:p>
          <a:p>
            <a:pPr eaLnBrk="1" hangingPunct="1">
              <a:spcBef>
                <a:spcPct val="20000"/>
              </a:spcBef>
            </a:pPr>
            <a:r>
              <a:rPr lang="en-US" sz="1900" b="1" dirty="0" smtClean="0">
                <a:solidFill>
                  <a:srgbClr val="000066"/>
                </a:solidFill>
              </a:rPr>
              <a:t>CSE 6331, Spring </a:t>
            </a:r>
            <a:r>
              <a:rPr lang="en-US" sz="1900" b="1" dirty="0" smtClean="0">
                <a:solidFill>
                  <a:srgbClr val="000066"/>
                </a:solidFill>
              </a:rPr>
              <a:t>2020</a:t>
            </a:r>
            <a:endParaRPr kumimoji="1" lang="en-GB" sz="1900" dirty="0">
              <a:solidFill>
                <a:srgbClr val="000066"/>
              </a:solidFill>
            </a:endParaRPr>
          </a:p>
          <a:p>
            <a:pPr eaLnBrk="1" hangingPunct="1">
              <a:spcBef>
                <a:spcPct val="20000"/>
              </a:spcBef>
            </a:pPr>
            <a:r>
              <a:rPr kumimoji="1" lang="en-GB" sz="1900" dirty="0">
                <a:solidFill>
                  <a:srgbClr val="000000"/>
                </a:solidFill>
              </a:rPr>
              <a:t>Email: </a:t>
            </a:r>
            <a:r>
              <a:rPr kumimoji="1" lang="en-GB" sz="1900" dirty="0" smtClean="0">
                <a:solidFill>
                  <a:srgbClr val="000000"/>
                </a:solidFill>
              </a:rPr>
              <a:t>&lt;fill in&gt;</a:t>
            </a:r>
            <a:endParaRPr kumimoji="1" lang="en-GB" sz="1900" dirty="0" smtClean="0">
              <a:solidFill>
                <a:srgbClr val="000000"/>
              </a:solidFill>
            </a:endParaRPr>
          </a:p>
          <a:p>
            <a:pPr eaLnBrk="1" hangingPunct="1">
              <a:spcBef>
                <a:spcPct val="20000"/>
              </a:spcBef>
            </a:pPr>
            <a:r>
              <a:rPr kumimoji="1" lang="en-GB" sz="1900" dirty="0" smtClean="0">
                <a:solidFill>
                  <a:srgbClr val="C00000"/>
                </a:solidFill>
              </a:rPr>
              <a:t>Remember: </a:t>
            </a:r>
            <a:r>
              <a:rPr kumimoji="1" lang="en-GB" sz="1900" dirty="0" smtClean="0">
                <a:solidFill>
                  <a:srgbClr val="C00000"/>
                </a:solidFill>
              </a:rPr>
              <a:t>This is a </a:t>
            </a:r>
            <a:r>
              <a:rPr kumimoji="1" lang="en-GB" sz="1900" dirty="0" smtClean="0">
                <a:solidFill>
                  <a:srgbClr val="C00000"/>
                </a:solidFill>
              </a:rPr>
              <a:t>13 </a:t>
            </a:r>
            <a:r>
              <a:rPr kumimoji="1" lang="en-GB" sz="1900" dirty="0" smtClean="0">
                <a:solidFill>
                  <a:srgbClr val="C00000"/>
                </a:solidFill>
              </a:rPr>
              <a:t>+ </a:t>
            </a:r>
            <a:r>
              <a:rPr kumimoji="1" lang="en-GB" sz="1900" dirty="0" smtClean="0">
                <a:solidFill>
                  <a:srgbClr val="C00000"/>
                </a:solidFill>
              </a:rPr>
              <a:t>3 </a:t>
            </a:r>
            <a:r>
              <a:rPr kumimoji="1" lang="en-GB" sz="1900" dirty="0" smtClean="0">
                <a:solidFill>
                  <a:srgbClr val="C00000"/>
                </a:solidFill>
              </a:rPr>
              <a:t>minute </a:t>
            </a:r>
            <a:r>
              <a:rPr kumimoji="1" lang="en-GB" sz="1900" dirty="0" smtClean="0">
                <a:solidFill>
                  <a:srgbClr val="202998"/>
                </a:solidFill>
              </a:rPr>
              <a:t>final, detailed</a:t>
            </a:r>
            <a:r>
              <a:rPr kumimoji="1" lang="en-GB" sz="1900" dirty="0" smtClean="0">
                <a:solidFill>
                  <a:srgbClr val="C00000"/>
                </a:solidFill>
              </a:rPr>
              <a:t> paper </a:t>
            </a:r>
            <a:r>
              <a:rPr kumimoji="1" lang="en-GB" sz="1900" dirty="0" smtClean="0">
                <a:solidFill>
                  <a:srgbClr val="C00000"/>
                </a:solidFill>
              </a:rPr>
              <a:t>presentation (focus on detailed paper presentation than the review portion!)</a:t>
            </a:r>
            <a:endParaRPr kumimoji="1" lang="en-US" sz="1900" dirty="0">
              <a:solidFill>
                <a:srgbClr val="C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97631" y="5452383"/>
            <a:ext cx="73581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U</a:t>
            </a:r>
            <a:r>
              <a:rPr lang="en-US" sz="2400" dirty="0" smtClean="0">
                <a:solidFill>
                  <a:srgbClr val="FF0000"/>
                </a:solidFill>
              </a:rPr>
              <a:t>pload </a:t>
            </a:r>
            <a:r>
              <a:rPr lang="en-US" sz="2400" dirty="0" smtClean="0">
                <a:solidFill>
                  <a:srgbClr val="FF0000"/>
                </a:solidFill>
              </a:rPr>
              <a:t>your file as </a:t>
            </a:r>
            <a:r>
              <a:rPr lang="en-US" sz="2400" dirty="0" smtClean="0">
                <a:solidFill>
                  <a:srgbClr val="FF0000"/>
                </a:solidFill>
              </a:rPr>
              <a:t>&lt;</a:t>
            </a:r>
            <a:r>
              <a:rPr lang="en-US" sz="2400" dirty="0" smtClean="0">
                <a:solidFill>
                  <a:srgbClr val="FF0000"/>
                </a:solidFill>
              </a:rPr>
              <a:t>topic</a:t>
            </a:r>
            <a:r>
              <a:rPr lang="en-US" sz="2400" dirty="0" smtClean="0">
                <a:solidFill>
                  <a:srgbClr val="FF0000"/>
                </a:solidFill>
              </a:rPr>
              <a:t>-lastname</a:t>
            </a:r>
            <a:r>
              <a:rPr lang="en-US" sz="2400" dirty="0" smtClean="0">
                <a:solidFill>
                  <a:srgbClr val="FF0000"/>
                </a:solidFill>
              </a:rPr>
              <a:t>&gt;.</a:t>
            </a:r>
            <a:r>
              <a:rPr lang="en-US" sz="2400" dirty="0" smtClean="0">
                <a:solidFill>
                  <a:srgbClr val="FF0000"/>
                </a:solidFill>
              </a:rPr>
              <a:t>pptx on Canvas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37934" y="2024410"/>
            <a:ext cx="1821331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GB" sz="2000" dirty="0">
                <a:solidFill>
                  <a:srgbClr val="00B050"/>
                </a:solidFill>
              </a:rPr>
              <a:t>Picture of you </a:t>
            </a:r>
            <a:endParaRPr kumimoji="1" lang="en-GB" sz="2000" dirty="0" smtClean="0">
              <a:solidFill>
                <a:srgbClr val="00B050"/>
              </a:solidFill>
            </a:endParaRPr>
          </a:p>
          <a:p>
            <a:r>
              <a:rPr kumimoji="1" lang="en-GB" sz="2000" dirty="0" smtClean="0">
                <a:solidFill>
                  <a:srgbClr val="00B050"/>
                </a:solidFill>
              </a:rPr>
              <a:t>(</a:t>
            </a:r>
            <a:r>
              <a:rPr kumimoji="1" lang="en-GB" sz="2000" dirty="0">
                <a:solidFill>
                  <a:srgbClr val="00B050"/>
                </a:solidFill>
              </a:rPr>
              <a:t>Optional)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272033"/>
      </p:ext>
    </p:extLst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What was difficult to  understand?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990600"/>
            <a:ext cx="7772400" cy="48768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840EB-A74B-4B76-9E9C-963661EDD70D}" type="datetime1">
              <a:rPr lang="en-US" smtClean="0"/>
              <a:t>2/9/2020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your name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6BD9-F2AE-4A2B-9DCA-446C6D03248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18503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Why do you think this paper got accepted?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990600"/>
            <a:ext cx="7772400" cy="48768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840EB-A74B-4B76-9E9C-963661EDD70D}" type="datetime1">
              <a:rPr lang="en-US" smtClean="0"/>
              <a:t>2/9/2020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your name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6BD9-F2AE-4A2B-9DCA-446C6D03248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84481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How to extend/improve this work?</a:t>
            </a:r>
            <a:br>
              <a:rPr lang="en-US" dirty="0" smtClean="0"/>
            </a:br>
            <a:r>
              <a:rPr lang="en-US" dirty="0" smtClean="0"/>
              <a:t>Or Critical analysis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990600"/>
            <a:ext cx="7772400" cy="48768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840EB-A74B-4B76-9E9C-963661EDD70D}" type="datetime1">
              <a:rPr lang="en-US" smtClean="0"/>
              <a:t>2/9/2020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your name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6BD9-F2AE-4A2B-9DCA-446C6D03248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7809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pPr eaLnBrk="1" hangingPunct="1"/>
            <a:r>
              <a:rPr lang="en-US" dirty="0" smtClean="0"/>
              <a:t>Conclusions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990600"/>
            <a:ext cx="7772400" cy="48768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840EB-A74B-4B76-9E9C-963661EDD70D}" type="datetime1">
              <a:rPr lang="en-US" smtClean="0"/>
              <a:t>2/9/2020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your name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6BD9-F2AE-4A2B-9DCA-446C6D03248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38361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533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Others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685800"/>
            <a:ext cx="7772400" cy="50292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Readability/presentation</a:t>
            </a:r>
          </a:p>
          <a:p>
            <a:pPr>
              <a:lnSpc>
                <a:spcPct val="80000"/>
              </a:lnSpc>
            </a:pPr>
            <a:endParaRPr lang="en-US" dirty="0" smtClean="0"/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 smtClean="0"/>
              <a:t>Technical depth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 smtClean="0"/>
              <a:t>Novelty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endParaRPr lang="en-US" dirty="0" smtClean="0"/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 smtClean="0"/>
              <a:t>Overall </a:t>
            </a:r>
            <a:r>
              <a:rPr lang="en-US" dirty="0"/>
              <a:t> </a:t>
            </a:r>
            <a:r>
              <a:rPr lang="en-US" dirty="0" smtClean="0"/>
              <a:t>rank</a:t>
            </a:r>
          </a:p>
          <a:p>
            <a:pPr>
              <a:lnSpc>
                <a:spcPct val="80000"/>
              </a:lnSpc>
            </a:pPr>
            <a:endParaRPr lang="en-US" dirty="0" smtClean="0"/>
          </a:p>
          <a:p>
            <a:pPr>
              <a:lnSpc>
                <a:spcPct val="80000"/>
              </a:lnSpc>
            </a:pPr>
            <a:endParaRPr lang="en-US" dirty="0"/>
          </a:p>
          <a:p>
            <a:pPr marL="0" indent="0">
              <a:lnSpc>
                <a:spcPct val="80000"/>
              </a:lnSpc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(using </a:t>
            </a:r>
            <a:r>
              <a:rPr lang="en-US" sz="2400" dirty="0" smtClean="0">
                <a:solidFill>
                  <a:srgbClr val="00B050"/>
                </a:solidFill>
              </a:rPr>
              <a:t>excellent, good</a:t>
            </a:r>
            <a:r>
              <a:rPr lang="en-US" sz="2400" dirty="0" smtClean="0">
                <a:solidFill>
                  <a:srgbClr val="FF0000"/>
                </a:solidFill>
              </a:rPr>
              <a:t>, </a:t>
            </a:r>
            <a:r>
              <a:rPr lang="en-US" sz="2400" dirty="0" smtClean="0">
                <a:solidFill>
                  <a:schemeClr val="accent6"/>
                </a:solidFill>
              </a:rPr>
              <a:t>weak accept</a:t>
            </a:r>
            <a:r>
              <a:rPr lang="en-US" sz="2400" dirty="0" smtClean="0">
                <a:solidFill>
                  <a:srgbClr val="FF0000"/>
                </a:solidFill>
              </a:rPr>
              <a:t>, weak reject, and reject)</a:t>
            </a:r>
          </a:p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840EB-A74B-4B76-9E9C-963661EDD70D}" type="datetime1">
              <a:rPr lang="en-US" smtClean="0"/>
              <a:t>2/9/2020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your name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6BD9-F2AE-4A2B-9DCA-446C6D03248B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09686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19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19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19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19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19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19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Date Placeholder 2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Calibri" panose="020F0502020204030204" pitchFamily="34" charset="0"/>
              <a:buChar char="−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914400" eaLnBrk="0" hangingPunct="0">
              <a:spcBef>
                <a:spcPct val="0"/>
              </a:spcBef>
              <a:buFontTx/>
              <a:buNone/>
              <a:defRPr/>
            </a:pPr>
            <a:fld id="{CC349A9B-869C-4547-A4AE-4F2C5A430C18}" type="datetime1">
              <a:rPr lang="en-US" altLang="en-US" sz="1200" dirty="0" smtClean="0">
                <a:solidFill>
                  <a:srgbClr val="89898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defTabSz="914400" eaLnBrk="0" hangingPunct="0">
                <a:spcBef>
                  <a:spcPct val="0"/>
                </a:spcBef>
                <a:buFontTx/>
                <a:buNone/>
                <a:defRPr/>
              </a:pPr>
              <a:t>2/9/2020</a:t>
            </a:fld>
            <a:endParaRPr lang="en-US" altLang="en-US" sz="1200" dirty="0" smtClean="0">
              <a:solidFill>
                <a:srgbClr val="898989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3251" name="Slide Number Placeholder 4"/>
          <p:cNvSpPr>
            <a:spLocks noGrp="1"/>
          </p:cNvSpPr>
          <p:nvPr>
            <p:ph type="sldNum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Calibri" panose="020F0502020204030204" pitchFamily="34" charset="0"/>
              <a:buChar char="−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914400" eaLnBrk="0" hangingPunct="0">
              <a:spcBef>
                <a:spcPct val="0"/>
              </a:spcBef>
              <a:buFontTx/>
              <a:buNone/>
              <a:defRPr/>
            </a:pPr>
            <a:fld id="{C74E3A10-CD65-4E64-A645-0423EEA7587A}" type="slidenum">
              <a:rPr lang="en-US" altLang="en-US" sz="1200" smtClean="0">
                <a:solidFill>
                  <a:srgbClr val="89898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defTabSz="914400" eaLnBrk="0" hangingPunct="0">
                <a:spcBef>
                  <a:spcPct val="0"/>
                </a:spcBef>
                <a:buFontTx/>
                <a:buNone/>
                <a:defRPr/>
              </a:pPr>
              <a:t>15</a:t>
            </a:fld>
            <a:endParaRPr lang="en-US" altLang="en-US" sz="1200" dirty="0" smtClean="0">
              <a:solidFill>
                <a:srgbClr val="898989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5770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9906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Discussion</a:t>
            </a:r>
          </a:p>
        </p:txBody>
      </p:sp>
      <p:pic>
        <p:nvPicPr>
          <p:cNvPr id="157701" name="Picture 3" descr="C:\Program Files\Common Files\Microsoft Shared\Clipart\cagcat50\pe02097_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371600"/>
            <a:ext cx="67818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4" name="Footer Placeholder 1"/>
          <p:cNvSpPr>
            <a:spLocks noGrp="1"/>
          </p:cNvSpPr>
          <p:nvPr>
            <p:ph type="ftr" sz="quarter" idx="4294967295"/>
          </p:nvPr>
        </p:nvSpPr>
        <p:spPr bwMode="auto">
          <a:xfrm>
            <a:off x="6553200" y="6356350"/>
            <a:ext cx="21336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Calibri" panose="020F0502020204030204" pitchFamily="34" charset="0"/>
              <a:buChar char="−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en-US" altLang="en-US" sz="1200" dirty="0" smtClean="0">
                <a:solidFill>
                  <a:srgbClr val="8989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Sharma Chakravarthy</a:t>
            </a:r>
          </a:p>
        </p:txBody>
      </p:sp>
    </p:spTree>
    <p:extLst>
      <p:ext uri="{BB962C8B-B14F-4D97-AF65-F5344CB8AC3E}">
        <p14:creationId xmlns:p14="http://schemas.microsoft.com/office/powerpoint/2010/main" val="392184264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Thank You !!!</a:t>
            </a:r>
          </a:p>
        </p:txBody>
      </p:sp>
      <p:pic>
        <p:nvPicPr>
          <p:cNvPr id="89091" name="Content Placeholder 5" descr="Pic-QMark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71850" y="1554914"/>
            <a:ext cx="2400300" cy="2476500"/>
          </a:xfrm>
        </p:spPr>
      </p:pic>
      <p:sp>
        <p:nvSpPr>
          <p:cNvPr id="89092" name="Footer Placeholder 2"/>
          <p:cNvSpPr>
            <a:spLocks noGrp="1"/>
          </p:cNvSpPr>
          <p:nvPr>
            <p:ph type="ftr" sz="quarter" idx="4294967295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8000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0080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200" dirty="0" smtClean="0">
                <a:solidFill>
                  <a:srgbClr val="898989"/>
                </a:solidFill>
              </a:rPr>
              <a:t>Sharma Chakravarthy</a:t>
            </a:r>
          </a:p>
        </p:txBody>
      </p:sp>
      <p:sp>
        <p:nvSpPr>
          <p:cNvPr id="89093" name="Slide Number Placeholder 3"/>
          <p:cNvSpPr>
            <a:spLocks noGrp="1"/>
          </p:cNvSpPr>
          <p:nvPr>
            <p:ph type="sldNum" sz="quarter" idx="11"/>
          </p:nvPr>
        </p:nvSpPr>
        <p:spPr bwMode="auto">
          <a:xfrm>
            <a:off x="3124200" y="6356350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8000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0080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80377C0-D245-44E4-BF28-19202609DF70}" type="slidenum">
              <a:rPr lang="en-US" altLang="en-US" sz="1200">
                <a:solidFill>
                  <a:srgbClr val="898989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200" dirty="0">
              <a:solidFill>
                <a:srgbClr val="898989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EED2707-3D80-4448-A447-3B00C5866315}" type="datetime1">
              <a:rPr lang="en-US" smtClean="0"/>
              <a:t>2/9/2020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04900" y="4495800"/>
            <a:ext cx="6934199" cy="1348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1" hangingPunct="1">
              <a:spcBef>
                <a:spcPct val="20000"/>
              </a:spcBef>
            </a:pPr>
            <a:r>
              <a:rPr kumimoji="1" lang="en-GB" sz="2400" dirty="0" smtClean="0">
                <a:solidFill>
                  <a:schemeClr val="accent1">
                    <a:lumMod val="50000"/>
                  </a:schemeClr>
                </a:solidFill>
                <a:latin typeface="Arial Rounded MT Bold" pitchFamily="34" charset="0"/>
              </a:rPr>
              <a:t>For more </a:t>
            </a:r>
            <a:r>
              <a:rPr kumimoji="1" lang="en-GB" sz="2400" dirty="0">
                <a:solidFill>
                  <a:schemeClr val="accent1">
                    <a:lumMod val="50000"/>
                  </a:schemeClr>
                </a:solidFill>
                <a:latin typeface="Arial Rounded MT Bold" pitchFamily="34" charset="0"/>
              </a:rPr>
              <a:t>information visit:</a:t>
            </a:r>
            <a:r>
              <a:rPr kumimoji="1" lang="en-GB" sz="2400" i="1" dirty="0">
                <a:solidFill>
                  <a:schemeClr val="accent1">
                    <a:lumMod val="50000"/>
                  </a:schemeClr>
                </a:solidFill>
                <a:latin typeface="Arial Rounded MT Bold" pitchFamily="34" charset="0"/>
              </a:rPr>
              <a:t> </a:t>
            </a:r>
            <a:endParaRPr kumimoji="1" lang="en-GB" sz="2400" i="1" dirty="0" smtClean="0">
              <a:solidFill>
                <a:schemeClr val="accent1">
                  <a:lumMod val="50000"/>
                </a:schemeClr>
              </a:solidFill>
              <a:latin typeface="Arial Rounded MT Bold" pitchFamily="34" charset="0"/>
            </a:endParaRPr>
          </a:p>
          <a:p>
            <a:pPr algn="l" eaLnBrk="1" hangingPunct="1">
              <a:spcBef>
                <a:spcPct val="20000"/>
              </a:spcBef>
            </a:pPr>
            <a:r>
              <a:rPr kumimoji="1" lang="en-GB" sz="2400" b="1" dirty="0" smtClean="0">
                <a:solidFill>
                  <a:srgbClr val="00B050"/>
                </a:solidFill>
                <a:latin typeface="Arial Rounded MT Bold" pitchFamily="34" charset="0"/>
                <a:hlinkClick r:id="rId3"/>
              </a:rPr>
              <a:t>http</a:t>
            </a:r>
            <a:r>
              <a:rPr kumimoji="1" lang="en-GB" sz="2400" b="1" dirty="0">
                <a:solidFill>
                  <a:srgbClr val="00B050"/>
                </a:solidFill>
                <a:latin typeface="Arial Rounded MT Bold" pitchFamily="34" charset="0"/>
                <a:hlinkClick r:id="rId3"/>
              </a:rPr>
              <a:t>://</a:t>
            </a:r>
            <a:r>
              <a:rPr kumimoji="1" lang="en-GB" sz="2400" b="1" dirty="0" smtClean="0">
                <a:solidFill>
                  <a:srgbClr val="00B050"/>
                </a:solidFill>
                <a:latin typeface="Arial Rounded MT Bold" pitchFamily="34" charset="0"/>
                <a:hlinkClick r:id="rId3"/>
              </a:rPr>
              <a:t>itlab.uta.edu</a:t>
            </a:r>
            <a:r>
              <a:rPr kumimoji="1" lang="en-GB" sz="2400" b="1" dirty="0" smtClean="0">
                <a:solidFill>
                  <a:srgbClr val="00B050"/>
                </a:solidFill>
                <a:latin typeface="Arial Rounded MT Bold" pitchFamily="34" charset="0"/>
              </a:rPr>
              <a:t> </a:t>
            </a:r>
          </a:p>
          <a:p>
            <a:pPr algn="l" eaLnBrk="1" hangingPunct="1">
              <a:spcBef>
                <a:spcPct val="20000"/>
              </a:spcBef>
            </a:pPr>
            <a:endParaRPr kumimoji="1" lang="en-GB" sz="2400" b="1" dirty="0">
              <a:latin typeface="Arial Rounded MT Bold" pitchFamily="34" charset="0"/>
            </a:endParaRPr>
          </a:p>
        </p:txBody>
      </p:sp>
      <p:pic>
        <p:nvPicPr>
          <p:cNvPr id="7" name="Picture 4" descr="F:\UTA\ITLab\Research\Multi Source\Multi Networks\Publications\BDA 2017_Accept\Presentation\qr_code\static_qr_code_without_logo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0219" y="4527520"/>
            <a:ext cx="919162" cy="919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437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References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295400"/>
            <a:ext cx="7772400" cy="464820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endParaRPr lang="en-US" sz="2200" dirty="0" smtClean="0"/>
          </a:p>
          <a:p>
            <a:pPr eaLnBrk="1" hangingPunct="1">
              <a:lnSpc>
                <a:spcPct val="80000"/>
              </a:lnSpc>
            </a:pPr>
            <a:r>
              <a:rPr lang="en-US" dirty="0" smtClean="0"/>
              <a:t>If </a:t>
            </a:r>
            <a:r>
              <a:rPr lang="en-US" dirty="0"/>
              <a:t>paper, </a:t>
            </a:r>
            <a:r>
              <a:rPr lang="en-US" dirty="0">
                <a:solidFill>
                  <a:srgbClr val="FF0000"/>
                </a:solidFill>
              </a:rPr>
              <a:t>complete</a:t>
            </a:r>
            <a:r>
              <a:rPr lang="en-US" dirty="0"/>
              <a:t> reference (see my presentation on graduate survival</a:t>
            </a:r>
            <a:r>
              <a:rPr lang="en-US" dirty="0" smtClean="0"/>
              <a:t>) including where it appeared, year, and number of pages</a:t>
            </a:r>
            <a:endParaRPr lang="en-US" dirty="0"/>
          </a:p>
          <a:p>
            <a:r>
              <a:rPr lang="en-US" dirty="0"/>
              <a:t>Complete reference of any other papers you </a:t>
            </a:r>
            <a:r>
              <a:rPr lang="en-US" dirty="0">
                <a:solidFill>
                  <a:srgbClr val="FF0000"/>
                </a:solidFill>
              </a:rPr>
              <a:t>ACTUALLY </a:t>
            </a:r>
            <a:r>
              <a:rPr lang="en-US" dirty="0" smtClean="0">
                <a:solidFill>
                  <a:srgbClr val="FF0000"/>
                </a:solidFill>
              </a:rPr>
              <a:t>have read </a:t>
            </a:r>
            <a:r>
              <a:rPr lang="en-US" dirty="0" smtClean="0"/>
              <a:t>for </a:t>
            </a:r>
            <a:r>
              <a:rPr lang="en-US" dirty="0"/>
              <a:t>understanding the above </a:t>
            </a:r>
            <a:r>
              <a:rPr lang="en-US" dirty="0" smtClean="0"/>
              <a:t>paper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Don’t include papers you </a:t>
            </a:r>
            <a:r>
              <a:rPr lang="en-US" smtClean="0">
                <a:solidFill>
                  <a:srgbClr val="FF0000"/>
                </a:solidFill>
              </a:rPr>
              <a:t>have NOT read</a:t>
            </a:r>
            <a:r>
              <a:rPr lang="en-US" dirty="0" smtClean="0">
                <a:solidFill>
                  <a:srgbClr val="FF0000"/>
                </a:solidFill>
              </a:rPr>
              <a:t>!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D124-85DA-4D53-BCAF-B9C524C96ABA}" type="datetime1">
              <a:rPr lang="en-US" smtClean="0"/>
              <a:t>2/9/2020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your name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6BD9-F2AE-4A2B-9DCA-446C6D03248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0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Talk Outline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1295400"/>
            <a:ext cx="7239000" cy="44958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dirty="0" smtClean="0"/>
              <a:t>1 slide summary of initial presentation</a:t>
            </a:r>
          </a:p>
          <a:p>
            <a:pPr eaLnBrk="1" hangingPunct="1">
              <a:lnSpc>
                <a:spcPct val="80000"/>
              </a:lnSpc>
            </a:pPr>
            <a:r>
              <a:rPr lang="en-US" dirty="0" smtClean="0"/>
              <a:t>Problem </a:t>
            </a:r>
            <a:r>
              <a:rPr lang="en-US" dirty="0" smtClean="0"/>
              <a:t>statement, approach, and solution details (x out of y)</a:t>
            </a:r>
          </a:p>
          <a:p>
            <a:pPr eaLnBrk="1" hangingPunct="1">
              <a:lnSpc>
                <a:spcPct val="80000"/>
              </a:lnSpc>
            </a:pPr>
            <a:r>
              <a:rPr lang="en-US" dirty="0" smtClean="0"/>
              <a:t>Critical review of the paper based on above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Summary 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Strong and weak points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Why you think this paper got accepted</a:t>
            </a:r>
          </a:p>
          <a:p>
            <a:pPr eaLnBrk="1" hangingPunct="1">
              <a:lnSpc>
                <a:spcPct val="80000"/>
              </a:lnSpc>
            </a:pPr>
            <a:endParaRPr lang="en-US" dirty="0"/>
          </a:p>
          <a:p>
            <a:pPr lvl="1">
              <a:lnSpc>
                <a:spcPct val="80000"/>
              </a:lnSpc>
            </a:pPr>
            <a:r>
              <a:rPr lang="en-US" dirty="0" smtClean="0"/>
              <a:t>What you gained/learnt from the paper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How to extend/improve </a:t>
            </a:r>
            <a:r>
              <a:rPr lang="en-US" dirty="0" smtClean="0"/>
              <a:t>this work?</a:t>
            </a:r>
            <a:endParaRPr lang="en-US" dirty="0" smtClean="0"/>
          </a:p>
          <a:p>
            <a:pPr eaLnBrk="1" hangingPunct="1">
              <a:lnSpc>
                <a:spcPct val="80000"/>
              </a:lnSpc>
            </a:pPr>
            <a:r>
              <a:rPr lang="en-US" dirty="0" smtClean="0"/>
              <a:t>conclusions</a:t>
            </a:r>
          </a:p>
          <a:p>
            <a:pPr eaLnBrk="1" hangingPunct="1">
              <a:lnSpc>
                <a:spcPct val="80000"/>
              </a:lnSpc>
            </a:pPr>
            <a:r>
              <a:rPr lang="en-US" dirty="0" smtClean="0"/>
              <a:t>Others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195E9-33B5-4C77-B577-D79F4174F724}" type="datetime1">
              <a:rPr lang="en-US" smtClean="0"/>
              <a:t>2/9/2020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your name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6BD9-F2AE-4A2B-9DCA-446C6D03248B}" type="slidenum">
              <a:rPr lang="en-US" smtClean="0"/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73050"/>
            <a:ext cx="8077200" cy="838200"/>
          </a:xfrm>
        </p:spPr>
        <p:txBody>
          <a:bodyPr>
            <a:noAutofit/>
          </a:bodyPr>
          <a:lstStyle/>
          <a:p>
            <a:pPr eaLnBrk="1" hangingPunct="1"/>
            <a:r>
              <a:rPr lang="en-US" sz="2800" dirty="0" smtClean="0"/>
              <a:t>Details of solution including approach, intuition</a:t>
            </a:r>
            <a:br>
              <a:rPr lang="en-US" sz="2800" dirty="0" smtClean="0"/>
            </a:br>
            <a:r>
              <a:rPr lang="en-US" sz="2800" dirty="0" smtClean="0">
                <a:solidFill>
                  <a:srgbClr val="FF0000"/>
                </a:solidFill>
              </a:rPr>
              <a:t>(use as many slides as you need)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295400"/>
            <a:ext cx="7772400" cy="48768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Problem being addressed/solved</a:t>
            </a:r>
          </a:p>
          <a:p>
            <a:pPr>
              <a:lnSpc>
                <a:spcPct val="80000"/>
              </a:lnSpc>
            </a:pPr>
            <a:endParaRPr lang="en-US" dirty="0" smtClean="0"/>
          </a:p>
          <a:p>
            <a:pPr>
              <a:lnSpc>
                <a:spcPct val="80000"/>
              </a:lnSpc>
            </a:pPr>
            <a:r>
              <a:rPr lang="en-US" dirty="0" smtClean="0"/>
              <a:t>Assumptions (if any)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 smtClean="0"/>
              <a:t>Approach and intuition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 smtClean="0"/>
              <a:t>Details </a:t>
            </a:r>
            <a:r>
              <a:rPr lang="en-US" dirty="0" smtClean="0"/>
              <a:t>of Solution </a:t>
            </a:r>
            <a:r>
              <a:rPr lang="en-US" dirty="0" smtClean="0"/>
              <a:t>(algorithms/mathematical solutions)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pPr marL="0" indent="0">
              <a:lnSpc>
                <a:spcPct val="80000"/>
              </a:lnSpc>
              <a:buNone/>
            </a:pPr>
            <a:endParaRPr lang="en-US" dirty="0" smtClean="0"/>
          </a:p>
          <a:p>
            <a:pPr>
              <a:lnSpc>
                <a:spcPct val="80000"/>
              </a:lnSpc>
            </a:pPr>
            <a:r>
              <a:rPr lang="en-US" dirty="0" smtClean="0"/>
              <a:t>Experimental validation (if any in the paper)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840EB-A74B-4B76-9E9C-963661EDD70D}" type="datetime1">
              <a:rPr lang="en-US" smtClean="0"/>
              <a:t>2/9/2020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your name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6BD9-F2AE-4A2B-9DCA-446C6D03248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23277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1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1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1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pPr eaLnBrk="1" hangingPunct="1"/>
            <a:r>
              <a:rPr lang="en-US" dirty="0" smtClean="0"/>
              <a:t>Experimental Analysis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990600"/>
            <a:ext cx="7772400" cy="48768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Data sets used and their relevance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Important results from experiments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 smtClean="0"/>
              <a:t>How does the experiments substantiate theoretical results?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Any other details you want to  provide</a:t>
            </a:r>
            <a:endParaRPr lang="en-US" dirty="0"/>
          </a:p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840EB-A74B-4B76-9E9C-963661EDD70D}" type="datetime1">
              <a:rPr lang="en-US" smtClean="0"/>
              <a:t>2/9/2020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your name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6BD9-F2AE-4A2B-9DCA-446C6D03248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77555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990600"/>
            <a:ext cx="7772400" cy="48768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endParaRPr lang="en-US" dirty="0" smtClean="0"/>
          </a:p>
          <a:p>
            <a:pPr>
              <a:lnSpc>
                <a:spcPct val="80000"/>
              </a:lnSpc>
            </a:pPr>
            <a:endParaRPr lang="en-US" dirty="0"/>
          </a:p>
          <a:p>
            <a:pPr marL="0" indent="0" algn="ctr">
              <a:lnSpc>
                <a:spcPct val="80000"/>
              </a:lnSpc>
              <a:buNone/>
            </a:pPr>
            <a:r>
              <a:rPr lang="en-US" sz="3600" dirty="0" smtClean="0">
                <a:solidFill>
                  <a:srgbClr val="FF0000"/>
                </a:solidFill>
              </a:rPr>
              <a:t>Critical review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840EB-A74B-4B76-9E9C-963661EDD70D}" type="datetime1">
              <a:rPr lang="en-US" smtClean="0"/>
              <a:t>2/9/2020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your name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6BD9-F2AE-4A2B-9DCA-446C6D03248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38787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Critical review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990600"/>
            <a:ext cx="7772400" cy="48768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What problem does this paper solve?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endParaRPr lang="en-US" dirty="0" smtClean="0"/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endParaRPr lang="en-US" dirty="0" smtClean="0"/>
          </a:p>
          <a:p>
            <a:pPr>
              <a:lnSpc>
                <a:spcPct val="80000"/>
              </a:lnSpc>
            </a:pPr>
            <a:endParaRPr lang="en-US" dirty="0" smtClean="0"/>
          </a:p>
          <a:p>
            <a:pPr>
              <a:lnSpc>
                <a:spcPct val="80000"/>
              </a:lnSpc>
            </a:pPr>
            <a:r>
              <a:rPr lang="en-US" dirty="0" smtClean="0"/>
              <a:t>How is it solved (approach, intuition)?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840EB-A74B-4B76-9E9C-963661EDD70D}" type="datetime1">
              <a:rPr lang="en-US" smtClean="0"/>
              <a:t>2/9/2020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your name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6BD9-F2AE-4A2B-9DCA-446C6D03248B}" type="slidenum">
              <a:rPr lang="en-US" smtClean="0"/>
              <a:t>7</a:t>
            </a:fld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pPr eaLnBrk="1" hangingPunct="1"/>
            <a:r>
              <a:rPr lang="en-US" dirty="0" smtClean="0"/>
              <a:t>Strong points (at least 3)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990600"/>
            <a:ext cx="7772400" cy="48768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840EB-A74B-4B76-9E9C-963661EDD70D}" type="datetime1">
              <a:rPr lang="en-US" smtClean="0"/>
              <a:t>2/9/2020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your name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6BD9-F2AE-4A2B-9DCA-446C6D03248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86158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pPr eaLnBrk="1" hangingPunct="1"/>
            <a:r>
              <a:rPr lang="en-US" dirty="0" smtClean="0"/>
              <a:t>Weak  points (at least 3)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990600"/>
            <a:ext cx="7772400" cy="48768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/>
              <a:t>No weak points is not acceptable!!</a:t>
            </a:r>
          </a:p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840EB-A74B-4B76-9E9C-963661EDD70D}" type="datetime1">
              <a:rPr lang="en-US" smtClean="0"/>
              <a:t>2/9/2020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your name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06BD9-F2AE-4A2B-9DCA-446C6D03248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2690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190</TotalTime>
  <Words>422</Words>
  <Application>Microsoft Office PowerPoint</Application>
  <PresentationFormat>On-screen Show (4:3)</PresentationFormat>
  <Paragraphs>140</Paragraphs>
  <Slides>16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ＭＳ Ｐゴシック</vt:lpstr>
      <vt:lpstr>Arial</vt:lpstr>
      <vt:lpstr>Arial Rounded MT Bold</vt:lpstr>
      <vt:lpstr>Calibri</vt:lpstr>
      <vt:lpstr>Garamond</vt:lpstr>
      <vt:lpstr>Wingdings</vt:lpstr>
      <vt:lpstr>Custom Design</vt:lpstr>
      <vt:lpstr>PowerPoint Presentation</vt:lpstr>
      <vt:lpstr>References</vt:lpstr>
      <vt:lpstr>Talk Outline</vt:lpstr>
      <vt:lpstr>Details of solution including approach, intuition (use as many slides as you need)</vt:lpstr>
      <vt:lpstr>Experimental Analysis</vt:lpstr>
      <vt:lpstr>PowerPoint Presentation</vt:lpstr>
      <vt:lpstr>Critical review</vt:lpstr>
      <vt:lpstr>Strong points (at least 3)</vt:lpstr>
      <vt:lpstr>Weak  points (at least 3)</vt:lpstr>
      <vt:lpstr>What was difficult to  understand?</vt:lpstr>
      <vt:lpstr>Why do you think this paper got accepted?</vt:lpstr>
      <vt:lpstr>How to extend/improve this work? Or Critical analysis</vt:lpstr>
      <vt:lpstr>Conclusions</vt:lpstr>
      <vt:lpstr>Others</vt:lpstr>
      <vt:lpstr>Discussion</vt:lpstr>
      <vt:lpstr>Thank You 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</dc:creator>
  <cp:lastModifiedBy>sharmacxx</cp:lastModifiedBy>
  <cp:revision>34</cp:revision>
  <dcterms:created xsi:type="dcterms:W3CDTF">2012-02-10T18:53:29Z</dcterms:created>
  <dcterms:modified xsi:type="dcterms:W3CDTF">2020-02-09T17:22:15Z</dcterms:modified>
</cp:coreProperties>
</file>