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3" r:id="rId2"/>
    <p:sldId id="295"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00FFFF"/>
    <a:srgbClr val="E6AF00"/>
    <a:srgbClr val="EA4A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showGuides="1">
      <p:cViewPr varScale="1">
        <p:scale>
          <a:sx n="85" d="100"/>
          <a:sy n="85" d="100"/>
        </p:scale>
        <p:origin x="547" y="62"/>
      </p:cViewPr>
      <p:guideLst>
        <p:guide orient="horz" pos="45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15C027-E368-47FE-836E-7C6A367BAFFA}"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6E314-A882-40FB-B535-698518F98BCB}" type="slidenum">
              <a:rPr lang="en-IN" smtClean="0"/>
              <a:t>‹#›</a:t>
            </a:fld>
            <a:endParaRPr lang="en-IN"/>
          </a:p>
        </p:txBody>
      </p:sp>
    </p:spTree>
    <p:extLst>
      <p:ext uri="{BB962C8B-B14F-4D97-AF65-F5344CB8AC3E}">
        <p14:creationId xmlns:p14="http://schemas.microsoft.com/office/powerpoint/2010/main" val="504790434"/>
      </p:ext>
    </p:extLst>
  </p:cSld>
  <p:clrMapOvr>
    <a:masterClrMapping/>
  </p:clrMapOvr>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5C027-E368-47FE-836E-7C6A367BAFFA}"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6E314-A882-40FB-B535-698518F98BCB}" type="slidenum">
              <a:rPr lang="en-IN" smtClean="0"/>
              <a:t>‹#›</a:t>
            </a:fld>
            <a:endParaRPr lang="en-IN"/>
          </a:p>
        </p:txBody>
      </p:sp>
    </p:spTree>
    <p:extLst>
      <p:ext uri="{BB962C8B-B14F-4D97-AF65-F5344CB8AC3E}">
        <p14:creationId xmlns:p14="http://schemas.microsoft.com/office/powerpoint/2010/main" val="2445312181"/>
      </p:ext>
    </p:extLst>
  </p:cSld>
  <p:clrMapOvr>
    <a:masterClrMapping/>
  </p:clrMapOvr>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5C027-E368-47FE-836E-7C6A367BAFFA}"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6E314-A882-40FB-B535-698518F98BCB}" type="slidenum">
              <a:rPr lang="en-IN" smtClean="0"/>
              <a:t>‹#›</a:t>
            </a:fld>
            <a:endParaRPr lang="en-IN"/>
          </a:p>
        </p:txBody>
      </p:sp>
    </p:spTree>
    <p:extLst>
      <p:ext uri="{BB962C8B-B14F-4D97-AF65-F5344CB8AC3E}">
        <p14:creationId xmlns:p14="http://schemas.microsoft.com/office/powerpoint/2010/main" val="2914022853"/>
      </p:ext>
    </p:extLst>
  </p:cSld>
  <p:clrMapOvr>
    <a:masterClrMapping/>
  </p:clrMapOvr>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5C027-E368-47FE-836E-7C6A367BAFFA}"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6E314-A882-40FB-B535-698518F98BCB}" type="slidenum">
              <a:rPr lang="en-IN" smtClean="0"/>
              <a:t>‹#›</a:t>
            </a:fld>
            <a:endParaRPr lang="en-IN"/>
          </a:p>
        </p:txBody>
      </p:sp>
    </p:spTree>
    <p:extLst>
      <p:ext uri="{BB962C8B-B14F-4D97-AF65-F5344CB8AC3E}">
        <p14:creationId xmlns:p14="http://schemas.microsoft.com/office/powerpoint/2010/main" val="28280877"/>
      </p:ext>
    </p:extLst>
  </p:cSld>
  <p:clrMapOvr>
    <a:masterClrMapping/>
  </p:clrMapOvr>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5C027-E368-47FE-836E-7C6A367BAFFA}"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6E314-A882-40FB-B535-698518F98BCB}" type="slidenum">
              <a:rPr lang="en-IN" smtClean="0"/>
              <a:t>‹#›</a:t>
            </a:fld>
            <a:endParaRPr lang="en-IN"/>
          </a:p>
        </p:txBody>
      </p:sp>
    </p:spTree>
    <p:extLst>
      <p:ext uri="{BB962C8B-B14F-4D97-AF65-F5344CB8AC3E}">
        <p14:creationId xmlns:p14="http://schemas.microsoft.com/office/powerpoint/2010/main" val="1384036606"/>
      </p:ext>
    </p:extLst>
  </p:cSld>
  <p:clrMapOvr>
    <a:masterClrMapping/>
  </p:clrMapOvr>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15C027-E368-47FE-836E-7C6A367BAFFA}" type="datetimeFigureOut">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76E314-A882-40FB-B535-698518F98BCB}" type="slidenum">
              <a:rPr lang="en-IN" smtClean="0"/>
              <a:t>‹#›</a:t>
            </a:fld>
            <a:endParaRPr lang="en-IN"/>
          </a:p>
        </p:txBody>
      </p:sp>
    </p:spTree>
    <p:extLst>
      <p:ext uri="{BB962C8B-B14F-4D97-AF65-F5344CB8AC3E}">
        <p14:creationId xmlns:p14="http://schemas.microsoft.com/office/powerpoint/2010/main" val="3124957771"/>
      </p:ext>
    </p:extLst>
  </p:cSld>
  <p:clrMapOvr>
    <a:masterClrMapping/>
  </p:clrMapOvr>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15C027-E368-47FE-836E-7C6A367BAFFA}" type="datetimeFigureOut">
              <a:rPr lang="en-IN" smtClean="0"/>
              <a:t>16-02-2024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76E314-A882-40FB-B535-698518F98BCB}" type="slidenum">
              <a:rPr lang="en-IN" smtClean="0"/>
              <a:t>‹#›</a:t>
            </a:fld>
            <a:endParaRPr lang="en-IN"/>
          </a:p>
        </p:txBody>
      </p:sp>
    </p:spTree>
    <p:extLst>
      <p:ext uri="{BB962C8B-B14F-4D97-AF65-F5344CB8AC3E}">
        <p14:creationId xmlns:p14="http://schemas.microsoft.com/office/powerpoint/2010/main" val="1793588463"/>
      </p:ext>
    </p:extLst>
  </p:cSld>
  <p:clrMapOvr>
    <a:masterClrMapping/>
  </p:clrMapOvr>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15C027-E368-47FE-836E-7C6A367BAFFA}" type="datetimeFigureOut">
              <a:rPr lang="en-IN" smtClean="0"/>
              <a:t>16-02-2024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76E314-A882-40FB-B535-698518F98BCB}" type="slidenum">
              <a:rPr lang="en-IN" smtClean="0"/>
              <a:t>‹#›</a:t>
            </a:fld>
            <a:endParaRPr lang="en-IN"/>
          </a:p>
        </p:txBody>
      </p:sp>
    </p:spTree>
    <p:extLst>
      <p:ext uri="{BB962C8B-B14F-4D97-AF65-F5344CB8AC3E}">
        <p14:creationId xmlns:p14="http://schemas.microsoft.com/office/powerpoint/2010/main" val="3993983535"/>
      </p:ext>
    </p:extLst>
  </p:cSld>
  <p:clrMapOvr>
    <a:masterClrMapping/>
  </p:clrMapOvr>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15C027-E368-47FE-836E-7C6A367BAFFA}" type="datetimeFigureOut">
              <a:rPr lang="en-IN" smtClean="0"/>
              <a:t>16-02-2024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76E314-A882-40FB-B535-698518F98BCB}" type="slidenum">
              <a:rPr lang="en-IN" smtClean="0"/>
              <a:t>‹#›</a:t>
            </a:fld>
            <a:endParaRPr lang="en-IN"/>
          </a:p>
        </p:txBody>
      </p:sp>
    </p:spTree>
    <p:extLst>
      <p:ext uri="{BB962C8B-B14F-4D97-AF65-F5344CB8AC3E}">
        <p14:creationId xmlns:p14="http://schemas.microsoft.com/office/powerpoint/2010/main" val="409905480"/>
      </p:ext>
    </p:extLst>
  </p:cSld>
  <p:clrMapOvr>
    <a:masterClrMapping/>
  </p:clrMapOvr>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15C027-E368-47FE-836E-7C6A367BAFFA}" type="datetimeFigureOut">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76E314-A882-40FB-B535-698518F98BCB}" type="slidenum">
              <a:rPr lang="en-IN" smtClean="0"/>
              <a:t>‹#›</a:t>
            </a:fld>
            <a:endParaRPr lang="en-IN"/>
          </a:p>
        </p:txBody>
      </p:sp>
    </p:spTree>
    <p:extLst>
      <p:ext uri="{BB962C8B-B14F-4D97-AF65-F5344CB8AC3E}">
        <p14:creationId xmlns:p14="http://schemas.microsoft.com/office/powerpoint/2010/main" val="956303442"/>
      </p:ext>
    </p:extLst>
  </p:cSld>
  <p:clrMapOvr>
    <a:masterClrMapping/>
  </p:clrMapOvr>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15C027-E368-47FE-836E-7C6A367BAFFA}" type="datetimeFigureOut">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76E314-A882-40FB-B535-698518F98BCB}" type="slidenum">
              <a:rPr lang="en-IN" smtClean="0"/>
              <a:t>‹#›</a:t>
            </a:fld>
            <a:endParaRPr lang="en-IN"/>
          </a:p>
        </p:txBody>
      </p:sp>
    </p:spTree>
    <p:extLst>
      <p:ext uri="{BB962C8B-B14F-4D97-AF65-F5344CB8AC3E}">
        <p14:creationId xmlns:p14="http://schemas.microsoft.com/office/powerpoint/2010/main" val="578745787"/>
      </p:ext>
    </p:extLst>
  </p:cSld>
  <p:clrMapOvr>
    <a:masterClrMapping/>
  </p:clrMapOvr>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15C027-E368-47FE-836E-7C6A367BAFFA}" type="datetimeFigureOut">
              <a:rPr lang="en-IN" smtClean="0"/>
              <a:t>16-02-2024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6E314-A882-40FB-B535-698518F98BCB}" type="slidenum">
              <a:rPr lang="en-IN" smtClean="0"/>
              <a:t>‹#›</a:t>
            </a:fld>
            <a:endParaRPr lang="en-IN"/>
          </a:p>
        </p:txBody>
      </p:sp>
    </p:spTree>
    <p:extLst>
      <p:ext uri="{BB962C8B-B14F-4D97-AF65-F5344CB8AC3E}">
        <p14:creationId xmlns:p14="http://schemas.microsoft.com/office/powerpoint/2010/main" val="2551571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0659E1-894D-497A-A7D9-6A9CF8A88517}"/>
              </a:ext>
            </a:extLst>
          </p:cNvPr>
          <p:cNvSpPr/>
          <p:nvPr/>
        </p:nvSpPr>
        <p:spPr>
          <a:xfrm>
            <a:off x="0" y="0"/>
            <a:ext cx="12192000" cy="6858000"/>
          </a:xfrm>
          <a:prstGeom prst="rect">
            <a:avLst/>
          </a:prstGeom>
          <a:blipFill>
            <a:blip r:embed="rId2"/>
            <a:stretch>
              <a:fillRect l="625" t="-4395" r="-625" b="-188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813D7D3D-EFA9-4F3B-9165-B63B85CD2112}"/>
              </a:ext>
            </a:extLst>
          </p:cNvPr>
          <p:cNvSpPr/>
          <p:nvPr/>
        </p:nvSpPr>
        <p:spPr>
          <a:xfrm>
            <a:off x="2286510" y="415552"/>
            <a:ext cx="7789820" cy="1938992"/>
          </a:xfrm>
          <a:prstGeom prst="rect">
            <a:avLst/>
          </a:prstGeom>
        </p:spPr>
        <p:txBody>
          <a:bodyPr wrap="square">
            <a:spAutoFit/>
          </a:bodyPr>
          <a:lstStyle/>
          <a:p>
            <a:pPr algn="ctr"/>
            <a:r>
              <a:rPr lang="en-IN" sz="3600" b="1" u="sng" dirty="0">
                <a:solidFill>
                  <a:srgbClr val="000000"/>
                </a:solidFill>
                <a:effectLst>
                  <a:outerShdw blurRad="38100" dist="38100" dir="2700000" algn="tl">
                    <a:srgbClr val="000000">
                      <a:alpha val="43137"/>
                    </a:srgbClr>
                  </a:outerShdw>
                </a:effectLst>
                <a:latin typeface="Lucida Fax" panose="02060602050505020204" pitchFamily="18" charset="0"/>
              </a:rPr>
              <a:t>End To End Project On</a:t>
            </a:r>
          </a:p>
          <a:p>
            <a:endParaRPr lang="en-IN" sz="3600" b="1" dirty="0">
              <a:solidFill>
                <a:srgbClr val="000000"/>
              </a:solidFill>
              <a:latin typeface="Calibri" panose="020F0502020204030204" pitchFamily="34" charset="0"/>
            </a:endParaRPr>
          </a:p>
          <a:p>
            <a:r>
              <a:rPr lang="en-IN" sz="4800" dirty="0">
                <a:solidFill>
                  <a:srgbClr val="C00000"/>
                </a:solidFill>
                <a:latin typeface="Algerian" panose="04020705040A02060702" pitchFamily="82" charset="0"/>
              </a:rPr>
              <a:t>BANKRUPTCY PREVENTION</a:t>
            </a:r>
            <a:r>
              <a:rPr lang="en-IN" sz="4800" dirty="0">
                <a:solidFill>
                  <a:srgbClr val="0070C0"/>
                </a:solidFill>
                <a:latin typeface="Algerian" panose="04020705040A02060702" pitchFamily="82" charset="0"/>
              </a:rPr>
              <a:t> </a:t>
            </a:r>
          </a:p>
        </p:txBody>
      </p:sp>
      <p:pic>
        <p:nvPicPr>
          <p:cNvPr id="5" name="Picture 4">
            <a:extLst>
              <a:ext uri="{FF2B5EF4-FFF2-40B4-BE49-F238E27FC236}">
                <a16:creationId xmlns:a16="http://schemas.microsoft.com/office/drawing/2014/main" id="{ACC2A68C-28B5-B71D-C827-4288F7C993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9655" y="2770096"/>
            <a:ext cx="6023530" cy="3567953"/>
          </a:xfrm>
          <a:prstGeom prst="rect">
            <a:avLst/>
          </a:prstGeom>
          <a:ln w="19050">
            <a:solidFill>
              <a:schemeClr val="tx1"/>
            </a:solidFill>
          </a:ln>
          <a:effectLst>
            <a:glow rad="101600">
              <a:schemeClr val="bg2">
                <a:lumMod val="25000"/>
                <a:alpha val="60000"/>
              </a:schemeClr>
            </a:glow>
          </a:effectLst>
        </p:spPr>
      </p:pic>
    </p:spTree>
    <p:extLst>
      <p:ext uri="{BB962C8B-B14F-4D97-AF65-F5344CB8AC3E}">
        <p14:creationId xmlns:p14="http://schemas.microsoft.com/office/powerpoint/2010/main" val="1447754056"/>
      </p:ext>
    </p:extLst>
  </p:cSld>
  <p:clrMapOvr>
    <a:masterClrMapping/>
  </p:clrMapOvr>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83C9BA8-E913-42E1-F0DD-1B2716737DBB}"/>
              </a:ext>
            </a:extLst>
          </p:cNvPr>
          <p:cNvSpPr/>
          <p:nvPr/>
        </p:nvSpPr>
        <p:spPr>
          <a:xfrm>
            <a:off x="0" y="0"/>
            <a:ext cx="12192000" cy="6858000"/>
          </a:xfrm>
          <a:prstGeom prst="rect">
            <a:avLst/>
          </a:prstGeom>
          <a:solidFill>
            <a:srgbClr val="66FFFF">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EFAB871-92F8-D335-232B-562947D1722F}"/>
              </a:ext>
            </a:extLst>
          </p:cNvPr>
          <p:cNvSpPr txBox="1"/>
          <p:nvPr/>
        </p:nvSpPr>
        <p:spPr>
          <a:xfrm>
            <a:off x="6113929" y="241910"/>
            <a:ext cx="5782235" cy="6374181"/>
          </a:xfrm>
          <a:prstGeom prst="rect">
            <a:avLst/>
          </a:prstGeom>
          <a:noFill/>
        </p:spPr>
        <p:txBody>
          <a:bodyPr wrap="square" rtlCol="0">
            <a:spAutoFit/>
          </a:bodyPr>
          <a:lstStyle/>
          <a:p>
            <a:pPr>
              <a:lnSpc>
                <a:spcPct val="150000"/>
              </a:lnSpc>
            </a:pPr>
            <a:r>
              <a:rPr lang="en-US" sz="2200" dirty="0"/>
              <a:t>As for the distribution all the data is distributed among 3 values which are 0 for low magnitude, 0.5 for medium magnitude, and 1 for high magnitude for all the independent variables.</a:t>
            </a:r>
          </a:p>
          <a:p>
            <a:pPr marL="342900" indent="-342900">
              <a:lnSpc>
                <a:spcPct val="150000"/>
              </a:lnSpc>
              <a:buFont typeface="Arial" panose="020B0604020202020204" pitchFamily="34" charset="0"/>
              <a:buChar char="•"/>
            </a:pPr>
            <a:endParaRPr lang="en-US" sz="2400" dirty="0"/>
          </a:p>
          <a:p>
            <a:pPr>
              <a:lnSpc>
                <a:spcPct val="150000"/>
              </a:lnSpc>
            </a:pPr>
            <a:r>
              <a:rPr lang="en-US" dirty="0"/>
              <a:t>       Following are the observation : </a:t>
            </a:r>
          </a:p>
          <a:p>
            <a:pPr marL="342900" indent="-342900">
              <a:lnSpc>
                <a:spcPct val="150000"/>
              </a:lnSpc>
              <a:buFont typeface="Arial" panose="020B0604020202020204" pitchFamily="34" charset="0"/>
              <a:buChar char="•"/>
            </a:pPr>
            <a:r>
              <a:rPr lang="en-US" dirty="0"/>
              <a:t>The data distribution for industrial risk and credibility is almost same for all the three magnitude. </a:t>
            </a:r>
          </a:p>
          <a:p>
            <a:pPr marL="342900" indent="-342900">
              <a:lnSpc>
                <a:spcPct val="150000"/>
              </a:lnSpc>
              <a:buFont typeface="Arial" panose="020B0604020202020204" pitchFamily="34" charset="0"/>
              <a:buChar char="•"/>
            </a:pPr>
            <a:r>
              <a:rPr lang="en-US" dirty="0"/>
              <a:t>The high risk data for the management risk is more compare to low and medium risk. </a:t>
            </a:r>
          </a:p>
          <a:p>
            <a:pPr marL="342900" indent="-342900">
              <a:lnSpc>
                <a:spcPct val="150000"/>
              </a:lnSpc>
              <a:buFont typeface="Arial" panose="020B0604020202020204" pitchFamily="34" charset="0"/>
              <a:buChar char="•"/>
            </a:pPr>
            <a:r>
              <a:rPr lang="en-US" dirty="0"/>
              <a:t>The data of low risk is more in financial flexibility. </a:t>
            </a:r>
          </a:p>
          <a:p>
            <a:pPr marL="342900" indent="-342900">
              <a:lnSpc>
                <a:spcPct val="150000"/>
              </a:lnSpc>
              <a:buFont typeface="Arial" panose="020B0604020202020204" pitchFamily="34" charset="0"/>
              <a:buChar char="•"/>
            </a:pPr>
            <a:r>
              <a:rPr lang="en-US" dirty="0"/>
              <a:t>The low and high data in competitiveness is almost same. </a:t>
            </a:r>
          </a:p>
          <a:p>
            <a:pPr marL="342900" indent="-342900">
              <a:lnSpc>
                <a:spcPct val="150000"/>
              </a:lnSpc>
              <a:buFont typeface="Arial" panose="020B0604020202020204" pitchFamily="34" charset="0"/>
              <a:buChar char="•"/>
            </a:pPr>
            <a:r>
              <a:rPr lang="en-US" dirty="0"/>
              <a:t>For operating risk high risk data is more.</a:t>
            </a:r>
          </a:p>
        </p:txBody>
      </p:sp>
      <p:pic>
        <p:nvPicPr>
          <p:cNvPr id="4" name="Picture 3">
            <a:extLst>
              <a:ext uri="{FF2B5EF4-FFF2-40B4-BE49-F238E27FC236}">
                <a16:creationId xmlns:a16="http://schemas.microsoft.com/office/drawing/2014/main" id="{F8ED6B31-8AFF-3706-1553-51EF2310D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582" y="469762"/>
            <a:ext cx="4921905" cy="5918476"/>
          </a:xfrm>
          <a:prstGeom prst="rect">
            <a:avLst/>
          </a:prstGeom>
          <a:ln w="12700">
            <a:solidFill>
              <a:schemeClr val="tx1"/>
            </a:solidFill>
          </a:ln>
          <a:effectLst>
            <a:glow rad="101600">
              <a:schemeClr val="bg2">
                <a:lumMod val="50000"/>
                <a:alpha val="60000"/>
              </a:schemeClr>
            </a:glow>
          </a:effectLst>
        </p:spPr>
      </p:pic>
    </p:spTree>
    <p:extLst>
      <p:ext uri="{BB962C8B-B14F-4D97-AF65-F5344CB8AC3E}">
        <p14:creationId xmlns:p14="http://schemas.microsoft.com/office/powerpoint/2010/main" val="1273479911"/>
      </p:ext>
    </p:extLst>
  </p:cSld>
  <p:clrMapOvr>
    <a:masterClrMapping/>
  </p:clrMapOvr>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29F30D-9A08-54CA-679B-5E04D2131DB8}"/>
              </a:ext>
            </a:extLst>
          </p:cNvPr>
          <p:cNvSpPr/>
          <p:nvPr/>
        </p:nvSpPr>
        <p:spPr>
          <a:xfrm>
            <a:off x="0" y="0"/>
            <a:ext cx="12192000" cy="6858000"/>
          </a:xfrm>
          <a:prstGeom prst="rect">
            <a:avLst/>
          </a:prstGeom>
          <a:solidFill>
            <a:srgbClr val="66FFFF">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4EF9125C-1141-8120-35C1-89F5991ACE12}"/>
              </a:ext>
            </a:extLst>
          </p:cNvPr>
          <p:cNvSpPr txBox="1"/>
          <p:nvPr/>
        </p:nvSpPr>
        <p:spPr>
          <a:xfrm>
            <a:off x="515471" y="2079813"/>
            <a:ext cx="4921623"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From the heat map , We can understand that class has a positive correlation with financial flexibility , credibility &amp; competitiveness . </a:t>
            </a:r>
          </a:p>
          <a:p>
            <a:pPr marL="285750" indent="-285750">
              <a:lnSpc>
                <a:spcPct val="150000"/>
              </a:lnSpc>
              <a:buFont typeface="Arial" panose="020B0604020202020204" pitchFamily="34" charset="0"/>
              <a:buChar char="•"/>
            </a:pPr>
            <a:r>
              <a:rPr lang="en-US" dirty="0"/>
              <a:t>And also financial flexibility , credibility &amp; Competitiveness also exhibit moderate positive correlation among each other .</a:t>
            </a:r>
            <a:endParaRPr lang="en-IN" dirty="0"/>
          </a:p>
        </p:txBody>
      </p:sp>
      <p:sp>
        <p:nvSpPr>
          <p:cNvPr id="3" name="TextBox 2">
            <a:extLst>
              <a:ext uri="{FF2B5EF4-FFF2-40B4-BE49-F238E27FC236}">
                <a16:creationId xmlns:a16="http://schemas.microsoft.com/office/drawing/2014/main" id="{90613CC5-2749-0896-B73D-FAC43DCC3A3B}"/>
              </a:ext>
            </a:extLst>
          </p:cNvPr>
          <p:cNvSpPr txBox="1"/>
          <p:nvPr/>
        </p:nvSpPr>
        <p:spPr>
          <a:xfrm>
            <a:off x="6562165" y="573741"/>
            <a:ext cx="5423647" cy="584775"/>
          </a:xfrm>
          <a:prstGeom prst="rect">
            <a:avLst/>
          </a:prstGeom>
          <a:noFill/>
        </p:spPr>
        <p:txBody>
          <a:bodyPr wrap="square" rtlCol="0">
            <a:spAutoFit/>
          </a:bodyPr>
          <a:lstStyle/>
          <a:p>
            <a:r>
              <a:rPr lang="en-IN" sz="3200" b="1" u="sng" dirty="0">
                <a:solidFill>
                  <a:schemeClr val="accent5">
                    <a:lumMod val="75000"/>
                  </a:schemeClr>
                </a:solidFill>
              </a:rPr>
              <a:t>Correlation Heatmap:</a:t>
            </a:r>
          </a:p>
        </p:txBody>
      </p:sp>
      <p:pic>
        <p:nvPicPr>
          <p:cNvPr id="5" name="Picture 4">
            <a:extLst>
              <a:ext uri="{FF2B5EF4-FFF2-40B4-BE49-F238E27FC236}">
                <a16:creationId xmlns:a16="http://schemas.microsoft.com/office/drawing/2014/main" id="{65A095EF-FA3E-9D94-1D73-CED4ECF24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565" y="1543291"/>
            <a:ext cx="5522603" cy="4552709"/>
          </a:xfrm>
          <a:prstGeom prst="rect">
            <a:avLst/>
          </a:prstGeom>
          <a:ln w="12700">
            <a:solidFill>
              <a:schemeClr val="tx1"/>
            </a:solidFill>
          </a:ln>
          <a:effectLst>
            <a:glow rad="101600">
              <a:schemeClr val="bg2">
                <a:lumMod val="50000"/>
                <a:alpha val="60000"/>
              </a:schemeClr>
            </a:glow>
          </a:effectLst>
        </p:spPr>
      </p:pic>
    </p:spTree>
    <p:extLst>
      <p:ext uri="{BB962C8B-B14F-4D97-AF65-F5344CB8AC3E}">
        <p14:creationId xmlns:p14="http://schemas.microsoft.com/office/powerpoint/2010/main" val="2728226695"/>
      </p:ext>
    </p:extLst>
  </p:cSld>
  <p:clrMapOvr>
    <a:masterClrMapping/>
  </p:clrMapOvr>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9EB2DB1-5BFA-43C4-4AD5-3B13AFEB99C2}"/>
              </a:ext>
            </a:extLst>
          </p:cNvPr>
          <p:cNvSpPr/>
          <p:nvPr/>
        </p:nvSpPr>
        <p:spPr>
          <a:xfrm>
            <a:off x="0" y="0"/>
            <a:ext cx="12192000" cy="6858000"/>
          </a:xfrm>
          <a:prstGeom prst="rect">
            <a:avLst/>
          </a:prstGeom>
          <a:solidFill>
            <a:srgbClr val="66FFFF">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D5FD65BF-D27E-204A-D8C8-F228EF41BCE0}"/>
              </a:ext>
            </a:extLst>
          </p:cNvPr>
          <p:cNvSpPr txBox="1"/>
          <p:nvPr/>
        </p:nvSpPr>
        <p:spPr>
          <a:xfrm>
            <a:off x="6364941" y="818274"/>
            <a:ext cx="5387788" cy="54508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If there is ‘low &amp; medium’ industrial risk (</a:t>
            </a:r>
            <a:r>
              <a:rPr lang="en-US" dirty="0" err="1"/>
              <a:t>i.e</a:t>
            </a:r>
            <a:r>
              <a:rPr lang="en-US" dirty="0"/>
              <a:t> 0 &amp; 0.5) then the company goes with class ‘non - bankruptcy’.</a:t>
            </a:r>
          </a:p>
          <a:p>
            <a:pPr marL="285750" indent="-285750">
              <a:lnSpc>
                <a:spcPct val="150000"/>
              </a:lnSpc>
              <a:buFont typeface="Arial" panose="020B0604020202020204" pitchFamily="34" charset="0"/>
              <a:buChar char="•"/>
            </a:pPr>
            <a:r>
              <a:rPr lang="en-US" dirty="0"/>
              <a:t>If there is ‘high’ industrial risk (</a:t>
            </a:r>
            <a:r>
              <a:rPr lang="en-US" dirty="0" err="1"/>
              <a:t>i.e</a:t>
            </a:r>
            <a:r>
              <a:rPr lang="en-US" dirty="0"/>
              <a:t> 1) then the company goes with class ‘bankruptcy’. </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For ‘low &amp; medium’ management risk (0) the company goes ‘non -bankruptcy’. </a:t>
            </a:r>
          </a:p>
          <a:p>
            <a:pPr marL="285750" indent="-285750">
              <a:lnSpc>
                <a:spcPct val="150000"/>
              </a:lnSpc>
              <a:buFont typeface="Arial" panose="020B0604020202020204" pitchFamily="34" charset="0"/>
              <a:buChar char="•"/>
            </a:pPr>
            <a:r>
              <a:rPr lang="en-US" dirty="0"/>
              <a:t>For ‘high’ management risk(1) the company goes ‘bankruptcy.</a:t>
            </a:r>
            <a:endParaRPr lang="en-IN" dirty="0"/>
          </a:p>
        </p:txBody>
      </p:sp>
      <p:pic>
        <p:nvPicPr>
          <p:cNvPr id="4" name="Picture 3">
            <a:extLst>
              <a:ext uri="{FF2B5EF4-FFF2-40B4-BE49-F238E27FC236}">
                <a16:creationId xmlns:a16="http://schemas.microsoft.com/office/drawing/2014/main" id="{EB5763B9-07C7-F420-ABD4-447265798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16" y="412499"/>
            <a:ext cx="4591237" cy="2923452"/>
          </a:xfrm>
          <a:prstGeom prst="rect">
            <a:avLst/>
          </a:prstGeom>
          <a:ln w="12700">
            <a:solidFill>
              <a:schemeClr val="tx1"/>
            </a:solidFill>
          </a:ln>
          <a:effectLst>
            <a:glow rad="101600">
              <a:schemeClr val="bg2">
                <a:lumMod val="50000"/>
                <a:alpha val="60000"/>
              </a:schemeClr>
            </a:glow>
          </a:effectLst>
        </p:spPr>
      </p:pic>
      <p:pic>
        <p:nvPicPr>
          <p:cNvPr id="6" name="Picture 5">
            <a:extLst>
              <a:ext uri="{FF2B5EF4-FFF2-40B4-BE49-F238E27FC236}">
                <a16:creationId xmlns:a16="http://schemas.microsoft.com/office/drawing/2014/main" id="{EBC1E559-A278-061A-8640-1A847E8EF9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16" y="3797142"/>
            <a:ext cx="4591237" cy="2886122"/>
          </a:xfrm>
          <a:prstGeom prst="rect">
            <a:avLst/>
          </a:prstGeom>
          <a:ln w="12700">
            <a:solidFill>
              <a:schemeClr val="tx1"/>
            </a:solidFill>
          </a:ln>
          <a:effectLst>
            <a:glow rad="101600">
              <a:schemeClr val="bg2">
                <a:lumMod val="50000"/>
                <a:alpha val="60000"/>
              </a:schemeClr>
            </a:glow>
          </a:effectLst>
        </p:spPr>
      </p:pic>
    </p:spTree>
    <p:extLst>
      <p:ext uri="{BB962C8B-B14F-4D97-AF65-F5344CB8AC3E}">
        <p14:creationId xmlns:p14="http://schemas.microsoft.com/office/powerpoint/2010/main" val="3491418370"/>
      </p:ext>
    </p:extLst>
  </p:cSld>
  <p:clrMapOvr>
    <a:masterClrMapping/>
  </p:clrMapOvr>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B031809-698C-5157-844A-8B931953A1D4}"/>
              </a:ext>
            </a:extLst>
          </p:cNvPr>
          <p:cNvSpPr/>
          <p:nvPr/>
        </p:nvSpPr>
        <p:spPr>
          <a:xfrm>
            <a:off x="0" y="0"/>
            <a:ext cx="12192000" cy="6858000"/>
          </a:xfrm>
          <a:prstGeom prst="rect">
            <a:avLst/>
          </a:prstGeom>
          <a:solidFill>
            <a:srgbClr val="66FFFF">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AC74A58-6C4B-353F-FE12-BBC0FFCC1074}"/>
              </a:ext>
            </a:extLst>
          </p:cNvPr>
          <p:cNvSpPr txBox="1"/>
          <p:nvPr/>
        </p:nvSpPr>
        <p:spPr>
          <a:xfrm>
            <a:off x="630908" y="643032"/>
            <a:ext cx="5312692" cy="5450851"/>
          </a:xfrm>
          <a:prstGeom prst="rect">
            <a:avLst/>
          </a:prstGeom>
          <a:noFill/>
        </p:spPr>
        <p:txBody>
          <a:bodyPr wrap="square" rtlCol="0">
            <a:spAutoFit/>
          </a:bodyPr>
          <a:lstStyle/>
          <a:p>
            <a:pPr>
              <a:lnSpc>
                <a:spcPct val="150000"/>
              </a:lnSpc>
            </a:pPr>
            <a:r>
              <a:rPr lang="en-US" dirty="0"/>
              <a:t>• If there is ‘low’ financial flexibility (0) then the company goes with class ‘bankruptcy’ . </a:t>
            </a:r>
          </a:p>
          <a:p>
            <a:pPr>
              <a:lnSpc>
                <a:spcPct val="150000"/>
              </a:lnSpc>
            </a:pPr>
            <a:r>
              <a:rPr lang="en-US" dirty="0"/>
              <a:t>• If there is ‘medium &amp; high’ financial flexibility (0.5 &amp;     1) then the company goes with class ‘</a:t>
            </a:r>
            <a:r>
              <a:rPr lang="en-US" dirty="0" err="1"/>
              <a:t>nonbankruptcy</a:t>
            </a:r>
            <a:r>
              <a:rPr lang="en-US" dirty="0"/>
              <a:t>’. </a:t>
            </a:r>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r>
              <a:rPr lang="en-US" dirty="0"/>
              <a:t>• For ‘low’ credibility(0) the company goes ‘bankruptcy’. </a:t>
            </a:r>
          </a:p>
          <a:p>
            <a:pPr>
              <a:lnSpc>
                <a:spcPct val="150000"/>
              </a:lnSpc>
            </a:pPr>
            <a:r>
              <a:rPr lang="en-US" dirty="0"/>
              <a:t>• For ‘medium &amp; high’ credibility (0.5 &amp; 1) the company goes ‘non-bankruptcy’.</a:t>
            </a:r>
            <a:endParaRPr lang="en-IN" dirty="0"/>
          </a:p>
        </p:txBody>
      </p:sp>
      <p:pic>
        <p:nvPicPr>
          <p:cNvPr id="4" name="Picture 3">
            <a:extLst>
              <a:ext uri="{FF2B5EF4-FFF2-40B4-BE49-F238E27FC236}">
                <a16:creationId xmlns:a16="http://schemas.microsoft.com/office/drawing/2014/main" id="{BCC12B51-4732-26E3-96D8-7755B37DF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8067" y="340659"/>
            <a:ext cx="5085345" cy="2832847"/>
          </a:xfrm>
          <a:prstGeom prst="rect">
            <a:avLst/>
          </a:prstGeom>
          <a:ln w="12700">
            <a:solidFill>
              <a:schemeClr val="tx1"/>
            </a:solidFill>
          </a:ln>
          <a:effectLst>
            <a:glow rad="101600">
              <a:schemeClr val="bg2">
                <a:lumMod val="50000"/>
                <a:alpha val="60000"/>
              </a:schemeClr>
            </a:glow>
          </a:effectLst>
        </p:spPr>
      </p:pic>
      <p:pic>
        <p:nvPicPr>
          <p:cNvPr id="6" name="Picture 5">
            <a:extLst>
              <a:ext uri="{FF2B5EF4-FFF2-40B4-BE49-F238E27FC236}">
                <a16:creationId xmlns:a16="http://schemas.microsoft.com/office/drawing/2014/main" id="{B671D18A-EF7B-D957-8972-C42CB3558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8066" y="3552295"/>
            <a:ext cx="5085345" cy="3063658"/>
          </a:xfrm>
          <a:prstGeom prst="rect">
            <a:avLst/>
          </a:prstGeom>
          <a:ln w="12700">
            <a:solidFill>
              <a:schemeClr val="tx1"/>
            </a:solidFill>
          </a:ln>
          <a:effectLst>
            <a:glow rad="101600">
              <a:schemeClr val="bg2">
                <a:lumMod val="50000"/>
                <a:alpha val="60000"/>
              </a:schemeClr>
            </a:glow>
          </a:effectLst>
        </p:spPr>
      </p:pic>
    </p:spTree>
    <p:extLst>
      <p:ext uri="{BB962C8B-B14F-4D97-AF65-F5344CB8AC3E}">
        <p14:creationId xmlns:p14="http://schemas.microsoft.com/office/powerpoint/2010/main" val="817548049"/>
      </p:ext>
    </p:extLst>
  </p:cSld>
  <p:clrMapOvr>
    <a:masterClrMapping/>
  </p:clrMapOvr>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2E38A36-8022-588A-6E5C-05F589DC6B90}"/>
              </a:ext>
            </a:extLst>
          </p:cNvPr>
          <p:cNvSpPr/>
          <p:nvPr/>
        </p:nvSpPr>
        <p:spPr>
          <a:xfrm>
            <a:off x="0" y="0"/>
            <a:ext cx="12192000" cy="6858000"/>
          </a:xfrm>
          <a:prstGeom prst="rect">
            <a:avLst/>
          </a:prstGeom>
          <a:solidFill>
            <a:srgbClr val="66FFFF">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06A4385-9952-D399-190D-909108F60741}"/>
              </a:ext>
            </a:extLst>
          </p:cNvPr>
          <p:cNvSpPr txBox="1"/>
          <p:nvPr/>
        </p:nvSpPr>
        <p:spPr>
          <a:xfrm>
            <a:off x="6526350" y="637900"/>
            <a:ext cx="5212954" cy="5035353"/>
          </a:xfrm>
          <a:prstGeom prst="rect">
            <a:avLst/>
          </a:prstGeom>
          <a:noFill/>
        </p:spPr>
        <p:txBody>
          <a:bodyPr wrap="square" rtlCol="0">
            <a:spAutoFit/>
          </a:bodyPr>
          <a:lstStyle/>
          <a:p>
            <a:pPr>
              <a:lnSpc>
                <a:spcPct val="150000"/>
              </a:lnSpc>
            </a:pPr>
            <a:r>
              <a:rPr lang="en-US" dirty="0"/>
              <a:t>• If there is ‘low’’ competitiveness(0) then the company goes with class ‘bankruptcy’ . </a:t>
            </a:r>
          </a:p>
          <a:p>
            <a:pPr>
              <a:lnSpc>
                <a:spcPct val="150000"/>
              </a:lnSpc>
            </a:pPr>
            <a:r>
              <a:rPr lang="en-US" dirty="0"/>
              <a:t>• If there is ‘medium &amp; high’ competitiveness (0.5 &amp; 1) then the company goes with class ‘non - bankruptcy’. </a:t>
            </a:r>
          </a:p>
          <a:p>
            <a:pPr>
              <a:lnSpc>
                <a:spcPct val="150000"/>
              </a:lnSpc>
            </a:pPr>
            <a:endParaRPr lang="en-US" dirty="0"/>
          </a:p>
          <a:p>
            <a:pPr>
              <a:lnSpc>
                <a:spcPct val="150000"/>
              </a:lnSpc>
            </a:pPr>
            <a:endParaRPr lang="en-US" dirty="0"/>
          </a:p>
          <a:p>
            <a:pPr>
              <a:lnSpc>
                <a:spcPct val="150000"/>
              </a:lnSpc>
            </a:pPr>
            <a:endParaRPr lang="en-US" dirty="0"/>
          </a:p>
          <a:p>
            <a:pPr>
              <a:lnSpc>
                <a:spcPct val="150000"/>
              </a:lnSpc>
            </a:pPr>
            <a:r>
              <a:rPr lang="en-US" dirty="0"/>
              <a:t>• For ‘low &amp; medium’ operating risk(0 &amp; 0.5) the company goes ‘non -bankruptcy’. </a:t>
            </a:r>
          </a:p>
          <a:p>
            <a:pPr>
              <a:lnSpc>
                <a:spcPct val="150000"/>
              </a:lnSpc>
            </a:pPr>
            <a:r>
              <a:rPr lang="en-US" dirty="0"/>
              <a:t>• For ‘high’ operating risk (1) the company goes ‘bankruptcy </a:t>
            </a:r>
            <a:endParaRPr lang="en-IN" dirty="0"/>
          </a:p>
        </p:txBody>
      </p:sp>
      <p:pic>
        <p:nvPicPr>
          <p:cNvPr id="4" name="Picture 3">
            <a:extLst>
              <a:ext uri="{FF2B5EF4-FFF2-40B4-BE49-F238E27FC236}">
                <a16:creationId xmlns:a16="http://schemas.microsoft.com/office/drawing/2014/main" id="{72EFF6B5-0EEB-832E-0162-33B84E5E92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941" y="397109"/>
            <a:ext cx="5212954" cy="2858927"/>
          </a:xfrm>
          <a:prstGeom prst="rect">
            <a:avLst/>
          </a:prstGeom>
          <a:ln w="12700">
            <a:solidFill>
              <a:schemeClr val="tx1"/>
            </a:solidFill>
          </a:ln>
          <a:effectLst>
            <a:glow rad="101600">
              <a:schemeClr val="bg2">
                <a:lumMod val="50000"/>
                <a:alpha val="60000"/>
              </a:schemeClr>
            </a:glow>
          </a:effectLst>
        </p:spPr>
      </p:pic>
      <p:pic>
        <p:nvPicPr>
          <p:cNvPr id="6" name="Picture 5">
            <a:extLst>
              <a:ext uri="{FF2B5EF4-FFF2-40B4-BE49-F238E27FC236}">
                <a16:creationId xmlns:a16="http://schemas.microsoft.com/office/drawing/2014/main" id="{ADB11D85-E076-997B-D0C1-F4F91D2D5C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490" y="3696562"/>
            <a:ext cx="5196405" cy="2847672"/>
          </a:xfrm>
          <a:prstGeom prst="rect">
            <a:avLst/>
          </a:prstGeom>
          <a:ln w="12700">
            <a:solidFill>
              <a:schemeClr val="tx1"/>
            </a:solidFill>
          </a:ln>
          <a:effectLst>
            <a:glow rad="101600">
              <a:schemeClr val="bg2">
                <a:lumMod val="50000"/>
                <a:alpha val="60000"/>
              </a:schemeClr>
            </a:glow>
          </a:effectLst>
        </p:spPr>
      </p:pic>
    </p:spTree>
    <p:extLst>
      <p:ext uri="{BB962C8B-B14F-4D97-AF65-F5344CB8AC3E}">
        <p14:creationId xmlns:p14="http://schemas.microsoft.com/office/powerpoint/2010/main" val="3118912482"/>
      </p:ext>
    </p:extLst>
  </p:cSld>
  <p:clrMapOvr>
    <a:masterClrMapping/>
  </p:clrMapOvr>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7FD1EA3-1FDE-1875-39CD-E2931B19BD92}"/>
              </a:ext>
            </a:extLst>
          </p:cNvPr>
          <p:cNvSpPr/>
          <p:nvPr/>
        </p:nvSpPr>
        <p:spPr>
          <a:xfrm>
            <a:off x="0" y="0"/>
            <a:ext cx="12192000" cy="6858000"/>
          </a:xfrm>
          <a:prstGeom prst="rect">
            <a:avLst/>
          </a:prstGeom>
          <a:solidFill>
            <a:srgbClr val="66FFFF">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85892D-B5CF-918E-8014-EF617102D8F0}"/>
              </a:ext>
            </a:extLst>
          </p:cNvPr>
          <p:cNvSpPr txBox="1"/>
          <p:nvPr/>
        </p:nvSpPr>
        <p:spPr>
          <a:xfrm>
            <a:off x="528919" y="357326"/>
            <a:ext cx="5468470" cy="6143348"/>
          </a:xfrm>
          <a:prstGeom prst="rect">
            <a:avLst/>
          </a:prstGeom>
          <a:noFill/>
        </p:spPr>
        <p:txBody>
          <a:bodyPr wrap="square" rtlCol="0">
            <a:spAutoFit/>
          </a:bodyPr>
          <a:lstStyle/>
          <a:p>
            <a:r>
              <a:rPr lang="en-IN" sz="3200" b="1" u="sng" dirty="0">
                <a:solidFill>
                  <a:schemeClr val="accent5">
                    <a:lumMod val="75000"/>
                  </a:schemeClr>
                </a:solidFill>
                <a:latin typeface="Arial" panose="020B0604020202020204" pitchFamily="34" charset="0"/>
                <a:cs typeface="Arial" panose="020B0604020202020204" pitchFamily="34" charset="0"/>
              </a:rPr>
              <a:t>Decision Tree Bankruptcy Model :</a:t>
            </a:r>
          </a:p>
          <a:p>
            <a:endParaRPr lang="en-IN" sz="3200" b="1" u="sng" dirty="0">
              <a:solidFill>
                <a:schemeClr val="accent5">
                  <a:lumMod val="75000"/>
                </a:schemeClr>
              </a:solidFill>
              <a:latin typeface="Arial" panose="020B0604020202020204" pitchFamily="34" charset="0"/>
              <a:cs typeface="Arial" panose="020B0604020202020204" pitchFamily="34" charset="0"/>
            </a:endParaRPr>
          </a:p>
          <a:p>
            <a:r>
              <a:rPr lang="en-IN" sz="2800" dirty="0">
                <a:latin typeface="Arial Black" panose="020B0A04020102020204" pitchFamily="34" charset="0"/>
              </a:rPr>
              <a:t>Model Selection Significance:</a:t>
            </a:r>
          </a:p>
          <a:p>
            <a:endParaRPr lang="en-IN" sz="2800" b="1" u="sng" dirty="0">
              <a:solidFill>
                <a:schemeClr val="accent5">
                  <a:lumMod val="75000"/>
                </a:schemeClr>
              </a:solidFill>
              <a:latin typeface="Arial Black" panose="020B0A04020102020204" pitchFamily="34" charset="0"/>
              <a:cs typeface="Arial" panose="020B0604020202020204" pitchFamily="34" charset="0"/>
            </a:endParaRPr>
          </a:p>
          <a:p>
            <a:pPr>
              <a:lnSpc>
                <a:spcPct val="150000"/>
              </a:lnSpc>
            </a:pPr>
            <a:r>
              <a:rPr lang="en-IN" dirty="0"/>
              <a:t>• Risk Prediction: Effectively forecasts bankruptcy using financial data. </a:t>
            </a:r>
          </a:p>
          <a:p>
            <a:pPr>
              <a:lnSpc>
                <a:spcPct val="150000"/>
              </a:lnSpc>
            </a:pPr>
            <a:r>
              <a:rPr lang="en-IN" dirty="0"/>
              <a:t>• Critical Metrics: Pinpoints key financial factors that determine bankruptcy risk. </a:t>
            </a:r>
          </a:p>
          <a:p>
            <a:pPr>
              <a:lnSpc>
                <a:spcPct val="150000"/>
              </a:lnSpc>
            </a:pPr>
            <a:r>
              <a:rPr lang="en-IN" dirty="0"/>
              <a:t>• Simple Interpretation: Provides an easily understandable model for everyone. </a:t>
            </a:r>
          </a:p>
          <a:p>
            <a:pPr>
              <a:lnSpc>
                <a:spcPct val="150000"/>
              </a:lnSpc>
            </a:pPr>
            <a:r>
              <a:rPr lang="en-IN" dirty="0"/>
              <a:t>• Strategic Decisions: Aids in making smarter choices to avoid financial crises.</a:t>
            </a:r>
            <a:endParaRPr lang="en-IN" b="1" u="sng" dirty="0">
              <a:solidFill>
                <a:schemeClr val="accent5">
                  <a:lumMod val="75000"/>
                </a:schemeClr>
              </a:solidFill>
              <a:latin typeface="Arial Black" panose="020B0A040201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D01DCB0-70C6-CBBA-6C1B-A071A1AE5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7693" y="1004047"/>
            <a:ext cx="5468471" cy="4849906"/>
          </a:xfrm>
          <a:prstGeom prst="rect">
            <a:avLst/>
          </a:prstGeom>
          <a:ln w="12700">
            <a:solidFill>
              <a:schemeClr val="tx1"/>
            </a:solidFill>
          </a:ln>
          <a:effectLst>
            <a:glow rad="101600">
              <a:schemeClr val="bg2">
                <a:lumMod val="50000"/>
                <a:alpha val="60000"/>
              </a:schemeClr>
            </a:glow>
          </a:effectLst>
        </p:spPr>
      </p:pic>
    </p:spTree>
    <p:extLst>
      <p:ext uri="{BB962C8B-B14F-4D97-AF65-F5344CB8AC3E}">
        <p14:creationId xmlns:p14="http://schemas.microsoft.com/office/powerpoint/2010/main" val="265013701"/>
      </p:ext>
    </p:extLst>
  </p:cSld>
  <p:clrMapOvr>
    <a:masterClrMapping/>
  </p:clrMapOvr>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F458435-6E8D-584B-6736-50E6058A59B0}"/>
              </a:ext>
            </a:extLst>
          </p:cNvPr>
          <p:cNvSpPr/>
          <p:nvPr/>
        </p:nvSpPr>
        <p:spPr>
          <a:xfrm>
            <a:off x="0" y="0"/>
            <a:ext cx="12192000" cy="6858000"/>
          </a:xfrm>
          <a:prstGeom prst="rect">
            <a:avLst/>
          </a:prstGeom>
          <a:solidFill>
            <a:srgbClr val="66FFFF">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DEA05D6F-830F-9327-0FA7-935948422ED5}"/>
              </a:ext>
            </a:extLst>
          </p:cNvPr>
          <p:cNvSpPr txBox="1"/>
          <p:nvPr/>
        </p:nvSpPr>
        <p:spPr>
          <a:xfrm>
            <a:off x="457201" y="335172"/>
            <a:ext cx="10990729" cy="6187656"/>
          </a:xfrm>
          <a:prstGeom prst="rect">
            <a:avLst/>
          </a:prstGeom>
          <a:noFill/>
        </p:spPr>
        <p:txBody>
          <a:bodyPr wrap="square" rtlCol="0">
            <a:spAutoFit/>
          </a:bodyPr>
          <a:lstStyle/>
          <a:p>
            <a:r>
              <a:rPr lang="en-IN" sz="3200" b="1" u="sng" dirty="0">
                <a:solidFill>
                  <a:schemeClr val="accent5">
                    <a:lumMod val="75000"/>
                  </a:schemeClr>
                </a:solidFill>
                <a:latin typeface="Arial" panose="020B0604020202020204" pitchFamily="34" charset="0"/>
                <a:cs typeface="Arial" panose="020B0604020202020204" pitchFamily="34" charset="0"/>
              </a:rPr>
              <a:t>Model Building:</a:t>
            </a:r>
          </a:p>
          <a:p>
            <a:endParaRPr lang="en-IN" sz="3200" b="1" u="sng" dirty="0">
              <a:solidFill>
                <a:schemeClr val="accent5">
                  <a:lumMod val="75000"/>
                </a:schemeClr>
              </a:solidFill>
              <a:latin typeface="Arial" panose="020B0604020202020204" pitchFamily="34" charset="0"/>
              <a:cs typeface="Arial" panose="020B0604020202020204" pitchFamily="34" charset="0"/>
            </a:endParaRPr>
          </a:p>
          <a:p>
            <a:r>
              <a:rPr lang="en-IN" sz="2800" dirty="0">
                <a:latin typeface="Arial Black" panose="020B0A04020102020204" pitchFamily="34" charset="0"/>
              </a:rPr>
              <a:t>Different Models Trained:</a:t>
            </a:r>
          </a:p>
          <a:p>
            <a:endParaRPr lang="en-IN" sz="2800" b="1" u="sng" dirty="0">
              <a:solidFill>
                <a:schemeClr val="accent5">
                  <a:lumMod val="75000"/>
                </a:schemeClr>
              </a:solidFill>
              <a:latin typeface="Arial Black" panose="020B0A040201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t>These are the different models that are trained for making predictions. </a:t>
            </a:r>
          </a:p>
          <a:p>
            <a:pPr marL="285750" indent="-285750">
              <a:lnSpc>
                <a:spcPct val="150000"/>
              </a:lnSpc>
              <a:buFont typeface="Arial" panose="020B0604020202020204" pitchFamily="34" charset="0"/>
              <a:buChar char="•"/>
            </a:pPr>
            <a:r>
              <a:rPr lang="en-IN" dirty="0"/>
              <a:t>Equation or Parameter based models </a:t>
            </a:r>
          </a:p>
          <a:p>
            <a:pPr marL="342900" indent="-342900">
              <a:lnSpc>
                <a:spcPct val="150000"/>
              </a:lnSpc>
              <a:buFont typeface="+mj-lt"/>
              <a:buAutoNum type="arabicPeriod"/>
            </a:pPr>
            <a:r>
              <a:rPr lang="en-IN" dirty="0"/>
              <a:t>Logistic Regression </a:t>
            </a:r>
          </a:p>
          <a:p>
            <a:pPr marL="285750" indent="-285750">
              <a:lnSpc>
                <a:spcPct val="150000"/>
              </a:lnSpc>
              <a:buFont typeface="Arial" panose="020B0604020202020204" pitchFamily="34" charset="0"/>
              <a:buChar char="•"/>
            </a:pPr>
            <a:r>
              <a:rPr lang="en-IN" dirty="0"/>
              <a:t>Non – Parametric models </a:t>
            </a:r>
          </a:p>
          <a:p>
            <a:pPr marL="342900" indent="-342900">
              <a:buFont typeface="+mj-lt"/>
              <a:buAutoNum type="arabicPeriod"/>
            </a:pPr>
            <a:r>
              <a:rPr lang="en-IN" dirty="0"/>
              <a:t>Decision tree Classification </a:t>
            </a:r>
          </a:p>
          <a:p>
            <a:pPr marL="342900" indent="-342900">
              <a:buFont typeface="+mj-lt"/>
              <a:buAutoNum type="arabicPeriod"/>
            </a:pPr>
            <a:r>
              <a:rPr lang="en-IN" dirty="0"/>
              <a:t>Random forest Classification </a:t>
            </a:r>
          </a:p>
          <a:p>
            <a:pPr marL="342900" indent="-342900">
              <a:buFont typeface="+mj-lt"/>
              <a:buAutoNum type="arabicPeriod"/>
            </a:pPr>
            <a:r>
              <a:rPr lang="en-IN" dirty="0"/>
              <a:t>K Nearest </a:t>
            </a:r>
            <a:r>
              <a:rPr lang="en-IN" dirty="0" err="1"/>
              <a:t>Neighbors</a:t>
            </a:r>
            <a:r>
              <a:rPr lang="en-IN" dirty="0"/>
              <a:t> Classification </a:t>
            </a:r>
          </a:p>
          <a:p>
            <a:pPr marL="342900" indent="-342900">
              <a:buFont typeface="+mj-lt"/>
              <a:buAutoNum type="arabicPeriod"/>
            </a:pPr>
            <a:r>
              <a:rPr lang="en-IN" dirty="0"/>
              <a:t>Support Vector Classification – with linear, poly and </a:t>
            </a:r>
            <a:r>
              <a:rPr lang="en-IN" dirty="0" err="1"/>
              <a:t>rbf</a:t>
            </a:r>
            <a:r>
              <a:rPr lang="en-IN" dirty="0"/>
              <a:t> kernels </a:t>
            </a:r>
          </a:p>
          <a:p>
            <a:pPr marL="342900" indent="-342900">
              <a:buFont typeface="+mj-lt"/>
              <a:buAutoNum type="arabicPeriod"/>
            </a:pPr>
            <a:r>
              <a:rPr lang="en-IN" dirty="0"/>
              <a:t>Bagging ensemble Classification </a:t>
            </a:r>
          </a:p>
          <a:p>
            <a:pPr marL="342900" indent="-342900">
              <a:buFont typeface="+mj-lt"/>
              <a:buAutoNum type="arabicPeriod"/>
            </a:pPr>
            <a:r>
              <a:rPr lang="en-IN" dirty="0"/>
              <a:t>AdaBoost ensemble Classification </a:t>
            </a:r>
          </a:p>
          <a:p>
            <a:pPr marL="342900" indent="-342900">
              <a:buFont typeface="+mj-lt"/>
              <a:buAutoNum type="arabicPeriod"/>
            </a:pPr>
            <a:r>
              <a:rPr lang="en-IN" dirty="0"/>
              <a:t>Gradient Boost Classification </a:t>
            </a:r>
          </a:p>
          <a:p>
            <a:pPr marL="342900" indent="-342900">
              <a:buFont typeface="+mj-lt"/>
              <a:buAutoNum type="arabicPeriod"/>
            </a:pPr>
            <a:r>
              <a:rPr lang="en-IN" dirty="0"/>
              <a:t>Stacking ensemble Classification </a:t>
            </a:r>
          </a:p>
          <a:p>
            <a:pPr marL="285750" indent="-285750">
              <a:lnSpc>
                <a:spcPct val="150000"/>
              </a:lnSpc>
              <a:buFont typeface="Arial" panose="020B0604020202020204" pitchFamily="34" charset="0"/>
              <a:buChar char="•"/>
            </a:pPr>
            <a:r>
              <a:rPr lang="en-IN" dirty="0"/>
              <a:t>Artificial Neural Networks</a:t>
            </a:r>
            <a:endParaRPr lang="en-IN" b="1" u="sng" dirty="0">
              <a:solidFill>
                <a:schemeClr val="accent5">
                  <a:lumMod val="75000"/>
                </a:schemeClr>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50615579"/>
      </p:ext>
    </p:extLst>
  </p:cSld>
  <p:clrMapOvr>
    <a:masterClrMapping/>
  </p:clrMapOvr>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DB90EAA-FB43-8E1F-E8A8-3C49A5630764}"/>
              </a:ext>
            </a:extLst>
          </p:cNvPr>
          <p:cNvSpPr/>
          <p:nvPr/>
        </p:nvSpPr>
        <p:spPr>
          <a:xfrm>
            <a:off x="0" y="0"/>
            <a:ext cx="12192000" cy="6858000"/>
          </a:xfrm>
          <a:prstGeom prst="rect">
            <a:avLst/>
          </a:prstGeom>
          <a:solidFill>
            <a:srgbClr val="66FFFF">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724FE88B-8A0D-A28D-0569-1AEE71355CBB}"/>
              </a:ext>
            </a:extLst>
          </p:cNvPr>
          <p:cNvSpPr txBox="1"/>
          <p:nvPr/>
        </p:nvSpPr>
        <p:spPr>
          <a:xfrm>
            <a:off x="681318" y="251012"/>
            <a:ext cx="11089340" cy="29578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different evaluation metrics that are used in a classification problem are accuracy, f1 -score, precision, recall, confusion matric, roc -</a:t>
            </a:r>
            <a:r>
              <a:rPr lang="en-US" dirty="0" err="1"/>
              <a:t>auc</a:t>
            </a:r>
            <a:r>
              <a:rPr lang="en-US" dirty="0"/>
              <a:t> score. </a:t>
            </a:r>
          </a:p>
          <a:p>
            <a:pPr marL="285750" indent="-285750">
              <a:lnSpc>
                <a:spcPct val="150000"/>
              </a:lnSpc>
              <a:buFont typeface="Arial" panose="020B0604020202020204" pitchFamily="34" charset="0"/>
              <a:buChar char="•"/>
            </a:pPr>
            <a:r>
              <a:rPr lang="en-US" dirty="0"/>
              <a:t>Among these the accuracy and the f1 -score are very important ones. So, the performance of the model can be evaluated using these 2 metrics. </a:t>
            </a:r>
          </a:p>
          <a:p>
            <a:pPr marL="285750" indent="-285750">
              <a:lnSpc>
                <a:spcPct val="150000"/>
              </a:lnSpc>
              <a:buFont typeface="Arial" panose="020B0604020202020204" pitchFamily="34" charset="0"/>
              <a:buChar char="•"/>
            </a:pPr>
            <a:r>
              <a:rPr lang="en-US" dirty="0"/>
              <a:t>Here we can see all the trained models and their corresponding accuracies and f1 – scores arranged in the descending order. </a:t>
            </a:r>
          </a:p>
          <a:p>
            <a:pPr>
              <a:lnSpc>
                <a:spcPct val="150000"/>
              </a:lnSpc>
            </a:pPr>
            <a:r>
              <a:rPr lang="en-US" dirty="0"/>
              <a:t>     Almost all models gave a 100% accuracy and f1 - score.</a:t>
            </a:r>
            <a:endParaRPr lang="en-IN" dirty="0"/>
          </a:p>
        </p:txBody>
      </p:sp>
      <p:pic>
        <p:nvPicPr>
          <p:cNvPr id="4" name="Picture 3">
            <a:extLst>
              <a:ext uri="{FF2B5EF4-FFF2-40B4-BE49-F238E27FC236}">
                <a16:creationId xmlns:a16="http://schemas.microsoft.com/office/drawing/2014/main" id="{82434B73-CDB4-A716-D6C2-1C9A1E05C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271" y="3330635"/>
            <a:ext cx="9027459" cy="3276353"/>
          </a:xfrm>
          <a:prstGeom prst="rect">
            <a:avLst/>
          </a:prstGeom>
          <a:ln w="12700">
            <a:solidFill>
              <a:schemeClr val="tx1"/>
            </a:solidFill>
          </a:ln>
          <a:effectLst>
            <a:glow rad="101600">
              <a:schemeClr val="bg2">
                <a:lumMod val="50000"/>
                <a:alpha val="60000"/>
              </a:schemeClr>
            </a:glow>
          </a:effectLst>
        </p:spPr>
      </p:pic>
    </p:spTree>
    <p:extLst>
      <p:ext uri="{BB962C8B-B14F-4D97-AF65-F5344CB8AC3E}">
        <p14:creationId xmlns:p14="http://schemas.microsoft.com/office/powerpoint/2010/main" val="1456773153"/>
      </p:ext>
    </p:extLst>
  </p:cSld>
  <p:clrMapOvr>
    <a:masterClrMapping/>
  </p:clrMapOvr>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5739F51-BDA2-FFDB-5AC0-6FC1599122E9}"/>
              </a:ext>
            </a:extLst>
          </p:cNvPr>
          <p:cNvSpPr/>
          <p:nvPr/>
        </p:nvSpPr>
        <p:spPr>
          <a:xfrm>
            <a:off x="0" y="0"/>
            <a:ext cx="12192000" cy="6858000"/>
          </a:xfrm>
          <a:prstGeom prst="rect">
            <a:avLst/>
          </a:prstGeom>
          <a:solidFill>
            <a:srgbClr val="66FFFF">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6983E56-C5AE-D09C-5CEC-789F02F6EC9A}"/>
              </a:ext>
            </a:extLst>
          </p:cNvPr>
          <p:cNvSpPr txBox="1"/>
          <p:nvPr/>
        </p:nvSpPr>
        <p:spPr>
          <a:xfrm>
            <a:off x="5836023" y="120402"/>
            <a:ext cx="6194611" cy="6617196"/>
          </a:xfrm>
          <a:prstGeom prst="rect">
            <a:avLst/>
          </a:prstGeom>
          <a:noFill/>
        </p:spPr>
        <p:txBody>
          <a:bodyPr wrap="square" rtlCol="0">
            <a:spAutoFit/>
          </a:bodyPr>
          <a:lstStyle/>
          <a:p>
            <a:r>
              <a:rPr lang="en-IN" sz="3200" b="1" u="sng" dirty="0">
                <a:solidFill>
                  <a:schemeClr val="accent5">
                    <a:lumMod val="75000"/>
                  </a:schemeClr>
                </a:solidFill>
                <a:latin typeface="Arial" panose="020B0604020202020204" pitchFamily="34" charset="0"/>
                <a:cs typeface="Arial" panose="020B0604020202020204" pitchFamily="34" charset="0"/>
              </a:rPr>
              <a:t>Model Deployment:</a:t>
            </a:r>
          </a:p>
          <a:p>
            <a:endParaRPr lang="en-IN" sz="3200" b="1" u="sng" dirty="0">
              <a:solidFill>
                <a:schemeClr val="accent5">
                  <a:lumMod val="75000"/>
                </a:schemeClr>
              </a:solidFill>
              <a:latin typeface="Arial" panose="020B0604020202020204" pitchFamily="34" charset="0"/>
              <a:cs typeface="Arial" panose="020B0604020202020204" pitchFamily="34" charset="0"/>
            </a:endParaRPr>
          </a:p>
          <a:p>
            <a:r>
              <a:rPr lang="en-US" dirty="0"/>
              <a:t>• The final step is the deployment of the trained models for making live predictions. </a:t>
            </a:r>
          </a:p>
          <a:p>
            <a:endParaRPr lang="en-US" dirty="0"/>
          </a:p>
          <a:p>
            <a:r>
              <a:rPr lang="en-US" dirty="0"/>
              <a:t>• The live prediction site has the options to make a prediction for a single observation and also for the entire dataset. The user can choose one.</a:t>
            </a:r>
          </a:p>
          <a:p>
            <a:r>
              <a:rPr lang="en-US" dirty="0"/>
              <a:t> </a:t>
            </a:r>
          </a:p>
          <a:p>
            <a:r>
              <a:rPr lang="en-US" dirty="0"/>
              <a:t>• The user can also choose between the </a:t>
            </a:r>
            <a:r>
              <a:rPr lang="en-US" dirty="0" err="1"/>
              <a:t>dif</a:t>
            </a:r>
            <a:r>
              <a:rPr lang="en-US" dirty="0"/>
              <a:t> </a:t>
            </a:r>
            <a:r>
              <a:rPr lang="en-US" dirty="0" err="1"/>
              <a:t>ferent</a:t>
            </a:r>
            <a:r>
              <a:rPr lang="en-US" dirty="0"/>
              <a:t> classifiers mentioned previously. The accuracies of all the models can be seen there. </a:t>
            </a:r>
          </a:p>
          <a:p>
            <a:endParaRPr lang="en-US" dirty="0"/>
          </a:p>
          <a:p>
            <a:r>
              <a:rPr lang="en-US" dirty="0"/>
              <a:t>• For the single predictions the user can select the values of the variables and make the prediction with the selected classifier. </a:t>
            </a:r>
          </a:p>
          <a:p>
            <a:endParaRPr lang="en-US" dirty="0"/>
          </a:p>
          <a:p>
            <a:r>
              <a:rPr lang="en-US" dirty="0"/>
              <a:t>• For a dataset prediction, the user shall upload the dataset and make the predictions for the entire dataset and download the predictions. </a:t>
            </a:r>
          </a:p>
          <a:p>
            <a:endParaRPr lang="en-US" dirty="0"/>
          </a:p>
          <a:p>
            <a:r>
              <a:rPr lang="en-US" dirty="0"/>
              <a:t>• The overall functioning of the deployed site can be seen in the video.</a:t>
            </a:r>
            <a:endParaRPr lang="en-IN" b="1" u="sng" dirty="0">
              <a:solidFill>
                <a:schemeClr val="accent5">
                  <a:lumMod val="75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59A334D-DA26-3EF7-7298-80199A38AE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689" y="445511"/>
            <a:ext cx="5286534" cy="5966977"/>
          </a:xfrm>
          <a:prstGeom prst="rect">
            <a:avLst/>
          </a:prstGeom>
          <a:ln w="12700">
            <a:solidFill>
              <a:schemeClr val="bg1"/>
            </a:solidFill>
          </a:ln>
          <a:effectLst>
            <a:glow rad="101600">
              <a:schemeClr val="accent5">
                <a:satMod val="175000"/>
                <a:alpha val="40000"/>
              </a:schemeClr>
            </a:glow>
          </a:effectLst>
        </p:spPr>
      </p:pic>
    </p:spTree>
    <p:extLst>
      <p:ext uri="{BB962C8B-B14F-4D97-AF65-F5344CB8AC3E}">
        <p14:creationId xmlns:p14="http://schemas.microsoft.com/office/powerpoint/2010/main" val="3651238787"/>
      </p:ext>
    </p:extLst>
  </p:cSld>
  <p:clrMapOvr>
    <a:masterClrMapping/>
  </p:clrMapOvr>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A0F3889-AEE4-ACC9-CAD4-F4A882C768E0}"/>
              </a:ext>
            </a:extLst>
          </p:cNvPr>
          <p:cNvSpPr/>
          <p:nvPr/>
        </p:nvSpPr>
        <p:spPr>
          <a:xfrm>
            <a:off x="0" y="0"/>
            <a:ext cx="12192000" cy="6858000"/>
          </a:xfrm>
          <a:prstGeom prst="rect">
            <a:avLst/>
          </a:prstGeom>
          <a:solidFill>
            <a:srgbClr val="66FFFF">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FF2EE46C-1AAC-0F7A-3F31-3577EB064F5E}"/>
              </a:ext>
            </a:extLst>
          </p:cNvPr>
          <p:cNvSpPr txBox="1"/>
          <p:nvPr/>
        </p:nvSpPr>
        <p:spPr>
          <a:xfrm>
            <a:off x="753036" y="735106"/>
            <a:ext cx="7422775" cy="5112297"/>
          </a:xfrm>
          <a:prstGeom prst="rect">
            <a:avLst/>
          </a:prstGeom>
          <a:noFill/>
        </p:spPr>
        <p:txBody>
          <a:bodyPr wrap="square" rtlCol="0">
            <a:spAutoFit/>
          </a:bodyPr>
          <a:lstStyle/>
          <a:p>
            <a:r>
              <a:rPr lang="en-IN" sz="3200" b="1" u="sng" dirty="0">
                <a:solidFill>
                  <a:schemeClr val="accent5">
                    <a:lumMod val="75000"/>
                  </a:schemeClr>
                </a:solidFill>
                <a:latin typeface="Arial" panose="020B0604020202020204" pitchFamily="34" charset="0"/>
                <a:cs typeface="Arial" panose="020B0604020202020204" pitchFamily="34" charset="0"/>
              </a:rPr>
              <a:t>Challenges:</a:t>
            </a:r>
          </a:p>
          <a:p>
            <a:pPr>
              <a:lnSpc>
                <a:spcPct val="150000"/>
              </a:lnSpc>
            </a:pPr>
            <a:endParaRPr lang="en-IN" b="1" u="sng" dirty="0">
              <a:solidFill>
                <a:schemeClr val="accent5">
                  <a:lumMod val="75000"/>
                </a:schemeClr>
              </a:solidFill>
              <a:cs typeface="Arial" panose="020B0604020202020204" pitchFamily="34" charset="0"/>
            </a:endParaRPr>
          </a:p>
          <a:p>
            <a:pPr>
              <a:lnSpc>
                <a:spcPct val="150000"/>
              </a:lnSpc>
            </a:pPr>
            <a:r>
              <a:rPr lang="en-US" dirty="0"/>
              <a:t>• Model Balance: Avoiding overfitting or underfitting by adjusting model complexity. </a:t>
            </a:r>
          </a:p>
          <a:p>
            <a:pPr>
              <a:lnSpc>
                <a:spcPct val="150000"/>
              </a:lnSpc>
            </a:pPr>
            <a:r>
              <a:rPr lang="en-US" dirty="0"/>
              <a:t>• Algorithm Choice: Selecting the appropriate algorithm for the problem. </a:t>
            </a:r>
          </a:p>
          <a:p>
            <a:pPr>
              <a:lnSpc>
                <a:spcPct val="150000"/>
              </a:lnSpc>
            </a:pPr>
            <a:r>
              <a:rPr lang="en-US" dirty="0"/>
              <a:t>• Model Deployment: Overcoming challenges in moving models to production. </a:t>
            </a:r>
          </a:p>
          <a:p>
            <a:pPr>
              <a:lnSpc>
                <a:spcPct val="150000"/>
              </a:lnSpc>
            </a:pPr>
            <a:r>
              <a:rPr lang="en-US" dirty="0"/>
              <a:t>• Resource Management: Balancing time and resources within project constraints. </a:t>
            </a:r>
          </a:p>
          <a:p>
            <a:pPr>
              <a:lnSpc>
                <a:spcPct val="150000"/>
              </a:lnSpc>
            </a:pPr>
            <a:r>
              <a:rPr lang="en-US" dirty="0"/>
              <a:t>• Data Integrity: Ensuring data quality to maintain model performance. </a:t>
            </a:r>
          </a:p>
          <a:p>
            <a:pPr>
              <a:lnSpc>
                <a:spcPct val="150000"/>
              </a:lnSpc>
            </a:pPr>
            <a:r>
              <a:rPr lang="en-US" dirty="0"/>
              <a:t>• Model Scaling: Addressing challenges in scaling models for larger        datasets.</a:t>
            </a:r>
            <a:endParaRPr lang="en-IN" b="1" u="sng" dirty="0">
              <a:solidFill>
                <a:schemeClr val="accent5">
                  <a:lumMod val="75000"/>
                </a:schemeClr>
              </a:solidFill>
              <a:cs typeface="Arial" panose="020B0604020202020204" pitchFamily="34" charset="0"/>
            </a:endParaRPr>
          </a:p>
        </p:txBody>
      </p:sp>
    </p:spTree>
    <p:extLst>
      <p:ext uri="{BB962C8B-B14F-4D97-AF65-F5344CB8AC3E}">
        <p14:creationId xmlns:p14="http://schemas.microsoft.com/office/powerpoint/2010/main" val="2253346727"/>
      </p:ext>
    </p:extLst>
  </p:cSld>
  <p:clrMapOvr>
    <a:masterClrMapping/>
  </p:clrMapOvr>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38E492-F92B-23AA-C253-0B88B222454F}"/>
              </a:ext>
            </a:extLst>
          </p:cNvPr>
          <p:cNvSpPr/>
          <p:nvPr/>
        </p:nvSpPr>
        <p:spPr>
          <a:xfrm>
            <a:off x="0" y="0"/>
            <a:ext cx="12192000" cy="6858000"/>
          </a:xfrm>
          <a:prstGeom prst="rect">
            <a:avLst/>
          </a:prstGeom>
          <a:solidFill>
            <a:srgbClr val="66FFFF">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4F00B15-B602-CBA8-1529-28408CBA3BBE}"/>
              </a:ext>
            </a:extLst>
          </p:cNvPr>
          <p:cNvSpPr txBox="1"/>
          <p:nvPr/>
        </p:nvSpPr>
        <p:spPr>
          <a:xfrm>
            <a:off x="1089212" y="913247"/>
            <a:ext cx="10013576" cy="5031506"/>
          </a:xfrm>
          <a:prstGeom prst="rect">
            <a:avLst/>
          </a:prstGeom>
          <a:noFill/>
        </p:spPr>
        <p:txBody>
          <a:bodyPr wrap="square" rtlCol="0">
            <a:spAutoFit/>
          </a:bodyPr>
          <a:lstStyle/>
          <a:p>
            <a:r>
              <a:rPr lang="en-IN" sz="2800" dirty="0">
                <a:latin typeface="Arial Black" panose="020B0A04020102020204" pitchFamily="34" charset="0"/>
              </a:rPr>
              <a:t>Presented By :</a:t>
            </a:r>
          </a:p>
          <a:p>
            <a:endParaRPr lang="en-IN" dirty="0"/>
          </a:p>
          <a:p>
            <a:r>
              <a:rPr lang="en-IN" sz="2800" b="1" u="sng" dirty="0">
                <a:solidFill>
                  <a:srgbClr val="0070C0"/>
                </a:solidFill>
              </a:rPr>
              <a:t>Team Members </a:t>
            </a:r>
            <a:r>
              <a:rPr lang="en-IN" sz="2800" b="1" dirty="0">
                <a:solidFill>
                  <a:srgbClr val="0070C0"/>
                </a:solidFill>
              </a:rPr>
              <a:t>( Group - 4 ) :</a:t>
            </a:r>
            <a:endParaRPr lang="en-IN" sz="2800" b="1" dirty="0"/>
          </a:p>
          <a:p>
            <a:pPr marL="285750" indent="-285750">
              <a:lnSpc>
                <a:spcPct val="200000"/>
              </a:lnSpc>
              <a:buFont typeface="Arial" panose="020B0604020202020204" pitchFamily="34" charset="0"/>
              <a:buChar char="•"/>
            </a:pPr>
            <a:r>
              <a:rPr lang="en-IN" dirty="0"/>
              <a:t>Ms. Saloni Kailas Malpani</a:t>
            </a:r>
          </a:p>
          <a:p>
            <a:pPr marL="285750" indent="-285750">
              <a:lnSpc>
                <a:spcPct val="200000"/>
              </a:lnSpc>
              <a:buFont typeface="Arial" panose="020B0604020202020204" pitchFamily="34" charset="0"/>
              <a:buChar char="•"/>
            </a:pPr>
            <a:r>
              <a:rPr lang="en-IN" dirty="0"/>
              <a:t>Ms. </a:t>
            </a:r>
            <a:r>
              <a:rPr lang="en-IN" dirty="0" err="1"/>
              <a:t>Rashika</a:t>
            </a:r>
            <a:r>
              <a:rPr lang="en-IN" dirty="0"/>
              <a:t> </a:t>
            </a:r>
            <a:r>
              <a:rPr lang="en-IN" dirty="0" err="1"/>
              <a:t>Anantrao</a:t>
            </a:r>
            <a:r>
              <a:rPr lang="en-IN" dirty="0"/>
              <a:t> </a:t>
            </a:r>
            <a:r>
              <a:rPr lang="en-IN" dirty="0" err="1"/>
              <a:t>Shrirame</a:t>
            </a:r>
            <a:endParaRPr lang="en-IN" dirty="0"/>
          </a:p>
          <a:p>
            <a:pPr marL="285750" indent="-285750">
              <a:lnSpc>
                <a:spcPct val="200000"/>
              </a:lnSpc>
              <a:buFont typeface="Arial" panose="020B0604020202020204" pitchFamily="34" charset="0"/>
              <a:buChar char="•"/>
            </a:pPr>
            <a:r>
              <a:rPr lang="en-IN" dirty="0"/>
              <a:t>Mr. Suraj Laxman Kadam</a:t>
            </a:r>
          </a:p>
          <a:p>
            <a:pPr marL="285750" indent="-285750">
              <a:lnSpc>
                <a:spcPct val="200000"/>
              </a:lnSpc>
              <a:buFont typeface="Arial" panose="020B0604020202020204" pitchFamily="34" charset="0"/>
              <a:buChar char="•"/>
            </a:pPr>
            <a:r>
              <a:rPr lang="en-IN" dirty="0"/>
              <a:t>Ms. Shivani Sampat </a:t>
            </a:r>
            <a:r>
              <a:rPr lang="en-IN" dirty="0" err="1"/>
              <a:t>Ghuge</a:t>
            </a:r>
            <a:endParaRPr lang="en-IN" dirty="0"/>
          </a:p>
          <a:p>
            <a:pPr marL="285750" indent="-285750">
              <a:lnSpc>
                <a:spcPct val="200000"/>
              </a:lnSpc>
              <a:buFont typeface="Arial" panose="020B0604020202020204" pitchFamily="34" charset="0"/>
              <a:buChar char="•"/>
            </a:pPr>
            <a:r>
              <a:rPr lang="en-IN" dirty="0"/>
              <a:t>Ms. </a:t>
            </a:r>
            <a:r>
              <a:rPr lang="en-IN" dirty="0" err="1"/>
              <a:t>Yugandhara</a:t>
            </a:r>
            <a:r>
              <a:rPr lang="en-IN" dirty="0"/>
              <a:t> Chandrakant Mahajan</a:t>
            </a:r>
          </a:p>
          <a:p>
            <a:pPr marL="285750" indent="-285750">
              <a:lnSpc>
                <a:spcPct val="200000"/>
              </a:lnSpc>
              <a:buFont typeface="Arial" panose="020B0604020202020204" pitchFamily="34" charset="0"/>
              <a:buChar char="•"/>
            </a:pPr>
            <a:r>
              <a:rPr lang="en-IN" dirty="0"/>
              <a:t>Mr. Jadhav </a:t>
            </a:r>
            <a:r>
              <a:rPr lang="en-IN" dirty="0" err="1"/>
              <a:t>Riddhesh</a:t>
            </a:r>
            <a:r>
              <a:rPr lang="en-IN" dirty="0"/>
              <a:t> Amar</a:t>
            </a:r>
          </a:p>
          <a:p>
            <a:pPr marL="285750" indent="-285750">
              <a:lnSpc>
                <a:spcPct val="200000"/>
              </a:lnSpc>
              <a:buFont typeface="Arial" panose="020B0604020202020204" pitchFamily="34" charset="0"/>
              <a:buChar char="•"/>
            </a:pPr>
            <a:r>
              <a:rPr lang="en-IN" dirty="0"/>
              <a:t>Mr. </a:t>
            </a:r>
            <a:r>
              <a:rPr lang="en-IN" dirty="0" err="1"/>
              <a:t>Kokne</a:t>
            </a:r>
            <a:r>
              <a:rPr lang="en-IN" dirty="0"/>
              <a:t> Praveen</a:t>
            </a:r>
          </a:p>
        </p:txBody>
      </p:sp>
    </p:spTree>
    <p:extLst>
      <p:ext uri="{BB962C8B-B14F-4D97-AF65-F5344CB8AC3E}">
        <p14:creationId xmlns:p14="http://schemas.microsoft.com/office/powerpoint/2010/main" val="2978427316"/>
      </p:ext>
    </p:extLst>
  </p:cSld>
  <p:clrMapOvr>
    <a:masterClrMapping/>
  </p:clrMapOvr>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812EA24-C19F-0E3E-8B4C-64DEC3D9F359}"/>
              </a:ext>
            </a:extLst>
          </p:cNvPr>
          <p:cNvSpPr/>
          <p:nvPr/>
        </p:nvSpPr>
        <p:spPr>
          <a:xfrm>
            <a:off x="0" y="0"/>
            <a:ext cx="12192000" cy="6858000"/>
          </a:xfrm>
          <a:prstGeom prst="rect">
            <a:avLst/>
          </a:prstGeom>
          <a:solidFill>
            <a:srgbClr val="66FFFF">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00685EE9-D080-2454-867F-2508FDD1D968}"/>
              </a:ext>
            </a:extLst>
          </p:cNvPr>
          <p:cNvSpPr txBox="1"/>
          <p:nvPr/>
        </p:nvSpPr>
        <p:spPr>
          <a:xfrm>
            <a:off x="851647" y="878541"/>
            <a:ext cx="7628965" cy="4771947"/>
          </a:xfrm>
          <a:prstGeom prst="rect">
            <a:avLst/>
          </a:prstGeom>
          <a:noFill/>
        </p:spPr>
        <p:txBody>
          <a:bodyPr wrap="square" rtlCol="0">
            <a:spAutoFit/>
          </a:bodyPr>
          <a:lstStyle/>
          <a:p>
            <a:r>
              <a:rPr lang="en-IN" sz="3200" b="1" u="sng" dirty="0">
                <a:solidFill>
                  <a:schemeClr val="accent5">
                    <a:lumMod val="75000"/>
                  </a:schemeClr>
                </a:solidFill>
                <a:latin typeface="Arial" panose="020B0604020202020204" pitchFamily="34" charset="0"/>
                <a:cs typeface="Arial" panose="020B0604020202020204" pitchFamily="34" charset="0"/>
              </a:rPr>
              <a:t>Challenges Mitigation:</a:t>
            </a:r>
          </a:p>
          <a:p>
            <a:endParaRPr lang="en-IN" sz="3200" b="1" u="sng" dirty="0">
              <a:solidFill>
                <a:schemeClr val="accent5">
                  <a:lumMod val="75000"/>
                </a:schemeClr>
              </a:solidFill>
              <a:latin typeface="Arial" panose="020B0604020202020204" pitchFamily="34" charset="0"/>
              <a:cs typeface="Arial" panose="020B0604020202020204" pitchFamily="34" charset="0"/>
            </a:endParaRPr>
          </a:p>
          <a:p>
            <a:pPr>
              <a:lnSpc>
                <a:spcPct val="150000"/>
              </a:lnSpc>
            </a:pPr>
            <a:r>
              <a:rPr lang="en-US" dirty="0"/>
              <a:t>• Model Accuracy: Apply techniques to prevent overfitting and ensure model reliability. </a:t>
            </a:r>
          </a:p>
          <a:p>
            <a:pPr>
              <a:lnSpc>
                <a:spcPct val="150000"/>
              </a:lnSpc>
            </a:pPr>
            <a:r>
              <a:rPr lang="en-US" dirty="0"/>
              <a:t>• Best Algorithm: Experiment with different models to find the most suitable one. </a:t>
            </a:r>
          </a:p>
          <a:p>
            <a:pPr>
              <a:lnSpc>
                <a:spcPct val="150000"/>
              </a:lnSpc>
            </a:pPr>
            <a:r>
              <a:rPr lang="en-US" dirty="0"/>
              <a:t>• Streamlined Deployment: Use tools for consistent, automated model updates. </a:t>
            </a:r>
          </a:p>
          <a:p>
            <a:pPr>
              <a:lnSpc>
                <a:spcPct val="150000"/>
              </a:lnSpc>
            </a:pPr>
            <a:r>
              <a:rPr lang="en-US" dirty="0"/>
              <a:t>• Resource Efficiency: Prioritize key tasks and use resources wisely. </a:t>
            </a:r>
          </a:p>
          <a:p>
            <a:pPr>
              <a:lnSpc>
                <a:spcPct val="150000"/>
              </a:lnSpc>
            </a:pPr>
            <a:r>
              <a:rPr lang="en-US" dirty="0"/>
              <a:t>• Clean Data: Keep data accurate and consistent through regular checks. </a:t>
            </a:r>
          </a:p>
          <a:p>
            <a:pPr>
              <a:lnSpc>
                <a:spcPct val="150000"/>
              </a:lnSpc>
            </a:pPr>
            <a:r>
              <a:rPr lang="en-US" dirty="0"/>
              <a:t>• Handling Big Data: Use advanced methods to manage large datasets effectively.</a:t>
            </a:r>
            <a:endParaRPr lang="en-IN" b="1" u="sng"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444772"/>
      </p:ext>
    </p:extLst>
  </p:cSld>
  <p:clrMapOvr>
    <a:masterClrMapping/>
  </p:clrMapOvr>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C05831-84B0-27BF-EA3B-8CF1CB6313A9}"/>
              </a:ext>
            </a:extLst>
          </p:cNvPr>
          <p:cNvSpPr/>
          <p:nvPr/>
        </p:nvSpPr>
        <p:spPr>
          <a:xfrm>
            <a:off x="0" y="0"/>
            <a:ext cx="12192000" cy="6858000"/>
          </a:xfrm>
          <a:prstGeom prst="rect">
            <a:avLst/>
          </a:prstGeom>
          <a:solidFill>
            <a:srgbClr val="66FFFF">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C8E24DE3-186F-FEDB-D91B-D2DD97A42F7B}"/>
              </a:ext>
            </a:extLst>
          </p:cNvPr>
          <p:cNvSpPr txBox="1"/>
          <p:nvPr/>
        </p:nvSpPr>
        <p:spPr>
          <a:xfrm>
            <a:off x="1931895" y="2497976"/>
            <a:ext cx="8328210" cy="1862048"/>
          </a:xfrm>
          <a:prstGeom prst="rect">
            <a:avLst/>
          </a:prstGeom>
          <a:noFill/>
        </p:spPr>
        <p:txBody>
          <a:bodyPr wrap="square" rtlCol="0">
            <a:spAutoFit/>
          </a:bodyPr>
          <a:lstStyle/>
          <a:p>
            <a:r>
              <a:rPr lang="en-IN" sz="11500" dirty="0">
                <a:ln w="0"/>
                <a:solidFill>
                  <a:srgbClr val="002060"/>
                </a:solidFill>
                <a:effectLst>
                  <a:reflection blurRad="6350" stA="53000" endA="300" endPos="35500" dir="5400000" sy="-90000" algn="bl" rotWithShape="0"/>
                </a:effectLst>
                <a:latin typeface="Algerian" panose="04020705040A02060702" pitchFamily="82" charset="0"/>
              </a:rPr>
              <a:t>THANK YOU</a:t>
            </a:r>
          </a:p>
        </p:txBody>
      </p:sp>
    </p:spTree>
    <p:extLst>
      <p:ext uri="{BB962C8B-B14F-4D97-AF65-F5344CB8AC3E}">
        <p14:creationId xmlns:p14="http://schemas.microsoft.com/office/powerpoint/2010/main" val="1933639387"/>
      </p:ext>
    </p:extLst>
  </p:cSld>
  <p:clrMapOvr>
    <a:masterClrMapping/>
  </p:clrMapOvr>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4284DE-3FD6-3CA4-AF8B-42A568426548}"/>
              </a:ext>
            </a:extLst>
          </p:cNvPr>
          <p:cNvSpPr/>
          <p:nvPr/>
        </p:nvSpPr>
        <p:spPr>
          <a:xfrm>
            <a:off x="0" y="0"/>
            <a:ext cx="12192000" cy="6858000"/>
          </a:xfrm>
          <a:prstGeom prst="rect">
            <a:avLst/>
          </a:prstGeom>
          <a:solidFill>
            <a:srgbClr val="66FFFF">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43DE5B3A-3D6D-B8CF-EAF3-DC4158CAD0B4}"/>
              </a:ext>
            </a:extLst>
          </p:cNvPr>
          <p:cNvSpPr txBox="1"/>
          <p:nvPr/>
        </p:nvSpPr>
        <p:spPr>
          <a:xfrm>
            <a:off x="847165" y="606947"/>
            <a:ext cx="10497671" cy="2916183"/>
          </a:xfrm>
          <a:prstGeom prst="rect">
            <a:avLst/>
          </a:prstGeom>
          <a:noFill/>
        </p:spPr>
        <p:txBody>
          <a:bodyPr wrap="square" rtlCol="0">
            <a:spAutoFit/>
          </a:bodyPr>
          <a:lstStyle/>
          <a:p>
            <a:pPr>
              <a:lnSpc>
                <a:spcPct val="115000"/>
              </a:lnSpc>
            </a:pPr>
            <a:r>
              <a:rPr lang="en-IN" sz="3200" b="1" u="sng" dirty="0">
                <a:solidFill>
                  <a:schemeClr val="accent5">
                    <a:lumMod val="75000"/>
                  </a:schemeClr>
                </a:solidFill>
                <a:effectLst/>
                <a:latin typeface="Arial" panose="020B0604020202020204" pitchFamily="34" charset="0"/>
                <a:ea typeface="Arial" panose="020B0604020202020204" pitchFamily="34" charset="0"/>
              </a:rPr>
              <a:t>Business Objective:</a:t>
            </a:r>
            <a:endParaRPr lang="en-IN" sz="3200" b="1" dirty="0">
              <a:solidFill>
                <a:schemeClr val="accent5">
                  <a:lumMod val="75000"/>
                </a:schemeClr>
              </a:solidFill>
              <a:effectLst/>
              <a:latin typeface="Arial" panose="020B0604020202020204" pitchFamily="34" charset="0"/>
              <a:ea typeface="Arial" panose="020B0604020202020204" pitchFamily="34" charset="0"/>
            </a:endParaRPr>
          </a:p>
          <a:p>
            <a:pPr>
              <a:lnSpc>
                <a:spcPct val="115000"/>
              </a:lnSpc>
            </a:pPr>
            <a:r>
              <a:rPr lang="en-IN" sz="1800" b="1" dirty="0">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marL="285750" indent="-285750">
              <a:lnSpc>
                <a:spcPct val="200000"/>
              </a:lnSpc>
              <a:buFont typeface="Arial" panose="020B0604020202020204" pitchFamily="34" charset="0"/>
              <a:buChar char="•"/>
            </a:pPr>
            <a:r>
              <a:rPr lang="en-IN" sz="1800" dirty="0">
                <a:effectLst/>
                <a:latin typeface="Arial" panose="020B0604020202020204" pitchFamily="34" charset="0"/>
                <a:ea typeface="Arial" panose="020B0604020202020204" pitchFamily="34" charset="0"/>
              </a:rPr>
              <a:t>This is a classification project, since the variable to predict is binary (bankruptcy or non-bankruptcy). </a:t>
            </a:r>
          </a:p>
          <a:p>
            <a:pPr marL="285750" indent="-285750">
              <a:lnSpc>
                <a:spcPct val="200000"/>
              </a:lnSpc>
              <a:buFont typeface="Arial" panose="020B0604020202020204" pitchFamily="34" charset="0"/>
              <a:buChar char="•"/>
            </a:pPr>
            <a:r>
              <a:rPr lang="en-IN" sz="1800" dirty="0">
                <a:effectLst/>
                <a:latin typeface="Arial" panose="020B0604020202020204" pitchFamily="34" charset="0"/>
                <a:ea typeface="Arial" panose="020B0604020202020204" pitchFamily="34" charset="0"/>
              </a:rPr>
              <a:t>The goal here is to model the probability that a business goes bankrupt from different features.</a:t>
            </a:r>
          </a:p>
          <a:p>
            <a:endParaRPr lang="en-IN" dirty="0"/>
          </a:p>
        </p:txBody>
      </p:sp>
    </p:spTree>
    <p:extLst>
      <p:ext uri="{BB962C8B-B14F-4D97-AF65-F5344CB8AC3E}">
        <p14:creationId xmlns:p14="http://schemas.microsoft.com/office/powerpoint/2010/main" val="503147759"/>
      </p:ext>
    </p:extLst>
  </p:cSld>
  <p:clrMapOvr>
    <a:masterClrMapping/>
  </p:clrMapOvr>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972E76-A632-EA2D-FDA8-5E4456899CF7}"/>
              </a:ext>
            </a:extLst>
          </p:cNvPr>
          <p:cNvSpPr/>
          <p:nvPr/>
        </p:nvSpPr>
        <p:spPr>
          <a:xfrm>
            <a:off x="0" y="0"/>
            <a:ext cx="12192000" cy="6858000"/>
          </a:xfrm>
          <a:prstGeom prst="rect">
            <a:avLst/>
          </a:prstGeom>
          <a:solidFill>
            <a:srgbClr val="66FFFF">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287618E8-9CFE-BED0-786B-EC98AE2950D5}"/>
              </a:ext>
            </a:extLst>
          </p:cNvPr>
          <p:cNvSpPr txBox="1"/>
          <p:nvPr/>
        </p:nvSpPr>
        <p:spPr>
          <a:xfrm>
            <a:off x="161365" y="385482"/>
            <a:ext cx="6624918" cy="6337119"/>
          </a:xfrm>
          <a:prstGeom prst="rect">
            <a:avLst/>
          </a:prstGeom>
          <a:noFill/>
        </p:spPr>
        <p:txBody>
          <a:bodyPr wrap="square" rtlCol="0">
            <a:spAutoFit/>
          </a:bodyPr>
          <a:lstStyle/>
          <a:p>
            <a:pPr>
              <a:lnSpc>
                <a:spcPct val="115000"/>
              </a:lnSpc>
            </a:pPr>
            <a:r>
              <a:rPr lang="en-IN" sz="3200" b="1" u="sng" dirty="0">
                <a:solidFill>
                  <a:schemeClr val="accent5">
                    <a:lumMod val="75000"/>
                  </a:schemeClr>
                </a:solidFill>
                <a:effectLst/>
                <a:latin typeface="Arial" panose="020B0604020202020204" pitchFamily="34" charset="0"/>
                <a:ea typeface="Arial" panose="020B0604020202020204" pitchFamily="34" charset="0"/>
              </a:rPr>
              <a:t>Data set Details:</a:t>
            </a:r>
          </a:p>
          <a:p>
            <a:pPr>
              <a:lnSpc>
                <a:spcPct val="150000"/>
              </a:lnSpc>
            </a:pPr>
            <a:endParaRPr lang="en-IN" dirty="0">
              <a:latin typeface="Arial" panose="020B0604020202020204" pitchFamily="34" charset="0"/>
              <a:ea typeface="Arial" panose="020B0604020202020204" pitchFamily="34" charset="0"/>
            </a:endParaRPr>
          </a:p>
          <a:p>
            <a:pPr marL="285750" indent="-285750">
              <a:lnSpc>
                <a:spcPct val="150000"/>
              </a:lnSpc>
              <a:buFont typeface="Arial" panose="020B0604020202020204" pitchFamily="34" charset="0"/>
              <a:buChar char="•"/>
            </a:pPr>
            <a:r>
              <a:rPr lang="en-IN" sz="1800" dirty="0">
                <a:effectLst/>
                <a:latin typeface="Arial" panose="020B0604020202020204" pitchFamily="34" charset="0"/>
                <a:ea typeface="Arial" panose="020B0604020202020204" pitchFamily="34" charset="0"/>
              </a:rPr>
              <a:t>The data file contains 7 features about 250 companies</a:t>
            </a:r>
          </a:p>
          <a:p>
            <a:pPr marL="285750" indent="-285750">
              <a:lnSpc>
                <a:spcPct val="150000"/>
              </a:lnSpc>
              <a:buFont typeface="Arial" panose="020B0604020202020204" pitchFamily="34" charset="0"/>
              <a:buChar char="•"/>
            </a:pPr>
            <a:r>
              <a:rPr lang="en-IN" sz="1800" dirty="0">
                <a:effectLst/>
                <a:latin typeface="Arial" panose="020B0604020202020204" pitchFamily="34" charset="0"/>
                <a:ea typeface="Arial" panose="020B0604020202020204" pitchFamily="34" charset="0"/>
              </a:rPr>
              <a:t>The data set includes the following variables:</a:t>
            </a:r>
          </a:p>
          <a:p>
            <a:pPr marL="342900" lvl="0" indent="-342900">
              <a:lnSpc>
                <a:spcPct val="150000"/>
              </a:lnSpc>
              <a:buSzPts val="1000"/>
              <a:buFont typeface="+mj-lt"/>
              <a:buAutoNum type="arabicPeriod"/>
            </a:pPr>
            <a:r>
              <a:rPr lang="en-IN" sz="1800" dirty="0" err="1">
                <a:effectLst/>
                <a:latin typeface="Arial" panose="020B0604020202020204" pitchFamily="34" charset="0"/>
                <a:ea typeface="Arial" panose="020B0604020202020204" pitchFamily="34" charset="0"/>
              </a:rPr>
              <a:t>industrial_risk</a:t>
            </a:r>
            <a:r>
              <a:rPr lang="en-IN" sz="1800" dirty="0">
                <a:effectLst/>
                <a:latin typeface="Arial" panose="020B0604020202020204" pitchFamily="34" charset="0"/>
                <a:ea typeface="Arial" panose="020B0604020202020204" pitchFamily="34" charset="0"/>
              </a:rPr>
              <a:t>: 0=low risk, 0.5=medium risk, 1=high risk.</a:t>
            </a:r>
          </a:p>
          <a:p>
            <a:pPr marL="342900" lvl="0" indent="-342900">
              <a:lnSpc>
                <a:spcPct val="150000"/>
              </a:lnSpc>
              <a:buSzPts val="1000"/>
              <a:buFont typeface="+mj-lt"/>
              <a:buAutoNum type="arabicPeriod"/>
            </a:pPr>
            <a:r>
              <a:rPr lang="en-IN" sz="1800" dirty="0" err="1">
                <a:effectLst/>
                <a:latin typeface="Arial" panose="020B0604020202020204" pitchFamily="34" charset="0"/>
                <a:ea typeface="Arial" panose="020B0604020202020204" pitchFamily="34" charset="0"/>
              </a:rPr>
              <a:t>management_risk</a:t>
            </a:r>
            <a:r>
              <a:rPr lang="en-IN" sz="1800" dirty="0">
                <a:effectLst/>
                <a:latin typeface="Arial" panose="020B0604020202020204" pitchFamily="34" charset="0"/>
                <a:ea typeface="Arial" panose="020B0604020202020204" pitchFamily="34" charset="0"/>
              </a:rPr>
              <a:t>: 0=low risk, 0.5=medium risk, 1=high risk.</a:t>
            </a:r>
          </a:p>
          <a:p>
            <a:pPr marL="342900" lvl="0" indent="-342900">
              <a:lnSpc>
                <a:spcPct val="150000"/>
              </a:lnSpc>
              <a:buSzPts val="1000"/>
              <a:buFont typeface="+mj-lt"/>
              <a:buAutoNum type="arabicPeriod"/>
            </a:pPr>
            <a:r>
              <a:rPr lang="en-IN" sz="1800" dirty="0">
                <a:effectLst/>
                <a:latin typeface="Arial" panose="020B0604020202020204" pitchFamily="34" charset="0"/>
                <a:ea typeface="Arial" panose="020B0604020202020204" pitchFamily="34" charset="0"/>
              </a:rPr>
              <a:t>financial flexibility: 0=low flexibility, 0.5=medium flexibility, 1=high flexibility.</a:t>
            </a:r>
          </a:p>
          <a:p>
            <a:pPr marL="342900" lvl="0" indent="-342900">
              <a:lnSpc>
                <a:spcPct val="150000"/>
              </a:lnSpc>
              <a:buSzPts val="1000"/>
              <a:buFont typeface="+mj-lt"/>
              <a:buAutoNum type="arabicPeriod"/>
            </a:pPr>
            <a:r>
              <a:rPr lang="en-IN" sz="1800" dirty="0">
                <a:effectLst/>
                <a:latin typeface="Arial" panose="020B0604020202020204" pitchFamily="34" charset="0"/>
                <a:ea typeface="Arial" panose="020B0604020202020204" pitchFamily="34" charset="0"/>
              </a:rPr>
              <a:t>credibility: 0=low credibility, 0.5=medium credibility, 1=high credibility.</a:t>
            </a:r>
          </a:p>
          <a:p>
            <a:pPr marL="342900" lvl="0" indent="-342900">
              <a:lnSpc>
                <a:spcPct val="150000"/>
              </a:lnSpc>
              <a:buSzPts val="1000"/>
              <a:buFont typeface="+mj-lt"/>
              <a:buAutoNum type="arabicPeriod"/>
            </a:pPr>
            <a:r>
              <a:rPr lang="en-IN" sz="1800" dirty="0">
                <a:effectLst/>
                <a:latin typeface="Arial" panose="020B0604020202020204" pitchFamily="34" charset="0"/>
                <a:ea typeface="Arial" panose="020B0604020202020204" pitchFamily="34" charset="0"/>
              </a:rPr>
              <a:t>competitiveness: 0=low competitiveness, 0.5=medium competitiveness, 1=high competitiveness.</a:t>
            </a:r>
          </a:p>
          <a:p>
            <a:pPr marL="342900" lvl="0" indent="-342900">
              <a:lnSpc>
                <a:spcPct val="150000"/>
              </a:lnSpc>
              <a:buSzPts val="1000"/>
              <a:buFont typeface="+mj-lt"/>
              <a:buAutoNum type="arabicPeriod"/>
            </a:pPr>
            <a:r>
              <a:rPr lang="en-IN" sz="1800" dirty="0" err="1">
                <a:effectLst/>
                <a:latin typeface="Arial" panose="020B0604020202020204" pitchFamily="34" charset="0"/>
                <a:ea typeface="Arial" panose="020B0604020202020204" pitchFamily="34" charset="0"/>
              </a:rPr>
              <a:t>operating_risk</a:t>
            </a:r>
            <a:r>
              <a:rPr lang="en-IN" sz="1800" dirty="0">
                <a:effectLst/>
                <a:latin typeface="Arial" panose="020B0604020202020204" pitchFamily="34" charset="0"/>
                <a:ea typeface="Arial" panose="020B0604020202020204" pitchFamily="34" charset="0"/>
              </a:rPr>
              <a:t>: 0=low risk, 0.5=medium risk, 1=high risk.</a:t>
            </a:r>
          </a:p>
          <a:p>
            <a:pPr marL="342900" lvl="0" indent="-342900">
              <a:lnSpc>
                <a:spcPct val="150000"/>
              </a:lnSpc>
              <a:buSzPts val="1000"/>
              <a:buFont typeface="+mj-lt"/>
              <a:buAutoNum type="arabicPeriod"/>
            </a:pPr>
            <a:r>
              <a:rPr lang="en-IN" sz="1800" dirty="0">
                <a:effectLst/>
                <a:latin typeface="Arial" panose="020B0604020202020204" pitchFamily="34" charset="0"/>
                <a:ea typeface="Arial" panose="020B0604020202020204" pitchFamily="34" charset="0"/>
              </a:rPr>
              <a:t>class: bankruptcy, non-bankruptcy (target variable).</a:t>
            </a:r>
          </a:p>
          <a:p>
            <a:endParaRPr lang="en-IN" dirty="0"/>
          </a:p>
        </p:txBody>
      </p:sp>
      <p:pic>
        <p:nvPicPr>
          <p:cNvPr id="4" name="Picture 3">
            <a:extLst>
              <a:ext uri="{FF2B5EF4-FFF2-40B4-BE49-F238E27FC236}">
                <a16:creationId xmlns:a16="http://schemas.microsoft.com/office/drawing/2014/main" id="{95864089-4F8E-4840-9DFD-73ED65D35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6282" y="552611"/>
            <a:ext cx="5244352" cy="2682998"/>
          </a:xfrm>
          <a:prstGeom prst="rect">
            <a:avLst/>
          </a:prstGeom>
          <a:ln w="12700">
            <a:solidFill>
              <a:schemeClr val="tx1"/>
            </a:solidFill>
          </a:ln>
          <a:effectLst>
            <a:glow rad="101600">
              <a:schemeClr val="tx1">
                <a:lumMod val="65000"/>
                <a:lumOff val="35000"/>
                <a:alpha val="60000"/>
              </a:schemeClr>
            </a:glow>
          </a:effectLst>
        </p:spPr>
      </p:pic>
      <p:pic>
        <p:nvPicPr>
          <p:cNvPr id="6" name="Picture 5">
            <a:extLst>
              <a:ext uri="{FF2B5EF4-FFF2-40B4-BE49-F238E27FC236}">
                <a16:creationId xmlns:a16="http://schemas.microsoft.com/office/drawing/2014/main" id="{1C3D951B-4DD8-75F0-7504-2D9BA2D1D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6283" y="3622391"/>
            <a:ext cx="5244352" cy="2850127"/>
          </a:xfrm>
          <a:prstGeom prst="rect">
            <a:avLst/>
          </a:prstGeom>
          <a:ln w="12700">
            <a:solidFill>
              <a:schemeClr val="tx1"/>
            </a:solidFill>
          </a:ln>
          <a:effectLst>
            <a:glow rad="101600">
              <a:schemeClr val="tx1">
                <a:lumMod val="65000"/>
                <a:lumOff val="35000"/>
                <a:alpha val="60000"/>
              </a:schemeClr>
            </a:glow>
          </a:effectLst>
        </p:spPr>
      </p:pic>
    </p:spTree>
    <p:extLst>
      <p:ext uri="{BB962C8B-B14F-4D97-AF65-F5344CB8AC3E}">
        <p14:creationId xmlns:p14="http://schemas.microsoft.com/office/powerpoint/2010/main" val="2140841911"/>
      </p:ext>
    </p:extLst>
  </p:cSld>
  <p:clrMapOvr>
    <a:masterClrMapping/>
  </p:clrMapOvr>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5225332-EB47-2374-C747-21C08A9ADAFB}"/>
              </a:ext>
            </a:extLst>
          </p:cNvPr>
          <p:cNvSpPr/>
          <p:nvPr/>
        </p:nvSpPr>
        <p:spPr>
          <a:xfrm>
            <a:off x="0" y="0"/>
            <a:ext cx="12192000" cy="6858000"/>
          </a:xfrm>
          <a:prstGeom prst="rect">
            <a:avLst/>
          </a:prstGeom>
          <a:solidFill>
            <a:srgbClr val="66FFFF">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Notice">
            <a:extLst>
              <a:ext uri="{FF2B5EF4-FFF2-40B4-BE49-F238E27FC236}">
                <a16:creationId xmlns:a16="http://schemas.microsoft.com/office/drawing/2014/main" id="{52F5A13F-C4E8-EF03-67B9-022AB82024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8989" y="471208"/>
            <a:ext cx="7960659" cy="591558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EBA766E-DD9C-0E5A-AAB3-F06AF77AA850}"/>
              </a:ext>
            </a:extLst>
          </p:cNvPr>
          <p:cNvSpPr txBox="1"/>
          <p:nvPr/>
        </p:nvSpPr>
        <p:spPr>
          <a:xfrm>
            <a:off x="439271" y="421341"/>
            <a:ext cx="4312023" cy="584775"/>
          </a:xfrm>
          <a:prstGeom prst="rect">
            <a:avLst/>
          </a:prstGeom>
          <a:noFill/>
        </p:spPr>
        <p:txBody>
          <a:bodyPr wrap="square" rtlCol="0">
            <a:spAutoFit/>
          </a:bodyPr>
          <a:lstStyle/>
          <a:p>
            <a:r>
              <a:rPr lang="en-IN" sz="3200" b="1" u="sng" dirty="0">
                <a:solidFill>
                  <a:schemeClr val="accent5">
                    <a:lumMod val="75000"/>
                  </a:schemeClr>
                </a:solidFill>
                <a:latin typeface="Arial" panose="020B0604020202020204" pitchFamily="34" charset="0"/>
                <a:cs typeface="Arial" panose="020B0604020202020204" pitchFamily="34" charset="0"/>
              </a:rPr>
              <a:t>Project Flow:</a:t>
            </a:r>
          </a:p>
        </p:txBody>
      </p:sp>
    </p:spTree>
    <p:extLst>
      <p:ext uri="{BB962C8B-B14F-4D97-AF65-F5344CB8AC3E}">
        <p14:creationId xmlns:p14="http://schemas.microsoft.com/office/powerpoint/2010/main" val="3775572232"/>
      </p:ext>
    </p:extLst>
  </p:cSld>
  <p:clrMapOvr>
    <a:masterClrMapping/>
  </p:clrMapOvr>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0FAD631-3D2D-1B03-532C-39E60B6695D5}"/>
              </a:ext>
            </a:extLst>
          </p:cNvPr>
          <p:cNvSpPr/>
          <p:nvPr/>
        </p:nvSpPr>
        <p:spPr>
          <a:xfrm>
            <a:off x="0" y="0"/>
            <a:ext cx="12192000" cy="6858000"/>
          </a:xfrm>
          <a:prstGeom prst="rect">
            <a:avLst/>
          </a:prstGeom>
          <a:solidFill>
            <a:srgbClr val="66FFFF">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B70EDA2-D1F7-A199-9351-BCE7FA205BCD}"/>
              </a:ext>
            </a:extLst>
          </p:cNvPr>
          <p:cNvSpPr txBox="1"/>
          <p:nvPr/>
        </p:nvSpPr>
        <p:spPr>
          <a:xfrm>
            <a:off x="775448" y="126494"/>
            <a:ext cx="10641105" cy="6605013"/>
          </a:xfrm>
          <a:prstGeom prst="rect">
            <a:avLst/>
          </a:prstGeom>
          <a:noFill/>
        </p:spPr>
        <p:txBody>
          <a:bodyPr wrap="square" rtlCol="0">
            <a:spAutoFit/>
          </a:bodyPr>
          <a:lstStyle/>
          <a:p>
            <a:pPr>
              <a:lnSpc>
                <a:spcPct val="150000"/>
              </a:lnSpc>
            </a:pPr>
            <a:r>
              <a:rPr lang="en-US" sz="3200" b="1" u="sng" dirty="0">
                <a:solidFill>
                  <a:schemeClr val="accent5">
                    <a:lumMod val="75000"/>
                  </a:schemeClr>
                </a:solidFill>
                <a:latin typeface="Arial" panose="020B0604020202020204" pitchFamily="34" charset="0"/>
                <a:cs typeface="Arial" panose="020B0604020202020204" pitchFamily="34" charset="0"/>
              </a:rPr>
              <a:t>Exploratory Data Analysis ( EDA ):</a:t>
            </a:r>
          </a:p>
          <a:p>
            <a:pPr>
              <a:lnSpc>
                <a:spcPct val="150000"/>
              </a:lnSpc>
            </a:pPr>
            <a:endParaRPr lang="en-US" dirty="0"/>
          </a:p>
          <a:p>
            <a:pPr>
              <a:lnSpc>
                <a:spcPct val="150000"/>
              </a:lnSpc>
            </a:pPr>
            <a:r>
              <a:rPr lang="en-US" dirty="0"/>
              <a:t>The EDA part consists of understanding the data, finding missing values, correlations, presence of outliers in the data. </a:t>
            </a:r>
          </a:p>
          <a:p>
            <a:pPr>
              <a:lnSpc>
                <a:spcPct val="150000"/>
              </a:lnSpc>
            </a:pPr>
            <a:r>
              <a:rPr lang="en-US" dirty="0"/>
              <a:t>So, the variables present in the dataset are: </a:t>
            </a:r>
          </a:p>
          <a:p>
            <a:pPr>
              <a:lnSpc>
                <a:spcPct val="150000"/>
              </a:lnSpc>
            </a:pPr>
            <a:r>
              <a:rPr lang="en-US" dirty="0"/>
              <a:t>• Industrial Risk - a negative parameter. The more it is the more risk the company faces. </a:t>
            </a:r>
          </a:p>
          <a:p>
            <a:pPr>
              <a:lnSpc>
                <a:spcPct val="150000"/>
              </a:lnSpc>
            </a:pPr>
            <a:r>
              <a:rPr lang="en-US" dirty="0"/>
              <a:t>• Management Risk - a negative parameter. The more it is the more risk the company faces. </a:t>
            </a:r>
          </a:p>
          <a:p>
            <a:pPr>
              <a:lnSpc>
                <a:spcPct val="150000"/>
              </a:lnSpc>
            </a:pPr>
            <a:r>
              <a:rPr lang="en-US" dirty="0"/>
              <a:t>• Financial Flexibility - a positive parameter. The more it is the less risk the company faces. </a:t>
            </a:r>
          </a:p>
          <a:p>
            <a:pPr>
              <a:lnSpc>
                <a:spcPct val="150000"/>
              </a:lnSpc>
            </a:pPr>
            <a:r>
              <a:rPr lang="en-US" dirty="0"/>
              <a:t>• Credibility - a positive parameter. The more it is the less risk the company faces. </a:t>
            </a:r>
          </a:p>
          <a:p>
            <a:pPr>
              <a:lnSpc>
                <a:spcPct val="150000"/>
              </a:lnSpc>
            </a:pPr>
            <a:r>
              <a:rPr lang="en-US" dirty="0"/>
              <a:t>• Competitiveness - a positive parameter. The more it is the less risk the company faces. </a:t>
            </a:r>
          </a:p>
          <a:p>
            <a:pPr>
              <a:lnSpc>
                <a:spcPct val="150000"/>
              </a:lnSpc>
            </a:pPr>
            <a:r>
              <a:rPr lang="en-US" dirty="0"/>
              <a:t>• Operating risk - a negative parameter. The more it is the more risk the company faces. </a:t>
            </a:r>
          </a:p>
          <a:p>
            <a:pPr>
              <a:lnSpc>
                <a:spcPct val="150000"/>
              </a:lnSpc>
            </a:pPr>
            <a:r>
              <a:rPr lang="en-US" dirty="0"/>
              <a:t>• Next is to check for null values and data type errors. And there are no null values and no data type errors in the data. </a:t>
            </a:r>
          </a:p>
          <a:p>
            <a:pPr>
              <a:lnSpc>
                <a:spcPct val="150000"/>
              </a:lnSpc>
            </a:pPr>
            <a:r>
              <a:rPr lang="en-US" dirty="0"/>
              <a:t>• The Class column which is a categorical one with values 'bankruptcy' and 'non-bankruptcy' is encoded into 0 and 1 respectively for the two classes.</a:t>
            </a:r>
            <a:endParaRPr lang="en-IN" dirty="0"/>
          </a:p>
        </p:txBody>
      </p:sp>
    </p:spTree>
    <p:extLst>
      <p:ext uri="{BB962C8B-B14F-4D97-AF65-F5344CB8AC3E}">
        <p14:creationId xmlns:p14="http://schemas.microsoft.com/office/powerpoint/2010/main" val="3413536339"/>
      </p:ext>
    </p:extLst>
  </p:cSld>
  <p:clrMapOvr>
    <a:masterClrMapping/>
  </p:clrMapOvr>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B04153-FF88-8190-5A85-B39762E5C4ED}"/>
              </a:ext>
            </a:extLst>
          </p:cNvPr>
          <p:cNvSpPr/>
          <p:nvPr/>
        </p:nvSpPr>
        <p:spPr>
          <a:xfrm>
            <a:off x="0" y="0"/>
            <a:ext cx="12192000" cy="6858000"/>
          </a:xfrm>
          <a:prstGeom prst="rect">
            <a:avLst/>
          </a:prstGeom>
          <a:solidFill>
            <a:srgbClr val="66FFFF">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1B86E61-DE2F-06DD-9E5C-10F7D9D797DB}"/>
              </a:ext>
            </a:extLst>
          </p:cNvPr>
          <p:cNvSpPr txBox="1"/>
          <p:nvPr/>
        </p:nvSpPr>
        <p:spPr>
          <a:xfrm>
            <a:off x="537882" y="233082"/>
            <a:ext cx="11116236" cy="48013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Converting the Class column into Binary column. Here the class is categorical column and we have to convert it into numerical column for model building.</a:t>
            </a:r>
          </a:p>
          <a:p>
            <a:endParaRPr lang="en-US" dirty="0"/>
          </a:p>
          <a:p>
            <a:pPr marL="285750" indent="-285750">
              <a:lnSpc>
                <a:spcPct val="150000"/>
              </a:lnSpc>
              <a:buFont typeface="Arial" panose="020B0604020202020204" pitchFamily="34" charset="0"/>
              <a:buChar char="•"/>
            </a:pPr>
            <a:r>
              <a:rPr lang="en-US" dirty="0"/>
              <a:t>After the encoding is done, the next step would be to check for correlations. In these correlations the variables financial flexibility, credibility, and competitiveness are found to have positive and high correlation with the class.</a:t>
            </a:r>
          </a:p>
          <a:p>
            <a:pPr>
              <a:lnSpc>
                <a:spcPct val="150000"/>
              </a:lnSpc>
            </a:pPr>
            <a:endParaRPr lang="en-US" dirty="0"/>
          </a:p>
          <a:p>
            <a:pPr>
              <a:lnSpc>
                <a:spcPct val="150000"/>
              </a:lnSpc>
            </a:pPr>
            <a:r>
              <a:rPr lang="en-US" dirty="0"/>
              <a:t>      And the variables industrial risk, management risk, and operating risk have negative correlations with the class.</a:t>
            </a:r>
          </a:p>
          <a:p>
            <a:pPr>
              <a:lnSpc>
                <a:spcPct val="150000"/>
              </a:lnSpc>
            </a:pPr>
            <a:endParaRPr lang="en-US" dirty="0"/>
          </a:p>
          <a:p>
            <a:pPr>
              <a:lnSpc>
                <a:spcPct val="150000"/>
              </a:lnSpc>
            </a:pPr>
            <a:endParaRPr lang="en-US" dirty="0"/>
          </a:p>
          <a:p>
            <a:endParaRPr lang="en-US" dirty="0"/>
          </a:p>
          <a:p>
            <a:endParaRPr lang="en-US" dirty="0"/>
          </a:p>
          <a:p>
            <a:endParaRPr lang="en-US" dirty="0"/>
          </a:p>
          <a:p>
            <a:endParaRPr lang="en-IN" dirty="0"/>
          </a:p>
        </p:txBody>
      </p:sp>
      <p:pic>
        <p:nvPicPr>
          <p:cNvPr id="4" name="Picture 3">
            <a:extLst>
              <a:ext uri="{FF2B5EF4-FFF2-40B4-BE49-F238E27FC236}">
                <a16:creationId xmlns:a16="http://schemas.microsoft.com/office/drawing/2014/main" id="{17EE7322-1F64-71D5-C221-2673EB2F9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504" y="3517407"/>
            <a:ext cx="8428450" cy="2781541"/>
          </a:xfrm>
          <a:prstGeom prst="rect">
            <a:avLst/>
          </a:prstGeom>
          <a:ln w="12700">
            <a:solidFill>
              <a:schemeClr val="tx1"/>
            </a:solidFill>
          </a:ln>
          <a:effectLst>
            <a:glow rad="101600">
              <a:schemeClr val="bg2">
                <a:lumMod val="50000"/>
                <a:alpha val="60000"/>
              </a:schemeClr>
            </a:glow>
          </a:effectLst>
        </p:spPr>
      </p:pic>
    </p:spTree>
    <p:extLst>
      <p:ext uri="{BB962C8B-B14F-4D97-AF65-F5344CB8AC3E}">
        <p14:creationId xmlns:p14="http://schemas.microsoft.com/office/powerpoint/2010/main" val="3894306862"/>
      </p:ext>
    </p:extLst>
  </p:cSld>
  <p:clrMapOvr>
    <a:masterClrMapping/>
  </p:clrMapOvr>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A5599CF-C234-0808-A4F6-23C2E1FAD65A}"/>
              </a:ext>
            </a:extLst>
          </p:cNvPr>
          <p:cNvSpPr/>
          <p:nvPr/>
        </p:nvSpPr>
        <p:spPr>
          <a:xfrm>
            <a:off x="0" y="0"/>
            <a:ext cx="12192000" cy="6858000"/>
          </a:xfrm>
          <a:prstGeom prst="rect">
            <a:avLst/>
          </a:prstGeom>
          <a:solidFill>
            <a:srgbClr val="66FFFF">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746DA3CE-D0A8-8D58-907D-684B60EE16B3}"/>
              </a:ext>
            </a:extLst>
          </p:cNvPr>
          <p:cNvSpPr txBox="1"/>
          <p:nvPr/>
        </p:nvSpPr>
        <p:spPr>
          <a:xfrm>
            <a:off x="851646" y="537882"/>
            <a:ext cx="7718613" cy="1384995"/>
          </a:xfrm>
          <a:prstGeom prst="rect">
            <a:avLst/>
          </a:prstGeom>
          <a:noFill/>
        </p:spPr>
        <p:txBody>
          <a:bodyPr wrap="square" rtlCol="0">
            <a:spAutoFit/>
          </a:bodyPr>
          <a:lstStyle/>
          <a:p>
            <a:r>
              <a:rPr lang="en-IN" sz="3200" b="1" u="sng" dirty="0">
                <a:solidFill>
                  <a:schemeClr val="accent5">
                    <a:lumMod val="75000"/>
                  </a:schemeClr>
                </a:solidFill>
                <a:latin typeface="Arial" panose="020B0604020202020204" pitchFamily="34" charset="0"/>
                <a:cs typeface="Arial" panose="020B0604020202020204" pitchFamily="34" charset="0"/>
              </a:rPr>
              <a:t>Insights:</a:t>
            </a:r>
          </a:p>
          <a:p>
            <a:endParaRPr lang="en-IN" sz="3200" b="1" u="sng" dirty="0">
              <a:solidFill>
                <a:schemeClr val="accent5">
                  <a:lumMod val="75000"/>
                </a:schemeClr>
              </a:solidFill>
              <a:latin typeface="Arial" panose="020B0604020202020204" pitchFamily="34" charset="0"/>
              <a:cs typeface="Arial" panose="020B0604020202020204" pitchFamily="34" charset="0"/>
            </a:endParaRPr>
          </a:p>
          <a:p>
            <a:r>
              <a:rPr lang="en-US" dirty="0"/>
              <a:t>• There is no null value .</a:t>
            </a:r>
            <a:endParaRPr lang="en-IN" b="1" u="sng" dirty="0">
              <a:solidFill>
                <a:schemeClr val="accent5">
                  <a:lumMod val="75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9192462-1205-904D-A4B3-C47EE5348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3565" y="2321954"/>
            <a:ext cx="7144871" cy="3523033"/>
          </a:xfrm>
          <a:prstGeom prst="rect">
            <a:avLst/>
          </a:prstGeom>
          <a:ln w="12700">
            <a:solidFill>
              <a:schemeClr val="tx1"/>
            </a:solidFill>
          </a:ln>
          <a:effectLst>
            <a:glow rad="101600">
              <a:schemeClr val="bg2">
                <a:lumMod val="50000"/>
                <a:alpha val="60000"/>
              </a:schemeClr>
            </a:glow>
          </a:effectLst>
        </p:spPr>
      </p:pic>
    </p:spTree>
    <p:extLst>
      <p:ext uri="{BB962C8B-B14F-4D97-AF65-F5344CB8AC3E}">
        <p14:creationId xmlns:p14="http://schemas.microsoft.com/office/powerpoint/2010/main" val="3358842368"/>
      </p:ext>
    </p:extLst>
  </p:cSld>
  <p:clrMapOvr>
    <a:masterClrMapping/>
  </p:clrMapOvr>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F863D9-5928-4FD3-0CBA-DA4050C56214}"/>
              </a:ext>
            </a:extLst>
          </p:cNvPr>
          <p:cNvSpPr/>
          <p:nvPr/>
        </p:nvSpPr>
        <p:spPr>
          <a:xfrm>
            <a:off x="0" y="0"/>
            <a:ext cx="12192000" cy="6858000"/>
          </a:xfrm>
          <a:prstGeom prst="rect">
            <a:avLst/>
          </a:prstGeom>
          <a:solidFill>
            <a:srgbClr val="66FFFF">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FA1926A2-313E-1331-7411-55F593ADF984}"/>
              </a:ext>
            </a:extLst>
          </p:cNvPr>
          <p:cNvSpPr txBox="1"/>
          <p:nvPr/>
        </p:nvSpPr>
        <p:spPr>
          <a:xfrm>
            <a:off x="546848" y="732749"/>
            <a:ext cx="4912658" cy="3188693"/>
          </a:xfrm>
          <a:prstGeom prst="rect">
            <a:avLst/>
          </a:prstGeom>
          <a:noFill/>
        </p:spPr>
        <p:txBody>
          <a:bodyPr wrap="square" rtlCol="0">
            <a:spAutoFit/>
          </a:bodyPr>
          <a:lstStyle/>
          <a:p>
            <a:r>
              <a:rPr lang="en-US" sz="3200" b="1" u="sng" dirty="0">
                <a:solidFill>
                  <a:schemeClr val="accent5">
                    <a:lumMod val="75000"/>
                  </a:schemeClr>
                </a:solidFill>
                <a:latin typeface="Arial" panose="020B0604020202020204" pitchFamily="34" charset="0"/>
                <a:cs typeface="Arial" panose="020B0604020202020204" pitchFamily="34" charset="0"/>
              </a:rPr>
              <a:t>Data Visualization: </a:t>
            </a:r>
          </a:p>
          <a:p>
            <a:endParaRPr lang="en-US" sz="3200" b="1" u="sng" dirty="0">
              <a:solidFill>
                <a:schemeClr val="accent5">
                  <a:lumMod val="75000"/>
                </a:schemeClr>
              </a:solidFill>
              <a:latin typeface="Arial" panose="020B0604020202020204" pitchFamily="34" charset="0"/>
              <a:cs typeface="Arial" panose="020B0604020202020204" pitchFamily="34" charset="0"/>
            </a:endParaRPr>
          </a:p>
          <a:p>
            <a:endParaRPr lang="en-US" sz="3200" b="1" u="sng" dirty="0">
              <a:solidFill>
                <a:schemeClr val="accent5">
                  <a:lumMod val="75000"/>
                </a:schemeClr>
              </a:solidFill>
              <a:latin typeface="Arial" panose="020B0604020202020204" pitchFamily="34" charset="0"/>
              <a:cs typeface="Arial" panose="020B0604020202020204" pitchFamily="34" charset="0"/>
            </a:endParaRPr>
          </a:p>
          <a:p>
            <a:pPr>
              <a:lnSpc>
                <a:spcPct val="150000"/>
              </a:lnSpc>
            </a:pPr>
            <a:r>
              <a:rPr lang="en-US" dirty="0"/>
              <a:t>• From the box plots we found that the data does not have any outliers. </a:t>
            </a:r>
          </a:p>
          <a:p>
            <a:pPr>
              <a:lnSpc>
                <a:spcPct val="150000"/>
              </a:lnSpc>
            </a:pPr>
            <a:r>
              <a:rPr lang="en-US" dirty="0"/>
              <a:t>• It means our data is clean &amp; we can perform EDA with the given data. </a:t>
            </a:r>
            <a:endParaRPr lang="en-IN" dirty="0"/>
          </a:p>
        </p:txBody>
      </p:sp>
      <p:pic>
        <p:nvPicPr>
          <p:cNvPr id="4" name="Picture 3">
            <a:extLst>
              <a:ext uri="{FF2B5EF4-FFF2-40B4-BE49-F238E27FC236}">
                <a16:creationId xmlns:a16="http://schemas.microsoft.com/office/drawing/2014/main" id="{70B4107C-587A-6FAE-9C9A-A61547E4D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08173"/>
            <a:ext cx="5709503" cy="4441654"/>
          </a:xfrm>
          <a:prstGeom prst="rect">
            <a:avLst/>
          </a:prstGeom>
          <a:ln w="12700">
            <a:solidFill>
              <a:schemeClr val="tx1"/>
            </a:solidFill>
          </a:ln>
          <a:effectLst>
            <a:glow rad="101600">
              <a:schemeClr val="bg2">
                <a:lumMod val="50000"/>
                <a:alpha val="60000"/>
              </a:schemeClr>
            </a:glow>
          </a:effectLst>
        </p:spPr>
      </p:pic>
    </p:spTree>
    <p:extLst>
      <p:ext uri="{BB962C8B-B14F-4D97-AF65-F5344CB8AC3E}">
        <p14:creationId xmlns:p14="http://schemas.microsoft.com/office/powerpoint/2010/main" val="458791523"/>
      </p:ext>
    </p:extLst>
  </p:cSld>
  <p:clrMapOvr>
    <a:masterClrMapping/>
  </p:clrMapOvr>
  <mc:AlternateContent xmlns:mc="http://schemas.openxmlformats.org/markup-compatibility/2006" xmlns:p14="http://schemas.microsoft.com/office/powerpoint/2010/main">
    <mc:Choice Requires="p14">
      <p:transition spd="slow" p14:dur="2500">
        <p14:prism/>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18">
      <a:dk1>
        <a:sysClr val="windowText" lastClr="000000"/>
      </a:dk1>
      <a:lt1>
        <a:sysClr val="window" lastClr="FFFFFF"/>
      </a:lt1>
      <a:dk2>
        <a:srgbClr val="44546A"/>
      </a:dk2>
      <a:lt2>
        <a:srgbClr val="E7E6E6"/>
      </a:lt2>
      <a:accent1>
        <a:srgbClr val="583196"/>
      </a:accent1>
      <a:accent2>
        <a:srgbClr val="99013F"/>
      </a:accent2>
      <a:accent3>
        <a:srgbClr val="98CB36"/>
      </a:accent3>
      <a:accent4>
        <a:srgbClr val="EF3923"/>
      </a:accent4>
      <a:accent5>
        <a:srgbClr val="008BC6"/>
      </a:accent5>
      <a:accent6>
        <a:srgbClr val="EA5A95"/>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otalTime>232</TotalTime>
  <Words>1489</Words>
  <Application>Microsoft Office PowerPoint</Application>
  <PresentationFormat>Widescreen</PresentationFormat>
  <Paragraphs>152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Algerian</vt:lpstr>
      <vt:lpstr>Arial</vt:lpstr>
      <vt:lpstr>Arial Black</vt:lpstr>
      <vt:lpstr>Calibri</vt:lpstr>
      <vt:lpstr>Calibri Light</vt:lpstr>
      <vt:lpstr>Lucida Fax</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DECKZI</dc:creator>
  <cp:lastModifiedBy>Dipen Malpani</cp:lastModifiedBy>
  <cp:revision>9</cp:revision>
  <dcterms:created xsi:type="dcterms:W3CDTF">2020-12-16T06:40:38Z</dcterms:created>
  <dcterms:modified xsi:type="dcterms:W3CDTF">2024-02-16T07:22:43Z</dcterms:modified>
</cp:coreProperties>
</file>